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529" r:id="rId3"/>
    <p:sldId id="547" r:id="rId4"/>
    <p:sldId id="532" r:id="rId5"/>
    <p:sldId id="534" r:id="rId6"/>
    <p:sldId id="538" r:id="rId7"/>
    <p:sldId id="539" r:id="rId8"/>
    <p:sldId id="535" r:id="rId9"/>
    <p:sldId id="536" r:id="rId10"/>
    <p:sldId id="537" r:id="rId11"/>
    <p:sldId id="530" r:id="rId12"/>
    <p:sldId id="511" r:id="rId13"/>
    <p:sldId id="543" r:id="rId15"/>
    <p:sldId id="544" r:id="rId16"/>
    <p:sldId id="545" r:id="rId17"/>
    <p:sldId id="546" r:id="rId18"/>
    <p:sldId id="548" r:id="rId19"/>
    <p:sldId id="550" r:id="rId20"/>
    <p:sldId id="549" r:id="rId21"/>
    <p:sldId id="552" r:id="rId22"/>
    <p:sldId id="553" r:id="rId23"/>
    <p:sldId id="551" r:id="rId24"/>
    <p:sldId id="554" r:id="rId25"/>
    <p:sldId id="555" r:id="rId26"/>
    <p:sldId id="556" r:id="rId27"/>
    <p:sldId id="557" r:id="rId28"/>
    <p:sldId id="558" r:id="rId29"/>
    <p:sldId id="563" r:id="rId30"/>
    <p:sldId id="561" r:id="rId31"/>
    <p:sldId id="562" r:id="rId32"/>
    <p:sldId id="572" r:id="rId33"/>
    <p:sldId id="565" r:id="rId34"/>
    <p:sldId id="566" r:id="rId35"/>
    <p:sldId id="567" r:id="rId36"/>
    <p:sldId id="568" r:id="rId37"/>
    <p:sldId id="569" r:id="rId38"/>
    <p:sldId id="573" r:id="rId39"/>
    <p:sldId id="574" r:id="rId40"/>
    <p:sldId id="575" r:id="rId41"/>
    <p:sldId id="576" r:id="rId42"/>
    <p:sldId id="571" r:id="rId43"/>
    <p:sldId id="570" r:id="rId44"/>
    <p:sldId id="577" r:id="rId45"/>
    <p:sldId id="579" r:id="rId46"/>
    <p:sldId id="580" r:id="rId47"/>
    <p:sldId id="583" r:id="rId48"/>
    <p:sldId id="581" r:id="rId49"/>
    <p:sldId id="582"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314"/>
    <p:restoredTop sz="95714" autoAdjust="0"/>
  </p:normalViewPr>
  <p:slideViewPr>
    <p:cSldViewPr snapToGrid="0" snapToObjects="1">
      <p:cViewPr varScale="1">
        <p:scale>
          <a:sx n="104" d="100"/>
          <a:sy n="104" d="100"/>
        </p:scale>
        <p:origin x="2130" y="114"/>
      </p:cViewPr>
      <p:guideLst/>
    </p:cSldViewPr>
  </p:slideViewPr>
  <p:outlineViewPr>
    <p:cViewPr>
      <p:scale>
        <a:sx n="33" d="100"/>
        <a:sy n="33" d="100"/>
      </p:scale>
      <p:origin x="0" y="-10992"/>
    </p:cViewPr>
  </p:outlineViewPr>
  <p:notesTextViewPr>
    <p:cViewPr>
      <p:scale>
        <a:sx n="1" d="1"/>
        <a:sy n="1" d="1"/>
      </p:scale>
      <p:origin x="0" y="0"/>
    </p:cViewPr>
  </p:notesTextViewPr>
  <p:sorterViewPr>
    <p:cViewPr>
      <p:scale>
        <a:sx n="46" d="100"/>
        <a:sy n="46"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3" Type="http://schemas.openxmlformats.org/officeDocument/2006/relationships/tableStyles" Target="tableStyles.xml"/><Relationship Id="rId52" Type="http://schemas.openxmlformats.org/officeDocument/2006/relationships/viewProps" Target="viewProps.xml"/><Relationship Id="rId51" Type="http://schemas.openxmlformats.org/officeDocument/2006/relationships/presProps" Target="presProps.xml"/><Relationship Id="rId50" Type="http://schemas.openxmlformats.org/officeDocument/2006/relationships/slide" Target="slides/slide47.xml"/><Relationship Id="rId5" Type="http://schemas.openxmlformats.org/officeDocument/2006/relationships/slide" Target="slides/slide3.xml"/><Relationship Id="rId49" Type="http://schemas.openxmlformats.org/officeDocument/2006/relationships/slide" Target="slides/slide46.xml"/><Relationship Id="rId48" Type="http://schemas.openxmlformats.org/officeDocument/2006/relationships/slide" Target="slides/slide45.xml"/><Relationship Id="rId47" Type="http://schemas.openxmlformats.org/officeDocument/2006/relationships/slide" Target="slides/slide44.xml"/><Relationship Id="rId46" Type="http://schemas.openxmlformats.org/officeDocument/2006/relationships/slide" Target="slides/slide43.xml"/><Relationship Id="rId45" Type="http://schemas.openxmlformats.org/officeDocument/2006/relationships/slide" Target="slides/slide42.xml"/><Relationship Id="rId44" Type="http://schemas.openxmlformats.org/officeDocument/2006/relationships/slide" Target="slides/slide41.xml"/><Relationship Id="rId43" Type="http://schemas.openxmlformats.org/officeDocument/2006/relationships/slide" Target="slides/slide40.xml"/><Relationship Id="rId42" Type="http://schemas.openxmlformats.org/officeDocument/2006/relationships/slide" Target="slides/slide39.xml"/><Relationship Id="rId41" Type="http://schemas.openxmlformats.org/officeDocument/2006/relationships/slide" Target="slides/slide38.xml"/><Relationship Id="rId40" Type="http://schemas.openxmlformats.org/officeDocument/2006/relationships/slide" Target="slides/slide37.xml"/><Relationship Id="rId4" Type="http://schemas.openxmlformats.org/officeDocument/2006/relationships/slide" Target="slides/slide2.xml"/><Relationship Id="rId39" Type="http://schemas.openxmlformats.org/officeDocument/2006/relationships/slide" Target="slides/slide36.xml"/><Relationship Id="rId38" Type="http://schemas.openxmlformats.org/officeDocument/2006/relationships/slide" Target="slides/slide35.xml"/><Relationship Id="rId37" Type="http://schemas.openxmlformats.org/officeDocument/2006/relationships/slide" Target="slides/slide34.xml"/><Relationship Id="rId36" Type="http://schemas.openxmlformats.org/officeDocument/2006/relationships/slide" Target="slides/slide33.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notesMaster" Target="notesMasters/notesMaster1.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D10FA7-2E40-B941-A2E5-7E2BBAA68847}" type="datetimeFigureOut">
              <a:rPr lang="en-US" smtClean="0"/>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47F96E-5F37-ED42-BB87-FE937D4C2511}"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sociology.fas.harvard.edu/files/sociology/files/literature_review.pdf" TargetMode="External"/><Relationship Id="rId2" Type="http://schemas.openxmlformats.org/officeDocument/2006/relationships/notesMaster" Target="../notesMasters/notesMaster1.xml"/><Relationship Id="rId1" Type="http://schemas.openxmlformats.org/officeDocument/2006/relationships/slide" Target="../slides/slide4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a:p>
            <a:endParaRPr lang="en-US" dirty="0"/>
          </a:p>
        </p:txBody>
      </p:sp>
      <p:sp>
        <p:nvSpPr>
          <p:cNvPr id="4" name="Slide Number Placeholder 3"/>
          <p:cNvSpPr>
            <a:spLocks noGrp="1"/>
          </p:cNvSpPr>
          <p:nvPr>
            <p:ph type="sldNum" sz="quarter" idx="10"/>
          </p:nvPr>
        </p:nvSpPr>
        <p:spPr/>
        <p:txBody>
          <a:bodyPr/>
          <a:lstStyle/>
          <a:p>
            <a:fld id="{5D47F96E-5F37-ED42-BB87-FE937D4C2511}"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literature_review.pdf (harvard.edu)</a:t>
            </a:r>
            <a:endParaRPr lang="en-GB" dirty="0"/>
          </a:p>
        </p:txBody>
      </p:sp>
      <p:sp>
        <p:nvSpPr>
          <p:cNvPr id="4" name="Slide Number Placeholder 3"/>
          <p:cNvSpPr>
            <a:spLocks noGrp="1"/>
          </p:cNvSpPr>
          <p:nvPr>
            <p:ph type="sldNum" sz="quarter" idx="5"/>
          </p:nvPr>
        </p:nvSpPr>
        <p:spPr/>
        <p:txBody>
          <a:bodyPr/>
          <a:lstStyle/>
          <a:p>
            <a:fld id="{8556DCD6-B073-4C1D-9F49-44AAD05BD35B}"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F7742DA0-3A09-A540-984C-6BCEA85E50E3}" type="datetime1">
              <a:rPr lang="en-GB" smtClean="0"/>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r>
              <a:rPr lang="en-US"/>
              <a:t>©Sian Roderick</a:t>
            </a:r>
            <a:endParaRPr lang="en-US"/>
          </a:p>
        </p:txBody>
      </p:sp>
      <p:sp>
        <p:nvSpPr>
          <p:cNvPr id="6" name="Slide Number Placeholder 5"/>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8F288796-0600-3145-8CE7-6A8180BDCBAD}" type="datetime1">
              <a:rPr lang="en-GB" smtClean="0"/>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r>
              <a:rPr lang="en-US"/>
              <a:t>©Sian Roderick</a:t>
            </a:r>
            <a:endParaRPr lang="en-US"/>
          </a:p>
        </p:txBody>
      </p:sp>
      <p:sp>
        <p:nvSpPr>
          <p:cNvPr id="6" name="Slide Number Placeholder 5"/>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D37B68F5-D43F-9842-9E51-5D23E61E6560}" type="datetime1">
              <a:rPr lang="en-GB" smtClean="0"/>
            </a:fld>
            <a:endParaRPr lang="en-US"/>
          </a:p>
        </p:txBody>
      </p:sp>
      <p:sp>
        <p:nvSpPr>
          <p:cNvPr id="6" name="Slide Number Placeholder 5"/>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2A9C7608-8E3A-ED4B-8729-56117EFCC6CA}" type="datetime1">
              <a:rPr lang="en-GB" smtClean="0"/>
            </a:fld>
            <a:endParaRPr lang="en-US"/>
          </a:p>
        </p:txBody>
      </p:sp>
      <p:sp>
        <p:nvSpPr>
          <p:cNvPr id="7" name="Slide Number Placeholder 6"/>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endParaRPr lang="en-US"/>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60CEF7FF-BCDB-1548-ABE0-0E35ED5A7D82}" type="datetime1">
              <a:rPr lang="en-GB" smtClean="0"/>
            </a:fld>
            <a:endParaRPr lang="en-US"/>
          </a:p>
        </p:txBody>
      </p:sp>
      <p:sp>
        <p:nvSpPr>
          <p:cNvPr id="9" name="Slide Number Placeholder 8"/>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6AD4DFE-41A1-F340-BCB6-A54706ED257C}" type="datetime1">
              <a:rPr lang="en-GB" smtClean="0"/>
            </a:fld>
            <a:endParaRPr lang="en-US"/>
          </a:p>
        </p:txBody>
      </p:sp>
      <p:sp>
        <p:nvSpPr>
          <p:cNvPr id="5" name="Slide Number Placeholder 4"/>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CC6B38-48A3-6347-9D73-C9C70C254049}" type="datetime1">
              <a:rPr lang="en-GB" smtClean="0"/>
            </a:fld>
            <a:endParaRPr lang="en-US"/>
          </a:p>
        </p:txBody>
      </p:sp>
      <p:sp>
        <p:nvSpPr>
          <p:cNvPr id="4" name="Slide Number Placeholder 3"/>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209ED72F-C9DD-AD40-AA70-F3D0A20DF7A0}" type="datetime1">
              <a:rPr lang="en-GB" smtClean="0"/>
            </a:fld>
            <a:endParaRPr lang="en-US"/>
          </a:p>
        </p:txBody>
      </p:sp>
      <p:sp>
        <p:nvSpPr>
          <p:cNvPr id="7" name="Slide Number Placeholder 6"/>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C34A244B-BC28-1C4B-BF60-3004B36FF2C5}" type="datetime1">
              <a:rPr lang="en-GB" smtClean="0"/>
            </a:fld>
            <a:endParaRPr lang="en-US"/>
          </a:p>
        </p:txBody>
      </p:sp>
      <p:sp>
        <p:nvSpPr>
          <p:cNvPr id="7" name="Slide Number Placeholder 6"/>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380941A5-4C3D-F643-8EB5-1966A5E9B7D6}" type="datetime1">
              <a:rPr lang="en-GB" smtClean="0"/>
            </a:fld>
            <a:endParaRPr lang="en-US"/>
          </a:p>
        </p:txBody>
      </p:sp>
      <p:sp>
        <p:nvSpPr>
          <p:cNvPr id="6" name="Slide Number Placeholder 5"/>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DFCBC21F-00B1-724E-9FED-5E4B991EC8E5}" type="datetime1">
              <a:rPr lang="en-GB" smtClean="0"/>
            </a:fld>
            <a:endParaRPr lang="en-US"/>
          </a:p>
        </p:txBody>
      </p:sp>
      <p:sp>
        <p:nvSpPr>
          <p:cNvPr id="6" name="Slide Number Placeholder 5"/>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endParaRPr lang="en-US" dirty="0"/>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1"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4" Type="http://schemas.openxmlformats.org/officeDocument/2006/relationships/theme" Target="../theme/theme1.xml"/><Relationship Id="rId13" Type="http://schemas.openxmlformats.org/officeDocument/2006/relationships/image" Target="../media/image2.jpeg"/><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90">
                <a:solidFill>
                  <a:schemeClr val="tx1">
                    <a:tint val="75000"/>
                  </a:schemeClr>
                </a:solidFill>
              </a:defRPr>
            </a:lvl1pPr>
          </a:lstStyle>
          <a:p>
            <a:fld id="{C4A44429-C87E-1340-B0E4-53236077983C}" type="datetime1">
              <a:rPr lang="en-GB" smtClean="0"/>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6025600D-F75F-644B-853F-6FCEA510D232}"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1pPr>
      <a:lvl2pPr marL="557530" indent="-214630" algn="l" defTabSz="685800" rtl="0" eaLnBrk="1" latinLnBrk="0" hangingPunct="1">
        <a:spcBef>
          <a:spcPct val="20000"/>
        </a:spcBef>
        <a:buFont typeface="Arial" panose="020B0604020202020204"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3.png"/></Relationships>
</file>

<file path=ppt/slides/_rels/slide11.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4.xml"/><Relationship Id="rId2" Type="http://schemas.openxmlformats.org/officeDocument/2006/relationships/tags" Target="../tags/tag4.xml"/><Relationship Id="rId1"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6.xml"/><Relationship Id="rId1" Type="http://schemas.openxmlformats.org/officeDocument/2006/relationships/tags" Target="../tags/tag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4.png"/></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5.png"/></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6.png"/></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3.png"/></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8.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7.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8.xml"/><Relationship Id="rId1" Type="http://schemas.openxmlformats.org/officeDocument/2006/relationships/image" Target="../media/image3.png"/></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3.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image" Target="../media/image9.jpe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US" altLang="en-GB" b="1" dirty="0">
                <a:latin typeface="Calibri Light" panose="020F0302020204030204" charset="0"/>
                <a:cs typeface="Calibri Light" panose="020F0302020204030204" charset="0"/>
              </a:rPr>
              <a:t>The Research Methodology (2)</a:t>
            </a:r>
            <a:endParaRPr lang="en-US" altLang="en-GB" b="1" dirty="0">
              <a:latin typeface="Calibri Light" panose="020F0302020204030204" charset="0"/>
              <a:cs typeface="Calibri Light" panose="020F0302020204030204" charset="0"/>
            </a:endParaRPr>
          </a:p>
        </p:txBody>
      </p:sp>
      <p:sp>
        <p:nvSpPr>
          <p:cNvPr id="6" name="Subtitle 5"/>
          <p:cNvSpPr>
            <a:spLocks noGrp="1"/>
          </p:cNvSpPr>
          <p:nvPr>
            <p:ph type="subTitle" idx="1"/>
          </p:nvPr>
        </p:nvSpPr>
        <p:spPr/>
        <p:txBody>
          <a:bodyPr/>
          <a:lstStyle/>
          <a:p>
            <a:r>
              <a:rPr lang="en-GB" b="1" dirty="0">
                <a:latin typeface="Calibri Light" panose="020F0302020204030204" charset="0"/>
                <a:cs typeface="Calibri Light" panose="020F0302020204030204" charset="0"/>
              </a:rPr>
              <a:t>Business Research </a:t>
            </a:r>
            <a:endParaRPr lang="en-GB" b="1" dirty="0">
              <a:latin typeface="Calibri Light" panose="020F0302020204030204" charset="0"/>
              <a:cs typeface="Calibri Light" panose="020F030202020403020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Assignment: Research Proposal (5,000 words)</a:t>
            </a:r>
            <a:endParaRPr lang="en-US" b="1"/>
          </a:p>
        </p:txBody>
      </p:sp>
      <p:sp>
        <p:nvSpPr>
          <p:cNvPr id="3" name="Content Placeholder 2"/>
          <p:cNvSpPr>
            <a:spLocks noGrp="1"/>
          </p:cNvSpPr>
          <p:nvPr>
            <p:ph idx="1"/>
          </p:nvPr>
        </p:nvSpPr>
        <p:spPr>
          <a:xfrm>
            <a:off x="457200" y="1080135"/>
            <a:ext cx="8229600" cy="4542790"/>
          </a:xfrm>
        </p:spPr>
        <p:txBody>
          <a:bodyPr>
            <a:noAutofit/>
          </a:bodyPr>
          <a:p>
            <a:pPr marL="0" indent="0">
              <a:buNone/>
            </a:pPr>
            <a:r>
              <a:rPr lang="en-US" altLang="en-US" sz="2000">
                <a:latin typeface="Calibri Light" panose="020F0302020204030204" charset="0"/>
                <a:cs typeface="Calibri Light" panose="020F0302020204030204" charset="0"/>
              </a:rPr>
              <a:t>You are tasked with developing a comprehensive </a:t>
            </a:r>
            <a:r>
              <a:rPr lang="en-US" altLang="en-US" sz="2000">
                <a:solidFill>
                  <a:srgbClr val="C00000"/>
                </a:solidFill>
                <a:latin typeface="Calibri Light" panose="020F0302020204030204" charset="0"/>
                <a:cs typeface="Calibri Light" panose="020F0302020204030204" charset="0"/>
              </a:rPr>
              <a:t>research proposal</a:t>
            </a:r>
            <a:r>
              <a:rPr lang="en-US" altLang="en-US" sz="2000">
                <a:latin typeface="Calibri Light" panose="020F0302020204030204" charset="0"/>
                <a:cs typeface="Calibri Light" panose="020F0302020204030204" charset="0"/>
              </a:rPr>
              <a:t> to investigate</a:t>
            </a:r>
            <a:r>
              <a:rPr lang="en-US" altLang="en-US" sz="2000">
                <a:solidFill>
                  <a:srgbClr val="C00000"/>
                </a:solidFill>
                <a:latin typeface="Calibri Light" panose="020F0302020204030204" charset="0"/>
                <a:cs typeface="Calibri Light" panose="020F0302020204030204" charset="0"/>
              </a:rPr>
              <a:t> a chosen business research area</a:t>
            </a:r>
            <a:r>
              <a:rPr lang="en-US" altLang="en-US" sz="2000">
                <a:latin typeface="Calibri Light" panose="020F0302020204030204" charset="0"/>
                <a:cs typeface="Calibri Light" panose="020F0302020204030204" charset="0"/>
              </a:rPr>
              <a:t>. In your proposal, you should address the</a:t>
            </a:r>
            <a:r>
              <a:rPr lang="en-US" altLang="en-US" sz="2000">
                <a:solidFill>
                  <a:srgbClr val="C00000"/>
                </a:solidFill>
                <a:latin typeface="Calibri Light" panose="020F0302020204030204" charset="0"/>
                <a:cs typeface="Calibri Light" panose="020F0302020204030204" charset="0"/>
              </a:rPr>
              <a:t> key components</a:t>
            </a:r>
            <a:r>
              <a:rPr lang="en-US" altLang="en-US" sz="2000">
                <a:latin typeface="Calibri Light" panose="020F0302020204030204" charset="0"/>
                <a:cs typeface="Calibri Light" panose="020F0302020204030204" charset="0"/>
              </a:rPr>
              <a:t> of </a:t>
            </a:r>
            <a:r>
              <a:rPr lang="en-US" altLang="en-US" sz="2000">
                <a:solidFill>
                  <a:schemeClr val="tx1"/>
                </a:solidFill>
                <a:latin typeface="Calibri Light" panose="020F0302020204030204" charset="0"/>
                <a:cs typeface="Calibri Light" panose="020F0302020204030204" charset="0"/>
              </a:rPr>
              <a:t>a research plan</a:t>
            </a:r>
            <a:r>
              <a:rPr lang="en-US" altLang="en-US" sz="2000">
                <a:latin typeface="Calibri Light" panose="020F0302020204030204" charset="0"/>
                <a:cs typeface="Calibri Light" panose="020F0302020204030204" charset="0"/>
              </a:rPr>
              <a:t>, including: </a:t>
            </a:r>
            <a:endParaRPr lang="en-US" altLang="en-US" sz="2000">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the background,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sym typeface="+mn-ea"/>
              </a:rPr>
              <a:t>objectives,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research questions, </a:t>
            </a:r>
            <a:endParaRPr lang="en-US" altLang="en-US" sz="2000">
              <a:solidFill>
                <a:schemeClr val="tx1"/>
              </a:solidFill>
              <a:latin typeface="Calibri Light" panose="020F0302020204030204" charset="0"/>
              <a:cs typeface="Calibri Light" panose="020F0302020204030204" charset="0"/>
            </a:endParaRPr>
          </a:p>
          <a:p>
            <a:r>
              <a:rPr lang="en-US" altLang="en-US" sz="2800" b="1">
                <a:solidFill>
                  <a:srgbClr val="C00000"/>
                </a:solidFill>
                <a:latin typeface="Calibri Light" panose="020F0302020204030204" charset="0"/>
                <a:cs typeface="Calibri Light" panose="020F0302020204030204" charset="0"/>
              </a:rPr>
              <a:t>Methodology (Philosophy      Approach    Strategy  Data Collection)</a:t>
            </a:r>
            <a:endParaRPr lang="en-US" altLang="en-US" sz="2800" b="1">
              <a:solidFill>
                <a:srgbClr val="C00000"/>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data analysis,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significance of the study,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ethical considerations,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limitations, and a tentative timeline</a:t>
            </a:r>
            <a:endParaRPr lang="en-US" altLang="en-US" sz="2000">
              <a:solidFill>
                <a:schemeClr val="tx1"/>
              </a:solidFill>
              <a:latin typeface="Calibri Light" panose="020F0302020204030204" charset="0"/>
              <a:cs typeface="Calibri Light" panose="020F0302020204030204" charset="0"/>
            </a:endParaRPr>
          </a:p>
        </p:txBody>
      </p:sp>
      <p:sp>
        <p:nvSpPr>
          <p:cNvPr id="4" name="Right Arrow 3"/>
          <p:cNvSpPr/>
          <p:nvPr/>
        </p:nvSpPr>
        <p:spPr>
          <a:xfrm>
            <a:off x="4577080" y="3417570"/>
            <a:ext cx="238125"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5" name="Right Arrow 4"/>
          <p:cNvSpPr/>
          <p:nvPr/>
        </p:nvSpPr>
        <p:spPr>
          <a:xfrm>
            <a:off x="6408420" y="3417570"/>
            <a:ext cx="238125"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Right Arrow 5"/>
          <p:cNvSpPr/>
          <p:nvPr/>
        </p:nvSpPr>
        <p:spPr>
          <a:xfrm>
            <a:off x="7922260" y="3417570"/>
            <a:ext cx="238125"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R</a:t>
            </a:r>
            <a:r>
              <a:rPr lang="en-US" b="1">
                <a:latin typeface="Calibri Light" panose="020F0302020204030204" charset="0"/>
                <a:cs typeface="Calibri Light" panose="020F0302020204030204" charset="0"/>
              </a:rPr>
              <a:t>ecap: The Contents of Week 3</a:t>
            </a:r>
            <a:endParaRPr 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endParaRPr lang="en-US" altLang="en-US" i="1">
              <a:latin typeface="Calibri Light" panose="020F0302020204030204" charset="0"/>
              <a:cs typeface="Calibri Light" panose="020F0302020204030204" charset="0"/>
            </a:endParaRPr>
          </a:p>
          <a:p>
            <a:pPr marL="0" indent="0">
              <a:buNone/>
            </a:pPr>
            <a:endParaRPr lang="en-US" altLang="en-US" i="1">
              <a:latin typeface="Calibri Light" panose="020F0302020204030204" charset="0"/>
              <a:cs typeface="Calibri Light" panose="020F0302020204030204" charset="0"/>
            </a:endParaRPr>
          </a:p>
          <a:p>
            <a:pPr marL="0" indent="0">
              <a:buNone/>
            </a:pPr>
            <a:endParaRPr lang="en-US" sz="2000" i="1">
              <a:latin typeface="Calibri Light" panose="020F0302020204030204" charset="0"/>
              <a:cs typeface="Calibri Light" panose="020F030202020403020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atin typeface="Calibri Light" panose="020F0302020204030204" charset="0"/>
                <a:cs typeface="Calibri Light" panose="020F0302020204030204" charset="0"/>
                <a:sym typeface="+mn-ea"/>
              </a:rPr>
              <a:t>Layer 1  </a:t>
            </a:r>
            <a:r>
              <a:rPr lang="en-US" altLang="en-US" i="1">
                <a:latin typeface="Calibri Light" panose="020F0302020204030204" charset="0"/>
                <a:cs typeface="Calibri Light" panose="020F0302020204030204" charset="0"/>
                <a:sym typeface="+mn-ea"/>
              </a:rPr>
              <a:t>We explored the Roots of your research: Philosophy </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279400" y="1600200"/>
            <a:ext cx="2384425" cy="2164080"/>
          </a:xfrm>
        </p:spPr>
        <p:txBody>
          <a:bodyPr>
            <a:normAutofit/>
          </a:bodyPr>
          <a:p>
            <a:endParaRPr lang="en-US" altLang="en-US">
              <a:latin typeface="Calibri Light" panose="020F0302020204030204" charset="0"/>
              <a:cs typeface="Calibri Light" panose="020F0302020204030204" charset="0"/>
            </a:endParaRPr>
          </a:p>
          <a:p>
            <a:pPr marL="0" indent="0">
              <a:buNone/>
            </a:pPr>
            <a:r>
              <a:rPr lang="en-US" altLang="en-US" b="1">
                <a:latin typeface="Calibri Light" panose="020F0302020204030204" charset="0"/>
                <a:cs typeface="Calibri Light" panose="020F0302020204030204" charset="0"/>
                <a:sym typeface="+mn-ea"/>
              </a:rPr>
              <a:t>Research Philosophy </a:t>
            </a:r>
            <a:r>
              <a:rPr lang="en-US" altLang="en-US">
                <a:latin typeface="Calibri Light" panose="020F0302020204030204" charset="0"/>
                <a:cs typeface="Calibri Light" panose="020F0302020204030204" charset="0"/>
                <a:sym typeface="+mn-ea"/>
              </a:rPr>
              <a:t>was about </a:t>
            </a:r>
            <a:r>
              <a:rPr lang="en-US" altLang="en-US">
                <a:solidFill>
                  <a:srgbClr val="FF0000"/>
                </a:solidFill>
                <a:latin typeface="Calibri Light" panose="020F0302020204030204" charset="0"/>
                <a:cs typeface="Calibri Light" panose="020F0302020204030204" charset="0"/>
                <a:sym typeface="+mn-ea"/>
              </a:rPr>
              <a:t>What you believe.</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p:txBody>
      </p:sp>
      <p:pic>
        <p:nvPicPr>
          <p:cNvPr id="5" name="Content Placeholder 9"/>
          <p:cNvPicPr>
            <a:picLocks noChangeAspect="1"/>
          </p:cNvPicPr>
          <p:nvPr>
            <p:ph idx="13"/>
          </p:nvPr>
        </p:nvPicPr>
        <p:blipFill>
          <a:blip r:embed="rId1"/>
          <a:stretch>
            <a:fillRect/>
          </a:stretch>
        </p:blipFill>
        <p:spPr>
          <a:xfrm>
            <a:off x="2974975" y="1320165"/>
            <a:ext cx="5786755" cy="4218305"/>
          </a:xfrm>
          <a:prstGeom prst="rect">
            <a:avLst/>
          </a:prstGeom>
        </p:spPr>
      </p:pic>
      <p:sp>
        <p:nvSpPr>
          <p:cNvPr id="6" name="Rectangles 5"/>
          <p:cNvSpPr/>
          <p:nvPr/>
        </p:nvSpPr>
        <p:spPr>
          <a:xfrm>
            <a:off x="6749415" y="1371600"/>
            <a:ext cx="8382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4" name="Rectangles 3"/>
          <p:cNvSpPr/>
          <p:nvPr/>
        </p:nvSpPr>
        <p:spPr>
          <a:xfrm>
            <a:off x="5162550" y="1417955"/>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ectangles 6"/>
          <p:cNvSpPr/>
          <p:nvPr/>
        </p:nvSpPr>
        <p:spPr>
          <a:xfrm>
            <a:off x="6615430" y="4505325"/>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ectangles 7"/>
          <p:cNvSpPr/>
          <p:nvPr/>
        </p:nvSpPr>
        <p:spPr>
          <a:xfrm>
            <a:off x="5162550" y="5213985"/>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p:txBody>
          <a:bodyPr/>
          <a:p>
            <a:r>
              <a:rPr lang="en-US">
                <a:latin typeface="Calibri Light" panose="020F0302020204030204" charset="0"/>
                <a:cs typeface="Calibri Light" panose="020F0302020204030204" charset="0"/>
              </a:rPr>
              <a:t>“Big 3” Pillars </a:t>
            </a:r>
            <a:r>
              <a:rPr lang="en-US">
                <a:latin typeface="Calibri Light" panose="020F0302020204030204" charset="0"/>
                <a:cs typeface="Calibri Light" panose="020F0302020204030204" charset="0"/>
              </a:rPr>
              <a:t>about Philosophy</a:t>
            </a:r>
            <a:endParaRPr lang="en-US">
              <a:latin typeface="Calibri Light" panose="020F0302020204030204" charset="0"/>
              <a:cs typeface="Calibri Light" panose="020F0302020204030204" charset="0"/>
            </a:endParaRPr>
          </a:p>
        </p:txBody>
      </p:sp>
      <p:graphicFrame>
        <p:nvGraphicFramePr>
          <p:cNvPr id="5" name="Content Placeholder 4"/>
          <p:cNvGraphicFramePr/>
          <p:nvPr>
            <p:ph idx="1"/>
            <p:custDataLst>
              <p:tags r:id="rId1"/>
            </p:custDataLst>
          </p:nvPr>
        </p:nvGraphicFramePr>
        <p:xfrm>
          <a:off x="457200" y="1417955"/>
          <a:ext cx="8229600" cy="3538855"/>
        </p:xfrm>
        <a:graphic>
          <a:graphicData uri="http://schemas.openxmlformats.org/drawingml/2006/table">
            <a:tbl>
              <a:tblPr/>
              <a:tblGrid>
                <a:gridCol w="2743200"/>
                <a:gridCol w="2743200"/>
                <a:gridCol w="2743200"/>
              </a:tblGrid>
              <a:tr h="615315">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Concept</a:t>
                      </a:r>
                      <a:endParaRPr sz="16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Focus</a:t>
                      </a:r>
                      <a:endParaRPr sz="16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The One-Sentence Test</a:t>
                      </a:r>
                      <a:endParaRPr sz="16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7409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Ontology</a:t>
                      </a:r>
                      <a:r>
                        <a:rPr lang="en-US" sz="1600" b="1">
                          <a:solidFill>
                            <a:srgbClr val="1F1F1F"/>
                          </a:solidFill>
                          <a:latin typeface="Calibri Light" panose="020F0302020204030204" charset="0"/>
                          <a:ea typeface="Google Sans Text"/>
                          <a:cs typeface="Calibri Light" panose="020F0302020204030204" charset="0"/>
                        </a:rPr>
                        <a:t> (What)</a:t>
                      </a:r>
                      <a:endParaRPr lang="en-US"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FF0000"/>
                          </a:solidFill>
                          <a:latin typeface="Calibri Light" panose="020F0302020204030204" charset="0"/>
                          <a:ea typeface="Google Sans Text"/>
                          <a:cs typeface="Calibri Light" panose="020F0302020204030204" charset="0"/>
                        </a:rPr>
                        <a:t>REALITY</a:t>
                      </a:r>
                      <a:endParaRPr sz="1600" b="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"Is the world </a:t>
                      </a:r>
                      <a:r>
                        <a:rPr sz="1600" b="1">
                          <a:solidFill>
                            <a:srgbClr val="1F1F1F"/>
                          </a:solidFill>
                          <a:latin typeface="Calibri Light" panose="020F0302020204030204" charset="0"/>
                          <a:ea typeface="Google Sans Text"/>
                          <a:cs typeface="Calibri Light" panose="020F0302020204030204" charset="0"/>
                        </a:rPr>
                        <a:t>fixed</a:t>
                      </a:r>
                      <a:r>
                        <a:rPr sz="1600">
                          <a:solidFill>
                            <a:srgbClr val="1F1F1F"/>
                          </a:solidFill>
                          <a:latin typeface="Calibri Light" panose="020F0302020204030204" charset="0"/>
                          <a:ea typeface="Google Sans Text"/>
                          <a:cs typeface="Calibri Light" panose="020F0302020204030204" charset="0"/>
                        </a:rPr>
                        <a:t> (Objectivism) or </a:t>
                      </a:r>
                      <a:r>
                        <a:rPr sz="1600" b="1">
                          <a:solidFill>
                            <a:srgbClr val="1F1F1F"/>
                          </a:solidFill>
                          <a:latin typeface="Calibri Light" panose="020F0302020204030204" charset="0"/>
                          <a:ea typeface="Google Sans Text"/>
                          <a:cs typeface="Calibri Light" panose="020F0302020204030204" charset="0"/>
                        </a:rPr>
                        <a:t>flexible</a:t>
                      </a:r>
                      <a:r>
                        <a:rPr sz="1600">
                          <a:solidFill>
                            <a:srgbClr val="1F1F1F"/>
                          </a:solidFill>
                          <a:latin typeface="Calibri Light" panose="020F0302020204030204" charset="0"/>
                          <a:ea typeface="Google Sans Text"/>
                          <a:cs typeface="Calibri Light" panose="020F0302020204030204" charset="0"/>
                        </a:rPr>
                        <a:t> (Subjectivism)?"</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7536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Epistemology</a:t>
                      </a:r>
                      <a:r>
                        <a:rPr lang="en-US" sz="1600" b="1">
                          <a:solidFill>
                            <a:srgbClr val="1F1F1F"/>
                          </a:solidFill>
                          <a:latin typeface="Calibri Light" panose="020F0302020204030204" charset="0"/>
                          <a:ea typeface="Google Sans Text"/>
                          <a:cs typeface="Calibri Light" panose="020F0302020204030204" charset="0"/>
                        </a:rPr>
                        <a:t> (How) </a:t>
                      </a:r>
                      <a:endParaRPr lang="en-US"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FF0000"/>
                          </a:solidFill>
                          <a:latin typeface="Calibri Light" panose="020F0302020204030204" charset="0"/>
                          <a:ea typeface="Google Sans Text"/>
                          <a:cs typeface="Calibri Light" panose="020F0302020204030204" charset="0"/>
                        </a:rPr>
                        <a:t>KNOWLEDGE</a:t>
                      </a:r>
                      <a:endParaRPr sz="1600" b="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"Is valid evidence </a:t>
                      </a:r>
                      <a:r>
                        <a:rPr sz="1600" b="1">
                          <a:solidFill>
                            <a:srgbClr val="1F1F1F"/>
                          </a:solidFill>
                          <a:latin typeface="Calibri Light" panose="020F0302020204030204" charset="0"/>
                          <a:ea typeface="Google Sans Text"/>
                          <a:cs typeface="Calibri Light" panose="020F0302020204030204" charset="0"/>
                        </a:rPr>
                        <a:t>numeric</a:t>
                      </a:r>
                      <a:r>
                        <a:rPr sz="1600">
                          <a:solidFill>
                            <a:srgbClr val="1F1F1F"/>
                          </a:solidFill>
                          <a:latin typeface="Calibri Light" panose="020F0302020204030204" charset="0"/>
                          <a:ea typeface="Google Sans Text"/>
                          <a:cs typeface="Calibri Light" panose="020F0302020204030204" charset="0"/>
                        </a:rPr>
                        <a:t> (Positivism) or </a:t>
                      </a:r>
                      <a:r>
                        <a:rPr sz="1600" b="1">
                          <a:solidFill>
                            <a:srgbClr val="1F1F1F"/>
                          </a:solidFill>
                          <a:latin typeface="Calibri Light" panose="020F0302020204030204" charset="0"/>
                          <a:ea typeface="Google Sans Text"/>
                          <a:cs typeface="Calibri Light" panose="020F0302020204030204" charset="0"/>
                        </a:rPr>
                        <a:t>narrative</a:t>
                      </a:r>
                      <a:r>
                        <a:rPr sz="1600">
                          <a:solidFill>
                            <a:srgbClr val="1F1F1F"/>
                          </a:solidFill>
                          <a:latin typeface="Calibri Light" panose="020F0302020204030204" charset="0"/>
                          <a:ea typeface="Google Sans Text"/>
                          <a:cs typeface="Calibri Light" panose="020F0302020204030204" charset="0"/>
                        </a:rPr>
                        <a:t> (Interpretivism)?"</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7409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Axiology</a:t>
                      </a:r>
                      <a:r>
                        <a:rPr lang="en-US" sz="1600" b="1">
                          <a:solidFill>
                            <a:srgbClr val="1F1F1F"/>
                          </a:solidFill>
                          <a:latin typeface="Calibri Light" panose="020F0302020204030204" charset="0"/>
                          <a:ea typeface="Google Sans Text"/>
                          <a:cs typeface="Calibri Light" panose="020F0302020204030204" charset="0"/>
                        </a:rPr>
                        <a:t> (Who)</a:t>
                      </a:r>
                      <a:endParaRPr lang="en-US"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FF0000"/>
                          </a:solidFill>
                          <a:latin typeface="Calibri Light" panose="020F0302020204030204" charset="0"/>
                          <a:ea typeface="Google Sans Text"/>
                          <a:cs typeface="Calibri Light" panose="020F0302020204030204" charset="0"/>
                        </a:rPr>
                        <a:t>VALUES</a:t>
                      </a:r>
                      <a:endParaRPr sz="1600" b="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"Is the researcher </a:t>
                      </a:r>
                      <a:r>
                        <a:rPr sz="1600" b="1">
                          <a:solidFill>
                            <a:srgbClr val="1F1F1F"/>
                          </a:solidFill>
                          <a:latin typeface="Calibri Light" panose="020F0302020204030204" charset="0"/>
                          <a:ea typeface="Google Sans Text"/>
                          <a:cs typeface="Calibri Light" panose="020F0302020204030204" charset="0"/>
                        </a:rPr>
                        <a:t>detached</a:t>
                      </a:r>
                      <a:r>
                        <a:rPr sz="1600">
                          <a:solidFill>
                            <a:srgbClr val="1F1F1F"/>
                          </a:solidFill>
                          <a:latin typeface="Calibri Light" panose="020F0302020204030204" charset="0"/>
                          <a:ea typeface="Google Sans Text"/>
                          <a:cs typeface="Calibri Light" panose="020F0302020204030204" charset="0"/>
                        </a:rPr>
                        <a:t> (Value-free) or </a:t>
                      </a:r>
                      <a:r>
                        <a:rPr sz="1600" b="1">
                          <a:solidFill>
                            <a:srgbClr val="1F1F1F"/>
                          </a:solidFill>
                          <a:latin typeface="Calibri Light" panose="020F0302020204030204" charset="0"/>
                          <a:ea typeface="Google Sans Text"/>
                          <a:cs typeface="Calibri Light" panose="020F0302020204030204" charset="0"/>
                        </a:rPr>
                        <a:t>involved</a:t>
                      </a:r>
                      <a:r>
                        <a:rPr sz="1600">
                          <a:solidFill>
                            <a:srgbClr val="1F1F1F"/>
                          </a:solidFill>
                          <a:latin typeface="Calibri Light" panose="020F0302020204030204" charset="0"/>
                          <a:ea typeface="Google Sans Text"/>
                          <a:cs typeface="Calibri Light" panose="020F0302020204030204" charset="0"/>
                        </a:rPr>
                        <a:t> (Value-laden)?"</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Title 4"/>
          <p:cNvSpPr>
            <a:spLocks noGrp="1"/>
          </p:cNvSpPr>
          <p:nvPr>
            <p:ph type="title"/>
          </p:nvPr>
        </p:nvSpPr>
        <p:spPr/>
        <p:txBody>
          <a:bodyPr/>
          <a:p>
            <a:endParaRPr lang="en-US"/>
          </a:p>
        </p:txBody>
      </p:sp>
      <p:graphicFrame>
        <p:nvGraphicFramePr>
          <p:cNvPr id="4" name="Content Placeholder 3"/>
          <p:cNvGraphicFramePr/>
          <p:nvPr>
            <p:ph idx="1"/>
            <p:custDataLst>
              <p:tags r:id="rId1"/>
            </p:custDataLst>
          </p:nvPr>
        </p:nvGraphicFramePr>
        <p:xfrm>
          <a:off x="116840" y="-457200"/>
          <a:ext cx="8343900" cy="6357620"/>
        </p:xfrm>
        <a:graphic>
          <a:graphicData uri="http://schemas.openxmlformats.org/drawingml/2006/table">
            <a:tbl>
              <a:tblPr/>
              <a:tblGrid>
                <a:gridCol w="2085975"/>
                <a:gridCol w="2085975"/>
                <a:gridCol w="2085975"/>
                <a:gridCol w="2085975"/>
              </a:tblGrid>
              <a:tr h="558165">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Research Philosophy(The "Umbrella")</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1. Ontology(View of Reality)</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2. Epistemology(View of Knowledge)</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3. Axiology(Role of Values)</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86055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Positivism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Scientist)</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Objectivism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Reality is external, objective, and independent of social actors.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(One single truth)</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Empiricism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Only observable phenomena and measurable data provide credible knowledge.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(Focus on Numbers)</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Value-Free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The researcher is independent of the data and maintains objective detachment.</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(Neutral)</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861185">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Interpretivism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a:t>
                      </a:r>
                      <a:r>
                        <a:rPr lang="en-US" sz="1400" i="1">
                          <a:solidFill>
                            <a:srgbClr val="1F1F1F"/>
                          </a:solidFill>
                          <a:latin typeface="Calibri Light" panose="020F0302020204030204" charset="0"/>
                          <a:ea typeface="Google Sans Text"/>
                          <a:cs typeface="Calibri Light" panose="020F0302020204030204" charset="0"/>
                        </a:rPr>
                        <a:t>Detective/Explorer</a:t>
                      </a:r>
                      <a:r>
                        <a:rPr sz="1400" i="1">
                          <a:solidFill>
                            <a:srgbClr val="1F1F1F"/>
                          </a:solidFill>
                          <a:latin typeface="Calibri Light" panose="020F0302020204030204" charset="0"/>
                          <a:ea typeface="Google Sans Text"/>
                          <a:cs typeface="Calibri Light" panose="020F0302020204030204" charset="0"/>
                        </a:rPr>
                        <a:t>)</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Subjectivism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Reality is socially constructed and subject to change.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(Multiple truths)</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Interpretivism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Subjective meanings and social phenomena need to be understood via narratives.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(Focus on Stories)</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Value-Laden</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The researcher is part of what is being researched and acknowledges their influence.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(Reflexive)</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207772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Pragmatism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Fusion Chef)</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Complex / Rich Reality</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Reality is external (facts exist) BUT is interpreted through social contexts.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(It depends on the</a:t>
                      </a:r>
                      <a:endParaRPr sz="1400" i="1">
                        <a:solidFill>
                          <a:srgbClr val="FF0000"/>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question)</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Practicalism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"Truth" is whatever works to solve the problem. Concepts are only relevant if they support action.</a:t>
                      </a:r>
                      <a:br>
                        <a:rPr sz="1400">
                          <a:solidFill>
                            <a:srgbClr val="1F1F1F"/>
                          </a:solidFill>
                          <a:latin typeface="Calibri Light" panose="020F0302020204030204" charset="0"/>
                          <a:ea typeface="Google Sans Text"/>
                          <a:cs typeface="Calibri Light" panose="020F0302020204030204" charset="0"/>
                        </a:rPr>
                      </a:br>
                      <a:r>
                        <a:rPr sz="1400" i="1">
                          <a:solidFill>
                            <a:srgbClr val="FF0000"/>
                          </a:solidFill>
                          <a:latin typeface="Calibri Light" panose="020F0302020204030204" charset="0"/>
                          <a:ea typeface="Google Sans Text"/>
                          <a:cs typeface="Calibri Light" panose="020F0302020204030204" charset="0"/>
                        </a:rPr>
                        <a:t>(Focus on 'What Works')</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Value-Driven</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Values guide the </a:t>
                      </a:r>
                      <a:r>
                        <a:rPr sz="1400" i="1">
                          <a:solidFill>
                            <a:srgbClr val="1F1F1F"/>
                          </a:solidFill>
                          <a:latin typeface="Calibri Light" panose="020F0302020204030204" charset="0"/>
                          <a:ea typeface="Google Sans Text"/>
                          <a:cs typeface="Calibri Light" panose="020F0302020204030204" charset="0"/>
                        </a:rPr>
                        <a:t>choice</a:t>
                      </a:r>
                      <a:r>
                        <a:rPr sz="1400">
                          <a:solidFill>
                            <a:srgbClr val="1F1F1F"/>
                          </a:solidFill>
                          <a:latin typeface="Calibri Light" panose="020F0302020204030204" charset="0"/>
                          <a:ea typeface="Google Sans Text"/>
                          <a:cs typeface="Calibri Light" panose="020F0302020204030204" charset="0"/>
                        </a:rPr>
                        <a:t> of the research problem, but the researcher adopts both objective and subjective stances.</a:t>
                      </a: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(Flexible)</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i="1">
                <a:latin typeface="Calibri Light" panose="020F0302020204030204" charset="0"/>
                <a:cs typeface="Calibri Light" panose="020F0302020204030204" charset="0"/>
                <a:sym typeface="+mn-ea"/>
              </a:rPr>
              <a:t>Layer 2. We chose the Direction: Approach (Deductive vs. Inductive).</a:t>
            </a:r>
            <a:br>
              <a:rPr lang="en-US" altLang="en-US" i="1">
                <a:latin typeface="Calibri Light" panose="020F0302020204030204" charset="0"/>
                <a:cs typeface="Calibri Light" panose="020F0302020204030204" charset="0"/>
              </a:rPr>
            </a:br>
            <a:endParaRPr lang="en-US">
              <a:latin typeface="Calibri Light" panose="020F0302020204030204" charset="0"/>
              <a:cs typeface="Calibri Light" panose="020F0302020204030204" charset="0"/>
            </a:endParaRPr>
          </a:p>
        </p:txBody>
      </p:sp>
      <p:pic>
        <p:nvPicPr>
          <p:cNvPr id="10" name="Content Placeholder 9"/>
          <p:cNvPicPr>
            <a:picLocks noChangeAspect="1"/>
          </p:cNvPicPr>
          <p:nvPr>
            <p:ph idx="1"/>
          </p:nvPr>
        </p:nvPicPr>
        <p:blipFill>
          <a:blip r:embed="rId1"/>
          <a:stretch>
            <a:fillRect/>
          </a:stretch>
        </p:blipFill>
        <p:spPr>
          <a:xfrm>
            <a:off x="3482340" y="1417955"/>
            <a:ext cx="5420995" cy="4201160"/>
          </a:xfrm>
          <a:prstGeom prst="rect">
            <a:avLst/>
          </a:prstGeom>
        </p:spPr>
      </p:pic>
      <p:sp>
        <p:nvSpPr>
          <p:cNvPr id="5" name="Rectangles 4"/>
          <p:cNvSpPr/>
          <p:nvPr/>
        </p:nvSpPr>
        <p:spPr>
          <a:xfrm>
            <a:off x="7318375" y="1844040"/>
            <a:ext cx="762000" cy="3048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3" name="Text Box 2"/>
          <p:cNvSpPr txBox="1"/>
          <p:nvPr/>
        </p:nvSpPr>
        <p:spPr>
          <a:xfrm>
            <a:off x="296545" y="1841500"/>
            <a:ext cx="3366135" cy="1375410"/>
          </a:xfrm>
          <a:prstGeom prst="rect">
            <a:avLst/>
          </a:prstGeom>
          <a:noFill/>
        </p:spPr>
        <p:txBody>
          <a:bodyPr wrap="square" rtlCol="0">
            <a:noAutofit/>
          </a:bodyPr>
          <a:p>
            <a:r>
              <a:rPr lang="en-US" altLang="en-US" b="1">
                <a:latin typeface="Calibri Light" panose="020F0302020204030204" charset="0"/>
                <a:cs typeface="Calibri Light" panose="020F0302020204030204" charset="0"/>
              </a:rPr>
              <a:t>Research Approach</a:t>
            </a:r>
            <a:r>
              <a:rPr lang="en-US" altLang="en-US">
                <a:latin typeface="Calibri Light" panose="020F0302020204030204" charset="0"/>
                <a:cs typeface="Calibri Light" panose="020F0302020204030204" charset="0"/>
              </a:rPr>
              <a:t> is about </a:t>
            </a:r>
            <a:r>
              <a:rPr lang="en-US" altLang="en-US">
                <a:solidFill>
                  <a:srgbClr val="FF0000"/>
                </a:solidFill>
                <a:latin typeface="Calibri Light" panose="020F0302020204030204" charset="0"/>
                <a:cs typeface="Calibri Light" panose="020F0302020204030204" charset="0"/>
              </a:rPr>
              <a:t>How you use logic to connect Theory and Data.</a:t>
            </a:r>
            <a:endParaRPr lang="en-US" altLang="en-US">
              <a:solidFill>
                <a:srgbClr val="FF0000"/>
              </a:solidFill>
              <a:latin typeface="Calibri Light" panose="020F0302020204030204" charset="0"/>
              <a:cs typeface="Calibri Light" panose="020F030202020403020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p:txBody>
          <a:bodyPr/>
          <a:p>
            <a:endParaRPr lang="en-US"/>
          </a:p>
        </p:txBody>
      </p:sp>
      <p:graphicFrame>
        <p:nvGraphicFramePr>
          <p:cNvPr id="5" name="Content Placeholder 4"/>
          <p:cNvGraphicFramePr/>
          <p:nvPr>
            <p:ph idx="1"/>
            <p:custDataLst>
              <p:tags r:id="rId1"/>
            </p:custDataLst>
          </p:nvPr>
        </p:nvGraphicFramePr>
        <p:xfrm>
          <a:off x="457200" y="1196340"/>
          <a:ext cx="8299450" cy="4305300"/>
        </p:xfrm>
        <a:graphic>
          <a:graphicData uri="http://schemas.openxmlformats.org/drawingml/2006/table">
            <a:tbl>
              <a:tblPr/>
              <a:tblGrid>
                <a:gridCol w="1659890"/>
                <a:gridCol w="1659890"/>
                <a:gridCol w="1659890"/>
                <a:gridCol w="1659890"/>
                <a:gridCol w="1659890"/>
              </a:tblGrid>
              <a:tr h="47752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Approach</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Start Point</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Logic Direction</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Philosophy Match</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Best Used When...</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30619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Deductive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Theory</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Top-Down ⬇</a:t>
                      </a: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lang="en-US" sz="1600">
                          <a:solidFill>
                            <a:srgbClr val="1F1F1F"/>
                          </a:solidFill>
                          <a:latin typeface="Calibri Light" panose="020F0302020204030204" charset="0"/>
                          <a:ea typeface="Google Sans Text"/>
                          <a:cs typeface="Calibri Light" panose="020F0302020204030204" charset="0"/>
                        </a:rPr>
                        <a:t>(Testing Theory)</a:t>
                      </a:r>
                      <a:r>
                        <a:rPr sz="1600">
                          <a:solidFill>
                            <a:srgbClr val="1F1F1F"/>
                          </a:solidFill>
                          <a:latin typeface="Calibri Light" panose="020F0302020204030204" charset="0"/>
                          <a:ea typeface="Google Sans Text"/>
                          <a:cs typeface="Calibri Light" panose="020F0302020204030204" charset="0"/>
                        </a:rPr>
                        <a:t>️</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Positivism</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There is a lot of literature and you want to </a:t>
                      </a:r>
                      <a:r>
                        <a:rPr sz="1600" b="1">
                          <a:solidFill>
                            <a:srgbClr val="1F1F1F"/>
                          </a:solidFill>
                          <a:latin typeface="Calibri Light" panose="020F0302020204030204" charset="0"/>
                          <a:ea typeface="Google Sans Text"/>
                          <a:cs typeface="Calibri Light" panose="020F0302020204030204" charset="0"/>
                        </a:rPr>
                        <a:t>test</a:t>
                      </a:r>
                      <a:r>
                        <a:rPr sz="1600">
                          <a:solidFill>
                            <a:srgbClr val="1F1F1F"/>
                          </a:solidFill>
                          <a:latin typeface="Calibri Light" panose="020F0302020204030204" charset="0"/>
                          <a:ea typeface="Google Sans Text"/>
                          <a:cs typeface="Calibri Light" panose="020F0302020204030204" charset="0"/>
                        </a:rPr>
                        <a:t> a hypothesis.</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30746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Inductive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Data</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Bottom-Up ⬆</a:t>
                      </a: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lang="en-US" sz="1600">
                          <a:solidFill>
                            <a:srgbClr val="1F1F1F"/>
                          </a:solidFill>
                          <a:latin typeface="Calibri Light" panose="020F0302020204030204" charset="0"/>
                          <a:ea typeface="Google Sans Text"/>
                          <a:cs typeface="Calibri Light" panose="020F0302020204030204" charset="0"/>
                        </a:rPr>
                        <a:t>(Building Theory)</a:t>
                      </a:r>
                      <a:r>
                        <a:rPr sz="1600">
                          <a:solidFill>
                            <a:srgbClr val="1F1F1F"/>
                          </a:solidFill>
                          <a:latin typeface="Calibri Light" panose="020F0302020204030204" charset="0"/>
                          <a:ea typeface="Google Sans Text"/>
                          <a:cs typeface="Calibri Light" panose="020F0302020204030204" charset="0"/>
                        </a:rPr>
                        <a:t>️</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Interpretivism</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The topic is new and you want to </a:t>
                      </a:r>
                      <a:r>
                        <a:rPr sz="1600" b="1">
                          <a:solidFill>
                            <a:srgbClr val="1F1F1F"/>
                          </a:solidFill>
                          <a:latin typeface="Calibri Light" panose="020F0302020204030204" charset="0"/>
                          <a:ea typeface="Google Sans Text"/>
                          <a:cs typeface="Calibri Light" panose="020F0302020204030204" charset="0"/>
                        </a:rPr>
                        <a:t>explore</a:t>
                      </a:r>
                      <a:r>
                        <a:rPr sz="1600">
                          <a:solidFill>
                            <a:srgbClr val="1F1F1F"/>
                          </a:solidFill>
                          <a:latin typeface="Calibri Light" panose="020F0302020204030204" charset="0"/>
                          <a:ea typeface="Google Sans Text"/>
                          <a:cs typeface="Calibri Light" panose="020F0302020204030204" charset="0"/>
                        </a:rPr>
                        <a:t> deep meanings.</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21412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Abductive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Surprise</a:t>
                      </a:r>
                      <a:r>
                        <a:rPr lang="en-US" sz="1600" b="1">
                          <a:solidFill>
                            <a:srgbClr val="1F1F1F"/>
                          </a:solidFill>
                          <a:latin typeface="Calibri Light" panose="020F0302020204030204" charset="0"/>
                          <a:ea typeface="Google Sans Text"/>
                          <a:cs typeface="Calibri Light" panose="020F0302020204030204" charset="0"/>
                        </a:rPr>
                        <a:t>: </a:t>
                      </a:r>
                      <a:r>
                        <a:rPr lang="en-US" sz="1600" b="1" i="1">
                          <a:solidFill>
                            <a:srgbClr val="1F1F1F"/>
                          </a:solidFill>
                          <a:latin typeface="Calibri Light" panose="020F0302020204030204" charset="0"/>
                          <a:ea typeface="Google Sans Text"/>
                          <a:cs typeface="Calibri Light" panose="020F0302020204030204" charset="0"/>
                        </a:rPr>
                        <a:t>(mismatch between the theory and the phenomenon) </a:t>
                      </a:r>
                      <a:endParaRPr lang="en-US" sz="16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Back &amp; Forth 🔄</a:t>
                      </a:r>
                      <a:r>
                        <a:rPr lang="en-US" sz="1600">
                          <a:solidFill>
                            <a:srgbClr val="1F1F1F"/>
                          </a:solidFill>
                          <a:latin typeface="Calibri Light" panose="020F0302020204030204" charset="0"/>
                          <a:ea typeface="Google Sans Text"/>
                          <a:cs typeface="Calibri Light" panose="020F0302020204030204" charset="0"/>
                        </a:rPr>
                        <a:t>  </a:t>
                      </a:r>
                      <a:endParaRPr lang="en-US"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lang="en-US" sz="1600">
                          <a:solidFill>
                            <a:srgbClr val="1F1F1F"/>
                          </a:solidFill>
                          <a:latin typeface="Calibri Light" panose="020F0302020204030204" charset="0"/>
                          <a:ea typeface="Google Sans Text"/>
                          <a:cs typeface="Calibri Light" panose="020F0302020204030204" charset="0"/>
                        </a:rPr>
                        <a:t>(Modifying Theory)</a:t>
                      </a:r>
                      <a:endParaRPr lang="en-US"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Pragmatism</a:t>
                      </a:r>
                      <a:r>
                        <a:rPr lang="en-US" sz="1600" b="1">
                          <a:solidFill>
                            <a:srgbClr val="1F1F1F"/>
                          </a:solidFill>
                          <a:latin typeface="Calibri Light" panose="020F0302020204030204" charset="0"/>
                          <a:ea typeface="Google Sans Text"/>
                          <a:cs typeface="Calibri Light" panose="020F0302020204030204" charset="0"/>
                        </a:rPr>
                        <a:t>/</a:t>
                      </a:r>
                      <a:r>
                        <a:rPr sz="1600" b="1">
                          <a:solidFill>
                            <a:srgbClr val="1F1F1F"/>
                          </a:solidFill>
                          <a:latin typeface="Calibri Light" panose="020F0302020204030204" charset="0"/>
                          <a:ea typeface="Google Sans Text"/>
                          <a:cs typeface="Calibri Light" panose="020F0302020204030204" charset="0"/>
                          <a:sym typeface="+mn-ea"/>
                        </a:rPr>
                        <a:t>Interpretivism</a:t>
                      </a:r>
                      <a:endParaRPr sz="1600" b="1">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endParaRPr lang="en-US"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You need to solve a puzzle using both data and theory.</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Assignment: Research Proposal (5,000 words)</a:t>
            </a:r>
            <a:endParaRPr lang="en-US" b="1"/>
          </a:p>
        </p:txBody>
      </p:sp>
      <p:sp>
        <p:nvSpPr>
          <p:cNvPr id="3" name="Content Placeholder 2"/>
          <p:cNvSpPr>
            <a:spLocks noGrp="1"/>
          </p:cNvSpPr>
          <p:nvPr>
            <p:ph idx="1"/>
          </p:nvPr>
        </p:nvSpPr>
        <p:spPr>
          <a:xfrm>
            <a:off x="457200" y="1417955"/>
            <a:ext cx="8229600" cy="4233545"/>
          </a:xfrm>
        </p:spPr>
        <p:txBody>
          <a:bodyPr>
            <a:noAutofit/>
          </a:bodyPr>
          <a:p>
            <a:pPr marL="0" indent="0">
              <a:buNone/>
            </a:pPr>
            <a:r>
              <a:rPr lang="en-US" altLang="en-US" sz="2000">
                <a:latin typeface="Calibri Light" panose="020F0302020204030204" charset="0"/>
                <a:cs typeface="Calibri Light" panose="020F0302020204030204" charset="0"/>
              </a:rPr>
              <a:t>You are tasked with developing a comprehensive </a:t>
            </a:r>
            <a:r>
              <a:rPr lang="en-US" altLang="en-US" sz="2000">
                <a:solidFill>
                  <a:srgbClr val="C00000"/>
                </a:solidFill>
                <a:latin typeface="Calibri Light" panose="020F0302020204030204" charset="0"/>
                <a:cs typeface="Calibri Light" panose="020F0302020204030204" charset="0"/>
              </a:rPr>
              <a:t>research proposal</a:t>
            </a:r>
            <a:r>
              <a:rPr lang="en-US" altLang="en-US" sz="2000">
                <a:latin typeface="Calibri Light" panose="020F0302020204030204" charset="0"/>
                <a:cs typeface="Calibri Light" panose="020F0302020204030204" charset="0"/>
              </a:rPr>
              <a:t> to investigate</a:t>
            </a:r>
            <a:r>
              <a:rPr lang="en-US" altLang="en-US" sz="2000">
                <a:solidFill>
                  <a:srgbClr val="C00000"/>
                </a:solidFill>
                <a:latin typeface="Calibri Light" panose="020F0302020204030204" charset="0"/>
                <a:cs typeface="Calibri Light" panose="020F0302020204030204" charset="0"/>
              </a:rPr>
              <a:t> a chosen business research area</a:t>
            </a:r>
            <a:r>
              <a:rPr lang="en-US" altLang="en-US" sz="2000">
                <a:latin typeface="Calibri Light" panose="020F0302020204030204" charset="0"/>
                <a:cs typeface="Calibri Light" panose="020F0302020204030204" charset="0"/>
              </a:rPr>
              <a:t>. In your proposal, you should address the</a:t>
            </a:r>
            <a:r>
              <a:rPr lang="en-US" altLang="en-US" sz="2000">
                <a:solidFill>
                  <a:srgbClr val="C00000"/>
                </a:solidFill>
                <a:latin typeface="Calibri Light" panose="020F0302020204030204" charset="0"/>
                <a:cs typeface="Calibri Light" panose="020F0302020204030204" charset="0"/>
              </a:rPr>
              <a:t> key components</a:t>
            </a:r>
            <a:r>
              <a:rPr lang="en-US" altLang="en-US" sz="2000">
                <a:latin typeface="Calibri Light" panose="020F0302020204030204" charset="0"/>
                <a:cs typeface="Calibri Light" panose="020F0302020204030204" charset="0"/>
              </a:rPr>
              <a:t> of </a:t>
            </a:r>
            <a:r>
              <a:rPr lang="en-US" altLang="en-US" sz="2000">
                <a:solidFill>
                  <a:schemeClr val="tx1"/>
                </a:solidFill>
                <a:latin typeface="Calibri Light" panose="020F0302020204030204" charset="0"/>
                <a:cs typeface="Calibri Light" panose="020F0302020204030204" charset="0"/>
              </a:rPr>
              <a:t>a research plan</a:t>
            </a:r>
            <a:r>
              <a:rPr lang="en-US" altLang="en-US" sz="2000">
                <a:latin typeface="Calibri Light" panose="020F0302020204030204" charset="0"/>
                <a:cs typeface="Calibri Light" panose="020F0302020204030204" charset="0"/>
              </a:rPr>
              <a:t>, including: </a:t>
            </a:r>
            <a:endParaRPr lang="en-US" altLang="en-US" sz="2000">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the background,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sym typeface="+mn-ea"/>
              </a:rPr>
              <a:t>objectives,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research questions, </a:t>
            </a:r>
            <a:endParaRPr lang="en-US" altLang="en-US" sz="2000">
              <a:solidFill>
                <a:schemeClr val="tx1"/>
              </a:solidFill>
              <a:latin typeface="Calibri Light" panose="020F0302020204030204" charset="0"/>
              <a:cs typeface="Calibri Light" panose="020F0302020204030204" charset="0"/>
            </a:endParaRPr>
          </a:p>
          <a:p>
            <a:r>
              <a:rPr lang="en-US" altLang="en-US" sz="2800" b="1">
                <a:solidFill>
                  <a:srgbClr val="C00000"/>
                </a:solidFill>
                <a:latin typeface="Calibri Light" panose="020F0302020204030204" charset="0"/>
                <a:cs typeface="Calibri Light" panose="020F0302020204030204" charset="0"/>
              </a:rPr>
              <a:t>Methodology (Philosophy      Approach    Strategy  Data Collection)</a:t>
            </a:r>
            <a:endParaRPr lang="en-US" altLang="en-US" sz="2800" b="1">
              <a:solidFill>
                <a:srgbClr val="C00000"/>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data analysis,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significance of the study,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ethical considerations,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limitations,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and a tentative timeline</a:t>
            </a:r>
            <a:endParaRPr lang="en-US" altLang="en-US" sz="2000">
              <a:solidFill>
                <a:schemeClr val="tx1"/>
              </a:solidFill>
              <a:latin typeface="Calibri Light" panose="020F0302020204030204" charset="0"/>
              <a:cs typeface="Calibri Light" panose="020F0302020204030204" charset="0"/>
            </a:endParaRPr>
          </a:p>
        </p:txBody>
      </p:sp>
      <p:sp>
        <p:nvSpPr>
          <p:cNvPr id="4" name="Right Arrow 3"/>
          <p:cNvSpPr/>
          <p:nvPr/>
        </p:nvSpPr>
        <p:spPr>
          <a:xfrm>
            <a:off x="4577080" y="3764280"/>
            <a:ext cx="238125"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5" name="Right Arrow 4"/>
          <p:cNvSpPr/>
          <p:nvPr/>
        </p:nvSpPr>
        <p:spPr>
          <a:xfrm>
            <a:off x="6408420" y="3764280"/>
            <a:ext cx="238125"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Right Arrow 5"/>
          <p:cNvSpPr/>
          <p:nvPr/>
        </p:nvSpPr>
        <p:spPr>
          <a:xfrm>
            <a:off x="7922260" y="3764280"/>
            <a:ext cx="238125"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ltLang="en-GB" b="1" dirty="0">
                <a:latin typeface="Calibri Light" panose="020F0302020204030204" charset="0"/>
                <a:cs typeface="Calibri Light" panose="020F0302020204030204" charset="0"/>
              </a:rPr>
              <a:t>Contents of Week 5: </a:t>
            </a:r>
            <a:r>
              <a:rPr lang="en-US" altLang="en-US" b="1" dirty="0">
                <a:latin typeface="Calibri Light" panose="020F0302020204030204" charset="0"/>
                <a:cs typeface="Calibri Light" panose="020F0302020204030204" charset="0"/>
              </a:rPr>
              <a:t>Peeling the Onion: Reaching the Core</a:t>
            </a:r>
            <a:endParaRPr lang="en-US" altLang="en-US" b="1" dirty="0">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91440" y="1541780"/>
            <a:ext cx="4404360" cy="4047490"/>
          </a:xfrm>
        </p:spPr>
        <p:txBody>
          <a:bodyPr/>
          <a:lstStyle/>
          <a:p>
            <a:endParaRPr lang="en-US" altLang="en-GB" dirty="0">
              <a:latin typeface="Calibri Light" panose="020F0302020204030204" charset="0"/>
              <a:cs typeface="Calibri Light" panose="020F0302020204030204" charset="0"/>
            </a:endParaRPr>
          </a:p>
          <a:p>
            <a:r>
              <a:rPr lang="en-US" altLang="en-GB" dirty="0">
                <a:latin typeface="Calibri Light" panose="020F0302020204030204" charset="0"/>
                <a:cs typeface="Calibri Light" panose="020F0302020204030204" charset="0"/>
              </a:rPr>
              <a:t>Layer 3:  Methodological Choice: the big split- Quali or Quanti </a:t>
            </a:r>
            <a:endParaRPr lang="en-US" altLang="en-GB" dirty="0">
              <a:latin typeface="Calibri Light" panose="020F0302020204030204" charset="0"/>
              <a:cs typeface="Calibri Light" panose="020F0302020204030204" charset="0"/>
            </a:endParaRPr>
          </a:p>
          <a:p>
            <a:endParaRPr lang="en-US" altLang="en-GB" dirty="0">
              <a:latin typeface="Calibri Light" panose="020F0302020204030204" charset="0"/>
              <a:cs typeface="Calibri Light" panose="020F0302020204030204" charset="0"/>
            </a:endParaRPr>
          </a:p>
          <a:p>
            <a:r>
              <a:rPr lang="en-US" altLang="en-GB" dirty="0">
                <a:latin typeface="Calibri Light" panose="020F0302020204030204" charset="0"/>
                <a:cs typeface="Calibri Light" panose="020F0302020204030204" charset="0"/>
              </a:rPr>
              <a:t>Layer 4: Strategy</a:t>
            </a:r>
            <a:endParaRPr lang="en-US" altLang="en-GB" dirty="0">
              <a:latin typeface="Calibri Light" panose="020F0302020204030204" charset="0"/>
              <a:cs typeface="Calibri Light" panose="020F0302020204030204" charset="0"/>
            </a:endParaRPr>
          </a:p>
          <a:p>
            <a:endParaRPr lang="en-US" altLang="en-GB" dirty="0">
              <a:latin typeface="Calibri Light" panose="020F0302020204030204" charset="0"/>
              <a:cs typeface="Calibri Light" panose="020F0302020204030204" charset="0"/>
            </a:endParaRPr>
          </a:p>
          <a:p>
            <a:r>
              <a:rPr lang="en-US" altLang="en-GB" dirty="0">
                <a:latin typeface="Calibri Light" panose="020F0302020204030204" charset="0"/>
                <a:cs typeface="Calibri Light" panose="020F0302020204030204" charset="0"/>
              </a:rPr>
              <a:t>Layer 5: Techniques and Procedures</a:t>
            </a:r>
            <a:endParaRPr lang="en-US" altLang="en-GB" dirty="0">
              <a:latin typeface="Calibri Light" panose="020F0302020204030204" charset="0"/>
              <a:cs typeface="Calibri Light" panose="020F0302020204030204" charset="0"/>
            </a:endParaRPr>
          </a:p>
          <a:p>
            <a:pPr marL="0" indent="0">
              <a:buNone/>
            </a:pPr>
            <a:endParaRPr lang="en-US" altLang="en-GB" dirty="0">
              <a:latin typeface="Calibri Light" panose="020F0302020204030204" charset="0"/>
              <a:cs typeface="Calibri Light" panose="020F0302020204030204" charset="0"/>
            </a:endParaRPr>
          </a:p>
        </p:txBody>
      </p:sp>
      <p:pic>
        <p:nvPicPr>
          <p:cNvPr id="5" name="Content Placeholder 9"/>
          <p:cNvPicPr>
            <a:picLocks noChangeAspect="1"/>
          </p:cNvPicPr>
          <p:nvPr>
            <p:ph sz="half" idx="2"/>
          </p:nvPr>
        </p:nvPicPr>
        <p:blipFill>
          <a:blip r:embed="rId1"/>
          <a:stretch>
            <a:fillRect/>
          </a:stretch>
        </p:blipFill>
        <p:spPr>
          <a:xfrm>
            <a:off x="4417695" y="1541145"/>
            <a:ext cx="4726305" cy="3644265"/>
          </a:xfrm>
          <a:prstGeom prst="rect">
            <a:avLst/>
          </a:prstGeom>
        </p:spPr>
      </p:pic>
      <p:sp>
        <p:nvSpPr>
          <p:cNvPr id="6" name="Rounded Rectangle 5"/>
          <p:cNvSpPr/>
          <p:nvPr/>
        </p:nvSpPr>
        <p:spPr>
          <a:xfrm>
            <a:off x="8351520" y="3365500"/>
            <a:ext cx="792480" cy="39560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ounded Rectangle 6"/>
          <p:cNvSpPr/>
          <p:nvPr/>
        </p:nvSpPr>
        <p:spPr>
          <a:xfrm>
            <a:off x="7894320" y="2054860"/>
            <a:ext cx="792480" cy="39560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ounded Rectangle 7"/>
          <p:cNvSpPr/>
          <p:nvPr/>
        </p:nvSpPr>
        <p:spPr>
          <a:xfrm>
            <a:off x="8270875" y="4469765"/>
            <a:ext cx="792480" cy="39560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b="1">
                <a:latin typeface="Calibri Light" panose="020F0302020204030204" charset="0"/>
                <a:cs typeface="Calibri Light" panose="020F0302020204030204" charset="0"/>
              </a:rPr>
              <a:t>Layer 3: </a:t>
            </a:r>
            <a:r>
              <a:rPr lang="en-US" altLang="en-US" b="1">
                <a:latin typeface="Calibri Light" panose="020F0302020204030204" charset="0"/>
                <a:cs typeface="Calibri Light" panose="020F0302020204030204" charset="0"/>
              </a:rPr>
              <a:t>The "Big Split" - Qualitative vs. Quantitative vs. Mixed Methods</a:t>
            </a:r>
            <a:endParaRPr lang="en-US" altLang="en-US" b="1">
              <a:latin typeface="Calibri Light" panose="020F0302020204030204" charset="0"/>
              <a:cs typeface="Calibri Light" panose="020F0302020204030204" charset="0"/>
            </a:endParaRPr>
          </a:p>
        </p:txBody>
      </p:sp>
      <p:pic>
        <p:nvPicPr>
          <p:cNvPr id="10" name="Content Placeholder 9"/>
          <p:cNvPicPr>
            <a:picLocks noChangeAspect="1"/>
          </p:cNvPicPr>
          <p:nvPr>
            <p:ph sz="half" idx="1"/>
          </p:nvPr>
        </p:nvPicPr>
        <p:blipFill>
          <a:blip r:embed="rId1"/>
          <a:stretch>
            <a:fillRect/>
          </a:stretch>
        </p:blipFill>
        <p:spPr>
          <a:xfrm>
            <a:off x="4941570" y="1844675"/>
            <a:ext cx="4202430" cy="3445510"/>
          </a:xfrm>
          <a:prstGeom prst="rect">
            <a:avLst/>
          </a:prstGeom>
        </p:spPr>
      </p:pic>
      <p:sp>
        <p:nvSpPr>
          <p:cNvPr id="7" name="Rounded Rectangle 6"/>
          <p:cNvSpPr/>
          <p:nvPr/>
        </p:nvSpPr>
        <p:spPr>
          <a:xfrm>
            <a:off x="5930265" y="2450465"/>
            <a:ext cx="764540" cy="290830"/>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4" name="Rounded Rectangle 3"/>
          <p:cNvSpPr/>
          <p:nvPr/>
        </p:nvSpPr>
        <p:spPr>
          <a:xfrm>
            <a:off x="6609080" y="2618740"/>
            <a:ext cx="792480" cy="33845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5" name="Rounded Rectangle 4"/>
          <p:cNvSpPr/>
          <p:nvPr/>
        </p:nvSpPr>
        <p:spPr>
          <a:xfrm>
            <a:off x="8021320" y="2287270"/>
            <a:ext cx="792480" cy="455930"/>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ounded Rectangle 7"/>
          <p:cNvSpPr/>
          <p:nvPr/>
        </p:nvSpPr>
        <p:spPr>
          <a:xfrm>
            <a:off x="5816600" y="4420870"/>
            <a:ext cx="792480" cy="356870"/>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graphicFrame>
        <p:nvGraphicFramePr>
          <p:cNvPr id="9" name="Table 8"/>
          <p:cNvGraphicFramePr/>
          <p:nvPr>
            <p:custDataLst>
              <p:tags r:id="rId2"/>
            </p:custDataLst>
          </p:nvPr>
        </p:nvGraphicFramePr>
        <p:xfrm>
          <a:off x="562610" y="1623695"/>
          <a:ext cx="4206240" cy="3840480"/>
        </p:xfrm>
        <a:graphic>
          <a:graphicData uri="http://schemas.openxmlformats.org/drawingml/2006/table">
            <a:tbl>
              <a:tblPr/>
              <a:tblGrid>
                <a:gridCol w="1051560"/>
                <a:gridCol w="1051560"/>
                <a:gridCol w="1051560"/>
                <a:gridCol w="1051560"/>
              </a:tblGrid>
              <a:tr h="45720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Choice</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The Language</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Matches Philosophy</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Example</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2776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Quantitative</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FF0000"/>
                          </a:solidFill>
                          <a:latin typeface="Calibri Light" panose="020F0302020204030204" charset="0"/>
                          <a:ea typeface="Google Sans Text"/>
                          <a:cs typeface="Calibri Light" panose="020F0302020204030204" charset="0"/>
                        </a:rPr>
                        <a:t>Numbers, Statistics, Graphs</a:t>
                      </a:r>
                      <a:endParaRPr sz="1100">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Positivism</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500 online surveys measuring sales performance.</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2776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Qualitative </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FF0000"/>
                          </a:solidFill>
                          <a:latin typeface="Calibri Light" panose="020F0302020204030204" charset="0"/>
                          <a:ea typeface="Google Sans Text"/>
                          <a:cs typeface="Calibri Light" panose="020F0302020204030204" charset="0"/>
                        </a:rPr>
                        <a:t>Words, Stories, Themes</a:t>
                      </a:r>
                      <a:endParaRPr sz="1100">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Interpretivism</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15 in-depth interviews exploring employee anxiety.</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2776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Mixed Methods</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FF0000"/>
                          </a:solidFill>
                          <a:latin typeface="Calibri Light" panose="020F0302020204030204" charset="0"/>
                          <a:ea typeface="Google Sans Text"/>
                          <a:cs typeface="Calibri Light" panose="020F0302020204030204" charset="0"/>
                        </a:rPr>
                        <a:t>Both Numbers AND Words</a:t>
                      </a:r>
                      <a:endParaRPr sz="1100">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Pragmatism</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A survey to see </a:t>
                      </a:r>
                      <a:r>
                        <a:rPr sz="1100" i="1">
                          <a:solidFill>
                            <a:srgbClr val="1F1F1F"/>
                          </a:solidFill>
                          <a:latin typeface="Calibri Light" panose="020F0302020204030204" charset="0"/>
                          <a:ea typeface="Google Sans Text"/>
                          <a:cs typeface="Calibri Light" panose="020F0302020204030204" charset="0"/>
                        </a:rPr>
                        <a:t>how many</a:t>
                      </a:r>
                      <a:r>
                        <a:rPr sz="1100">
                          <a:solidFill>
                            <a:srgbClr val="1F1F1F"/>
                          </a:solidFill>
                          <a:latin typeface="Calibri Light" panose="020F0302020204030204" charset="0"/>
                          <a:ea typeface="Google Sans Text"/>
                          <a:cs typeface="Calibri Light" panose="020F0302020204030204" charset="0"/>
                        </a:rPr>
                        <a:t> quit, plus interviews to ask </a:t>
                      </a:r>
                      <a:r>
                        <a:rPr sz="1100" i="1">
                          <a:solidFill>
                            <a:srgbClr val="1F1F1F"/>
                          </a:solidFill>
                          <a:latin typeface="Calibri Light" panose="020F0302020204030204" charset="0"/>
                          <a:ea typeface="Google Sans Text"/>
                          <a:cs typeface="Calibri Light" panose="020F0302020204030204" charset="0"/>
                        </a:rPr>
                        <a:t>why</a:t>
                      </a:r>
                      <a:r>
                        <a:rPr sz="1100">
                          <a:solidFill>
                            <a:srgbClr val="1F1F1F"/>
                          </a:solidFill>
                          <a:latin typeface="Calibri Light" panose="020F0302020204030204" charset="0"/>
                          <a:ea typeface="Google Sans Text"/>
                          <a:cs typeface="Calibri Light" panose="020F0302020204030204" charset="0"/>
                        </a:rPr>
                        <a:t>.</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aphicFrame>
        <p:nvGraphicFramePr>
          <p:cNvPr id="5" name="Content Placeholder 4"/>
          <p:cNvGraphicFramePr/>
          <p:nvPr>
            <p:ph sz="half" idx="1"/>
            <p:custDataLst>
              <p:tags r:id="rId1"/>
            </p:custDataLst>
          </p:nvPr>
        </p:nvGraphicFramePr>
        <p:xfrm>
          <a:off x="890905" y="115570"/>
          <a:ext cx="7299960" cy="4578350"/>
        </p:xfrm>
        <a:graphic>
          <a:graphicData uri="http://schemas.openxmlformats.org/drawingml/2006/table">
            <a:tbl>
              <a:tblPr/>
              <a:tblGrid>
                <a:gridCol w="1824990"/>
                <a:gridCol w="1824990"/>
                <a:gridCol w="1824990"/>
                <a:gridCol w="1824990"/>
              </a:tblGrid>
              <a:tr h="45085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Feature</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Quantitative (Quanti)</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Qualitative (Quali)</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Mixed Methods</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4615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What does it ask?</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"How many? How much? How often?"</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"Why? How does it feel? What is the experience?"</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"How many are affected, AND why do they feel that way?"</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11885">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What does it produce?</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Hard numbers, graphs, statistics.</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Transcripts, quotes, themes, narratives.</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Integrated data (Numbers explained by human stories).</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23315">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Sample Size</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Large (e.g., 300+ survey responses).</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Small (e.g., 10-15 deep interviews).</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Both (e.g., a large survey phase followed by a small interview phase).</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4615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Philosophy </a:t>
                      </a:r>
                      <a:r>
                        <a:rPr lang="en-US" sz="1100" b="1">
                          <a:solidFill>
                            <a:srgbClr val="1F1F1F"/>
                          </a:solidFill>
                          <a:latin typeface="Calibri Light" panose="020F0302020204030204" charset="0"/>
                          <a:ea typeface="Google Sans Text"/>
                          <a:cs typeface="Calibri Light" panose="020F0302020204030204" charset="0"/>
                        </a:rPr>
                        <a:t>Foundation</a:t>
                      </a:r>
                      <a:endParaRPr lang="en-US"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Positivist</a:t>
                      </a:r>
                      <a:r>
                        <a:rPr sz="1100">
                          <a:solidFill>
                            <a:srgbClr val="1F1F1F"/>
                          </a:solidFill>
                          <a:latin typeface="Calibri Light" panose="020F0302020204030204" charset="0"/>
                          <a:ea typeface="Google Sans Text"/>
                          <a:cs typeface="Calibri Light" panose="020F0302020204030204" charset="0"/>
                        </a:rPr>
                        <a:t> (Objective reality).</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Interpretivist</a:t>
                      </a:r>
                      <a:r>
                        <a:rPr sz="1100">
                          <a:solidFill>
                            <a:srgbClr val="1F1F1F"/>
                          </a:solidFill>
                          <a:latin typeface="Calibri Light" panose="020F0302020204030204" charset="0"/>
                          <a:ea typeface="Google Sans Text"/>
                          <a:cs typeface="Calibri Light" panose="020F0302020204030204" charset="0"/>
                        </a:rPr>
                        <a:t> (Subjective reality).</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Pragmatist</a:t>
                      </a:r>
                      <a:r>
                        <a:rPr sz="1100">
                          <a:solidFill>
                            <a:srgbClr val="1F1F1F"/>
                          </a:solidFill>
                          <a:latin typeface="Calibri Light" panose="020F0302020204030204" charset="0"/>
                          <a:ea typeface="Google Sans Text"/>
                          <a:cs typeface="Calibri Light" panose="020F0302020204030204" charset="0"/>
                        </a:rPr>
                        <a:t> (Solving the problem using whatever works).</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graphicFrame>
        <p:nvGraphicFramePr>
          <p:cNvPr id="12" name="Content Placeholder 11"/>
          <p:cNvGraphicFramePr/>
          <p:nvPr>
            <p:ph sz="half" idx="2"/>
            <p:custDataLst>
              <p:tags r:id="rId2"/>
            </p:custDataLst>
          </p:nvPr>
        </p:nvGraphicFramePr>
        <p:xfrm>
          <a:off x="890905" y="4723130"/>
          <a:ext cx="7298690" cy="979170"/>
        </p:xfrm>
        <a:graphic>
          <a:graphicData uri="http://schemas.openxmlformats.org/drawingml/2006/table">
            <a:tbl>
              <a:tblPr/>
              <a:tblGrid>
                <a:gridCol w="1831975"/>
                <a:gridCol w="1831975"/>
                <a:gridCol w="1822450"/>
                <a:gridCol w="1812290"/>
              </a:tblGrid>
              <a:tr h="97917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The Analogy</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FF0000"/>
                          </a:solidFill>
                          <a:latin typeface="Calibri Light" panose="020F0302020204030204" charset="0"/>
                          <a:ea typeface="Google Sans Text"/>
                          <a:cs typeface="Calibri Light" panose="020F0302020204030204" charset="0"/>
                        </a:rPr>
                        <a:t>Taking a photograph</a:t>
                      </a:r>
                      <a:r>
                        <a:rPr lang="en-US" sz="1100">
                          <a:solidFill>
                            <a:srgbClr val="FF0000"/>
                          </a:solidFill>
                          <a:latin typeface="Calibri Light" panose="020F0302020204030204" charset="0"/>
                          <a:ea typeface="Google Sans Text"/>
                          <a:cs typeface="Calibri Light" panose="020F0302020204030204" charset="0"/>
                        </a:rPr>
                        <a:t> (brief and superficial description by numbers)</a:t>
                      </a:r>
                      <a:endParaRPr lang="en-US" sz="1100">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FF0000"/>
                          </a:solidFill>
                          <a:latin typeface="Calibri Light" panose="020F0302020204030204" charset="0"/>
                          <a:ea typeface="Google Sans Text"/>
                          <a:cs typeface="Calibri Light" panose="020F0302020204030204" charset="0"/>
                        </a:rPr>
                        <a:t>Painting a portrait</a:t>
                      </a:r>
                      <a:r>
                        <a:rPr lang="en-US" sz="1100">
                          <a:solidFill>
                            <a:srgbClr val="FF0000"/>
                          </a:solidFill>
                          <a:latin typeface="Calibri Light" panose="020F0302020204030204" charset="0"/>
                          <a:ea typeface="Google Sans Text"/>
                          <a:cs typeface="Calibri Light" panose="020F0302020204030204" charset="0"/>
                        </a:rPr>
                        <a:t> ( deep exploration of the experiences)</a:t>
                      </a:r>
                      <a:endParaRPr lang="en-US" sz="1100">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Making a</a:t>
                      </a:r>
                      <a:r>
                        <a:rPr sz="1100">
                          <a:solidFill>
                            <a:srgbClr val="FF0000"/>
                          </a:solidFill>
                          <a:latin typeface="Calibri Light" panose="020F0302020204030204" charset="0"/>
                          <a:ea typeface="Google Sans Text"/>
                          <a:cs typeface="Calibri Light" panose="020F0302020204030204" charset="0"/>
                        </a:rPr>
                        <a:t> documentary film</a:t>
                      </a:r>
                      <a:r>
                        <a:rPr sz="1100">
                          <a:solidFill>
                            <a:srgbClr val="1F1F1F"/>
                          </a:solidFill>
                          <a:latin typeface="Calibri Light" panose="020F0302020204030204" charset="0"/>
                          <a:ea typeface="Google Sans Text"/>
                          <a:cs typeface="Calibri Light" panose="020F0302020204030204" charset="0"/>
                        </a:rPr>
                        <a:t> (combining wide data shots with intimate interviews).</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Quiz</a:t>
            </a:r>
            <a:endParaRPr lang="en-US"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224280"/>
            <a:ext cx="7760970" cy="4364990"/>
          </a:xfrm>
        </p:spPr>
        <p:txBody>
          <a:bodyPr>
            <a:normAutofit fontScale="90000"/>
          </a:bodyPr>
          <a:p>
            <a:pPr marL="0" indent="0">
              <a:buNone/>
            </a:pPr>
            <a:r>
              <a:rPr lang="en-US" altLang="en-US">
                <a:latin typeface="Calibri Light" panose="020F0302020204030204" charset="0"/>
                <a:cs typeface="Calibri Light" panose="020F0302020204030204" charset="0"/>
              </a:rPr>
              <a:t>1. A researcher is designing a study and writes down the following main question: "How many employees log in late on Mondays, and how much does this cost the company in lost revenue?" Based on the language of this question, which methodological choice is the researcher making?</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Qualitative Research</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Quantitative Research</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Mixed Methods Research</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Action Research</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457200" y="1600200"/>
            <a:ext cx="8235950" cy="3989070"/>
          </a:xfrm>
        </p:spPr>
        <p:txBody>
          <a:bodyPr>
            <a:normAutofit fontScale="80000"/>
          </a:bodyPr>
          <a:p>
            <a:r>
              <a:rPr lang="en-US">
                <a:latin typeface="Calibri Light" panose="020F0302020204030204" charset="0"/>
                <a:cs typeface="Calibri Light" panose="020F0302020204030204" charset="0"/>
              </a:rPr>
              <a:t>2. </a:t>
            </a:r>
            <a:r>
              <a:rPr lang="en-US" altLang="en-US">
                <a:latin typeface="Calibri Light" panose="020F0302020204030204" charset="0"/>
                <a:cs typeface="Calibri Light" panose="020F0302020204030204" charset="0"/>
              </a:rPr>
              <a:t>A university wants to evaluate a new teaching software. First, they send out a survey to all 5,000 students to find out the percentage of students who find the software difficult to use. Then, they invite 10 students who gave it a low score to a focus group to understand exactly why they found it frustrating and how it made them feel. Which methodological choice is the university using?</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Mono-method Qualitative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Mono-method Quantitative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Mixed Methods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Pure Positivism</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341630" y="405130"/>
            <a:ext cx="8228965" cy="5340350"/>
          </a:xfrm>
        </p:spPr>
        <p:txBody>
          <a:bodyPr>
            <a:noAutofit/>
          </a:bodyPr>
          <a:p>
            <a:r>
              <a:rPr lang="en-US" sz="1500">
                <a:latin typeface="Calibri Light" panose="020F0302020204030204" charset="0"/>
                <a:cs typeface="Calibri Light" panose="020F0302020204030204" charset="0"/>
              </a:rPr>
              <a:t>3. </a:t>
            </a:r>
            <a:r>
              <a:rPr lang="en-US" altLang="en-US" sz="1500">
                <a:latin typeface="Calibri Light" panose="020F0302020204030204" charset="0"/>
                <a:cs typeface="Calibri Light" panose="020F0302020204030204" charset="0"/>
              </a:rPr>
              <a:t>James is writing his Research Proposal. His primary Research Objective is: "To explore the deep, emotional impacts of redundancy on middle managers and understand how they rebuild their professional identities." James submits the following plan to the Examiner (The Judge):</a:t>
            </a:r>
            <a:endParaRPr lang="en-US" altLang="en-US" sz="1500">
              <a:latin typeface="Calibri Light" panose="020F0302020204030204" charset="0"/>
              <a:cs typeface="Calibri Light" panose="020F0302020204030204" charset="0"/>
            </a:endParaRPr>
          </a:p>
          <a:p>
            <a:pPr marL="0" indent="0">
              <a:buNone/>
            </a:pPr>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Philosophy: Interpretivism (Subjective reality).</a:t>
            </a:r>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Approach: Inductive (Building theory).</a:t>
            </a:r>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Methodological Choice: Mono-method Quantitative.</a:t>
            </a:r>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Data Collection Tool: A structured online questionnaire asking 500 managers to rate their sadness on a scale of 1 to 5.</a:t>
            </a:r>
            <a:endParaRPr lang="en-US" altLang="en-US" sz="1500">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b="1">
                <a:latin typeface="Calibri Light" panose="020F0302020204030204" charset="0"/>
                <a:cs typeface="Calibri Light" panose="020F0302020204030204" charset="0"/>
              </a:rPr>
              <a:t>The Judge immediately rejects James's proposal. Why?</a:t>
            </a:r>
            <a:endParaRPr lang="en-US" altLang="en-US" sz="1500" b="1">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A) Because 500 managers is too small of a sample size to be statistically significant.</a:t>
            </a:r>
            <a:endParaRPr lang="en-US" altLang="en-US" sz="1500">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B) Because an Interpretivist philosophy must always use a Deductive approach to test theories.</a:t>
            </a:r>
            <a:endParaRPr lang="en-US" altLang="en-US" sz="1500">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C) Because his Quantitative tool (a 1-to-5 survey) cannot capture the deep, emotional human stories promised by his Qualitative objective and Interpretivist philosophy.</a:t>
            </a:r>
            <a:endParaRPr lang="en-US" altLang="en-US" sz="1500">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D) Because he did not use Mixed Methods to make the research look more professional.</a:t>
            </a:r>
            <a:endParaRPr lang="en-US" altLang="en-US" sz="1500">
              <a:latin typeface="Calibri Light" panose="020F0302020204030204" charset="0"/>
              <a:cs typeface="Calibri Light" panose="020F030202020403020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Layer 4: Research Strategy</a:t>
            </a:r>
            <a:endParaRPr lang="en-US"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576070"/>
            <a:ext cx="4377055" cy="4013200"/>
          </a:xfrm>
        </p:spPr>
        <p:txBody>
          <a:bodyPr/>
          <a:p>
            <a:r>
              <a:rPr lang="en-US" altLang="en-US">
                <a:latin typeface="Calibri Light" panose="020F0302020204030204" charset="0"/>
                <a:cs typeface="Calibri Light" panose="020F0302020204030204" charset="0"/>
              </a:rPr>
              <a:t>The "Big Three" Strategies for Level 7 Business: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1. Survey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2.</a:t>
            </a:r>
            <a:r>
              <a:rPr lang="en-US" altLang="en-US" b="1">
                <a:solidFill>
                  <a:srgbClr val="FF0000"/>
                </a:solidFill>
                <a:latin typeface="Calibri Light" panose="020F0302020204030204" charset="0"/>
                <a:cs typeface="Calibri Light" panose="020F0302020204030204" charset="0"/>
              </a:rPr>
              <a:t> Case Study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3. Action Research </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p:txBody>
      </p:sp>
      <p:pic>
        <p:nvPicPr>
          <p:cNvPr id="5" name="Content Placeholder 9"/>
          <p:cNvPicPr>
            <a:picLocks noChangeAspect="1"/>
          </p:cNvPicPr>
          <p:nvPr>
            <p:ph sz="half" idx="2"/>
          </p:nvPr>
        </p:nvPicPr>
        <p:blipFill>
          <a:blip r:embed="rId1"/>
          <a:stretch>
            <a:fillRect/>
          </a:stretch>
        </p:blipFill>
        <p:spPr>
          <a:xfrm>
            <a:off x="4571365" y="1595755"/>
            <a:ext cx="4572635" cy="3990975"/>
          </a:xfrm>
          <a:prstGeom prst="rect">
            <a:avLst/>
          </a:prstGeom>
        </p:spPr>
      </p:pic>
      <p:sp>
        <p:nvSpPr>
          <p:cNvPr id="6" name="Rounded Rectangle 5"/>
          <p:cNvSpPr/>
          <p:nvPr/>
        </p:nvSpPr>
        <p:spPr>
          <a:xfrm>
            <a:off x="8475345" y="3615055"/>
            <a:ext cx="668655" cy="405130"/>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ounded Rectangle 6"/>
          <p:cNvSpPr/>
          <p:nvPr/>
        </p:nvSpPr>
        <p:spPr>
          <a:xfrm>
            <a:off x="5915660" y="2617470"/>
            <a:ext cx="553085" cy="26225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ounded Rectangle 7"/>
          <p:cNvSpPr/>
          <p:nvPr/>
        </p:nvSpPr>
        <p:spPr>
          <a:xfrm>
            <a:off x="6470015" y="3429000"/>
            <a:ext cx="573405" cy="33210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9" name="Rounded Rectangle 8"/>
          <p:cNvSpPr/>
          <p:nvPr/>
        </p:nvSpPr>
        <p:spPr>
          <a:xfrm>
            <a:off x="6263005" y="2879725"/>
            <a:ext cx="554355" cy="405130"/>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10" name="Rounded Rectangle 9"/>
          <p:cNvSpPr/>
          <p:nvPr/>
        </p:nvSpPr>
        <p:spPr>
          <a:xfrm>
            <a:off x="6144260" y="4095115"/>
            <a:ext cx="792480" cy="224790"/>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a:latin typeface="Calibri Light" panose="020F0302020204030204" charset="0"/>
                <a:cs typeface="Calibri Light" panose="020F0302020204030204" charset="0"/>
              </a:rPr>
              <a:t>Choosing Your Research Strategy: Keeping it simple for your 5,000-word proposal</a:t>
            </a:r>
            <a:br>
              <a:rPr lang="en-US" altLang="en-US">
                <a:latin typeface="Calibri Light" panose="020F0302020204030204" charset="0"/>
                <a:cs typeface="Calibri Light" panose="020F0302020204030204" charset="0"/>
              </a:rPr>
            </a:br>
            <a:endParaRPr lang="en-US" altLang="en-US">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229600" cy="3989070"/>
          </a:xfrm>
        </p:spPr>
        <p:txBody>
          <a:bodyPr>
            <a:noAutofit/>
          </a:bodyPr>
          <a:p>
            <a:r>
              <a:rPr lang="en-US" altLang="en-US" sz="1500">
                <a:latin typeface="Calibri Light" panose="020F0302020204030204" charset="0"/>
                <a:cs typeface="Calibri Light" panose="020F0302020204030204" charset="0"/>
              </a:rPr>
              <a:t>In the Research Onion, you will see 8 different strategies. For a Master's level business proposal, we strongly recommend choosing one of the "Big Three":</a:t>
            </a:r>
            <a:endParaRPr lang="en-US" altLang="en-US" sz="1500">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1.</a:t>
            </a:r>
            <a:r>
              <a:rPr lang="en-US" altLang="en-US" sz="1500" b="1">
                <a:latin typeface="Calibri Light" panose="020F0302020204030204" charset="0"/>
                <a:cs typeface="Calibri Light" panose="020F0302020204030204" charset="0"/>
              </a:rPr>
              <a:t> Survey Strategy (The "What" and "How Much")</a:t>
            </a:r>
            <a:endParaRPr lang="en-US" altLang="en-US" sz="1500">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Best for Quantitative, Positivist research.</a:t>
            </a:r>
            <a:endParaRPr lang="en-US" altLang="en-US" sz="1500">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b="1">
                <a:solidFill>
                  <a:srgbClr val="FF0000"/>
                </a:solidFill>
                <a:latin typeface="Calibri Light" panose="020F0302020204030204" charset="0"/>
                <a:cs typeface="Calibri Light" panose="020F0302020204030204" charset="0"/>
              </a:rPr>
              <a:t>2.</a:t>
            </a:r>
            <a:r>
              <a:rPr lang="en-US" altLang="en-US" sz="1500" b="1">
                <a:solidFill>
                  <a:srgbClr val="FF0000"/>
                </a:solidFill>
                <a:latin typeface="Calibri Light" panose="020F0302020204030204" charset="0"/>
                <a:cs typeface="Calibri Light" panose="020F0302020204030204" charset="0"/>
              </a:rPr>
              <a:t> Case Study Strategy (The "How" and "Why")</a:t>
            </a:r>
            <a:endParaRPr lang="en-US" altLang="en-US" sz="1500">
              <a:solidFill>
                <a:srgbClr val="FF0000"/>
              </a:solidFill>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solidFill>
                  <a:srgbClr val="FF0000"/>
                </a:solidFill>
                <a:latin typeface="Calibri Light" panose="020F0302020204030204" charset="0"/>
                <a:cs typeface="Calibri Light" panose="020F0302020204030204" charset="0"/>
              </a:rPr>
              <a:t>Best for Qualitative, Interpretivist research focused on one specific organisation.</a:t>
            </a:r>
            <a:endParaRPr lang="en-US" altLang="en-US" sz="1500">
              <a:solidFill>
                <a:srgbClr val="FF0000"/>
              </a:solidFill>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3.</a:t>
            </a:r>
            <a:r>
              <a:rPr lang="en-US" altLang="en-US" sz="1500" b="1">
                <a:latin typeface="Calibri Light" panose="020F0302020204030204" charset="0"/>
                <a:cs typeface="Calibri Light" panose="020F0302020204030204" charset="0"/>
              </a:rPr>
              <a:t> Action Research (The "Problem Solver")</a:t>
            </a:r>
            <a:endParaRPr lang="en-US" altLang="en-US" sz="1500" b="1">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Best for Pragmatists trying to implement a real change in th</a:t>
            </a:r>
            <a:endParaRPr lang="en-US" altLang="en-US" sz="1500">
              <a:latin typeface="Calibri Light" panose="020F0302020204030204" charset="0"/>
              <a:cs typeface="Calibri Light" panose="020F030202020403020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1. Survey (The Positivist's Choice)</a:t>
            </a:r>
            <a:endParaRPr lang="en-US"/>
          </a:p>
        </p:txBody>
      </p:sp>
      <p:sp>
        <p:nvSpPr>
          <p:cNvPr id="3" name="Content Placeholder 2"/>
          <p:cNvSpPr>
            <a:spLocks noGrp="1"/>
          </p:cNvSpPr>
          <p:nvPr>
            <p:ph sz="half" idx="1"/>
          </p:nvPr>
        </p:nvSpPr>
        <p:spPr>
          <a:xfrm>
            <a:off x="461010" y="1417955"/>
            <a:ext cx="8225790" cy="3467735"/>
          </a:xfrm>
        </p:spPr>
        <p:txBody>
          <a:bodyPr>
            <a:noAutofit/>
          </a:bodyPr>
          <a:p>
            <a:pPr marL="0" indent="0">
              <a:buNone/>
            </a:pPr>
            <a:endParaRPr lang="en-US" altLang="en-US" sz="1300">
              <a:latin typeface="Calibri Light" panose="020F0302020204030204" charset="0"/>
              <a:cs typeface="Calibri Light" panose="020F0302020204030204" charset="0"/>
            </a:endParaRPr>
          </a:p>
          <a:p>
            <a:r>
              <a:rPr lang="en-US" altLang="en-US" sz="1800" b="1">
                <a:latin typeface="Calibri Light" panose="020F0302020204030204" charset="0"/>
                <a:cs typeface="Calibri Light" panose="020F0302020204030204" charset="0"/>
              </a:rPr>
              <a:t>What it is:</a:t>
            </a:r>
            <a:r>
              <a:rPr lang="en-US" altLang="en-US" sz="1800">
                <a:latin typeface="Calibri Light" panose="020F0302020204030204" charset="0"/>
                <a:cs typeface="Calibri Light" panose="020F0302020204030204" charset="0"/>
              </a:rPr>
              <a:t> Collecting standardised data from a large population to identify patterns and relationships.</a:t>
            </a:r>
            <a:endParaRPr lang="en-US" altLang="en-US" sz="1800">
              <a:latin typeface="Calibri Light" panose="020F0302020204030204" charset="0"/>
              <a:cs typeface="Calibri Light" panose="020F0302020204030204" charset="0"/>
            </a:endParaRPr>
          </a:p>
          <a:p>
            <a:endParaRPr lang="en-US" altLang="en-US" sz="1800">
              <a:latin typeface="Calibri Light" panose="020F0302020204030204" charset="0"/>
              <a:cs typeface="Calibri Light" panose="020F0302020204030204" charset="0"/>
            </a:endParaRPr>
          </a:p>
          <a:p>
            <a:r>
              <a:rPr lang="en-US" altLang="en-US" sz="1800" b="1">
                <a:latin typeface="Calibri Light" panose="020F0302020204030204" charset="0"/>
                <a:cs typeface="Calibri Light" panose="020F0302020204030204" charset="0"/>
              </a:rPr>
              <a:t>The aim: </a:t>
            </a:r>
            <a:r>
              <a:rPr lang="en-US" altLang="en-US" sz="1800">
                <a:latin typeface="Calibri Light" panose="020F0302020204030204" charset="0"/>
                <a:cs typeface="Calibri Light" panose="020F0302020204030204" charset="0"/>
              </a:rPr>
              <a:t>To obtain information which can be analysed and patterns extracted and comparisons made </a:t>
            </a:r>
            <a:endParaRPr lang="en-US" altLang="en-US" sz="1800">
              <a:latin typeface="Calibri Light" panose="020F0302020204030204" charset="0"/>
              <a:cs typeface="Calibri Light" panose="020F0302020204030204" charset="0"/>
            </a:endParaRPr>
          </a:p>
          <a:p>
            <a:endParaRPr lang="en-US" altLang="en-US" sz="1800">
              <a:latin typeface="Calibri Light" panose="020F0302020204030204" charset="0"/>
              <a:cs typeface="Calibri Light" panose="020F0302020204030204" charset="0"/>
            </a:endParaRPr>
          </a:p>
          <a:p>
            <a:r>
              <a:rPr lang="en-US" altLang="en-US" sz="1800" b="1">
                <a:latin typeface="Calibri Light" panose="020F0302020204030204" charset="0"/>
                <a:cs typeface="Calibri Light" panose="020F0302020204030204" charset="0"/>
              </a:rPr>
              <a:t>The Metaphor</a:t>
            </a:r>
            <a:r>
              <a:rPr lang="en-US" altLang="en-US" sz="1800">
                <a:latin typeface="Calibri Light" panose="020F0302020204030204" charset="0"/>
                <a:cs typeface="Calibri Light" panose="020F0302020204030204" charset="0"/>
              </a:rPr>
              <a:t>: The Commercial Flight (Flying high, seeing the big picture).</a:t>
            </a:r>
            <a:endParaRPr lang="en-US" altLang="en-US" sz="1800">
              <a:latin typeface="Calibri Light" panose="020F0302020204030204" charset="0"/>
              <a:cs typeface="Calibri Light" panose="020F0302020204030204" charset="0"/>
            </a:endParaRPr>
          </a:p>
          <a:p>
            <a:endParaRPr lang="en-US" altLang="en-US" sz="1800">
              <a:latin typeface="Calibri Light" panose="020F0302020204030204" charset="0"/>
              <a:cs typeface="Calibri Light" panose="020F0302020204030204" charset="0"/>
            </a:endParaRPr>
          </a:p>
          <a:p>
            <a:r>
              <a:rPr lang="en-US" altLang="en-US" sz="1800" b="1">
                <a:latin typeface="Calibri Light" panose="020F0302020204030204" charset="0"/>
                <a:cs typeface="Calibri Light" panose="020F0302020204030204" charset="0"/>
              </a:rPr>
              <a:t>Why keep it:</a:t>
            </a:r>
            <a:r>
              <a:rPr lang="en-US" altLang="en-US" sz="1800">
                <a:latin typeface="Calibri Light" panose="020F0302020204030204" charset="0"/>
                <a:cs typeface="Calibri Light" panose="020F0302020204030204" charset="0"/>
              </a:rPr>
              <a:t> It is the absolute standard for any student doing</a:t>
            </a:r>
            <a:r>
              <a:rPr lang="en-US" altLang="en-US" sz="1800" b="1">
                <a:latin typeface="Calibri Light" panose="020F0302020204030204" charset="0"/>
                <a:cs typeface="Calibri Light" panose="020F0302020204030204" charset="0"/>
              </a:rPr>
              <a:t> Quantitative research</a:t>
            </a:r>
            <a:r>
              <a:rPr lang="en-US" altLang="en-US" sz="1800">
                <a:latin typeface="Calibri Light" panose="020F0302020204030204" charset="0"/>
                <a:cs typeface="Calibri Light" panose="020F0302020204030204" charset="0"/>
              </a:rPr>
              <a:t>. It perfectly matches the Deductive approach.</a:t>
            </a:r>
            <a:endParaRPr lang="en-US" altLang="en-US" sz="1800">
              <a:latin typeface="Calibri Light" panose="020F0302020204030204" charset="0"/>
              <a:cs typeface="Calibri Light" panose="020F0302020204030204" charset="0"/>
            </a:endParaRPr>
          </a:p>
          <a:p>
            <a:endParaRPr lang="en-US" altLang="en-US" sz="1300">
              <a:latin typeface="Calibri Light" panose="020F0302020204030204" charset="0"/>
              <a:cs typeface="Calibri Light" panose="020F0302020204030204" charset="0"/>
            </a:endParaRPr>
          </a:p>
          <a:p>
            <a:endParaRPr lang="en-US" altLang="en-US" sz="1300">
              <a:latin typeface="Calibri Light" panose="020F0302020204030204" charset="0"/>
              <a:cs typeface="Calibri Light" panose="020F030202020403020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a:solidFill>
                  <a:srgbClr val="FF0000"/>
                </a:solidFill>
                <a:latin typeface="Calibri Light" panose="020F0302020204030204" charset="0"/>
                <a:cs typeface="Calibri Light" panose="020F0302020204030204" charset="0"/>
              </a:rPr>
              <a:t>2.</a:t>
            </a:r>
            <a:r>
              <a:rPr lang="en-US" altLang="en-US">
                <a:latin typeface="Calibri Light" panose="020F0302020204030204" charset="0"/>
                <a:cs typeface="Calibri Light" panose="020F0302020204030204" charset="0"/>
              </a:rPr>
              <a:t> </a:t>
            </a:r>
            <a:r>
              <a:rPr lang="en-US" altLang="en-US">
                <a:solidFill>
                  <a:srgbClr val="FF0000"/>
                </a:solidFill>
                <a:latin typeface="Calibri Light" panose="020F0302020204030204" charset="0"/>
                <a:cs typeface="Calibri Light" panose="020F0302020204030204" charset="0"/>
              </a:rPr>
              <a:t>Case Study (The Interpretivist's Choice)</a:t>
            </a:r>
            <a:br>
              <a:rPr lang="en-US" altLang="en-US"/>
            </a:br>
            <a:endParaRPr lang="en-US" altLang="en-US"/>
          </a:p>
        </p:txBody>
      </p:sp>
      <p:sp>
        <p:nvSpPr>
          <p:cNvPr id="3" name="Content Placeholder 2"/>
          <p:cNvSpPr>
            <a:spLocks noGrp="1"/>
          </p:cNvSpPr>
          <p:nvPr>
            <p:ph sz="half" idx="1"/>
          </p:nvPr>
        </p:nvSpPr>
        <p:spPr>
          <a:xfrm>
            <a:off x="457200" y="1600200"/>
            <a:ext cx="8259445" cy="3989070"/>
          </a:xfrm>
        </p:spPr>
        <p:txBody>
          <a:bodyPr>
            <a:normAutofit/>
          </a:bodyPr>
          <a:p>
            <a:r>
              <a:rPr lang="en-US" altLang="en-US" b="1">
                <a:latin typeface="Calibri Light" panose="020F0302020204030204" charset="0"/>
                <a:cs typeface="Calibri Light" panose="020F0302020204030204" charset="0"/>
              </a:rPr>
              <a:t>What it is:</a:t>
            </a:r>
            <a:r>
              <a:rPr lang="en-US" altLang="en-US">
                <a:latin typeface="Calibri Light" panose="020F0302020204030204" charset="0"/>
                <a:cs typeface="Calibri Light" panose="020F0302020204030204" charset="0"/>
              </a:rPr>
              <a:t> An in-depth investigation of a specific real-life phenomenon </a:t>
            </a:r>
            <a:r>
              <a:rPr lang="en-US" altLang="en-US" b="1">
                <a:latin typeface="Calibri Light" panose="020F0302020204030204" charset="0"/>
                <a:cs typeface="Calibri Light" panose="020F0302020204030204" charset="0"/>
              </a:rPr>
              <a:t>within its context</a:t>
            </a:r>
            <a:r>
              <a:rPr lang="en-US" altLang="en-US">
                <a:latin typeface="Calibri Light" panose="020F0302020204030204" charset="0"/>
                <a:cs typeface="Calibri Light" panose="020F0302020204030204" charset="0"/>
              </a:rPr>
              <a:t> (e.g., studying one specific department at Apple to understand their innovation culture).</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The Metaphor:</a:t>
            </a:r>
            <a:r>
              <a:rPr lang="en-US" altLang="en-US">
                <a:latin typeface="Calibri Light" panose="020F0302020204030204" charset="0"/>
                <a:cs typeface="Calibri Light" panose="020F0302020204030204" charset="0"/>
              </a:rPr>
              <a:t> The Deep-Sea Submarine (Diving deep into one specific area).</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Why keep it:</a:t>
            </a:r>
            <a:r>
              <a:rPr lang="en-US" altLang="en-US">
                <a:latin typeface="Calibri Light" panose="020F0302020204030204" charset="0"/>
                <a:cs typeface="Calibri Light" panose="020F0302020204030204" charset="0"/>
              </a:rPr>
              <a:t> It is the most common strategy for</a:t>
            </a:r>
            <a:r>
              <a:rPr lang="en-US" altLang="en-US" b="1">
                <a:latin typeface="Calibri Light" panose="020F0302020204030204" charset="0"/>
                <a:cs typeface="Calibri Light" panose="020F0302020204030204" charset="0"/>
              </a:rPr>
              <a:t> Qualitative business research.</a:t>
            </a:r>
            <a:r>
              <a:rPr lang="en-US" altLang="en-US">
                <a:latin typeface="Calibri Light" panose="020F0302020204030204" charset="0"/>
                <a:cs typeface="Calibri Light" panose="020F0302020204030204" charset="0"/>
              </a:rPr>
              <a:t> It allows students to do interviews and perfectly matches the Inductive approach.</a:t>
            </a:r>
            <a:endParaRPr lang="en-US" altLang="en-US">
              <a:latin typeface="Calibri Light" panose="020F0302020204030204" charset="0"/>
              <a:cs typeface="Calibri Light" panose="020F0302020204030204" charset="0"/>
            </a:endParaRPr>
          </a:p>
          <a:p>
            <a:endParaRPr lang="en-US" altLang="en-US"/>
          </a:p>
          <a:p>
            <a:endParaRPr lang="en-US"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3. Action Research (The Pragmatist's Choice)</a:t>
            </a:r>
            <a:endParaRPr lang="en-US"/>
          </a:p>
        </p:txBody>
      </p:sp>
      <p:sp>
        <p:nvSpPr>
          <p:cNvPr id="3" name="Content Placeholder 2"/>
          <p:cNvSpPr>
            <a:spLocks noGrp="1"/>
          </p:cNvSpPr>
          <p:nvPr>
            <p:ph sz="half" idx="1"/>
          </p:nvPr>
        </p:nvSpPr>
        <p:spPr>
          <a:xfrm>
            <a:off x="457200" y="1600200"/>
            <a:ext cx="8230235" cy="3989070"/>
          </a:xfrm>
        </p:spPr>
        <p:txBody>
          <a:bodyPr/>
          <a:p>
            <a:r>
              <a:rPr lang="en-US" altLang="en-US" b="1">
                <a:latin typeface="Calibri Light" panose="020F0302020204030204" charset="0"/>
                <a:cs typeface="Calibri Light" panose="020F0302020204030204" charset="0"/>
              </a:rPr>
              <a:t>What it is: </a:t>
            </a:r>
            <a:r>
              <a:rPr lang="en-US" altLang="en-US">
                <a:latin typeface="Calibri Light" panose="020F0302020204030204" charset="0"/>
                <a:cs typeface="Calibri Light" panose="020F0302020204030204" charset="0"/>
              </a:rPr>
              <a:t>An iterative process of diagnosing a business problem, taking action to fix it, and evaluating the results. The researcher is heavily involved in the change.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The Metaphor: </a:t>
            </a:r>
            <a:r>
              <a:rPr lang="en-US" altLang="en-US">
                <a:latin typeface="Calibri Light" panose="020F0302020204030204" charset="0"/>
                <a:cs typeface="Calibri Light" panose="020F0302020204030204" charset="0"/>
              </a:rPr>
              <a:t>The Mechanic's Van (Fixing the engine while it is running).</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Why keep it:</a:t>
            </a:r>
            <a:r>
              <a:rPr lang="en-US" altLang="en-US">
                <a:latin typeface="Calibri Light" panose="020F0302020204030204" charset="0"/>
                <a:cs typeface="Calibri Light" panose="020F0302020204030204" charset="0"/>
              </a:rPr>
              <a:t> Many part-time or MBA students want to research a problem in their own workplace. This strategy gives them the academic framework to do exactly that.</a:t>
            </a:r>
            <a:endParaRPr lang="en-US" altLang="en-US">
              <a:latin typeface="Calibri Light" panose="020F0302020204030204" charset="0"/>
              <a:cs typeface="Calibri Light" panose="020F0302020204030204" charset="0"/>
            </a:endParaRPr>
          </a:p>
          <a:p>
            <a:endParaRPr lang="en-US" altLang="en-US"/>
          </a:p>
          <a:p>
            <a:endParaRPr lang="en-US"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b="1">
                <a:latin typeface="Calibri Light" panose="020F0302020204030204" charset="0"/>
                <a:cs typeface="Calibri Light" panose="020F0302020204030204" charset="0"/>
              </a:rPr>
              <a:t>The "Danger Zone" (Strategies to Avoid)</a:t>
            </a:r>
            <a:br>
              <a:rPr lang="en-US" altLang="en-US"/>
            </a:br>
            <a:endParaRPr lang="en-US" altLang="en-US"/>
          </a:p>
        </p:txBody>
      </p:sp>
      <p:sp>
        <p:nvSpPr>
          <p:cNvPr id="3" name="Content Placeholder 2"/>
          <p:cNvSpPr>
            <a:spLocks noGrp="1"/>
          </p:cNvSpPr>
          <p:nvPr>
            <p:ph sz="half" idx="1"/>
          </p:nvPr>
        </p:nvSpPr>
        <p:spPr>
          <a:xfrm>
            <a:off x="457200" y="1600200"/>
            <a:ext cx="8228965" cy="3989070"/>
          </a:xfrm>
        </p:spPr>
        <p:txBody>
          <a:bodyPr>
            <a:normAutofit fontScale="90000"/>
          </a:bodyPr>
          <a:p>
            <a:pPr marL="0" indent="0">
              <a:buNone/>
            </a:pPr>
            <a:r>
              <a:rPr lang="en-US" altLang="en-US">
                <a:latin typeface="Calibri Light" panose="020F0302020204030204" charset="0"/>
                <a:cs typeface="Calibri Light" panose="020F0302020204030204" charset="0"/>
              </a:rPr>
              <a:t>Please avoid these strategies unless you have spoken directly to your supervisor. They are generally unsuitable for a standard Master's timeline: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Ethnography:</a:t>
            </a:r>
            <a:r>
              <a:rPr lang="en-US" altLang="en-US">
                <a:latin typeface="Calibri Light" panose="020F0302020204030204" charset="0"/>
                <a:cs typeface="Calibri Light" panose="020F0302020204030204" charset="0"/>
              </a:rPr>
              <a:t> Requires you to live with the people you are studying for months or years. You do not have the time.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Grounded Theory:</a:t>
            </a:r>
            <a:r>
              <a:rPr lang="en-US" altLang="en-US">
                <a:latin typeface="Calibri Light" panose="020F0302020204030204" charset="0"/>
                <a:cs typeface="Calibri Light" panose="020F0302020204030204" charset="0"/>
              </a:rPr>
              <a:t> Requires massive amounts of data collection without doing a literature review first. It is too complex for this module.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Experiment:</a:t>
            </a:r>
            <a:r>
              <a:rPr lang="en-US" altLang="en-US">
                <a:latin typeface="Calibri Light" panose="020F0302020204030204" charset="0"/>
                <a:cs typeface="Calibri Light" panose="020F0302020204030204" charset="0"/>
              </a:rPr>
              <a:t> Requires strict laboratory conditions to isolate variables. Very difficult to do in the messy real world of business.</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In-Class Activity: The Methodology Detective </a:t>
            </a:r>
            <a:r>
              <a:rPr lang="en-US" altLang="en-US">
                <a:latin typeface="Calibri Light" panose="020F0302020204030204" charset="0"/>
                <a:cs typeface="Calibri Light" panose="020F0302020204030204" charset="0"/>
                <a:sym typeface="+mn-ea"/>
              </a:rPr>
              <a:t>️</a:t>
            </a:r>
            <a:endParaRPr lang="en-US">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177530" cy="3989070"/>
          </a:xfrm>
        </p:spPr>
        <p:txBody>
          <a:bodyPr>
            <a:normAutofit/>
          </a:bodyPr>
          <a:p>
            <a:r>
              <a:rPr lang="en-US" altLang="en-US" sz="2800" b="1" i="1">
                <a:latin typeface="Calibri Light" panose="020F0302020204030204" charset="0"/>
                <a:cs typeface="Calibri Light" panose="020F0302020204030204" charset="0"/>
              </a:rPr>
              <a:t>Instructions: </a:t>
            </a:r>
            <a:endParaRPr lang="en-US" altLang="en-US" sz="2800" b="1" i="1">
              <a:latin typeface="Calibri Light" panose="020F0302020204030204" charset="0"/>
              <a:cs typeface="Calibri Light" panose="020F0302020204030204" charset="0"/>
            </a:endParaRPr>
          </a:p>
          <a:p>
            <a:r>
              <a:rPr lang="en-US" altLang="en-US" sz="2800" i="1">
                <a:latin typeface="Calibri Light" panose="020F0302020204030204" charset="0"/>
                <a:cs typeface="Calibri Light" panose="020F0302020204030204" charset="0"/>
              </a:rPr>
              <a:t>I am going to show you three real abstracts from published academic papers. In pairs, you have 5 minutes to read them and act as the "Detective". Identify:</a:t>
            </a:r>
            <a:r>
              <a:rPr lang="en-US" altLang="en-US" sz="2800" b="1" i="1">
                <a:latin typeface="Calibri Light" panose="020F0302020204030204" charset="0"/>
                <a:cs typeface="Calibri Light" panose="020F0302020204030204" charset="0"/>
              </a:rPr>
              <a:t> Which of the "Big Three" Strategies are they using, and why?</a:t>
            </a:r>
            <a:endParaRPr lang="en-US" altLang="en-US" sz="2800" b="1"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sz="2220" i="1">
                <a:latin typeface="Calibri Light" panose="020F0302020204030204" charset="0"/>
                <a:cs typeface="Calibri Light" panose="020F0302020204030204" charset="0"/>
              </a:rPr>
              <a:t>Paper A: Evaluating the Impact of Remote Work on Employee Health and</a:t>
            </a:r>
            <a:br>
              <a:rPr lang="en-US" altLang="en-US" sz="2220" i="1">
                <a:latin typeface="Calibri Light" panose="020F0302020204030204" charset="0"/>
                <a:cs typeface="Calibri Light" panose="020F0302020204030204" charset="0"/>
              </a:rPr>
            </a:br>
            <a:r>
              <a:rPr lang="en-US" altLang="en-US" sz="2220" i="1">
                <a:latin typeface="Calibri Light" panose="020F0302020204030204" charset="0"/>
                <a:cs typeface="Calibri Light" panose="020F0302020204030204" charset="0"/>
              </a:rPr>
              <a:t>Sustainable Lifestyles in the IT Sector (Popovac et al., 2025)</a:t>
            </a:r>
            <a:endParaRPr lang="en-US" altLang="en-US" sz="2220" i="1">
              <a:latin typeface="Calibri Light" panose="020F0302020204030204" charset="0"/>
              <a:cs typeface="Calibri Light" panose="020F0302020204030204" charset="0"/>
            </a:endParaRPr>
          </a:p>
        </p:txBody>
      </p:sp>
      <p:pic>
        <p:nvPicPr>
          <p:cNvPr id="5" name="Content Placeholder 4"/>
          <p:cNvPicPr>
            <a:picLocks noChangeAspect="1"/>
          </p:cNvPicPr>
          <p:nvPr>
            <p:ph sz="half" idx="1"/>
          </p:nvPr>
        </p:nvPicPr>
        <p:blipFill>
          <a:blip r:embed="rId1"/>
          <a:stretch>
            <a:fillRect/>
          </a:stretch>
        </p:blipFill>
        <p:spPr>
          <a:xfrm>
            <a:off x="1135380" y="1418590"/>
            <a:ext cx="6860540" cy="4656455"/>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pic>
        <p:nvPicPr>
          <p:cNvPr id="5" name="Content Placeholder 4"/>
          <p:cNvPicPr>
            <a:picLocks noChangeAspect="1"/>
          </p:cNvPicPr>
          <p:nvPr>
            <p:ph sz="half" idx="1"/>
          </p:nvPr>
        </p:nvPicPr>
        <p:blipFill>
          <a:blip r:embed="rId1"/>
          <a:stretch>
            <a:fillRect/>
          </a:stretch>
        </p:blipFill>
        <p:spPr>
          <a:xfrm>
            <a:off x="551815" y="1661160"/>
            <a:ext cx="8311515" cy="3249295"/>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476250" y="274955"/>
            <a:ext cx="8210550" cy="1143000"/>
          </a:xfrm>
        </p:spPr>
        <p:txBody>
          <a:bodyPr>
            <a:normAutofit/>
          </a:bodyPr>
          <a:p>
            <a:r>
              <a:rPr lang="en-US" sz="2000" i="1">
                <a:latin typeface="Calibri Light" panose="020F0302020204030204" charset="0"/>
                <a:cs typeface="Calibri Light" panose="020F0302020204030204" charset="0"/>
              </a:rPr>
              <a:t>Paper B:</a:t>
            </a:r>
            <a:r>
              <a:rPr lang="en-US" altLang="en-US" sz="2000" i="1">
                <a:latin typeface="Calibri Light" panose="020F0302020204030204" charset="0"/>
                <a:cs typeface="Calibri Light" panose="020F0302020204030204" charset="0"/>
              </a:rPr>
              <a:t>Golf Club Management Challenges towards Sustainability:</a:t>
            </a:r>
            <a:br>
              <a:rPr lang="en-US" altLang="en-US" sz="2000" i="1">
                <a:latin typeface="Calibri Light" panose="020F0302020204030204" charset="0"/>
                <a:cs typeface="Calibri Light" panose="020F0302020204030204" charset="0"/>
              </a:rPr>
            </a:br>
            <a:r>
              <a:rPr lang="en-US" altLang="en-US" sz="2000" i="1">
                <a:latin typeface="Calibri Light" panose="020F0302020204030204" charset="0"/>
                <a:cs typeface="Calibri Light" panose="020F0302020204030204" charset="0"/>
              </a:rPr>
              <a:t>Opportunities and Innovations during and after the COVID-19</a:t>
            </a:r>
            <a:br>
              <a:rPr lang="en-US" altLang="en-US" sz="2000" i="1">
                <a:latin typeface="Calibri Light" panose="020F0302020204030204" charset="0"/>
                <a:cs typeface="Calibri Light" panose="020F0302020204030204" charset="0"/>
              </a:rPr>
            </a:br>
            <a:r>
              <a:rPr lang="en-US" altLang="en-US" sz="2000" i="1">
                <a:latin typeface="Calibri Light" panose="020F0302020204030204" charset="0"/>
                <a:cs typeface="Calibri Light" panose="020F0302020204030204" charset="0"/>
              </a:rPr>
              <a:t>Pandemic</a:t>
            </a:r>
            <a:endParaRPr lang="en-US" altLang="en-US" sz="2000" i="1">
              <a:latin typeface="Calibri Light" panose="020F0302020204030204" charset="0"/>
              <a:cs typeface="Calibri Light" panose="020F0302020204030204" charset="0"/>
            </a:endParaRPr>
          </a:p>
        </p:txBody>
      </p:sp>
      <p:pic>
        <p:nvPicPr>
          <p:cNvPr id="5" name="Content Placeholder 4"/>
          <p:cNvPicPr>
            <a:picLocks noChangeAspect="1"/>
          </p:cNvPicPr>
          <p:nvPr>
            <p:ph sz="half" idx="1"/>
          </p:nvPr>
        </p:nvPicPr>
        <p:blipFill>
          <a:blip r:embed="rId1"/>
          <a:stretch>
            <a:fillRect/>
          </a:stretch>
        </p:blipFill>
        <p:spPr>
          <a:xfrm>
            <a:off x="695960" y="1402715"/>
            <a:ext cx="7710170" cy="4273550"/>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pic>
        <p:nvPicPr>
          <p:cNvPr id="5" name="Content Placeholder 4"/>
          <p:cNvPicPr>
            <a:picLocks noChangeAspect="1"/>
          </p:cNvPicPr>
          <p:nvPr>
            <p:ph sz="half" idx="1"/>
          </p:nvPr>
        </p:nvPicPr>
        <p:blipFill>
          <a:blip r:embed="rId1"/>
          <a:stretch>
            <a:fillRect/>
          </a:stretch>
        </p:blipFill>
        <p:spPr>
          <a:xfrm>
            <a:off x="504190" y="1768475"/>
            <a:ext cx="8134350" cy="3507105"/>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sz="2400" i="1">
                <a:latin typeface="Calibri Light" panose="020F0302020204030204" charset="0"/>
                <a:cs typeface="Calibri Light" panose="020F0302020204030204" charset="0"/>
              </a:rPr>
              <a:t>Paper C: Scan&amp;Go: Understanding Adoption and Design of Smartphone-based Self-checkout *</a:t>
            </a:r>
            <a:endParaRPr lang="en-US" altLang="en-US" sz="2400" i="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7896860" cy="3989070"/>
          </a:xfrm>
        </p:spPr>
        <p:txBody>
          <a:bodyPr>
            <a:normAutofit/>
          </a:bodyPr>
          <a:p>
            <a:r>
              <a:rPr lang="en-US" altLang="en-US">
                <a:latin typeface="Calibri Light" panose="020F0302020204030204" charset="0"/>
                <a:cs typeface="Calibri Light" panose="020F0302020204030204" charset="0"/>
              </a:rPr>
              <a:t>To understand the influencing factors of self-checkout adoption from a consumer perspective, we conducted a mixed-methods study. We triangulated data from a quantitative online survey with 103 participants, and a qualitative study with 20 participants completing semi-structured interviews to deeply understand the inhibitors and their shopping experiences.</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Tips</a:t>
            </a:r>
            <a:endParaRPr lang="en-US">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187690" cy="3989070"/>
          </a:xfrm>
        </p:spPr>
        <p:txBody>
          <a:bodyPr>
            <a:normAutofit/>
          </a:bodyPr>
          <a:p>
            <a:pPr marL="0" indent="0">
              <a:buNone/>
            </a:pPr>
            <a:r>
              <a:rPr lang="en-US" altLang="en-US" i="1">
                <a:latin typeface="Calibri Light" panose="020F0302020204030204" charset="0"/>
                <a:cs typeface="Calibri Light" panose="020F0302020204030204" charset="0"/>
              </a:rPr>
              <a:t>Due to time constraints, we cannot cover the full mechanics of all three methods in a single lecture. Choose the strategy that best fits your research interests and current skillset. Read the corresponding recommended paper to understand how it is applied in the real world. Full PDFs of all three articles are available to download on Moodle/Teams.</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Layer 5 Methods:</a:t>
            </a:r>
            <a:r>
              <a:rPr lang="en-US" altLang="en-US" b="1">
                <a:latin typeface="Calibri Light" panose="020F0302020204030204" charset="0"/>
                <a:cs typeface="Calibri Light" panose="020F0302020204030204" charset="0"/>
              </a:rPr>
              <a:t>Data Collection </a:t>
            </a:r>
            <a:br>
              <a:rPr lang="en-US" altLang="en-US" b="1">
                <a:latin typeface="Calibri Light" panose="020F0302020204030204" charset="0"/>
                <a:cs typeface="Calibri Light" panose="020F0302020204030204" charset="0"/>
              </a:rPr>
            </a:br>
            <a:endParaRPr lang="en-US" altLang="en-US"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40690" y="1427480"/>
            <a:ext cx="4412615" cy="4161790"/>
          </a:xfrm>
        </p:spPr>
        <p:txBody>
          <a:bodyPr>
            <a:normAutofit fontScale="80000"/>
          </a:bodyPr>
          <a:p>
            <a:r>
              <a:rPr lang="en-US" altLang="en-US" b="1">
                <a:latin typeface="Calibri Light" panose="020F0302020204030204" charset="0"/>
                <a:cs typeface="Calibri Light" panose="020F0302020204030204" charset="0"/>
              </a:rPr>
              <a:t>Data: </a:t>
            </a:r>
            <a:endParaRPr lang="en-US" altLang="en-US" b="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1. Secondary Data:</a:t>
            </a:r>
            <a:r>
              <a:rPr lang="en-US" altLang="en-US">
                <a:latin typeface="Calibri Light" panose="020F0302020204030204" charset="0"/>
                <a:cs typeface="Calibri Light" panose="020F0302020204030204" charset="0"/>
              </a:rPr>
              <a:t> Information that already exists.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Examples: Company annual reports, government statistics, existing academic journals, stock market databases.</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solidFill>
                  <a:srgbClr val="FF0000"/>
                </a:solidFill>
                <a:latin typeface="Calibri Light" panose="020F0302020204030204" charset="0"/>
                <a:cs typeface="Calibri Light" panose="020F0302020204030204" charset="0"/>
              </a:rPr>
              <a:t>2. Primary Data:</a:t>
            </a:r>
            <a:r>
              <a:rPr lang="en-US" altLang="en-US" b="1">
                <a:latin typeface="Calibri Light" panose="020F0302020204030204" charset="0"/>
                <a:cs typeface="Calibri Light" panose="020F0302020204030204" charset="0"/>
              </a:rPr>
              <a:t> </a:t>
            </a:r>
            <a:r>
              <a:rPr lang="en-US" altLang="en-US">
                <a:latin typeface="Calibri Light" panose="020F0302020204030204" charset="0"/>
                <a:cs typeface="Calibri Light" panose="020F0302020204030204" charset="0"/>
              </a:rPr>
              <a:t>New data carried out by the researcher specifically for this study.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Examples: You running a focus group, or you sending out a brand new questionnaire.</a:t>
            </a:r>
            <a:endParaRPr lang="en-US" altLang="en-US" i="1">
              <a:latin typeface="Calibri Light" panose="020F0302020204030204" charset="0"/>
              <a:cs typeface="Calibri Light" panose="020F0302020204030204" charset="0"/>
            </a:endParaRPr>
          </a:p>
        </p:txBody>
      </p:sp>
      <p:pic>
        <p:nvPicPr>
          <p:cNvPr id="5" name="Content Placeholder 9"/>
          <p:cNvPicPr>
            <a:picLocks noChangeAspect="1"/>
          </p:cNvPicPr>
          <p:nvPr>
            <p:ph sz="half" idx="2"/>
          </p:nvPr>
        </p:nvPicPr>
        <p:blipFill>
          <a:blip r:embed="rId1"/>
          <a:stretch>
            <a:fillRect/>
          </a:stretch>
        </p:blipFill>
        <p:spPr>
          <a:xfrm>
            <a:off x="4646295" y="1270000"/>
            <a:ext cx="4782185" cy="3767455"/>
          </a:xfrm>
          <a:prstGeom prst="rect">
            <a:avLst/>
          </a:prstGeom>
        </p:spPr>
      </p:pic>
      <p:sp>
        <p:nvSpPr>
          <p:cNvPr id="6" name="Rounded Rectangle 5"/>
          <p:cNvSpPr/>
          <p:nvPr/>
        </p:nvSpPr>
        <p:spPr>
          <a:xfrm>
            <a:off x="8686800" y="4323715"/>
            <a:ext cx="668655" cy="405130"/>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Primary Data and Secondary Data</a:t>
            </a:r>
            <a:endParaRPr lang="en-US" b="1">
              <a:latin typeface="Calibri Light" panose="020F0302020204030204" charset="0"/>
              <a:cs typeface="Calibri Light" panose="020F0302020204030204" charset="0"/>
            </a:endParaRPr>
          </a:p>
        </p:txBody>
      </p:sp>
      <p:pic>
        <p:nvPicPr>
          <p:cNvPr id="10243" name="Picture 1"/>
          <p:cNvPicPr>
            <a:picLocks noChangeAspect="1"/>
          </p:cNvPicPr>
          <p:nvPr>
            <p:ph sz="half" idx="1"/>
          </p:nvPr>
        </p:nvPicPr>
        <p:blipFill>
          <a:blip r:embed="rId1"/>
          <a:stretch>
            <a:fillRect/>
          </a:stretch>
        </p:blipFill>
        <p:spPr>
          <a:xfrm>
            <a:off x="457200" y="1420495"/>
            <a:ext cx="8275955" cy="3856355"/>
          </a:xfrm>
          <a:prstGeom prst="rect">
            <a:avLst/>
          </a:prstGeom>
          <a:noFill/>
          <a:ln w="9525">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sz="2800" b="1">
                <a:latin typeface="Calibri Light" panose="020F0302020204030204" charset="0"/>
                <a:cs typeface="Calibri Light" panose="020F0302020204030204" charset="0"/>
              </a:rPr>
              <a:t>Data Collection: Primary Data Tools (Your Data Collection Toolkit)</a:t>
            </a:r>
            <a:endParaRPr lang="en-US" altLang="en-US" sz="2800"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p:txBody>
          <a:bodyPr>
            <a:normAutofit lnSpcReduction="20000"/>
          </a:bodyPr>
          <a:p>
            <a:r>
              <a:rPr lang="en-US" altLang="en-US" b="1">
                <a:latin typeface="Calibri Light" panose="020F0302020204030204" charset="0"/>
                <a:cs typeface="Calibri Light" panose="020F0302020204030204" charset="0"/>
              </a:rPr>
              <a:t>The Quantitative Tool (Numbers)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1. Questionnaires (The Wide Net)</a:t>
            </a:r>
            <a:endParaRPr lang="en-US" altLang="en-US" b="1"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What: Highly structured, closed-ended questions (e.g., rating 1 to 5).</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Pros: Fast, objective, easy to analyse statistically.</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Cons: You cannot ask follow-up questions to understand why.</a:t>
            </a:r>
            <a:endParaRPr lang="en-US" altLang="en-US" i="1">
              <a:latin typeface="Calibri Light" panose="020F0302020204030204" charset="0"/>
              <a:cs typeface="Calibri Light" panose="020F0302020204030204" charset="0"/>
            </a:endParaRPr>
          </a:p>
        </p:txBody>
      </p:sp>
      <p:sp>
        <p:nvSpPr>
          <p:cNvPr id="4" name="Content Placeholder 3"/>
          <p:cNvSpPr>
            <a:spLocks noGrp="1"/>
          </p:cNvSpPr>
          <p:nvPr>
            <p:ph sz="half" idx="2"/>
          </p:nvPr>
        </p:nvSpPr>
        <p:spPr>
          <a:xfrm>
            <a:off x="4490720" y="1449070"/>
            <a:ext cx="4197350" cy="4280535"/>
          </a:xfrm>
        </p:spPr>
        <p:txBody>
          <a:bodyPr>
            <a:noAutofit/>
          </a:bodyPr>
          <a:p>
            <a:pPr marL="0" indent="0">
              <a:buNone/>
            </a:pPr>
            <a:endParaRPr lang="en-US" altLang="en-US" sz="1100" i="1">
              <a:latin typeface="Calibri Light" panose="020F0302020204030204" charset="0"/>
              <a:cs typeface="Calibri Light" panose="020F0302020204030204" charset="0"/>
            </a:endParaRPr>
          </a:p>
          <a:p>
            <a:pPr marL="0" indent="0">
              <a:buNone/>
            </a:pPr>
            <a:r>
              <a:rPr lang="en-US" altLang="en-US" sz="1200" i="1">
                <a:latin typeface="Calibri Light" panose="020F0302020204030204" charset="0"/>
                <a:cs typeface="Calibri Light" panose="020F0302020204030204" charset="0"/>
              </a:rPr>
              <a:t>Example: This is the core of quantitative business research. We force the participant to turn their subjective feelings into hard numbers (1 to 5) so we can run statistical analysis.</a:t>
            </a:r>
            <a:endParaRPr lang="en-US" altLang="en-US" sz="1200" i="1">
              <a:latin typeface="Calibri Light" panose="020F0302020204030204" charset="0"/>
              <a:cs typeface="Calibri Light" panose="020F0302020204030204" charset="0"/>
            </a:endParaRPr>
          </a:p>
          <a:p>
            <a:endParaRPr lang="en-US" altLang="en-US" sz="1200" i="1">
              <a:latin typeface="Calibri Light" panose="020F0302020204030204" charset="0"/>
              <a:cs typeface="Calibri Light" panose="020F0302020204030204" charset="0"/>
            </a:endParaRPr>
          </a:p>
          <a:p>
            <a:r>
              <a:rPr lang="en-US" altLang="en-US" sz="1200" i="1">
                <a:latin typeface="Calibri Light" panose="020F0302020204030204" charset="0"/>
                <a:cs typeface="Calibri Light" panose="020F0302020204030204" charset="0"/>
              </a:rPr>
              <a:t>Instruction: Please rate the following statements on a scale of 1 to 5. (1 = Strongly Disagree, 2 = Disagree, 3 = Neutral, 4 = Agree, 5 = Strongly Agree)</a:t>
            </a:r>
            <a:endParaRPr lang="en-US" altLang="en-US" sz="1200" i="1">
              <a:latin typeface="Calibri Light" panose="020F0302020204030204" charset="0"/>
              <a:cs typeface="Calibri Light" panose="020F0302020204030204" charset="0"/>
            </a:endParaRPr>
          </a:p>
          <a:p>
            <a:pPr marL="0" indent="0">
              <a:buNone/>
            </a:pPr>
            <a:endParaRPr lang="en-US" altLang="en-US" sz="1200" i="1">
              <a:latin typeface="Calibri Light" panose="020F0302020204030204" charset="0"/>
              <a:cs typeface="Calibri Light" panose="020F0302020204030204" charset="0"/>
            </a:endParaRPr>
          </a:p>
          <a:p>
            <a:r>
              <a:rPr lang="en-US" altLang="en-US" sz="1200" i="1">
                <a:latin typeface="Calibri Light" panose="020F0302020204030204" charset="0"/>
                <a:cs typeface="Calibri Light" panose="020F0302020204030204" charset="0"/>
              </a:rPr>
              <a:t>1. "Working from home allows me to complete my daily tasks faster than working in the office."</a:t>
            </a:r>
            <a:endParaRPr lang="en-US" altLang="en-US" sz="1200" i="1">
              <a:latin typeface="Calibri Light" panose="020F0302020204030204" charset="0"/>
              <a:cs typeface="Calibri Light" panose="020F0302020204030204" charset="0"/>
            </a:endParaRPr>
          </a:p>
          <a:p>
            <a:pPr marL="0" indent="0">
              <a:buNone/>
            </a:pPr>
            <a:r>
              <a:rPr lang="en-US" altLang="en-US" sz="1200" i="1">
                <a:latin typeface="Calibri Light" panose="020F0302020204030204" charset="0"/>
                <a:cs typeface="Calibri Light" panose="020F0302020204030204" charset="0"/>
              </a:rPr>
              <a:t>       [ 1 ]  [ 2 ]  [ 3 ]  [ 4 ]  [ 5 ]</a:t>
            </a:r>
            <a:endParaRPr lang="en-US" altLang="en-US" sz="1200" i="1">
              <a:latin typeface="Calibri Light" panose="020F0302020204030204" charset="0"/>
              <a:cs typeface="Calibri Light" panose="020F0302020204030204" charset="0"/>
            </a:endParaRPr>
          </a:p>
          <a:p>
            <a:endParaRPr lang="en-US" altLang="en-US" sz="1200" i="1">
              <a:latin typeface="Calibri Light" panose="020F0302020204030204" charset="0"/>
              <a:cs typeface="Calibri Light" panose="020F0302020204030204" charset="0"/>
            </a:endParaRPr>
          </a:p>
          <a:p>
            <a:r>
              <a:rPr lang="en-US" altLang="en-US" sz="1200" i="1">
                <a:latin typeface="Calibri Light" panose="020F0302020204030204" charset="0"/>
                <a:cs typeface="Calibri Light" panose="020F0302020204030204" charset="0"/>
              </a:rPr>
              <a:t>2. "I experience more technical disruptions (e.g., poor internet, software issues) when working remotely."</a:t>
            </a:r>
            <a:endParaRPr lang="en-US" altLang="en-US" sz="1200" i="1">
              <a:latin typeface="Calibri Light" panose="020F0302020204030204" charset="0"/>
              <a:cs typeface="Calibri Light" panose="020F0302020204030204" charset="0"/>
            </a:endParaRPr>
          </a:p>
          <a:p>
            <a:pPr marL="0" indent="0">
              <a:buNone/>
            </a:pPr>
            <a:r>
              <a:rPr lang="en-US" altLang="en-US" sz="1200" i="1">
                <a:latin typeface="Calibri Light" panose="020F0302020204030204" charset="0"/>
                <a:cs typeface="Calibri Light" panose="020F0302020204030204" charset="0"/>
              </a:rPr>
              <a:t>        [ 1 ]  [ 2 ]  [ 3 ]  [ 4 ]  [ 5 ]</a:t>
            </a:r>
            <a:endParaRPr lang="en-US" altLang="en-US" sz="1200" i="1">
              <a:latin typeface="Calibri Light" panose="020F0302020204030204" charset="0"/>
              <a:cs typeface="Calibri Light" panose="020F0302020204030204" charset="0"/>
            </a:endParaRPr>
          </a:p>
          <a:p>
            <a:endParaRPr lang="en-US" altLang="en-US" sz="1200" i="1">
              <a:latin typeface="Calibri Light" panose="020F0302020204030204" charset="0"/>
              <a:cs typeface="Calibri Light" panose="020F0302020204030204" charset="0"/>
            </a:endParaRPr>
          </a:p>
          <a:p>
            <a:r>
              <a:rPr lang="en-US" altLang="en-US" sz="1200" i="1">
                <a:latin typeface="Calibri Light" panose="020F0302020204030204" charset="0"/>
                <a:cs typeface="Calibri Light" panose="020F0302020204030204" charset="0"/>
              </a:rPr>
              <a:t>3. "I feel disconnected from my team's culture when I do not attend the physical office."</a:t>
            </a:r>
            <a:endParaRPr lang="en-US" altLang="en-US" sz="1200" i="1">
              <a:latin typeface="Calibri Light" panose="020F0302020204030204" charset="0"/>
              <a:cs typeface="Calibri Light" panose="020F0302020204030204" charset="0"/>
            </a:endParaRPr>
          </a:p>
          <a:p>
            <a:pPr marL="0" indent="0">
              <a:buNone/>
            </a:pPr>
            <a:r>
              <a:rPr lang="en-US" altLang="en-US" sz="1200" i="1">
                <a:latin typeface="Calibri Light" panose="020F0302020204030204" charset="0"/>
                <a:cs typeface="Calibri Light" panose="020F0302020204030204" charset="0"/>
              </a:rPr>
              <a:t>       [ 1 ]  [ 2 ]  [ 3 ]  [ 4 ]  [ 5 ]</a:t>
            </a:r>
            <a:endParaRPr lang="en-US" altLang="en-US" sz="1200" i="1">
              <a:latin typeface="Calibri Light" panose="020F0302020204030204" charset="0"/>
              <a:cs typeface="Calibri Light" panose="020F030202020403020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457200" y="1600200"/>
            <a:ext cx="8216900" cy="3989070"/>
          </a:xfrm>
        </p:spPr>
        <p:txBody>
          <a:bodyPr>
            <a:normAutofit lnSpcReduction="10000"/>
          </a:bodyPr>
          <a:p>
            <a:r>
              <a:rPr lang="en-US" altLang="en-US">
                <a:latin typeface="Calibri Light" panose="020F0302020204030204" charset="0"/>
                <a:cs typeface="Calibri Light" panose="020F0302020204030204" charset="0"/>
              </a:rPr>
              <a:t> 3</a:t>
            </a:r>
            <a:r>
              <a:rPr lang="en-US" altLang="en-US" i="1">
                <a:latin typeface="Calibri Light" panose="020F0302020204030204" charset="0"/>
                <a:cs typeface="Calibri Light" panose="020F0302020204030204" charset="0"/>
              </a:rPr>
              <a:t>. "I feel disconnected from my team's culture when I do not attend the physical office."</a:t>
            </a:r>
            <a:endParaRPr lang="en-US" altLang="en-US" i="1">
              <a:latin typeface="Calibri Light" panose="020F0302020204030204" charset="0"/>
              <a:cs typeface="Calibri Light" panose="020F0302020204030204" charset="0"/>
            </a:endParaRPr>
          </a:p>
          <a:p>
            <a:pPr marL="0" indent="0">
              <a:buNone/>
            </a:pPr>
            <a:r>
              <a:rPr lang="en-US" altLang="en-US" i="1">
                <a:latin typeface="Calibri Light" panose="020F0302020204030204" charset="0"/>
                <a:cs typeface="Calibri Light" panose="020F0302020204030204" charset="0"/>
              </a:rPr>
              <a:t>       [ 1 ]  [ 2 ]  [ 3 ]  [ 4 ]  [ 5 ]</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Look closely at Question 3. Imagine 15 participants out of 150 ticks '5 - Strongly Agree' because they feel terribly disconnected and lonely. As a quantitative researcher, you now have a hard statistic: '10% of staff feel disconnected.' You can put that in a beautiful graph!</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The Qualitative Tools (Stories &amp; Context)</a:t>
            </a:r>
            <a:endParaRPr lang="en-US" b="1"/>
          </a:p>
        </p:txBody>
      </p:sp>
      <p:sp>
        <p:nvSpPr>
          <p:cNvPr id="3" name="Content Placeholder 2"/>
          <p:cNvSpPr>
            <a:spLocks noGrp="1"/>
          </p:cNvSpPr>
          <p:nvPr>
            <p:ph sz="half" idx="1"/>
          </p:nvPr>
        </p:nvSpPr>
        <p:spPr/>
        <p:txBody>
          <a:bodyPr>
            <a:normAutofit fontScale="90000"/>
          </a:bodyPr>
          <a:p>
            <a:r>
              <a:rPr lang="en-US" altLang="en-US" b="1">
                <a:latin typeface="Calibri Light" panose="020F0302020204030204" charset="0"/>
                <a:cs typeface="Calibri Light" panose="020F0302020204030204" charset="0"/>
              </a:rPr>
              <a:t>2. Interviews (The Microscope)</a:t>
            </a:r>
            <a:endParaRPr lang="en-US" altLang="en-US"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What: 1-on-1 conversations (unstructured or semi-structured).</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Pros: Deep, rich data. You can read body language and ask "Why?".</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Cons: Takes a long time to conduct and transcribe.</a:t>
            </a:r>
            <a:endParaRPr lang="en-US" altLang="en-US" i="1">
              <a:latin typeface="Calibri Light" panose="020F0302020204030204" charset="0"/>
              <a:cs typeface="Calibri Light" panose="020F0302020204030204" charset="0"/>
            </a:endParaRPr>
          </a:p>
        </p:txBody>
      </p:sp>
      <p:sp>
        <p:nvSpPr>
          <p:cNvPr id="4" name="Content Placeholder 3"/>
          <p:cNvSpPr>
            <a:spLocks noGrp="1"/>
          </p:cNvSpPr>
          <p:nvPr>
            <p:ph sz="half" idx="2"/>
          </p:nvPr>
        </p:nvSpPr>
        <p:spPr/>
        <p:txBody>
          <a:bodyPr/>
          <a:p>
            <a:r>
              <a:rPr lang="en-US" i="1">
                <a:latin typeface="Calibri Light" panose="020F0302020204030204" charset="0"/>
                <a:cs typeface="Calibri Light" panose="020F0302020204030204" charset="0"/>
              </a:rPr>
              <a:t>Example: </a:t>
            </a:r>
            <a:endParaRPr lang="en-US" i="1">
              <a:latin typeface="Calibri Light" panose="020F0302020204030204" charset="0"/>
              <a:cs typeface="Calibri Light" panose="020F0302020204030204" charset="0"/>
            </a:endParaRPr>
          </a:p>
          <a:p>
            <a:r>
              <a:rPr lang="en-US" altLang="en-US" sz="1600" i="1">
                <a:latin typeface="Calibri Light" panose="020F0302020204030204" charset="0"/>
                <a:cs typeface="Calibri Light" panose="020F0302020204030204" charset="0"/>
              </a:rPr>
              <a:t>1. Can you walk me through a typical work-from-home day for you, and describe exactly how you feel when you finally log off? </a:t>
            </a:r>
            <a:endParaRPr lang="en-US" altLang="en-US" sz="1600" i="1">
              <a:latin typeface="Calibri Light" panose="020F0302020204030204" charset="0"/>
              <a:cs typeface="Calibri Light" panose="020F0302020204030204" charset="0"/>
            </a:endParaRPr>
          </a:p>
          <a:p>
            <a:endParaRPr lang="en-US" altLang="en-US" sz="1600" i="1">
              <a:latin typeface="Calibri Light" panose="020F0302020204030204" charset="0"/>
              <a:cs typeface="Calibri Light" panose="020F0302020204030204" charset="0"/>
            </a:endParaRPr>
          </a:p>
          <a:p>
            <a:r>
              <a:rPr lang="en-US" altLang="en-US" sz="1600" i="1">
                <a:latin typeface="Calibri Light" panose="020F0302020204030204" charset="0"/>
                <a:cs typeface="Calibri Light" panose="020F0302020204030204" charset="0"/>
              </a:rPr>
              <a:t>2. If you were the CEO tomorrow, how exactly would you redesign the company's hybrid working policy to improve your own mental wellbeing? (It empowers the participant to provide deep, actionable insights that a simple "Yes/No" survey could never capture.)</a:t>
            </a:r>
            <a:endParaRPr lang="en-US" altLang="en-US" sz="1600" i="1">
              <a:latin typeface="Calibri Light" panose="020F0302020204030204" charset="0"/>
              <a:cs typeface="Calibri Light" panose="020F0302020204030204"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p:txBody>
          <a:bodyPr>
            <a:normAutofit fontScale="90000"/>
          </a:bodyPr>
          <a:p>
            <a:r>
              <a:rPr lang="en-US" b="1">
                <a:latin typeface="Calibri Light" panose="020F0302020204030204" charset="0"/>
                <a:cs typeface="Calibri Light" panose="020F0302020204030204" charset="0"/>
              </a:rPr>
              <a:t>3. </a:t>
            </a:r>
            <a:r>
              <a:rPr lang="en-US" altLang="en-US" b="1">
                <a:latin typeface="Calibri Light" panose="020F0302020204030204" charset="0"/>
                <a:cs typeface="Calibri Light" panose="020F0302020204030204" charset="0"/>
              </a:rPr>
              <a:t>Focus Groups (The Round Table)</a:t>
            </a:r>
            <a:endParaRPr lang="en-US" altLang="en-US"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What: A guided group discussion with 6-8 participants.</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Pros: Great for exploring different viewpoints and group debates.</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solidFill>
                  <a:srgbClr val="FF0000"/>
                </a:solidFill>
                <a:latin typeface="Calibri Light" panose="020F0302020204030204" charset="0"/>
                <a:cs typeface="Calibri Light" panose="020F0302020204030204" charset="0"/>
              </a:rPr>
              <a:t>Cons: Very difficult to organise and schedule with busy professionals.</a:t>
            </a:r>
            <a:endParaRPr lang="en-US" altLang="en-US" i="1">
              <a:solidFill>
                <a:srgbClr val="FF0000"/>
              </a:solidFill>
              <a:latin typeface="Calibri Light" panose="020F0302020204030204" charset="0"/>
              <a:cs typeface="Calibri Light" panose="020F0302020204030204" charset="0"/>
            </a:endParaRPr>
          </a:p>
        </p:txBody>
      </p:sp>
      <p:sp>
        <p:nvSpPr>
          <p:cNvPr id="4" name="Content Placeholder 3"/>
          <p:cNvSpPr>
            <a:spLocks noGrp="1"/>
          </p:cNvSpPr>
          <p:nvPr>
            <p:ph sz="half" idx="2"/>
          </p:nvPr>
        </p:nvSpPr>
        <p:spPr/>
        <p:txBody>
          <a:bodyPr>
            <a:normAutofit fontScale="90000"/>
          </a:bodyPr>
          <a:p>
            <a:r>
              <a:rPr lang="en-US" altLang="en-US" b="1">
                <a:latin typeface="Calibri Light" panose="020F0302020204030204" charset="0"/>
                <a:cs typeface="Calibri Light" panose="020F0302020204030204" charset="0"/>
              </a:rPr>
              <a:t>4. Observation (The Fly on the Wall)</a:t>
            </a:r>
            <a:endParaRPr lang="en-US" altLang="en-US" b="1">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What: Watching subjects in their natural environment without interfering.</a:t>
            </a:r>
            <a:endParaRPr lang="en-US" altLang="en-US" i="1">
              <a:latin typeface="Calibri Light" panose="020F0302020204030204" charset="0"/>
              <a:cs typeface="Calibri Light" panose="020F0302020204030204" charset="0"/>
            </a:endParaRPr>
          </a:p>
          <a:p>
            <a:pPr marL="0" indent="0">
              <a:buNone/>
            </a:pP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Pros: You see what people actually do, not just what they say they do.</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solidFill>
                  <a:srgbClr val="FF0000"/>
                </a:solidFill>
                <a:latin typeface="Calibri Light" panose="020F0302020204030204" charset="0"/>
                <a:cs typeface="Calibri Light" panose="020F0302020204030204" charset="0"/>
              </a:rPr>
              <a:t>Cons: Extremely time-consuming and often causes severe Ethical and Access issues.</a:t>
            </a:r>
            <a:endParaRPr lang="en-US" altLang="en-US" i="1">
              <a:solidFill>
                <a:srgbClr val="FF0000"/>
              </a:solidFill>
              <a:latin typeface="Calibri Light" panose="020F0302020204030204" charset="0"/>
              <a:cs typeface="Calibri Light" panose="020F030202020403020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Tips</a:t>
            </a:r>
            <a:endParaRPr lang="en-US">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228965" cy="3989070"/>
          </a:xfrm>
        </p:spPr>
        <p:txBody>
          <a:bodyPr>
            <a:normAutofit/>
          </a:bodyPr>
          <a:p>
            <a:r>
              <a:rPr lang="en-US" altLang="en-US" i="1">
                <a:latin typeface="Calibri Light" panose="020F0302020204030204" charset="0"/>
                <a:cs typeface="Calibri Light" panose="020F0302020204030204" charset="0"/>
              </a:rPr>
              <a:t>For your 5,000-word proposal, I highly recommend relying on </a:t>
            </a:r>
            <a:r>
              <a:rPr lang="en-US" altLang="en-US" b="1" i="1">
                <a:latin typeface="Calibri Light" panose="020F0302020204030204" charset="0"/>
                <a:cs typeface="Calibri Light" panose="020F0302020204030204" charset="0"/>
              </a:rPr>
              <a:t>Questionnaires or Interviews</a:t>
            </a:r>
            <a:r>
              <a:rPr lang="en-US" altLang="en-US" i="1">
                <a:latin typeface="Calibri Light" panose="020F0302020204030204" charset="0"/>
                <a:cs typeface="Calibri Light" panose="020F0302020204030204" charset="0"/>
              </a:rPr>
              <a:t>. These are the most reliable tools for a Master's student on a strict timeline.</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While</a:t>
            </a:r>
            <a:r>
              <a:rPr lang="en-US" altLang="en-US" b="1" i="1">
                <a:latin typeface="Calibri Light" panose="020F0302020204030204" charset="0"/>
                <a:cs typeface="Calibri Light" panose="020F0302020204030204" charset="0"/>
              </a:rPr>
              <a:t> Focus Groups and Observation </a:t>
            </a:r>
            <a:r>
              <a:rPr lang="en-US" altLang="en-US" i="1">
                <a:latin typeface="Calibri Light" panose="020F0302020204030204" charset="0"/>
                <a:cs typeface="Calibri Light" panose="020F0302020204030204" charset="0"/>
              </a:rPr>
              <a:t>are fantastic methods, please look at the warning signs. Getting 8 managers into one room for a focus group is a logistical nightmare. Getting permission to sit and observe an office for a month will likely be rejected by the Ethics Committee. Choose your tools wisely and you need a tool that you can realistically use within the next few months!</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Quiz</a:t>
            </a:r>
            <a:endParaRPr lang="en-US">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244840" cy="3989070"/>
          </a:xfrm>
        </p:spPr>
        <p:txBody>
          <a:bodyPr/>
          <a:p>
            <a:r>
              <a:rPr lang="en-US" altLang="en-US">
                <a:latin typeface="Calibri Light" panose="020F0302020204030204" charset="0"/>
                <a:cs typeface="Calibri Light" panose="020F0302020204030204" charset="0"/>
              </a:rPr>
              <a:t>1. A Master's student downloads five years of annual financial reports from Apple's public website to analyse their revenue growth during the pandemic. What type of data is the student using?</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Primary Data</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Secondary Data</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Qualitative Data</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Action Research Data</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457200" y="1600200"/>
            <a:ext cx="8244840" cy="3989070"/>
          </a:xfrm>
        </p:spPr>
        <p:txBody>
          <a:bodyPr>
            <a:normAutofit lnSpcReduction="10000"/>
          </a:bodyPr>
          <a:p>
            <a:r>
              <a:rPr lang="en-US">
                <a:latin typeface="Calibri Light" panose="020F0302020204030204" charset="0"/>
                <a:cs typeface="Calibri Light" panose="020F0302020204030204" charset="0"/>
              </a:rPr>
              <a:t>2. </a:t>
            </a:r>
            <a:r>
              <a:rPr lang="en-US" altLang="en-US">
                <a:latin typeface="Calibri Light" panose="020F0302020204030204" charset="0"/>
                <a:cs typeface="Calibri Light" panose="020F0302020204030204" charset="0"/>
              </a:rPr>
              <a:t>Which of the following is the most significant advantage of using a structured online questionnaire for a business research proposal?</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It allows the researcher to read body language and ask follow-up questions to understand the participant's deep emotions.</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It provides a rich, narrative story of the human experience.</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It is fast, objective, and generates numerical data that is easy to analyse statistically.</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It eliminates the need for the student to write a Literature Review.</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457200" y="1600200"/>
            <a:ext cx="8229600" cy="3989070"/>
          </a:xfrm>
        </p:spPr>
        <p:txBody>
          <a:bodyPr/>
          <a:p>
            <a:r>
              <a:rPr lang="en-US">
                <a:latin typeface="Calibri Light" panose="020F0302020204030204" charset="0"/>
                <a:cs typeface="Calibri Light" panose="020F0302020204030204" charset="0"/>
              </a:rPr>
              <a:t>3. </a:t>
            </a:r>
            <a:r>
              <a:rPr lang="en-US" altLang="en-US">
                <a:latin typeface="Calibri Light" panose="020F0302020204030204" charset="0"/>
                <a:cs typeface="Calibri Light" panose="020F0302020204030204" charset="0"/>
              </a:rPr>
              <a:t>Sarah’s main research objective is: "To deeply explore the emotional impact of workplace bullying on junior staff and understand how they rebuild their confidence." Which data collection tool is the most appropriate for her study?</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A closed-ended online questionnaire using a 1-to-5 rating scale.</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An experiment in a controlled laboratory.</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Secondary statistical data from the government.</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Semi-structured, in-depth interviews.</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457200" y="1600200"/>
            <a:ext cx="8225790" cy="3989070"/>
          </a:xfrm>
        </p:spPr>
        <p:txBody>
          <a:bodyPr>
            <a:normAutofit fontScale="90000" lnSpcReduction="20000"/>
          </a:bodyPr>
          <a:p>
            <a:r>
              <a:rPr lang="en-US">
                <a:latin typeface="Calibri Light" panose="020F0302020204030204" charset="0"/>
                <a:cs typeface="Calibri Light" panose="020F0302020204030204" charset="0"/>
              </a:rPr>
              <a:t>4. </a:t>
            </a:r>
            <a:r>
              <a:rPr lang="en-US" altLang="en-US">
                <a:latin typeface="Calibri Light" panose="020F0302020204030204" charset="0"/>
                <a:cs typeface="Calibri Light" panose="020F0302020204030204" charset="0"/>
              </a:rPr>
              <a:t>The Examiner is reviewing a student's methodology chapter and sees the following plan:</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Philosophy: Positivism</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Strategy: Survey</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Data Collection Tool: 15 Semi-structured, in-depth interviews.</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What is the fatal flaw in this student's plan?</a:t>
            </a:r>
            <a:endParaRPr lang="en-US" altLang="en-US" b="1">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The sample size of 15 is too large for an interview.</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The thread is broken: Positivism and Surveys require Quantitative tools (like Questionnaires), not Qualitative interviews.</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Nothing is wrong; this is a perfectly aligned Mixed Methods approach.</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Surveys cannot be used to study business topics.</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Data Collection: Sampling</a:t>
            </a:r>
            <a:endParaRPr lang="en-US"/>
          </a:p>
        </p:txBody>
      </p:sp>
      <p:sp>
        <p:nvSpPr>
          <p:cNvPr id="3" name="Content Placeholder 2"/>
          <p:cNvSpPr>
            <a:spLocks noGrp="1"/>
          </p:cNvSpPr>
          <p:nvPr>
            <p:ph sz="half" idx="1"/>
          </p:nvPr>
        </p:nvSpPr>
        <p:spPr>
          <a:xfrm>
            <a:off x="457200" y="1600200"/>
            <a:ext cx="8225790" cy="3989070"/>
          </a:xfrm>
        </p:spPr>
        <p:txBody>
          <a:bodyPr>
            <a:normAutofit lnSpcReduction="20000"/>
          </a:bodyPr>
          <a:p>
            <a:r>
              <a:rPr lang="en-US" altLang="en-US">
                <a:latin typeface="Calibri Light" panose="020F0302020204030204" charset="0"/>
                <a:cs typeface="Calibri Light" panose="020F0302020204030204" charset="0"/>
              </a:rPr>
              <a:t>Sampling: </a:t>
            </a:r>
            <a:r>
              <a:rPr lang="en-US" altLang="en-US">
                <a:solidFill>
                  <a:srgbClr val="FF0000"/>
                </a:solidFill>
                <a:latin typeface="Calibri Light" panose="020F0302020204030204" charset="0"/>
                <a:cs typeface="Calibri Light" panose="020F0302020204030204" charset="0"/>
              </a:rPr>
              <a:t>Who is actually taking part in your study?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The Problem: You cannot interview every single customer in the UK, or survey every single employee in a global IT firm. It is too expensive and takes too long.</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The Solution: ?? </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Your Thought Exercise for Week 6:</a:t>
            </a:r>
            <a:endParaRPr lang="en-US" altLang="en-US" b="1">
              <a:latin typeface="Calibri Light" panose="020F0302020204030204" charset="0"/>
              <a:cs typeface="Calibri Light" panose="020F0302020204030204" charset="0"/>
            </a:endParaRPr>
          </a:p>
          <a:p>
            <a:endParaRPr lang="en-US" altLang="en-US" b="1">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If you want to study "UK Bank Managers", but you only have the time to interview 10 of them... how do you prove to the examiner that those 10 people are the right people?</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457200" y="274955"/>
            <a:ext cx="8204200" cy="988695"/>
          </a:xfrm>
        </p:spPr>
        <p:txBody>
          <a:bodyPr/>
          <a:p>
            <a:r>
              <a:rPr lang="en-US" altLang="en-US" b="1">
                <a:latin typeface="Calibri Light" panose="020F0302020204030204" charset="0"/>
                <a:cs typeface="Calibri Light" panose="020F0302020204030204" charset="0"/>
              </a:rPr>
              <a:t>The "Golden Thread" of Alignment</a:t>
            </a:r>
            <a:endParaRPr lang="en-US" altLang="en-US" b="1">
              <a:latin typeface="Calibri Light" panose="020F0302020204030204" charset="0"/>
              <a:cs typeface="Calibri Light" panose="020F0302020204030204" charset="0"/>
            </a:endParaRPr>
          </a:p>
        </p:txBody>
      </p:sp>
      <p:graphicFrame>
        <p:nvGraphicFramePr>
          <p:cNvPr id="6" name="Content Placeholder 5"/>
          <p:cNvGraphicFramePr/>
          <p:nvPr>
            <p:ph idx="13"/>
            <p:custDataLst>
              <p:tags r:id="rId1"/>
            </p:custDataLst>
          </p:nvPr>
        </p:nvGraphicFramePr>
        <p:xfrm>
          <a:off x="332105" y="1091565"/>
          <a:ext cx="8331200" cy="4613910"/>
        </p:xfrm>
        <a:graphic>
          <a:graphicData uri="http://schemas.openxmlformats.org/drawingml/2006/table">
            <a:tbl>
              <a:tblPr/>
              <a:tblGrid>
                <a:gridCol w="2082800"/>
                <a:gridCol w="2082800"/>
                <a:gridCol w="2082800"/>
                <a:gridCol w="2082800"/>
              </a:tblGrid>
              <a:tr h="587375">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 Layers</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Thread A: The Numbers Route </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Thread B: The Stories Route </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Thread C: The Problem Solver </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669925">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1: Philosophy</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(How you view truth)</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Positivism</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(Objective facts)</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Interpretivism</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(Subjective meanings)</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Pragmatism</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(Whatever works)</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848995">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2: Approach</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(How you use logic)</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Deductive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(Top-down: Testing theory)</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Inductive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(Bottom-up: Building theory)</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Abductive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(Back-and-forth: Solving a puzzle)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809625">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3: Choice</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(Your data language)</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Quantitative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(Numbers / The Drone)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Qualitative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(Words / The Microscope)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Mixed Methods</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(Both / The Documentary)</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84963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4: Strategy</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(Your vehicle)</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Survey</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(Measuring the big picture)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Case Study</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(Deep dive into one context)</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Action Research / Mixed Strategy</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(Fixing a live issue)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84836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5: Tools</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(How you collect it)</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Questionnaires</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(Closed-ended, rating scales)</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In-depth Interviews</a:t>
                      </a:r>
                      <a:r>
                        <a:rPr lang="en-US" sz="1100" b="1">
                          <a:solidFill>
                            <a:srgbClr val="1F1F1F"/>
                          </a:solidFill>
                          <a:latin typeface="Calibri Light" panose="020F0302020204030204" charset="0"/>
                          <a:ea typeface="Google Sans Text"/>
                          <a:cs typeface="Calibri Light" panose="020F0302020204030204" charset="0"/>
                        </a:rPr>
                        <a:t>; focus groups; observations</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(Open-ended, semi-structured)</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Questionnaires + Interviews</a:t>
                      </a:r>
                      <a:r>
                        <a:rPr lang="en-US" sz="1100" b="1">
                          <a:solidFill>
                            <a:srgbClr val="1F1F1F"/>
                          </a:solidFill>
                          <a:latin typeface="Calibri Light" panose="020F0302020204030204" charset="0"/>
                          <a:ea typeface="Google Sans Text"/>
                          <a:cs typeface="Calibri Light" panose="020F0302020204030204" charset="0"/>
                        </a:rPr>
                        <a:t> (focus groups; observations)</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(Doing both sequentially)</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a:xfrm>
            <a:off x="5521325" y="2139315"/>
            <a:ext cx="3165475" cy="3293110"/>
          </a:xfrm>
        </p:spPr>
        <p:txBody>
          <a:bodyPr/>
          <a:p>
            <a:endParaRPr lang="en-US"/>
          </a:p>
        </p:txBody>
      </p:sp>
      <p:sp>
        <p:nvSpPr>
          <p:cNvPr id="5" name="Footer Placeholder 4"/>
          <p:cNvSpPr>
            <a:spLocks noGrp="1"/>
          </p:cNvSpPr>
          <p:nvPr>
            <p:ph type="ftr" sz="quarter" idx="11"/>
          </p:nvPr>
        </p:nvSpPr>
        <p:spPr/>
        <p:txBody>
          <a:bodyPr/>
          <a:p>
            <a:endParaRPr lang="en-US" dirty="0"/>
          </a:p>
        </p:txBody>
      </p:sp>
      <p:pic>
        <p:nvPicPr>
          <p:cNvPr id="6" name="Content Placeholder 9"/>
          <p:cNvPicPr>
            <a:picLocks noChangeAspect="1"/>
          </p:cNvPicPr>
          <p:nvPr>
            <p:ph sz="half" idx="2"/>
          </p:nvPr>
        </p:nvPicPr>
        <p:blipFill>
          <a:blip r:embed="rId1"/>
          <a:stretch>
            <a:fillRect/>
          </a:stretch>
        </p:blipFill>
        <p:spPr>
          <a:xfrm>
            <a:off x="-99695" y="1417955"/>
            <a:ext cx="4145280" cy="3265805"/>
          </a:xfrm>
          <a:prstGeom prst="rect">
            <a:avLst/>
          </a:prstGeom>
        </p:spPr>
      </p:pic>
      <p:graphicFrame>
        <p:nvGraphicFramePr>
          <p:cNvPr id="7" name="Content Placeholder 6"/>
          <p:cNvGraphicFramePr/>
          <p:nvPr>
            <p:ph idx="13"/>
            <p:custDataLst>
              <p:tags r:id="rId2"/>
            </p:custDataLst>
          </p:nvPr>
        </p:nvGraphicFramePr>
        <p:xfrm>
          <a:off x="4235450" y="-43815"/>
          <a:ext cx="4842510" cy="6781800"/>
        </p:xfrm>
        <a:graphic>
          <a:graphicData uri="http://schemas.openxmlformats.org/drawingml/2006/table">
            <a:tbl>
              <a:tblPr/>
              <a:tblGrid>
                <a:gridCol w="1125855"/>
                <a:gridCol w="981710"/>
                <a:gridCol w="885190"/>
                <a:gridCol w="1849755"/>
              </a:tblGrid>
              <a:tr h="97536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 Layers</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Thread A: The Numbers Route </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FF0000"/>
                          </a:solidFill>
                          <a:latin typeface="Calibri Light" panose="020F0302020204030204" charset="0"/>
                          <a:ea typeface="Google Sans Text"/>
                          <a:cs typeface="Calibri Light" panose="020F0302020204030204" charset="0"/>
                        </a:rPr>
                        <a:t>Thread B: The Stories Route </a:t>
                      </a:r>
                      <a:endParaRPr sz="1400" b="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Thread C: The Problem Solver </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6012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1: Philosophy</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(How you view truth)</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Positivism</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(Objective facts)</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Interpretivism</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(Subjective meanings)</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Pragmatism</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(Whatever works)</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6012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2: Approach</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(How you use logic)</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Deductive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(Top-down: Testing theory)</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Inductive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(Bottom-up: Building theory)</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Abductive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(Back-and-forth: Solving a puzzle)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6012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3: Choice</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(Your data language)</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Quantitative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(Numbers / The Drone)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Qualitative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(Words / The Microscope)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Mixed Methods</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(Both / The Documentary)</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6012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4: Strategy</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(Your vehicle)</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Survey</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(Measuring the big picture)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Case Study</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(Deep dive into one context)</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Action Research / Mixed Strategy</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(Fixing a live issue)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96596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5: Tools</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(How you collect it)</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Questionnaires</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(Closed-ended, rating scales)</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In-depth Interviews</a:t>
                      </a:r>
                      <a:r>
                        <a:rPr lang="en-US" sz="1100" b="1">
                          <a:solidFill>
                            <a:srgbClr val="1F1F1F"/>
                          </a:solidFill>
                          <a:latin typeface="Calibri Light" panose="020F0302020204030204" charset="0"/>
                          <a:ea typeface="Google Sans Text"/>
                          <a:cs typeface="Calibri Light" panose="020F0302020204030204" charset="0"/>
                        </a:rPr>
                        <a:t>; focus groups; observations</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(Open-ended, semi-structured)</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Questionnaires + Interviews</a:t>
                      </a:r>
                      <a:r>
                        <a:rPr lang="en-US" sz="1100" b="1">
                          <a:solidFill>
                            <a:srgbClr val="1F1F1F"/>
                          </a:solidFill>
                          <a:latin typeface="Calibri Light" panose="020F0302020204030204" charset="0"/>
                          <a:ea typeface="Google Sans Text"/>
                          <a:cs typeface="Calibri Light" panose="020F0302020204030204" charset="0"/>
                        </a:rPr>
                        <a:t> (focus groups; observations)</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(Doing both sequentially)</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ltLang="en-US" b="1" dirty="0">
                <a:latin typeface="Calibri Light" panose="020F0302020204030204" charset="0"/>
                <a:cs typeface="Calibri Light" panose="020F0302020204030204" charset="0"/>
              </a:rPr>
              <a:t>Recap: Layer 3 - 5</a:t>
            </a:r>
            <a:endParaRPr lang="en-US" altLang="en-US" b="1" dirty="0">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91440" y="1541780"/>
            <a:ext cx="4404360" cy="4047490"/>
          </a:xfrm>
        </p:spPr>
        <p:txBody>
          <a:bodyPr/>
          <a:lstStyle/>
          <a:p>
            <a:endParaRPr lang="en-US" altLang="en-GB" dirty="0">
              <a:latin typeface="Calibri Light" panose="020F0302020204030204" charset="0"/>
              <a:cs typeface="Calibri Light" panose="020F0302020204030204" charset="0"/>
            </a:endParaRPr>
          </a:p>
          <a:p>
            <a:r>
              <a:rPr lang="en-US" altLang="en-GB" dirty="0">
                <a:latin typeface="Calibri Light" panose="020F0302020204030204" charset="0"/>
                <a:cs typeface="Calibri Light" panose="020F0302020204030204" charset="0"/>
              </a:rPr>
              <a:t>Layer 3:  Methodological Choice: the big split- Quali or Quanti or Mixed Methodology</a:t>
            </a:r>
            <a:endParaRPr lang="en-US" altLang="en-GB" dirty="0">
              <a:latin typeface="Calibri Light" panose="020F0302020204030204" charset="0"/>
              <a:cs typeface="Calibri Light" panose="020F0302020204030204" charset="0"/>
            </a:endParaRPr>
          </a:p>
          <a:p>
            <a:endParaRPr lang="en-US" altLang="en-GB" dirty="0">
              <a:latin typeface="Calibri Light" panose="020F0302020204030204" charset="0"/>
              <a:cs typeface="Calibri Light" panose="020F0302020204030204" charset="0"/>
            </a:endParaRPr>
          </a:p>
          <a:p>
            <a:r>
              <a:rPr lang="en-US" altLang="en-GB" dirty="0">
                <a:latin typeface="Calibri Light" panose="020F0302020204030204" charset="0"/>
                <a:cs typeface="Calibri Light" panose="020F0302020204030204" charset="0"/>
              </a:rPr>
              <a:t>Layer 4: Strategy: Survey; Case Study; Action Research </a:t>
            </a:r>
            <a:endParaRPr lang="en-US" altLang="en-GB" dirty="0">
              <a:latin typeface="Calibri Light" panose="020F0302020204030204" charset="0"/>
              <a:cs typeface="Calibri Light" panose="020F0302020204030204" charset="0"/>
            </a:endParaRPr>
          </a:p>
          <a:p>
            <a:endParaRPr lang="en-US" altLang="en-GB" dirty="0">
              <a:latin typeface="Calibri Light" panose="020F0302020204030204" charset="0"/>
              <a:cs typeface="Calibri Light" panose="020F0302020204030204" charset="0"/>
            </a:endParaRPr>
          </a:p>
          <a:p>
            <a:r>
              <a:rPr lang="en-US" altLang="en-GB" dirty="0">
                <a:latin typeface="Calibri Light" panose="020F0302020204030204" charset="0"/>
                <a:cs typeface="Calibri Light" panose="020F0302020204030204" charset="0"/>
              </a:rPr>
              <a:t>Layer 5: Techniques: Data Collection - Questionnaire; Interviews; Foucs group; Observations</a:t>
            </a:r>
            <a:endParaRPr lang="en-US" altLang="en-GB" dirty="0">
              <a:latin typeface="Calibri Light" panose="020F0302020204030204" charset="0"/>
              <a:cs typeface="Calibri Light" panose="020F0302020204030204" charset="0"/>
            </a:endParaRPr>
          </a:p>
          <a:p>
            <a:pPr marL="0" indent="0">
              <a:buNone/>
            </a:pPr>
            <a:endParaRPr lang="en-US" altLang="en-GB" dirty="0">
              <a:latin typeface="Calibri Light" panose="020F0302020204030204" charset="0"/>
              <a:cs typeface="Calibri Light" panose="020F0302020204030204" charset="0"/>
            </a:endParaRPr>
          </a:p>
        </p:txBody>
      </p:sp>
      <p:pic>
        <p:nvPicPr>
          <p:cNvPr id="5" name="Content Placeholder 9"/>
          <p:cNvPicPr>
            <a:picLocks noChangeAspect="1"/>
          </p:cNvPicPr>
          <p:nvPr>
            <p:ph sz="half" idx="2"/>
          </p:nvPr>
        </p:nvPicPr>
        <p:blipFill>
          <a:blip r:embed="rId1"/>
          <a:stretch>
            <a:fillRect/>
          </a:stretch>
        </p:blipFill>
        <p:spPr>
          <a:xfrm>
            <a:off x="4417695" y="1541145"/>
            <a:ext cx="4726305" cy="3644265"/>
          </a:xfrm>
          <a:prstGeom prst="rect">
            <a:avLst/>
          </a:prstGeom>
        </p:spPr>
      </p:pic>
      <p:sp>
        <p:nvSpPr>
          <p:cNvPr id="6" name="Rounded Rectangle 5"/>
          <p:cNvSpPr/>
          <p:nvPr/>
        </p:nvSpPr>
        <p:spPr>
          <a:xfrm>
            <a:off x="8351520" y="3365500"/>
            <a:ext cx="792480" cy="39560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ounded Rectangle 6"/>
          <p:cNvSpPr/>
          <p:nvPr/>
        </p:nvSpPr>
        <p:spPr>
          <a:xfrm>
            <a:off x="7894320" y="2054860"/>
            <a:ext cx="792480" cy="39560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ounded Rectangle 7"/>
          <p:cNvSpPr/>
          <p:nvPr/>
        </p:nvSpPr>
        <p:spPr>
          <a:xfrm>
            <a:off x="8270875" y="4469765"/>
            <a:ext cx="792480" cy="39560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Assignment: Research Proposal (5,000 words)</a:t>
            </a:r>
            <a:endParaRPr lang="en-US" b="1"/>
          </a:p>
        </p:txBody>
      </p:sp>
      <p:sp>
        <p:nvSpPr>
          <p:cNvPr id="3" name="Content Placeholder 2"/>
          <p:cNvSpPr>
            <a:spLocks noGrp="1"/>
          </p:cNvSpPr>
          <p:nvPr>
            <p:ph idx="1"/>
          </p:nvPr>
        </p:nvSpPr>
        <p:spPr>
          <a:xfrm>
            <a:off x="457200" y="1080135"/>
            <a:ext cx="8229600" cy="4542790"/>
          </a:xfrm>
        </p:spPr>
        <p:txBody>
          <a:bodyPr>
            <a:noAutofit/>
          </a:bodyPr>
          <a:p>
            <a:pPr marL="0" indent="0">
              <a:buNone/>
            </a:pPr>
            <a:r>
              <a:rPr lang="en-US" altLang="en-US" sz="2000">
                <a:latin typeface="Calibri Light" panose="020F0302020204030204" charset="0"/>
                <a:cs typeface="Calibri Light" panose="020F0302020204030204" charset="0"/>
              </a:rPr>
              <a:t>You are tasked with developing a comprehensive </a:t>
            </a:r>
            <a:r>
              <a:rPr lang="en-US" altLang="en-US" sz="2000">
                <a:solidFill>
                  <a:srgbClr val="C00000"/>
                </a:solidFill>
                <a:latin typeface="Calibri Light" panose="020F0302020204030204" charset="0"/>
                <a:cs typeface="Calibri Light" panose="020F0302020204030204" charset="0"/>
              </a:rPr>
              <a:t>research proposal</a:t>
            </a:r>
            <a:r>
              <a:rPr lang="en-US" altLang="en-US" sz="2000">
                <a:latin typeface="Calibri Light" panose="020F0302020204030204" charset="0"/>
                <a:cs typeface="Calibri Light" panose="020F0302020204030204" charset="0"/>
              </a:rPr>
              <a:t> to investigate</a:t>
            </a:r>
            <a:r>
              <a:rPr lang="en-US" altLang="en-US" sz="2000">
                <a:solidFill>
                  <a:srgbClr val="C00000"/>
                </a:solidFill>
                <a:latin typeface="Calibri Light" panose="020F0302020204030204" charset="0"/>
                <a:cs typeface="Calibri Light" panose="020F0302020204030204" charset="0"/>
              </a:rPr>
              <a:t> a chosen business research area</a:t>
            </a:r>
            <a:r>
              <a:rPr lang="en-US" altLang="en-US" sz="2000">
                <a:latin typeface="Calibri Light" panose="020F0302020204030204" charset="0"/>
                <a:cs typeface="Calibri Light" panose="020F0302020204030204" charset="0"/>
              </a:rPr>
              <a:t>. In your proposal, you should address the</a:t>
            </a:r>
            <a:r>
              <a:rPr lang="en-US" altLang="en-US" sz="2000">
                <a:solidFill>
                  <a:srgbClr val="C00000"/>
                </a:solidFill>
                <a:latin typeface="Calibri Light" panose="020F0302020204030204" charset="0"/>
                <a:cs typeface="Calibri Light" panose="020F0302020204030204" charset="0"/>
              </a:rPr>
              <a:t> key components</a:t>
            </a:r>
            <a:r>
              <a:rPr lang="en-US" altLang="en-US" sz="2000">
                <a:latin typeface="Calibri Light" panose="020F0302020204030204" charset="0"/>
                <a:cs typeface="Calibri Light" panose="020F0302020204030204" charset="0"/>
              </a:rPr>
              <a:t> of </a:t>
            </a:r>
            <a:r>
              <a:rPr lang="en-US" altLang="en-US" sz="2000">
                <a:solidFill>
                  <a:schemeClr val="tx1"/>
                </a:solidFill>
                <a:latin typeface="Calibri Light" panose="020F0302020204030204" charset="0"/>
                <a:cs typeface="Calibri Light" panose="020F0302020204030204" charset="0"/>
              </a:rPr>
              <a:t>a research plan</a:t>
            </a:r>
            <a:r>
              <a:rPr lang="en-US" altLang="en-US" sz="2000">
                <a:latin typeface="Calibri Light" panose="020F0302020204030204" charset="0"/>
                <a:cs typeface="Calibri Light" panose="020F0302020204030204" charset="0"/>
              </a:rPr>
              <a:t>, including: </a:t>
            </a:r>
            <a:endParaRPr lang="en-US" altLang="en-US" sz="2000">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the background,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sym typeface="+mn-ea"/>
              </a:rPr>
              <a:t>objectives,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research questions, </a:t>
            </a:r>
            <a:endParaRPr lang="en-US" altLang="en-US" sz="2000">
              <a:solidFill>
                <a:schemeClr val="tx1"/>
              </a:solidFill>
              <a:latin typeface="Calibri Light" panose="020F0302020204030204" charset="0"/>
              <a:cs typeface="Calibri Light" panose="020F0302020204030204" charset="0"/>
            </a:endParaRPr>
          </a:p>
          <a:p>
            <a:r>
              <a:rPr lang="en-US" altLang="en-US" sz="2800" b="1">
                <a:solidFill>
                  <a:srgbClr val="C00000"/>
                </a:solidFill>
                <a:latin typeface="Calibri Light" panose="020F0302020204030204" charset="0"/>
                <a:cs typeface="Calibri Light" panose="020F0302020204030204" charset="0"/>
              </a:rPr>
              <a:t>Methodology (Philosophy      Approach    Strategy  Data Collection)</a:t>
            </a:r>
            <a:endParaRPr lang="en-US" altLang="en-US" sz="2800" b="1">
              <a:solidFill>
                <a:srgbClr val="C00000"/>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data analysis,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significance of the study,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ethical considerations,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limitations, and a tentative timeline</a:t>
            </a:r>
            <a:endParaRPr lang="en-US" altLang="en-US" sz="2000">
              <a:solidFill>
                <a:schemeClr val="tx1"/>
              </a:solidFill>
              <a:latin typeface="Calibri Light" panose="020F0302020204030204" charset="0"/>
              <a:cs typeface="Calibri Light" panose="020F0302020204030204" charset="0"/>
            </a:endParaRPr>
          </a:p>
        </p:txBody>
      </p:sp>
      <p:sp>
        <p:nvSpPr>
          <p:cNvPr id="4" name="Right Arrow 3"/>
          <p:cNvSpPr/>
          <p:nvPr/>
        </p:nvSpPr>
        <p:spPr>
          <a:xfrm>
            <a:off x="4577080" y="3417570"/>
            <a:ext cx="238125"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5" name="Right Arrow 4"/>
          <p:cNvSpPr/>
          <p:nvPr/>
        </p:nvSpPr>
        <p:spPr>
          <a:xfrm>
            <a:off x="6408420" y="3417570"/>
            <a:ext cx="238125"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Right Arrow 5"/>
          <p:cNvSpPr/>
          <p:nvPr/>
        </p:nvSpPr>
        <p:spPr>
          <a:xfrm>
            <a:off x="7922260" y="3417570"/>
            <a:ext cx="238125"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After-class Work</a:t>
            </a:r>
            <a:endParaRPr lang="en-US"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187690" cy="3989070"/>
          </a:xfrm>
        </p:spPr>
        <p:txBody>
          <a:bodyPr>
            <a:normAutofit/>
          </a:bodyPr>
          <a:p>
            <a:pPr marL="0" indent="0">
              <a:buNone/>
            </a:pPr>
            <a:r>
              <a:rPr lang="en-US" altLang="en-US" i="1">
                <a:latin typeface="Calibri Light" panose="020F0302020204030204" charset="0"/>
                <a:cs typeface="Calibri Light" panose="020F0302020204030204" charset="0"/>
              </a:rPr>
              <a:t>Read the corresponding recommended paper to understand how the three research strategies are applied in the research. Full PDFs of all three articles (Paper A, B, C) are available to download on Moodle/Teams. </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a:bodyPr>
          <a:lstStyle/>
          <a:p>
            <a:r>
              <a:rPr lang="en-US">
                <a:latin typeface="Calibri Light" panose="020F0302020204030204" charset="0"/>
                <a:cs typeface="Calibri Light" panose="020F0302020204030204" charset="0"/>
              </a:rPr>
              <a:t>Any Questions? </a:t>
            </a:r>
            <a:endParaRPr lang="en-US">
              <a:latin typeface="Calibri Light" panose="020F0302020204030204" charset="0"/>
              <a:cs typeface="Calibri Light" panose="020F0302020204030204" charset="0"/>
            </a:endParaRPr>
          </a:p>
        </p:txBody>
      </p:sp>
      <p:pic>
        <p:nvPicPr>
          <p:cNvPr id="13" name="Picture 12" descr="Glasses on top of a book"/>
          <p:cNvPicPr>
            <a:picLocks noChangeAspect="1"/>
          </p:cNvPicPr>
          <p:nvPr/>
        </p:nvPicPr>
        <p:blipFill rotWithShape="1">
          <a:blip r:embed="rId1"/>
          <a:srcRect l="4143" r="28784"/>
          <a:stretch>
            <a:fillRect/>
          </a:stretch>
        </p:blipFill>
        <p:spPr>
          <a:xfrm>
            <a:off x="2709545" y="1600201"/>
            <a:ext cx="4038600" cy="398904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i="1">
                <a:latin typeface="Calibri Light" panose="020F0302020204030204" charset="0"/>
                <a:cs typeface="Calibri Light" panose="020F0302020204030204" charset="0"/>
              </a:rPr>
              <a:t>Many Thanks </a:t>
            </a:r>
            <a:endParaRPr lang="en-US" b="1" i="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229600" cy="3989070"/>
          </a:xfrm>
        </p:spPr>
        <p:txBody>
          <a:bodyPr/>
          <a:p>
            <a:r>
              <a:rPr lang="en-US">
                <a:latin typeface="Calibri Light" panose="020F0302020204030204" charset="0"/>
                <a:cs typeface="Calibri Light" panose="020F0302020204030204" charset="0"/>
              </a:rPr>
              <a:t>Email:</a:t>
            </a:r>
            <a:r>
              <a:rPr lang="en-US" i="1">
                <a:latin typeface="Calibri Light" panose="020F0302020204030204" charset="0"/>
                <a:cs typeface="Calibri Light" panose="020F0302020204030204" charset="0"/>
              </a:rPr>
              <a:t> l.zhang@uwtsd.ac.uk</a:t>
            </a:r>
            <a:endParaRPr lang="en-US" i="1">
              <a:latin typeface="Calibri Light" panose="020F0302020204030204" charset="0"/>
              <a:cs typeface="Calibri Light" panose="020F0302020204030204" charset="0"/>
            </a:endParaRPr>
          </a:p>
        </p:txBody>
      </p:sp>
    </p:spTree>
  </p:cSld>
  <p:clrMapOvr>
    <a:masterClrMapping/>
  </p:clrMapOvr>
</p:sld>
</file>

<file path=ppt/tags/tag1.xml><?xml version="1.0" encoding="utf-8"?>
<p:tagLst xmlns:p="http://schemas.openxmlformats.org/presentationml/2006/main">
  <p:tag name="TABLE_ENDDRAG_ORIGIN_RECT" val="648*278"/>
  <p:tag name="TABLE_ENDDRAG_RECT" val="36*111*648*278"/>
</p:tagLst>
</file>

<file path=ppt/tags/tag2.xml><?xml version="1.0" encoding="utf-8"?>
<p:tagLst xmlns:p="http://schemas.openxmlformats.org/presentationml/2006/main">
  <p:tag name="TABLE_ENDDRAG_ORIGIN_RECT" val="656*500"/>
  <p:tag name="TABLE_ENDDRAG_RECT" val="9*-25*656*500"/>
</p:tagLst>
</file>

<file path=ppt/tags/tag3.xml><?xml version="1.0" encoding="utf-8"?>
<p:tagLst xmlns:p="http://schemas.openxmlformats.org/presentationml/2006/main">
  <p:tag name="TABLE_ENDDRAG_ORIGIN_RECT" val="653*330"/>
  <p:tag name="TABLE_ENDDRAG_RECT" val="36*102*653*330"/>
</p:tagLst>
</file>

<file path=ppt/tags/tag4.xml><?xml version="1.0" encoding="utf-8"?>
<p:tagLst xmlns:p="http://schemas.openxmlformats.org/presentationml/2006/main">
  <p:tag name="TABLE_ENDDRAG_ORIGIN_RECT" val="331*163"/>
  <p:tag name="TABLE_ENDDRAG_RECT" val="50*184*331*163"/>
</p:tagLst>
</file>

<file path=ppt/tags/tag5.xml><?xml version="1.0" encoding="utf-8"?>
<p:tagLst xmlns:p="http://schemas.openxmlformats.org/presentationml/2006/main">
  <p:tag name="TABLE_ENDDRAG_ORIGIN_RECT" val="574*372"/>
  <p:tag name="TABLE_ENDDRAG_RECT" val="70*9*574*372"/>
</p:tagLst>
</file>

<file path=ppt/tags/tag6.xml><?xml version="1.0" encoding="utf-8"?>
<p:tagLst xmlns:p="http://schemas.openxmlformats.org/presentationml/2006/main">
  <p:tag name="TABLE_ENDDRAG_ORIGIN_RECT" val="576*198"/>
  <p:tag name="TABLE_ENDDRAG_RECT" val="68*415*576*198"/>
</p:tagLst>
</file>

<file path=ppt/tags/tag7.xml><?xml version="1.0" encoding="utf-8"?>
<p:tagLst xmlns:p="http://schemas.openxmlformats.org/presentationml/2006/main">
  <p:tag name="TABLE_ENDDRAG_ORIGIN_RECT" val="658*366"/>
  <p:tag name="TABLE_ENDDRAG_RECT" val="26*85*658*366"/>
</p:tagLst>
</file>

<file path=ppt/tags/tag8.xml><?xml version="1.0" encoding="utf-8"?>
<p:tagLst xmlns:p="http://schemas.openxmlformats.org/presentationml/2006/main">
  <p:tag name="TABLE_ENDDRAG_ORIGIN_RECT" val="335*461"/>
  <p:tag name="TABLE_ENDDRAG_RECT" val="360*-3*335*461"/>
</p:tagLst>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19082</Words>
  <Application>WPS Presentation</Application>
  <PresentationFormat>On-screen Show (4:3)</PresentationFormat>
  <Paragraphs>676</Paragraphs>
  <Slides>47</Slides>
  <Notes>6</Notes>
  <HiddenSlides>0</HiddenSlides>
  <MMClips>1</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47</vt:i4>
      </vt:variant>
    </vt:vector>
  </HeadingPairs>
  <TitlesOfParts>
    <vt:vector size="58" baseType="lpstr">
      <vt:lpstr>Arial</vt:lpstr>
      <vt:lpstr>SimSun</vt:lpstr>
      <vt:lpstr>Wingdings</vt:lpstr>
      <vt:lpstr>Calibri Light</vt:lpstr>
      <vt:lpstr>Google Sans Text</vt:lpstr>
      <vt:lpstr>Segoe Print</vt:lpstr>
      <vt:lpstr>Microsoft YaHei</vt:lpstr>
      <vt:lpstr>Arial Unicode MS</vt:lpstr>
      <vt:lpstr>Myriad Pro</vt:lpstr>
      <vt:lpstr>Calibri</vt:lpstr>
      <vt:lpstr>UWTSD</vt:lpstr>
      <vt:lpstr>The Research Methodology (2)</vt:lpstr>
      <vt:lpstr>Assignment: Research Proposal (5,000 words)</vt:lpstr>
      <vt:lpstr>Recap: The Contents of Week 3</vt:lpstr>
      <vt:lpstr>Topic 1  We explored the Roots of your research: Philosophy </vt:lpstr>
      <vt:lpstr>“Big 3” Pillars about Philosophy</vt:lpstr>
      <vt:lpstr>PowerPoint 演示文稿</vt:lpstr>
      <vt:lpstr>Topic 2. We chose the Direction: Approach (Deductive vs. Inductive). </vt:lpstr>
      <vt:lpstr>PowerPoint 演示文稿</vt:lpstr>
      <vt:lpstr>Assignment: Research Proposal (5,000 words)</vt:lpstr>
      <vt:lpstr>Contents of Week 5: Peeling the Onion: Reaching the Core</vt:lpstr>
      <vt:lpstr>Topic 1: The "Big Split" - Qualitative vs. Quantitative vs. Mixed Methods</vt:lpstr>
      <vt:lpstr>PowerPoint 演示文稿</vt:lpstr>
      <vt:lpstr>Quiz</vt:lpstr>
      <vt:lpstr>PowerPoint 演示文稿</vt:lpstr>
      <vt:lpstr>PowerPoint 演示文稿</vt:lpstr>
      <vt:lpstr>Topic 2: Research Strategy</vt:lpstr>
      <vt:lpstr>Choosing Your Research Strategy: Keeping it simple for your 5,000-word proposal </vt:lpstr>
      <vt:lpstr>PowerPoint 演示文稿</vt:lpstr>
      <vt:lpstr>PowerPoint 演示文稿</vt:lpstr>
      <vt:lpstr>PowerPoint 演示文稿</vt:lpstr>
      <vt:lpstr>The "Danger Zone" (Strategies to Avoid) </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Contents of Week 5: Peeling the Onion: Reaching the Core</vt:lpstr>
      <vt:lpstr>Assignment: Research Proposal (5,000 words)</vt:lpstr>
      <vt:lpstr>Tips</vt:lpstr>
      <vt:lpstr>Any Questions? </vt:lpstr>
      <vt:lpstr>Many Thanks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Your Research Project</dc:title>
  <dc:creator>Helen Evans (Institute of Management and Health)</dc:creator>
  <cp:lastModifiedBy>Maggie</cp:lastModifiedBy>
  <cp:revision>60</cp:revision>
  <dcterms:created xsi:type="dcterms:W3CDTF">2024-03-05T18:00:00Z</dcterms:created>
  <dcterms:modified xsi:type="dcterms:W3CDTF">2026-02-24T02:55:29Z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C3E8DD0581C549968724A46B5249FEB7_12</vt:lpwstr>
  </property>
  <property fmtid="{D5CDD505-2E9C-101B-9397-08002B2CF9AE}" pid="3" name="KSOProductBuildVer">
    <vt:lpwstr>1033-12.2.0.23196</vt:lpwstr>
  </property>
</Properties>
</file>