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0" r:id="rId1"/>
  </p:sldMasterIdLst>
  <p:notesMasterIdLst>
    <p:notesMasterId r:id="rId16"/>
  </p:notesMasterIdLst>
  <p:sldIdLst>
    <p:sldId id="256" r:id="rId2"/>
    <p:sldId id="257" r:id="rId3"/>
    <p:sldId id="271" r:id="rId4"/>
    <p:sldId id="270" r:id="rId5"/>
    <p:sldId id="288" r:id="rId6"/>
    <p:sldId id="291" r:id="rId7"/>
    <p:sldId id="268" r:id="rId8"/>
    <p:sldId id="292" r:id="rId9"/>
    <p:sldId id="293" r:id="rId10"/>
    <p:sldId id="294" r:id="rId11"/>
    <p:sldId id="263" r:id="rId12"/>
    <p:sldId id="289" r:id="rId13"/>
    <p:sldId id="261" r:id="rId14"/>
    <p:sldId id="290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7437" autoAdjust="0"/>
  </p:normalViewPr>
  <p:slideViewPr>
    <p:cSldViewPr>
      <p:cViewPr>
        <p:scale>
          <a:sx n="91" d="100"/>
          <a:sy n="91" d="100"/>
        </p:scale>
        <p:origin x="121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5F448E-B963-4240-8A24-F188EFF4F6D2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B45663B7-C4A8-47DA-ACE2-5AB583653A29}">
      <dgm:prSet/>
      <dgm:spPr/>
      <dgm:t>
        <a:bodyPr/>
        <a:lstStyle/>
        <a:p>
          <a:pPr>
            <a:defRPr cap="all"/>
          </a:pPr>
          <a:r>
            <a:rPr lang="en-US"/>
            <a:t>Slide 3: Introduction</a:t>
          </a:r>
        </a:p>
      </dgm:t>
    </dgm:pt>
    <dgm:pt modelId="{117637DB-85C5-4CAD-A682-0C5D2D4D4BD5}" type="parTrans" cxnId="{47B624B4-7338-418F-BC7C-04C339BEDD96}">
      <dgm:prSet/>
      <dgm:spPr/>
      <dgm:t>
        <a:bodyPr/>
        <a:lstStyle/>
        <a:p>
          <a:endParaRPr lang="en-US"/>
        </a:p>
      </dgm:t>
    </dgm:pt>
    <dgm:pt modelId="{C3004C57-36E4-442D-900B-AD35D62B56E5}" type="sibTrans" cxnId="{47B624B4-7338-418F-BC7C-04C339BEDD96}">
      <dgm:prSet/>
      <dgm:spPr/>
      <dgm:t>
        <a:bodyPr/>
        <a:lstStyle/>
        <a:p>
          <a:endParaRPr lang="en-US"/>
        </a:p>
      </dgm:t>
    </dgm:pt>
    <dgm:pt modelId="{DCA2C26D-D71B-4DD3-8A05-0A7595A6EA2F}">
      <dgm:prSet/>
      <dgm:spPr/>
      <dgm:t>
        <a:bodyPr/>
        <a:lstStyle/>
        <a:p>
          <a:pPr>
            <a:defRPr cap="all"/>
          </a:pPr>
          <a:r>
            <a:rPr lang="en-US" dirty="0"/>
            <a:t>Slide 4: Reflective model: Gibbs Cycle</a:t>
          </a:r>
        </a:p>
      </dgm:t>
    </dgm:pt>
    <dgm:pt modelId="{DD1CB73D-A20A-4810-B1E3-6228562D24BB}" type="parTrans" cxnId="{2B95B864-F0C6-4101-8CB4-7DEB904B9060}">
      <dgm:prSet/>
      <dgm:spPr/>
      <dgm:t>
        <a:bodyPr/>
        <a:lstStyle/>
        <a:p>
          <a:endParaRPr lang="en-US"/>
        </a:p>
      </dgm:t>
    </dgm:pt>
    <dgm:pt modelId="{8855238C-F04C-4BCC-AF4F-553F394A151E}" type="sibTrans" cxnId="{2B95B864-F0C6-4101-8CB4-7DEB904B9060}">
      <dgm:prSet/>
      <dgm:spPr/>
      <dgm:t>
        <a:bodyPr/>
        <a:lstStyle/>
        <a:p>
          <a:endParaRPr lang="en-US"/>
        </a:p>
      </dgm:t>
    </dgm:pt>
    <dgm:pt modelId="{AF0D97B3-F826-4913-B524-B8CCE1611D96}">
      <dgm:prSet/>
      <dgm:spPr/>
      <dgm:t>
        <a:bodyPr/>
        <a:lstStyle/>
        <a:p>
          <a:pPr>
            <a:defRPr cap="all"/>
          </a:pPr>
          <a:r>
            <a:rPr lang="en-US" dirty="0"/>
            <a:t>Slide 5-10: Application of Gibbs cycle</a:t>
          </a:r>
        </a:p>
      </dgm:t>
    </dgm:pt>
    <dgm:pt modelId="{FE3DC3F8-F9A1-4C8A-89FD-321C284E87CE}" type="parTrans" cxnId="{BE7AA6E8-B162-4A80-B4BE-9A4CCB84880A}">
      <dgm:prSet/>
      <dgm:spPr/>
      <dgm:t>
        <a:bodyPr/>
        <a:lstStyle/>
        <a:p>
          <a:endParaRPr lang="en-US"/>
        </a:p>
      </dgm:t>
    </dgm:pt>
    <dgm:pt modelId="{CE4E7FB2-E19A-4E59-BA38-7AD25658C77C}" type="sibTrans" cxnId="{BE7AA6E8-B162-4A80-B4BE-9A4CCB84880A}">
      <dgm:prSet/>
      <dgm:spPr/>
      <dgm:t>
        <a:bodyPr/>
        <a:lstStyle/>
        <a:p>
          <a:endParaRPr lang="en-US"/>
        </a:p>
      </dgm:t>
    </dgm:pt>
    <dgm:pt modelId="{43143323-EFAC-4CC4-B766-9E58B3B6A1A4}">
      <dgm:prSet/>
      <dgm:spPr/>
      <dgm:t>
        <a:bodyPr/>
        <a:lstStyle/>
        <a:p>
          <a:pPr>
            <a:defRPr cap="all"/>
          </a:pPr>
          <a:r>
            <a:rPr lang="en-US"/>
            <a:t>Slide 11: Conclusion</a:t>
          </a:r>
        </a:p>
      </dgm:t>
    </dgm:pt>
    <dgm:pt modelId="{F40B8694-E6D5-4336-BD5C-B1E7B1E5B524}" type="parTrans" cxnId="{9A119B5E-1E2E-4B31-8DDB-89CAE3DC05E9}">
      <dgm:prSet/>
      <dgm:spPr/>
      <dgm:t>
        <a:bodyPr/>
        <a:lstStyle/>
        <a:p>
          <a:endParaRPr lang="en-US"/>
        </a:p>
      </dgm:t>
    </dgm:pt>
    <dgm:pt modelId="{F8E1D3B7-2098-4DB6-AD34-6FB0075E30E9}" type="sibTrans" cxnId="{9A119B5E-1E2E-4B31-8DDB-89CAE3DC05E9}">
      <dgm:prSet/>
      <dgm:spPr/>
      <dgm:t>
        <a:bodyPr/>
        <a:lstStyle/>
        <a:p>
          <a:endParaRPr lang="en-US"/>
        </a:p>
      </dgm:t>
    </dgm:pt>
    <dgm:pt modelId="{4EACD25F-143E-42F2-A345-13BC2181EC80}">
      <dgm:prSet/>
      <dgm:spPr/>
      <dgm:t>
        <a:bodyPr/>
        <a:lstStyle/>
        <a:p>
          <a:pPr>
            <a:defRPr cap="all"/>
          </a:pPr>
          <a:r>
            <a:rPr lang="en-US"/>
            <a:t>Slide 12: References</a:t>
          </a:r>
        </a:p>
      </dgm:t>
    </dgm:pt>
    <dgm:pt modelId="{832E0F81-40D6-4419-B94F-16D53F564992}" type="parTrans" cxnId="{65E4DE71-AB01-4FB6-A498-2A9A85E1E978}">
      <dgm:prSet/>
      <dgm:spPr/>
      <dgm:t>
        <a:bodyPr/>
        <a:lstStyle/>
        <a:p>
          <a:endParaRPr lang="en-US"/>
        </a:p>
      </dgm:t>
    </dgm:pt>
    <dgm:pt modelId="{24CADC6D-C7C2-4DFF-8C06-31F0941DAF0C}" type="sibTrans" cxnId="{65E4DE71-AB01-4FB6-A498-2A9A85E1E978}">
      <dgm:prSet/>
      <dgm:spPr/>
      <dgm:t>
        <a:bodyPr/>
        <a:lstStyle/>
        <a:p>
          <a:endParaRPr lang="en-US"/>
        </a:p>
      </dgm:t>
    </dgm:pt>
    <dgm:pt modelId="{08D93434-9F1F-4F5E-A748-0725D33B6A0F}" type="pres">
      <dgm:prSet presAssocID="{8D5F448E-B963-4240-8A24-F188EFF4F6D2}" presName="root" presStyleCnt="0">
        <dgm:presLayoutVars>
          <dgm:dir/>
          <dgm:resizeHandles val="exact"/>
        </dgm:presLayoutVars>
      </dgm:prSet>
      <dgm:spPr/>
    </dgm:pt>
    <dgm:pt modelId="{A09176F2-B193-467C-B603-2FECD812B0D8}" type="pres">
      <dgm:prSet presAssocID="{B45663B7-C4A8-47DA-ACE2-5AB583653A29}" presName="compNode" presStyleCnt="0"/>
      <dgm:spPr/>
    </dgm:pt>
    <dgm:pt modelId="{58CCF7D4-A5B3-42F1-893E-A773CC5AF742}" type="pres">
      <dgm:prSet presAssocID="{B45663B7-C4A8-47DA-ACE2-5AB583653A29}" presName="iconBgRect" presStyleLbl="bgShp" presStyleIdx="0" presStyleCnt="5"/>
      <dgm:spPr/>
    </dgm:pt>
    <dgm:pt modelId="{D61C5226-A1FF-4507-ABC5-15614C89F5DC}" type="pres">
      <dgm:prSet presAssocID="{B45663B7-C4A8-47DA-ACE2-5AB583653A29}" presName="iconRect" presStyleLbl="node1" presStyleIdx="0" presStyleCnt="5"/>
      <dgm:spPr>
        <a:solidFill>
          <a:schemeClr val="accent6">
            <a:lumMod val="75000"/>
          </a:schemeClr>
        </a:solidFill>
        <a:ln>
          <a:noFill/>
        </a:ln>
      </dgm:spPr>
      <dgm:extLst>
        <a:ext uri="{E40237B7-FDA0-4F09-8148-C483321AD2D9}">
          <dgm14:cNvPr xmlns:dgm14="http://schemas.microsoft.com/office/drawing/2010/diagram" id="0" name="" descr="Projector screen"/>
        </a:ext>
      </dgm:extLst>
    </dgm:pt>
    <dgm:pt modelId="{EE6C36FC-87F8-44A7-B3AA-1B2095C1C16D}" type="pres">
      <dgm:prSet presAssocID="{B45663B7-C4A8-47DA-ACE2-5AB583653A29}" presName="spaceRect" presStyleCnt="0"/>
      <dgm:spPr/>
    </dgm:pt>
    <dgm:pt modelId="{7246ABC9-D2EA-4A5A-9826-6E50577F367D}" type="pres">
      <dgm:prSet presAssocID="{B45663B7-C4A8-47DA-ACE2-5AB583653A29}" presName="textRect" presStyleLbl="revTx" presStyleIdx="0" presStyleCnt="5">
        <dgm:presLayoutVars>
          <dgm:chMax val="1"/>
          <dgm:chPref val="1"/>
        </dgm:presLayoutVars>
      </dgm:prSet>
      <dgm:spPr/>
    </dgm:pt>
    <dgm:pt modelId="{E660AE32-46F5-45E9-A7A5-1610BA4F2C71}" type="pres">
      <dgm:prSet presAssocID="{C3004C57-36E4-442D-900B-AD35D62B56E5}" presName="sibTrans" presStyleCnt="0"/>
      <dgm:spPr/>
    </dgm:pt>
    <dgm:pt modelId="{A0BA3FA8-2063-4FC0-B91F-2636F3BDF703}" type="pres">
      <dgm:prSet presAssocID="{DCA2C26D-D71B-4DD3-8A05-0A7595A6EA2F}" presName="compNode" presStyleCnt="0"/>
      <dgm:spPr/>
    </dgm:pt>
    <dgm:pt modelId="{B80E54B8-36FA-4E7D-A978-344BB13AC49F}" type="pres">
      <dgm:prSet presAssocID="{DCA2C26D-D71B-4DD3-8A05-0A7595A6EA2F}" presName="iconBgRect" presStyleLbl="bgShp" presStyleIdx="1" presStyleCnt="5"/>
      <dgm:spPr/>
    </dgm:pt>
    <dgm:pt modelId="{5A3013C0-30B7-4EEB-86B8-B324464F15BD}" type="pres">
      <dgm:prSet presAssocID="{DCA2C26D-D71B-4DD3-8A05-0A7595A6EA2F}" presName="iconRect" presStyleLbl="node1" presStyleIdx="1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peat"/>
        </a:ext>
      </dgm:extLst>
    </dgm:pt>
    <dgm:pt modelId="{264C9D62-C9E6-466B-94E9-0C38918C0412}" type="pres">
      <dgm:prSet presAssocID="{DCA2C26D-D71B-4DD3-8A05-0A7595A6EA2F}" presName="spaceRect" presStyleCnt="0"/>
      <dgm:spPr/>
    </dgm:pt>
    <dgm:pt modelId="{4790F6D5-185C-47C6-A4A3-1D53B5BD90B3}" type="pres">
      <dgm:prSet presAssocID="{DCA2C26D-D71B-4DD3-8A05-0A7595A6EA2F}" presName="textRect" presStyleLbl="revTx" presStyleIdx="1" presStyleCnt="5">
        <dgm:presLayoutVars>
          <dgm:chMax val="1"/>
          <dgm:chPref val="1"/>
        </dgm:presLayoutVars>
      </dgm:prSet>
      <dgm:spPr/>
    </dgm:pt>
    <dgm:pt modelId="{6B6B44A1-C659-46CD-A5F4-2209B82A58EA}" type="pres">
      <dgm:prSet presAssocID="{8855238C-F04C-4BCC-AF4F-553F394A151E}" presName="sibTrans" presStyleCnt="0"/>
      <dgm:spPr/>
    </dgm:pt>
    <dgm:pt modelId="{5ECF9FB1-5ACF-4584-9B48-1F8EEA11F88D}" type="pres">
      <dgm:prSet presAssocID="{AF0D97B3-F826-4913-B524-B8CCE1611D96}" presName="compNode" presStyleCnt="0"/>
      <dgm:spPr/>
    </dgm:pt>
    <dgm:pt modelId="{3FC73E8E-CA7B-4DB4-B2C9-B818481EF4FF}" type="pres">
      <dgm:prSet presAssocID="{AF0D97B3-F826-4913-B524-B8CCE1611D96}" presName="iconBgRect" presStyleLbl="bgShp" presStyleIdx="2" presStyleCnt="5"/>
      <dgm:spPr/>
    </dgm:pt>
    <dgm:pt modelId="{48E44296-C708-4BF6-855C-A436262E6DF8}" type="pres">
      <dgm:prSet presAssocID="{AF0D97B3-F826-4913-B524-B8CCE1611D96}" presName="iconRect" presStyleLbl="node1" presStyleIdx="2" presStyleCnt="5"/>
      <dgm:spPr>
        <a:solidFill>
          <a:schemeClr val="accent2"/>
        </a:solidFill>
        <a:ln>
          <a:noFill/>
        </a:ln>
      </dgm:spPr>
      <dgm:extLst>
        <a:ext uri="{E40237B7-FDA0-4F09-8148-C483321AD2D9}">
          <dgm14:cNvPr xmlns:dgm14="http://schemas.microsoft.com/office/drawing/2010/diagram" id="0" name="" descr="Arrow Circle"/>
        </a:ext>
      </dgm:extLst>
    </dgm:pt>
    <dgm:pt modelId="{00C3268A-413D-4301-BDD6-2364DEE0064C}" type="pres">
      <dgm:prSet presAssocID="{AF0D97B3-F826-4913-B524-B8CCE1611D96}" presName="spaceRect" presStyleCnt="0"/>
      <dgm:spPr/>
    </dgm:pt>
    <dgm:pt modelId="{57FADD15-06F5-4A98-9C05-EBE2A6E11609}" type="pres">
      <dgm:prSet presAssocID="{AF0D97B3-F826-4913-B524-B8CCE1611D96}" presName="textRect" presStyleLbl="revTx" presStyleIdx="2" presStyleCnt="5">
        <dgm:presLayoutVars>
          <dgm:chMax val="1"/>
          <dgm:chPref val="1"/>
        </dgm:presLayoutVars>
      </dgm:prSet>
      <dgm:spPr/>
    </dgm:pt>
    <dgm:pt modelId="{86F54DCD-10E1-4BE1-BE89-F2399017C5DB}" type="pres">
      <dgm:prSet presAssocID="{CE4E7FB2-E19A-4E59-BA38-7AD25658C77C}" presName="sibTrans" presStyleCnt="0"/>
      <dgm:spPr/>
    </dgm:pt>
    <dgm:pt modelId="{E0EE7275-DA92-43AB-AA9D-2D34B07F4225}" type="pres">
      <dgm:prSet presAssocID="{43143323-EFAC-4CC4-B766-9E58B3B6A1A4}" presName="compNode" presStyleCnt="0"/>
      <dgm:spPr/>
    </dgm:pt>
    <dgm:pt modelId="{DAF772F5-9558-4C9B-A8A8-D2CBE02EA43D}" type="pres">
      <dgm:prSet presAssocID="{43143323-EFAC-4CC4-B766-9E58B3B6A1A4}" presName="iconBgRect" presStyleLbl="bgShp" presStyleIdx="3" presStyleCnt="5"/>
      <dgm:spPr/>
    </dgm:pt>
    <dgm:pt modelId="{53D8543C-6074-4EB0-B437-C5452FFDFB3C}" type="pres">
      <dgm:prSet presAssocID="{43143323-EFAC-4CC4-B766-9E58B3B6A1A4}" presName="iconRect" presStyleLbl="node1" presStyleIdx="3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DCA874CA-62EC-404D-805E-FB216E5CD03B}" type="pres">
      <dgm:prSet presAssocID="{43143323-EFAC-4CC4-B766-9E58B3B6A1A4}" presName="spaceRect" presStyleCnt="0"/>
      <dgm:spPr/>
    </dgm:pt>
    <dgm:pt modelId="{C0ECF9BB-4D06-477F-945B-9245A147BBCF}" type="pres">
      <dgm:prSet presAssocID="{43143323-EFAC-4CC4-B766-9E58B3B6A1A4}" presName="textRect" presStyleLbl="revTx" presStyleIdx="3" presStyleCnt="5">
        <dgm:presLayoutVars>
          <dgm:chMax val="1"/>
          <dgm:chPref val="1"/>
        </dgm:presLayoutVars>
      </dgm:prSet>
      <dgm:spPr/>
    </dgm:pt>
    <dgm:pt modelId="{CFDDBFD2-F850-4C54-948C-76BC17AFF974}" type="pres">
      <dgm:prSet presAssocID="{F8E1D3B7-2098-4DB6-AD34-6FB0075E30E9}" presName="sibTrans" presStyleCnt="0"/>
      <dgm:spPr/>
    </dgm:pt>
    <dgm:pt modelId="{E369D279-0441-4858-812A-407E11D210C8}" type="pres">
      <dgm:prSet presAssocID="{4EACD25F-143E-42F2-A345-13BC2181EC80}" presName="compNode" presStyleCnt="0"/>
      <dgm:spPr/>
    </dgm:pt>
    <dgm:pt modelId="{6F13D48A-E470-4E32-B882-886DBF6ABF2F}" type="pres">
      <dgm:prSet presAssocID="{4EACD25F-143E-42F2-A345-13BC2181EC80}" presName="iconBgRect" presStyleLbl="bgShp" presStyleIdx="4" presStyleCnt="5"/>
      <dgm:spPr/>
    </dgm:pt>
    <dgm:pt modelId="{A5D5B66D-86D6-4366-A098-3AAB3850ECE0}" type="pres">
      <dgm:prSet presAssocID="{4EACD25F-143E-42F2-A345-13BC2181EC80}" presName="iconRect" presStyleLbl="node1" presStyleIdx="4" presStyleCnt="5"/>
      <dgm:spPr>
        <a:solidFill>
          <a:schemeClr val="accent5"/>
        </a:solid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2C6D13B1-8AEC-4487-9708-F68C20082A49}" type="pres">
      <dgm:prSet presAssocID="{4EACD25F-143E-42F2-A345-13BC2181EC80}" presName="spaceRect" presStyleCnt="0"/>
      <dgm:spPr/>
    </dgm:pt>
    <dgm:pt modelId="{703FE374-DD7C-462F-A6A8-5DAC178AA899}" type="pres">
      <dgm:prSet presAssocID="{4EACD25F-143E-42F2-A345-13BC2181EC80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5735951B-A683-452C-8918-5A31B7E6F50B}" type="presOf" srcId="{B45663B7-C4A8-47DA-ACE2-5AB583653A29}" destId="{7246ABC9-D2EA-4A5A-9826-6E50577F367D}" srcOrd="0" destOrd="0" presId="urn:microsoft.com/office/officeart/2018/5/layout/IconCircleLabelList"/>
    <dgm:cxn modelId="{EB445928-1EAC-43D2-922E-1DAD3B6F581E}" type="presOf" srcId="{43143323-EFAC-4CC4-B766-9E58B3B6A1A4}" destId="{C0ECF9BB-4D06-477F-945B-9245A147BBCF}" srcOrd="0" destOrd="0" presId="urn:microsoft.com/office/officeart/2018/5/layout/IconCircleLabelList"/>
    <dgm:cxn modelId="{F815462F-9A24-4655-A04E-F5420007588F}" type="presOf" srcId="{8D5F448E-B963-4240-8A24-F188EFF4F6D2}" destId="{08D93434-9F1F-4F5E-A748-0725D33B6A0F}" srcOrd="0" destOrd="0" presId="urn:microsoft.com/office/officeart/2018/5/layout/IconCircleLabelList"/>
    <dgm:cxn modelId="{0749595E-D42F-4978-A488-E0396ACC1DB7}" type="presOf" srcId="{AF0D97B3-F826-4913-B524-B8CCE1611D96}" destId="{57FADD15-06F5-4A98-9C05-EBE2A6E11609}" srcOrd="0" destOrd="0" presId="urn:microsoft.com/office/officeart/2018/5/layout/IconCircleLabelList"/>
    <dgm:cxn modelId="{9A119B5E-1E2E-4B31-8DDB-89CAE3DC05E9}" srcId="{8D5F448E-B963-4240-8A24-F188EFF4F6D2}" destId="{43143323-EFAC-4CC4-B766-9E58B3B6A1A4}" srcOrd="3" destOrd="0" parTransId="{F40B8694-E6D5-4336-BD5C-B1E7B1E5B524}" sibTransId="{F8E1D3B7-2098-4DB6-AD34-6FB0075E30E9}"/>
    <dgm:cxn modelId="{2B95B864-F0C6-4101-8CB4-7DEB904B9060}" srcId="{8D5F448E-B963-4240-8A24-F188EFF4F6D2}" destId="{DCA2C26D-D71B-4DD3-8A05-0A7595A6EA2F}" srcOrd="1" destOrd="0" parTransId="{DD1CB73D-A20A-4810-B1E3-6228562D24BB}" sibTransId="{8855238C-F04C-4BCC-AF4F-553F394A151E}"/>
    <dgm:cxn modelId="{65E4DE71-AB01-4FB6-A498-2A9A85E1E978}" srcId="{8D5F448E-B963-4240-8A24-F188EFF4F6D2}" destId="{4EACD25F-143E-42F2-A345-13BC2181EC80}" srcOrd="4" destOrd="0" parTransId="{832E0F81-40D6-4419-B94F-16D53F564992}" sibTransId="{24CADC6D-C7C2-4DFF-8C06-31F0941DAF0C}"/>
    <dgm:cxn modelId="{E4EE6255-B8B9-46EC-9C4F-BCE80E581089}" type="presOf" srcId="{DCA2C26D-D71B-4DD3-8A05-0A7595A6EA2F}" destId="{4790F6D5-185C-47C6-A4A3-1D53B5BD90B3}" srcOrd="0" destOrd="0" presId="urn:microsoft.com/office/officeart/2018/5/layout/IconCircleLabelList"/>
    <dgm:cxn modelId="{2EC147A7-49B6-40EF-A333-B892AE5B35A7}" type="presOf" srcId="{4EACD25F-143E-42F2-A345-13BC2181EC80}" destId="{703FE374-DD7C-462F-A6A8-5DAC178AA899}" srcOrd="0" destOrd="0" presId="urn:microsoft.com/office/officeart/2018/5/layout/IconCircleLabelList"/>
    <dgm:cxn modelId="{47B624B4-7338-418F-BC7C-04C339BEDD96}" srcId="{8D5F448E-B963-4240-8A24-F188EFF4F6D2}" destId="{B45663B7-C4A8-47DA-ACE2-5AB583653A29}" srcOrd="0" destOrd="0" parTransId="{117637DB-85C5-4CAD-A682-0C5D2D4D4BD5}" sibTransId="{C3004C57-36E4-442D-900B-AD35D62B56E5}"/>
    <dgm:cxn modelId="{BE7AA6E8-B162-4A80-B4BE-9A4CCB84880A}" srcId="{8D5F448E-B963-4240-8A24-F188EFF4F6D2}" destId="{AF0D97B3-F826-4913-B524-B8CCE1611D96}" srcOrd="2" destOrd="0" parTransId="{FE3DC3F8-F9A1-4C8A-89FD-321C284E87CE}" sibTransId="{CE4E7FB2-E19A-4E59-BA38-7AD25658C77C}"/>
    <dgm:cxn modelId="{5A8A0937-664A-42FE-B68F-57502180B0BA}" type="presParOf" srcId="{08D93434-9F1F-4F5E-A748-0725D33B6A0F}" destId="{A09176F2-B193-467C-B603-2FECD812B0D8}" srcOrd="0" destOrd="0" presId="urn:microsoft.com/office/officeart/2018/5/layout/IconCircleLabelList"/>
    <dgm:cxn modelId="{51A5F19C-5EFD-407E-BC2A-3A0BDEE1B99E}" type="presParOf" srcId="{A09176F2-B193-467C-B603-2FECD812B0D8}" destId="{58CCF7D4-A5B3-42F1-893E-A773CC5AF742}" srcOrd="0" destOrd="0" presId="urn:microsoft.com/office/officeart/2018/5/layout/IconCircleLabelList"/>
    <dgm:cxn modelId="{70520D3B-1326-4F4A-9020-5448529E2667}" type="presParOf" srcId="{A09176F2-B193-467C-B603-2FECD812B0D8}" destId="{D61C5226-A1FF-4507-ABC5-15614C89F5DC}" srcOrd="1" destOrd="0" presId="urn:microsoft.com/office/officeart/2018/5/layout/IconCircleLabelList"/>
    <dgm:cxn modelId="{83050300-B086-496C-A7C1-6D59CC0D282A}" type="presParOf" srcId="{A09176F2-B193-467C-B603-2FECD812B0D8}" destId="{EE6C36FC-87F8-44A7-B3AA-1B2095C1C16D}" srcOrd="2" destOrd="0" presId="urn:microsoft.com/office/officeart/2018/5/layout/IconCircleLabelList"/>
    <dgm:cxn modelId="{1B11C1EC-C3A9-46A2-B83B-607EA3C2B07D}" type="presParOf" srcId="{A09176F2-B193-467C-B603-2FECD812B0D8}" destId="{7246ABC9-D2EA-4A5A-9826-6E50577F367D}" srcOrd="3" destOrd="0" presId="urn:microsoft.com/office/officeart/2018/5/layout/IconCircleLabelList"/>
    <dgm:cxn modelId="{E2DEBBB4-0E41-46D7-B7AB-DC554E4CD673}" type="presParOf" srcId="{08D93434-9F1F-4F5E-A748-0725D33B6A0F}" destId="{E660AE32-46F5-45E9-A7A5-1610BA4F2C71}" srcOrd="1" destOrd="0" presId="urn:microsoft.com/office/officeart/2018/5/layout/IconCircleLabelList"/>
    <dgm:cxn modelId="{3844A74F-8ADF-4566-94F8-3AC10DC49D4D}" type="presParOf" srcId="{08D93434-9F1F-4F5E-A748-0725D33B6A0F}" destId="{A0BA3FA8-2063-4FC0-B91F-2636F3BDF703}" srcOrd="2" destOrd="0" presId="urn:microsoft.com/office/officeart/2018/5/layout/IconCircleLabelList"/>
    <dgm:cxn modelId="{9EC4B5B0-1C1C-4F59-BA8D-D05AF29294DE}" type="presParOf" srcId="{A0BA3FA8-2063-4FC0-B91F-2636F3BDF703}" destId="{B80E54B8-36FA-4E7D-A978-344BB13AC49F}" srcOrd="0" destOrd="0" presId="urn:microsoft.com/office/officeart/2018/5/layout/IconCircleLabelList"/>
    <dgm:cxn modelId="{D23C3A73-2B6C-41C1-9B05-4982CA112EFE}" type="presParOf" srcId="{A0BA3FA8-2063-4FC0-B91F-2636F3BDF703}" destId="{5A3013C0-30B7-4EEB-86B8-B324464F15BD}" srcOrd="1" destOrd="0" presId="urn:microsoft.com/office/officeart/2018/5/layout/IconCircleLabelList"/>
    <dgm:cxn modelId="{336039A9-77F7-47B7-9C2F-416BC9EF2D87}" type="presParOf" srcId="{A0BA3FA8-2063-4FC0-B91F-2636F3BDF703}" destId="{264C9D62-C9E6-466B-94E9-0C38918C0412}" srcOrd="2" destOrd="0" presId="urn:microsoft.com/office/officeart/2018/5/layout/IconCircleLabelList"/>
    <dgm:cxn modelId="{0E9AB3C0-DE16-45DD-95E8-FCF31C10CEE5}" type="presParOf" srcId="{A0BA3FA8-2063-4FC0-B91F-2636F3BDF703}" destId="{4790F6D5-185C-47C6-A4A3-1D53B5BD90B3}" srcOrd="3" destOrd="0" presId="urn:microsoft.com/office/officeart/2018/5/layout/IconCircleLabelList"/>
    <dgm:cxn modelId="{AA87EB93-C751-4033-BAEC-6CA5681EACB9}" type="presParOf" srcId="{08D93434-9F1F-4F5E-A748-0725D33B6A0F}" destId="{6B6B44A1-C659-46CD-A5F4-2209B82A58EA}" srcOrd="3" destOrd="0" presId="urn:microsoft.com/office/officeart/2018/5/layout/IconCircleLabelList"/>
    <dgm:cxn modelId="{43C7D545-B34A-4A2D-9BC0-B4E333D09793}" type="presParOf" srcId="{08D93434-9F1F-4F5E-A748-0725D33B6A0F}" destId="{5ECF9FB1-5ACF-4584-9B48-1F8EEA11F88D}" srcOrd="4" destOrd="0" presId="urn:microsoft.com/office/officeart/2018/5/layout/IconCircleLabelList"/>
    <dgm:cxn modelId="{684B1AD1-07A6-44E0-8C9C-5D12102BD938}" type="presParOf" srcId="{5ECF9FB1-5ACF-4584-9B48-1F8EEA11F88D}" destId="{3FC73E8E-CA7B-4DB4-B2C9-B818481EF4FF}" srcOrd="0" destOrd="0" presId="urn:microsoft.com/office/officeart/2018/5/layout/IconCircleLabelList"/>
    <dgm:cxn modelId="{D1156FED-6F56-4781-B91B-88BB758FBF36}" type="presParOf" srcId="{5ECF9FB1-5ACF-4584-9B48-1F8EEA11F88D}" destId="{48E44296-C708-4BF6-855C-A436262E6DF8}" srcOrd="1" destOrd="0" presId="urn:microsoft.com/office/officeart/2018/5/layout/IconCircleLabelList"/>
    <dgm:cxn modelId="{730FF6AA-9DFE-475E-AF78-ACD71503B779}" type="presParOf" srcId="{5ECF9FB1-5ACF-4584-9B48-1F8EEA11F88D}" destId="{00C3268A-413D-4301-BDD6-2364DEE0064C}" srcOrd="2" destOrd="0" presId="urn:microsoft.com/office/officeart/2018/5/layout/IconCircleLabelList"/>
    <dgm:cxn modelId="{665676C8-9FAE-4843-9378-F8380082655C}" type="presParOf" srcId="{5ECF9FB1-5ACF-4584-9B48-1F8EEA11F88D}" destId="{57FADD15-06F5-4A98-9C05-EBE2A6E11609}" srcOrd="3" destOrd="0" presId="urn:microsoft.com/office/officeart/2018/5/layout/IconCircleLabelList"/>
    <dgm:cxn modelId="{CC349A44-A6FA-48B5-8E40-7EBB6CCDD811}" type="presParOf" srcId="{08D93434-9F1F-4F5E-A748-0725D33B6A0F}" destId="{86F54DCD-10E1-4BE1-BE89-F2399017C5DB}" srcOrd="5" destOrd="0" presId="urn:microsoft.com/office/officeart/2018/5/layout/IconCircleLabelList"/>
    <dgm:cxn modelId="{94DD11AF-39D5-42A0-8F3F-4E56CBB8D433}" type="presParOf" srcId="{08D93434-9F1F-4F5E-A748-0725D33B6A0F}" destId="{E0EE7275-DA92-43AB-AA9D-2D34B07F4225}" srcOrd="6" destOrd="0" presId="urn:microsoft.com/office/officeart/2018/5/layout/IconCircleLabelList"/>
    <dgm:cxn modelId="{AC709663-EAE5-4415-90AC-0F921DDAB2BE}" type="presParOf" srcId="{E0EE7275-DA92-43AB-AA9D-2D34B07F4225}" destId="{DAF772F5-9558-4C9B-A8A8-D2CBE02EA43D}" srcOrd="0" destOrd="0" presId="urn:microsoft.com/office/officeart/2018/5/layout/IconCircleLabelList"/>
    <dgm:cxn modelId="{C6B08DEC-9E62-45BA-BF68-F0981091960A}" type="presParOf" srcId="{E0EE7275-DA92-43AB-AA9D-2D34B07F4225}" destId="{53D8543C-6074-4EB0-B437-C5452FFDFB3C}" srcOrd="1" destOrd="0" presId="urn:microsoft.com/office/officeart/2018/5/layout/IconCircleLabelList"/>
    <dgm:cxn modelId="{527FC48C-F832-43C6-88F0-6EA394285E40}" type="presParOf" srcId="{E0EE7275-DA92-43AB-AA9D-2D34B07F4225}" destId="{DCA874CA-62EC-404D-805E-FB216E5CD03B}" srcOrd="2" destOrd="0" presId="urn:microsoft.com/office/officeart/2018/5/layout/IconCircleLabelList"/>
    <dgm:cxn modelId="{AC1475D8-FE23-43BB-9042-1869F75FDD50}" type="presParOf" srcId="{E0EE7275-DA92-43AB-AA9D-2D34B07F4225}" destId="{C0ECF9BB-4D06-477F-945B-9245A147BBCF}" srcOrd="3" destOrd="0" presId="urn:microsoft.com/office/officeart/2018/5/layout/IconCircleLabelList"/>
    <dgm:cxn modelId="{6EDB4AE6-1E68-4E11-962C-52C16BAF3423}" type="presParOf" srcId="{08D93434-9F1F-4F5E-A748-0725D33B6A0F}" destId="{CFDDBFD2-F850-4C54-948C-76BC17AFF974}" srcOrd="7" destOrd="0" presId="urn:microsoft.com/office/officeart/2018/5/layout/IconCircleLabelList"/>
    <dgm:cxn modelId="{E7DB3EFD-6A87-43D1-972E-4520A86607D7}" type="presParOf" srcId="{08D93434-9F1F-4F5E-A748-0725D33B6A0F}" destId="{E369D279-0441-4858-812A-407E11D210C8}" srcOrd="8" destOrd="0" presId="urn:microsoft.com/office/officeart/2018/5/layout/IconCircleLabelList"/>
    <dgm:cxn modelId="{407933CB-F3DA-408B-8AE7-4BC847DBDC34}" type="presParOf" srcId="{E369D279-0441-4858-812A-407E11D210C8}" destId="{6F13D48A-E470-4E32-B882-886DBF6ABF2F}" srcOrd="0" destOrd="0" presId="urn:microsoft.com/office/officeart/2018/5/layout/IconCircleLabelList"/>
    <dgm:cxn modelId="{202AF041-F88F-4E54-BCF5-383B081B4181}" type="presParOf" srcId="{E369D279-0441-4858-812A-407E11D210C8}" destId="{A5D5B66D-86D6-4366-A098-3AAB3850ECE0}" srcOrd="1" destOrd="0" presId="urn:microsoft.com/office/officeart/2018/5/layout/IconCircleLabelList"/>
    <dgm:cxn modelId="{44DC2C2C-AA08-4B9E-AD5F-145B05A82146}" type="presParOf" srcId="{E369D279-0441-4858-812A-407E11D210C8}" destId="{2C6D13B1-8AEC-4487-9708-F68C20082A49}" srcOrd="2" destOrd="0" presId="urn:microsoft.com/office/officeart/2018/5/layout/IconCircleLabelList"/>
    <dgm:cxn modelId="{64CFDE08-640F-4ECE-B1A5-11D570C1A773}" type="presParOf" srcId="{E369D279-0441-4858-812A-407E11D210C8}" destId="{703FE374-DD7C-462F-A6A8-5DAC178AA899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CCF7D4-A5B3-42F1-893E-A773CC5AF742}">
      <dsp:nvSpPr>
        <dsp:cNvPr id="0" name=""/>
        <dsp:cNvSpPr/>
      </dsp:nvSpPr>
      <dsp:spPr>
        <a:xfrm>
          <a:off x="282052" y="954126"/>
          <a:ext cx="867462" cy="86746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1C5226-A1FF-4507-ABC5-15614C89F5DC}">
      <dsp:nvSpPr>
        <dsp:cNvPr id="0" name=""/>
        <dsp:cNvSpPr/>
      </dsp:nvSpPr>
      <dsp:spPr>
        <a:xfrm>
          <a:off x="466921" y="1138995"/>
          <a:ext cx="497724" cy="497724"/>
        </a:xfrm>
        <a:prstGeom prst="rect">
          <a:avLst/>
        </a:prstGeom>
        <a:solidFill>
          <a:schemeClr val="accent6">
            <a:lumMod val="75000"/>
          </a:schemeClr>
        </a:solidFill>
        <a:ln w="1270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46ABC9-D2EA-4A5A-9826-6E50577F367D}">
      <dsp:nvSpPr>
        <dsp:cNvPr id="0" name=""/>
        <dsp:cNvSpPr/>
      </dsp:nvSpPr>
      <dsp:spPr>
        <a:xfrm>
          <a:off x="4749" y="2091783"/>
          <a:ext cx="1422070" cy="568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Slide 3: Introduction</a:t>
          </a:r>
        </a:p>
      </dsp:txBody>
      <dsp:txXfrm>
        <a:off x="4749" y="2091783"/>
        <a:ext cx="1422070" cy="568828"/>
      </dsp:txXfrm>
    </dsp:sp>
    <dsp:sp modelId="{B80E54B8-36FA-4E7D-A978-344BB13AC49F}">
      <dsp:nvSpPr>
        <dsp:cNvPr id="0" name=""/>
        <dsp:cNvSpPr/>
      </dsp:nvSpPr>
      <dsp:spPr>
        <a:xfrm>
          <a:off x="1952985" y="954126"/>
          <a:ext cx="867462" cy="86746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3013C0-30B7-4EEB-86B8-B324464F15BD}">
      <dsp:nvSpPr>
        <dsp:cNvPr id="0" name=""/>
        <dsp:cNvSpPr/>
      </dsp:nvSpPr>
      <dsp:spPr>
        <a:xfrm>
          <a:off x="2137854" y="1138995"/>
          <a:ext cx="497724" cy="4977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90F6D5-185C-47C6-A4A3-1D53B5BD90B3}">
      <dsp:nvSpPr>
        <dsp:cNvPr id="0" name=""/>
        <dsp:cNvSpPr/>
      </dsp:nvSpPr>
      <dsp:spPr>
        <a:xfrm>
          <a:off x="1675681" y="2091783"/>
          <a:ext cx="1422070" cy="568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 dirty="0"/>
            <a:t>Slide 4: Reflective model: Gibbs Cycle</a:t>
          </a:r>
        </a:p>
      </dsp:txBody>
      <dsp:txXfrm>
        <a:off x="1675681" y="2091783"/>
        <a:ext cx="1422070" cy="568828"/>
      </dsp:txXfrm>
    </dsp:sp>
    <dsp:sp modelId="{3FC73E8E-CA7B-4DB4-B2C9-B818481EF4FF}">
      <dsp:nvSpPr>
        <dsp:cNvPr id="0" name=""/>
        <dsp:cNvSpPr/>
      </dsp:nvSpPr>
      <dsp:spPr>
        <a:xfrm>
          <a:off x="3623918" y="954126"/>
          <a:ext cx="867462" cy="86746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E44296-C708-4BF6-855C-A436262E6DF8}">
      <dsp:nvSpPr>
        <dsp:cNvPr id="0" name=""/>
        <dsp:cNvSpPr/>
      </dsp:nvSpPr>
      <dsp:spPr>
        <a:xfrm>
          <a:off x="3808787" y="1138995"/>
          <a:ext cx="497724" cy="497724"/>
        </a:xfrm>
        <a:prstGeom prst="rect">
          <a:avLst/>
        </a:prstGeom>
        <a:solidFill>
          <a:schemeClr val="accent2"/>
        </a:solidFill>
        <a:ln w="1270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FADD15-06F5-4A98-9C05-EBE2A6E11609}">
      <dsp:nvSpPr>
        <dsp:cNvPr id="0" name=""/>
        <dsp:cNvSpPr/>
      </dsp:nvSpPr>
      <dsp:spPr>
        <a:xfrm>
          <a:off x="3346614" y="2091783"/>
          <a:ext cx="1422070" cy="568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 dirty="0"/>
            <a:t>Slide 5-10: Application of Gibbs cycle</a:t>
          </a:r>
        </a:p>
      </dsp:txBody>
      <dsp:txXfrm>
        <a:off x="3346614" y="2091783"/>
        <a:ext cx="1422070" cy="568828"/>
      </dsp:txXfrm>
    </dsp:sp>
    <dsp:sp modelId="{DAF772F5-9558-4C9B-A8A8-D2CBE02EA43D}">
      <dsp:nvSpPr>
        <dsp:cNvPr id="0" name=""/>
        <dsp:cNvSpPr/>
      </dsp:nvSpPr>
      <dsp:spPr>
        <a:xfrm>
          <a:off x="5294850" y="954126"/>
          <a:ext cx="867462" cy="86746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D8543C-6074-4EB0-B437-C5452FFDFB3C}">
      <dsp:nvSpPr>
        <dsp:cNvPr id="0" name=""/>
        <dsp:cNvSpPr/>
      </dsp:nvSpPr>
      <dsp:spPr>
        <a:xfrm>
          <a:off x="5479719" y="1138995"/>
          <a:ext cx="497724" cy="4977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ECF9BB-4D06-477F-945B-9245A147BBCF}">
      <dsp:nvSpPr>
        <dsp:cNvPr id="0" name=""/>
        <dsp:cNvSpPr/>
      </dsp:nvSpPr>
      <dsp:spPr>
        <a:xfrm>
          <a:off x="5017546" y="2091783"/>
          <a:ext cx="1422070" cy="568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Slide 11: Conclusion</a:t>
          </a:r>
        </a:p>
      </dsp:txBody>
      <dsp:txXfrm>
        <a:off x="5017546" y="2091783"/>
        <a:ext cx="1422070" cy="568828"/>
      </dsp:txXfrm>
    </dsp:sp>
    <dsp:sp modelId="{6F13D48A-E470-4E32-B882-886DBF6ABF2F}">
      <dsp:nvSpPr>
        <dsp:cNvPr id="0" name=""/>
        <dsp:cNvSpPr/>
      </dsp:nvSpPr>
      <dsp:spPr>
        <a:xfrm>
          <a:off x="6965783" y="954126"/>
          <a:ext cx="867462" cy="86746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D5B66D-86D6-4366-A098-3AAB3850ECE0}">
      <dsp:nvSpPr>
        <dsp:cNvPr id="0" name=""/>
        <dsp:cNvSpPr/>
      </dsp:nvSpPr>
      <dsp:spPr>
        <a:xfrm>
          <a:off x="7150652" y="1138995"/>
          <a:ext cx="497724" cy="497724"/>
        </a:xfrm>
        <a:prstGeom prst="rect">
          <a:avLst/>
        </a:prstGeom>
        <a:solidFill>
          <a:schemeClr val="accent5"/>
        </a:solidFill>
        <a:ln w="1270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3FE374-DD7C-462F-A6A8-5DAC178AA899}">
      <dsp:nvSpPr>
        <dsp:cNvPr id="0" name=""/>
        <dsp:cNvSpPr/>
      </dsp:nvSpPr>
      <dsp:spPr>
        <a:xfrm>
          <a:off x="6688479" y="2091783"/>
          <a:ext cx="1422070" cy="568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Slide 12: References</a:t>
          </a:r>
        </a:p>
      </dsp:txBody>
      <dsp:txXfrm>
        <a:off x="6688479" y="2091783"/>
        <a:ext cx="1422070" cy="5688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6CCEBB-ED97-435D-8C23-3593B27B56D9}" type="datetimeFigureOut">
              <a:rPr lang="en-IN" smtClean="0"/>
              <a:t>18-04-2021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2C541A-173E-4853-953C-4D97957BAE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24421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C541A-173E-4853-953C-4D97957BAE79}" type="slidenum">
              <a:rPr lang="en-IN" smtClean="0"/>
              <a:t>2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860110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C541A-173E-4853-953C-4D97957BAE79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67120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C541A-173E-4853-953C-4D97957BAE79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540017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Looking back at the learning </a:t>
            </a:r>
            <a:r>
              <a:rPr lang="en-GB" sz="1200" dirty="0">
                <a:latin typeface="+mj-lt"/>
              </a:rPr>
              <a:t>seasons in my opinion  the innovation.</a:t>
            </a:r>
            <a:r>
              <a:rPr lang="en-GB" dirty="0"/>
              <a:t> concept over the years has resulted in increasing the possibility of business advantage for many organisations</a:t>
            </a:r>
            <a:endParaRPr lang="en-US" dirty="0"/>
          </a:p>
          <a:p>
            <a:endParaRPr lang="en-GB" sz="1200" dirty="0">
              <a:latin typeface="+mj-lt"/>
            </a:endParaRPr>
          </a:p>
          <a:p>
            <a:r>
              <a:rPr lang="en-GB" sz="1200" dirty="0">
                <a:latin typeface="+mj-lt"/>
              </a:rPr>
              <a:t>This is because the difference between the type of business and the nature of innovation being generated by the employees. </a:t>
            </a:r>
          </a:p>
          <a:p>
            <a:r>
              <a:rPr lang="en-GB" sz="1200" dirty="0">
                <a:latin typeface="+mj-lt"/>
              </a:rPr>
              <a:t>Based on the session about creativity </a:t>
            </a:r>
          </a:p>
          <a:p>
            <a:r>
              <a:rPr lang="en-GB" sz="1200" dirty="0">
                <a:latin typeface="+mj-lt"/>
              </a:rPr>
              <a:t> </a:t>
            </a:r>
          </a:p>
          <a:p>
            <a:r>
              <a:rPr lang="en-GB" dirty="0"/>
              <a:t>Models of </a:t>
            </a:r>
            <a:r>
              <a:rPr lang="en-GB" dirty="0" err="1"/>
              <a:t>innov</a:t>
            </a:r>
            <a:endParaRPr lang="en-GB" dirty="0"/>
          </a:p>
          <a:p>
            <a:r>
              <a:rPr lang="en-GB" dirty="0"/>
              <a:t>Exploring The </a:t>
            </a:r>
            <a:r>
              <a:rPr lang="en-GB" dirty="0" err="1"/>
              <a:t>organisationl</a:t>
            </a:r>
            <a:r>
              <a:rPr lang="en-GB" dirty="0"/>
              <a:t> innovation  study   have realised that by introducing new ideas or services may not </a:t>
            </a:r>
            <a:r>
              <a:rPr lang="en-GB" dirty="0" err="1"/>
              <a:t>neccesaryly</a:t>
            </a:r>
            <a:r>
              <a:rPr lang="en-GB" dirty="0"/>
              <a:t> involve innovation as many org change their structure without being innovative.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C541A-173E-4853-953C-4D97957BAE79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61414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C541A-173E-4853-953C-4D97957BAE79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874894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2C541A-173E-4853-953C-4D97957BAE79}" type="slidenum">
              <a:rPr lang="en-IN" smtClean="0"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601102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C541A-173E-4853-953C-4D97957BAE79}" type="slidenum">
              <a:rPr lang="en-IN" smtClean="0"/>
              <a:t>12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05640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09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088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025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021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74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889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379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44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960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260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68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64662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7418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613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9526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6483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5045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am 6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DF50DB2-FE5E-4E19-9EBE-9A8F9DA656ED}"/>
              </a:ext>
            </a:extLst>
          </p:cNvPr>
          <p:cNvGrpSpPr/>
          <p:nvPr userDrawn="1"/>
        </p:nvGrpSpPr>
        <p:grpSpPr>
          <a:xfrm flipH="1">
            <a:off x="2942733" y="-1"/>
            <a:ext cx="6745553" cy="7509123"/>
            <a:chOff x="-731331" y="-1"/>
            <a:chExt cx="8994070" cy="7509123"/>
          </a:xfrm>
        </p:grpSpPr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sz="1350" noProof="0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sz="1350" noProof="0"/>
            </a:p>
          </p:txBody>
        </p:sp>
      </p:grp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6609187" y="4023015"/>
            <a:ext cx="912848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/>
            <a:r>
              <a:rPr lang="en-US" noProof="0"/>
              <a:t>Profile Photo</a:t>
            </a:r>
          </a:p>
        </p:txBody>
      </p:sp>
      <p:sp>
        <p:nvSpPr>
          <p:cNvPr id="46" name="Picture Placeholder 45">
            <a:extLst>
              <a:ext uri="{FF2B5EF4-FFF2-40B4-BE49-F238E27FC236}">
                <a16:creationId xmlns:a16="http://schemas.microsoft.com/office/drawing/2014/main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3489340" y="4023015"/>
            <a:ext cx="911267" cy="12168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/>
            <a:r>
              <a:rPr lang="en-US" noProof="0"/>
              <a:t>Profile Photo</a:t>
            </a:r>
          </a:p>
        </p:txBody>
      </p:sp>
      <p:sp>
        <p:nvSpPr>
          <p:cNvPr id="45" name="Picture Placeholder 44">
            <a:extLst>
              <a:ext uri="{FF2B5EF4-FFF2-40B4-BE49-F238E27FC236}">
                <a16:creationId xmlns:a16="http://schemas.microsoft.com/office/drawing/2014/main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369567" y="4023015"/>
            <a:ext cx="898102" cy="12168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/>
            <a:r>
              <a:rPr lang="en-US" noProof="0"/>
              <a:t>Profile Photo</a:t>
            </a:r>
          </a:p>
        </p:txBody>
      </p:sp>
      <p:sp>
        <p:nvSpPr>
          <p:cNvPr id="44" name="Picture Placeholder 43">
            <a:extLst>
              <a:ext uri="{FF2B5EF4-FFF2-40B4-BE49-F238E27FC236}">
                <a16:creationId xmlns:a16="http://schemas.microsoft.com/office/drawing/2014/main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6609187" y="2256300"/>
            <a:ext cx="892046" cy="12168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/>
            <a:r>
              <a:rPr lang="en-US" noProof="0"/>
              <a:t>Profile Photo</a:t>
            </a:r>
          </a:p>
        </p:txBody>
      </p:sp>
      <p:sp>
        <p:nvSpPr>
          <p:cNvPr id="43" name="Picture Placeholder 42">
            <a:extLst>
              <a:ext uri="{FF2B5EF4-FFF2-40B4-BE49-F238E27FC236}">
                <a16:creationId xmlns:a16="http://schemas.microsoft.com/office/drawing/2014/main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3489340" y="2256300"/>
            <a:ext cx="912848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/>
            <a:r>
              <a:rPr lang="en-US" noProof="0"/>
              <a:t>Profile Photo</a:t>
            </a: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369492" y="2256300"/>
            <a:ext cx="912848" cy="12168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/>
            <a:r>
              <a:rPr lang="en-US" noProof="0"/>
              <a:t>Profile Photo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00557" y="2418150"/>
            <a:ext cx="1179552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12417" y="3118312"/>
            <a:ext cx="1179552" cy="355118"/>
          </a:xfrm>
        </p:spPr>
        <p:txBody>
          <a:bodyPr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6" name="Text Placeholder 8">
            <a:extLst>
              <a:ext uri="{FF2B5EF4-FFF2-40B4-BE49-F238E27FC236}">
                <a16:creationId xmlns:a16="http://schemas.microsoft.com/office/drawing/2014/main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520405" y="2418150"/>
            <a:ext cx="1179552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37" name="Text Placeholder 10">
            <a:extLst>
              <a:ext uri="{FF2B5EF4-FFF2-40B4-BE49-F238E27FC236}">
                <a16:creationId xmlns:a16="http://schemas.microsoft.com/office/drawing/2014/main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520405" y="3118312"/>
            <a:ext cx="1179552" cy="355118"/>
          </a:xfrm>
        </p:spPr>
        <p:txBody>
          <a:bodyPr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640253" y="2418150"/>
            <a:ext cx="1179552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640253" y="3118312"/>
            <a:ext cx="1179552" cy="355118"/>
          </a:xfrm>
        </p:spPr>
        <p:txBody>
          <a:bodyPr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2" name="Text Placeholder 8">
            <a:extLst>
              <a:ext uri="{FF2B5EF4-FFF2-40B4-BE49-F238E27FC236}">
                <a16:creationId xmlns:a16="http://schemas.microsoft.com/office/drawing/2014/main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400557" y="4184865"/>
            <a:ext cx="1179552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53" name="Text Placeholder 10">
            <a:extLst>
              <a:ext uri="{FF2B5EF4-FFF2-40B4-BE49-F238E27FC236}">
                <a16:creationId xmlns:a16="http://schemas.microsoft.com/office/drawing/2014/main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412417" y="4885027"/>
            <a:ext cx="1179552" cy="355118"/>
          </a:xfrm>
        </p:spPr>
        <p:txBody>
          <a:bodyPr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7" name="Text Placeholder 8">
            <a:extLst>
              <a:ext uri="{FF2B5EF4-FFF2-40B4-BE49-F238E27FC236}">
                <a16:creationId xmlns:a16="http://schemas.microsoft.com/office/drawing/2014/main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520405" y="4184865"/>
            <a:ext cx="1179552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4520405" y="4885027"/>
            <a:ext cx="1179552" cy="355118"/>
          </a:xfrm>
        </p:spPr>
        <p:txBody>
          <a:bodyPr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9" name="Text Placeholder 8">
            <a:extLst>
              <a:ext uri="{FF2B5EF4-FFF2-40B4-BE49-F238E27FC236}">
                <a16:creationId xmlns:a16="http://schemas.microsoft.com/office/drawing/2014/main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640253" y="4184865"/>
            <a:ext cx="1179552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60" name="Text Placeholder 10">
            <a:extLst>
              <a:ext uri="{FF2B5EF4-FFF2-40B4-BE49-F238E27FC236}">
                <a16:creationId xmlns:a16="http://schemas.microsoft.com/office/drawing/2014/main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7640253" y="4885027"/>
            <a:ext cx="1179552" cy="355118"/>
          </a:xfrm>
        </p:spPr>
        <p:txBody>
          <a:bodyPr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F95F1F7-9083-4904-84DE-45613FFE5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3D0B9A-C8E8-493F-8E91-FA4BB27406D2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9F004EB2-3657-4AA1-871D-EB67960CC7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23849" y="1008000"/>
            <a:ext cx="8496900" cy="252000"/>
          </a:xfrm>
        </p:spPr>
        <p:txBody>
          <a:bodyPr/>
          <a:lstStyle>
            <a:lvl1pPr marL="0" indent="0">
              <a:buNone/>
              <a:defRPr/>
            </a:lvl1pPr>
            <a:lvl2pPr marL="200025" indent="0">
              <a:buNone/>
              <a:defRPr/>
            </a:lvl2pPr>
            <a:lvl3pPr marL="407194" indent="0">
              <a:buNone/>
              <a:defRPr/>
            </a:lvl3pPr>
            <a:lvl4pPr marL="607219" indent="0">
              <a:buNone/>
              <a:defRPr/>
            </a:lvl4pPr>
            <a:lvl5pPr marL="807244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A0068D01-FE13-4665-982C-2061823811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6431" y="6359431"/>
            <a:ext cx="660887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32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D8BD707-D9CF-40AE-B4C6-C98DA3205C09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2425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  <p:sldLayoutId id="2147483932" r:id="rId12"/>
    <p:sldLayoutId id="2147483933" r:id="rId13"/>
    <p:sldLayoutId id="2147483934" r:id="rId14"/>
    <p:sldLayoutId id="2147483935" r:id="rId15"/>
    <p:sldLayoutId id="2147483936" r:id="rId16"/>
    <p:sldLayoutId id="2147483937" r:id="rId17"/>
    <p:sldLayoutId id="2147483938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18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17" Type="http://schemas.openxmlformats.org/officeDocument/2006/relationships/image" Target="../media/image8.png"/><Relationship Id="rId2" Type="http://schemas.openxmlformats.org/officeDocument/2006/relationships/audio" Target="../media/media3.m4a"/><Relationship Id="rId16" Type="http://schemas.openxmlformats.org/officeDocument/2006/relationships/image" Target="../media/image21.svg"/><Relationship Id="rId1" Type="http://schemas.microsoft.com/office/2007/relationships/media" Target="../media/media3.m4a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sv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4.png"/><Relationship Id="rId14" Type="http://schemas.openxmlformats.org/officeDocument/2006/relationships/image" Target="../media/image19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openxmlformats.org/officeDocument/2006/relationships/image" Target="../media/image22.jp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8.png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8.png"/><Relationship Id="rId4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8.png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8.png"/><Relationship Id="rId4" Type="http://schemas.openxmlformats.org/officeDocument/2006/relationships/image" Target="../media/image2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7.jp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8.png"/><Relationship Id="rId5" Type="http://schemas.openxmlformats.org/officeDocument/2006/relationships/image" Target="../media/image28.jpg"/><Relationship Id="rId4" Type="http://schemas.openxmlformats.org/officeDocument/2006/relationships/notesSlide" Target="../notesSlides/notesSlide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8.png"/><Relationship Id="rId4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6176" y="1143000"/>
            <a:ext cx="7851648" cy="1828800"/>
          </a:xfrm>
        </p:spPr>
        <p:txBody>
          <a:bodyPr>
            <a:noAutofit/>
          </a:bodyPr>
          <a:lstStyle/>
          <a:p>
            <a:pPr algn="ctr"/>
            <a:r>
              <a:rPr lang="en-GB" dirty="0"/>
              <a:t>DOES THE INNOVATION CONCEPT PROVIDE A BUSINESS ADVANTAGE ?</a:t>
            </a:r>
            <a:br>
              <a:rPr lang="en-IN" dirty="0"/>
            </a:br>
            <a:endParaRPr lang="en-IN" dirty="0"/>
          </a:p>
        </p:txBody>
      </p:sp>
      <p:pic>
        <p:nvPicPr>
          <p:cNvPr id="5" name="Picture 4" descr="Text&#10;&#10;Description automatically generated with medium confidence">
            <a:extLst>
              <a:ext uri="{FF2B5EF4-FFF2-40B4-BE49-F238E27FC236}">
                <a16:creationId xmlns:a16="http://schemas.microsoft.com/office/drawing/2014/main" id="{687A403E-7E79-4812-A1E4-E98735ED7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2" y="2609704"/>
            <a:ext cx="6165817" cy="32766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5716499-F46D-4D32-B197-6A27E079FB5D}"/>
              </a:ext>
            </a:extLst>
          </p:cNvPr>
          <p:cNvSpPr txBox="1"/>
          <p:nvPr/>
        </p:nvSpPr>
        <p:spPr>
          <a:xfrm>
            <a:off x="457200" y="5918462"/>
            <a:ext cx="769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/>
              <a:t>By: Laura Bucurean</a:t>
            </a:r>
          </a:p>
        </p:txBody>
      </p:sp>
    </p:spTree>
    <p:extLst>
      <p:ext uri="{BB962C8B-B14F-4D97-AF65-F5344CB8AC3E}">
        <p14:creationId xmlns:p14="http://schemas.microsoft.com/office/powerpoint/2010/main" val="14584003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4487334"/>
            <a:ext cx="6400800" cy="1507067"/>
          </a:xfrm>
        </p:spPr>
        <p:txBody>
          <a:bodyPr>
            <a:normAutofit/>
          </a:bodyPr>
          <a:lstStyle/>
          <a:p>
            <a:pPr algn="r"/>
            <a:r>
              <a:rPr lang="en-US" b="1" dirty="0"/>
              <a:t>TABLE OF CONTENTS</a:t>
            </a:r>
            <a:endParaRPr lang="en-IN" b="1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5AA1EE1-C7C5-4F90-9B24-B3F57E8A15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6028460"/>
              </p:ext>
            </p:extLst>
          </p:nvPr>
        </p:nvGraphicFramePr>
        <p:xfrm>
          <a:off x="513161" y="685800"/>
          <a:ext cx="8115299" cy="3614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89291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6F9A4BDC-57EA-41CA-92A9-396652D0535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1" r="-1" b="3157"/>
          <a:stretch/>
        </p:blipFill>
        <p:spPr>
          <a:xfrm>
            <a:off x="531697" y="304800"/>
            <a:ext cx="8361481" cy="5715000"/>
          </a:xfrm>
          <a:custGeom>
            <a:avLst/>
            <a:gdLst/>
            <a:ahLst/>
            <a:cxnLst/>
            <a:rect l="l" t="t" r="r" b="b"/>
            <a:pathLst>
              <a:path w="10607040" h="4956048">
                <a:moveTo>
                  <a:pt x="497480" y="0"/>
                </a:moveTo>
                <a:lnTo>
                  <a:pt x="10607040" y="0"/>
                </a:lnTo>
                <a:lnTo>
                  <a:pt x="10607040" y="4485407"/>
                </a:lnTo>
                <a:lnTo>
                  <a:pt x="10131692" y="4956048"/>
                </a:lnTo>
                <a:lnTo>
                  <a:pt x="0" y="4956048"/>
                </a:lnTo>
                <a:lnTo>
                  <a:pt x="0" y="492554"/>
                </a:lnTo>
                <a:close/>
              </a:path>
            </a:pathLst>
          </a:custGeom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D1D5CC5-2CE5-48BB-A9D0-926A34C7FB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45976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5209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2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E1A60-39AD-42CD-879F-83F3F6ED9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494" y="0"/>
            <a:ext cx="7164419" cy="97895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i="1" dirty="0"/>
              <a:t>Model of reflection</a:t>
            </a:r>
          </a:p>
        </p:txBody>
      </p:sp>
      <p:pic>
        <p:nvPicPr>
          <p:cNvPr id="14" name="Picture 13" descr="Diagram&#10;&#10;Description automatically generated">
            <a:extLst>
              <a:ext uri="{FF2B5EF4-FFF2-40B4-BE49-F238E27FC236}">
                <a16:creationId xmlns:a16="http://schemas.microsoft.com/office/drawing/2014/main" id="{EAFD76DA-DA70-4A17-B202-84ABDE5AF50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2" r="3012" b="2"/>
          <a:stretch/>
        </p:blipFill>
        <p:spPr>
          <a:xfrm>
            <a:off x="703671" y="1360222"/>
            <a:ext cx="7630231" cy="3592778"/>
          </a:xfrm>
          <a:custGeom>
            <a:avLst/>
            <a:gdLst/>
            <a:ahLst/>
            <a:cxnLst/>
            <a:rect l="l" t="t" r="r" b="b"/>
            <a:pathLst>
              <a:path w="9290304" h="3280831">
                <a:moveTo>
                  <a:pt x="402071" y="0"/>
                </a:moveTo>
                <a:lnTo>
                  <a:pt x="9290304" y="0"/>
                </a:lnTo>
                <a:lnTo>
                  <a:pt x="9290304" y="2876895"/>
                </a:lnTo>
                <a:lnTo>
                  <a:pt x="8886368" y="3280831"/>
                </a:lnTo>
                <a:lnTo>
                  <a:pt x="0" y="3280831"/>
                </a:lnTo>
                <a:lnTo>
                  <a:pt x="0" y="402071"/>
                </a:ln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0C440B5-D3F7-4510-AE62-31667AEA7D6E}"/>
              </a:ext>
            </a:extLst>
          </p:cNvPr>
          <p:cNvSpPr txBox="1"/>
          <p:nvPr/>
        </p:nvSpPr>
        <p:spPr>
          <a:xfrm>
            <a:off x="513159" y="1379214"/>
            <a:ext cx="6400800" cy="36431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endParaRPr 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552884-9D5E-4D3A-B0BE-12E929798C9C}"/>
              </a:ext>
            </a:extLst>
          </p:cNvPr>
          <p:cNvSpPr txBox="1"/>
          <p:nvPr/>
        </p:nvSpPr>
        <p:spPr>
          <a:xfrm>
            <a:off x="5334002" y="5548310"/>
            <a:ext cx="3714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rgbClr val="000000"/>
                </a:solidFill>
                <a:latin typeface="Open Sans"/>
              </a:rPr>
              <a:t>(Gibbs' Reflective Cycle, 2020)</a:t>
            </a:r>
            <a:endParaRPr lang="en-GB" dirty="0"/>
          </a:p>
        </p:txBody>
      </p:sp>
      <p:pic>
        <p:nvPicPr>
          <p:cNvPr id="3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5C9BF2E-29F1-4FD5-9002-D0C7C66CC5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16213" y="554831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685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7022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raphic 23" descr="Group brainstorm">
            <a:extLst>
              <a:ext uri="{FF2B5EF4-FFF2-40B4-BE49-F238E27FC236}">
                <a16:creationId xmlns:a16="http://schemas.microsoft.com/office/drawing/2014/main" id="{4BDD2A24-4AE1-47CA-955A-5D28502690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09311" y="3874511"/>
            <a:ext cx="912600" cy="9126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ln w="12700" cap="sq">
            <a:noFill/>
          </a:ln>
        </p:spPr>
      </p:pic>
      <p:pic>
        <p:nvPicPr>
          <p:cNvPr id="25" name="Picture Placeholder 24" descr="Employee badge">
            <a:extLst>
              <a:ext uri="{FF2B5EF4-FFF2-40B4-BE49-F238E27FC236}">
                <a16:creationId xmlns:a16="http://schemas.microsoft.com/office/drawing/2014/main" id="{F60CD4F1-E759-44A0-AD10-B90833C283B9}"/>
              </a:ext>
            </a:extLst>
          </p:cNvPr>
          <p:cNvPicPr>
            <a:picLocks noGrp="1" noChangeAspect="1"/>
          </p:cNvPicPr>
          <p:nvPr>
            <p:ph type="pic" sz="quarter" idx="43"/>
          </p:nvPr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 l="130" r="130"/>
          <a:stretch>
            <a:fillRect/>
          </a:stretch>
        </p:blipFill>
        <p:spPr>
          <a:xfrm>
            <a:off x="3501682" y="3785498"/>
            <a:ext cx="910828" cy="913210"/>
          </a:xfrm>
        </p:spPr>
      </p:pic>
      <p:pic>
        <p:nvPicPr>
          <p:cNvPr id="22" name="Picture Placeholder 21" descr="Handshake">
            <a:extLst>
              <a:ext uri="{FF2B5EF4-FFF2-40B4-BE49-F238E27FC236}">
                <a16:creationId xmlns:a16="http://schemas.microsoft.com/office/drawing/2014/main" id="{A3E3DB81-9FD5-450C-B050-AE4E176EC5BB}"/>
              </a:ext>
            </a:extLst>
          </p:cNvPr>
          <p:cNvPicPr>
            <a:picLocks noGrp="1" noChangeAspect="1"/>
          </p:cNvPicPr>
          <p:nvPr>
            <p:ph type="pic" sz="quarter" idx="42"/>
          </p:nvPr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 l="782" r="782"/>
          <a:stretch>
            <a:fillRect/>
          </a:stretch>
        </p:blipFill>
        <p:spPr>
          <a:xfrm>
            <a:off x="369094" y="3874294"/>
            <a:ext cx="898922" cy="913210"/>
          </a:xfrm>
        </p:spPr>
      </p:pic>
      <p:pic>
        <p:nvPicPr>
          <p:cNvPr id="20" name="Picture Placeholder 19" descr="Store">
            <a:extLst>
              <a:ext uri="{FF2B5EF4-FFF2-40B4-BE49-F238E27FC236}">
                <a16:creationId xmlns:a16="http://schemas.microsoft.com/office/drawing/2014/main" id="{36D4BE72-1229-4811-8E76-57EC54F8D32B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 l="12516" r="12516"/>
          <a:stretch/>
        </p:blipFill>
        <p:spPr>
          <a:xfrm>
            <a:off x="6177930" y="2505897"/>
            <a:ext cx="912848" cy="12168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210B72-629E-41CE-BA56-3777853AA7B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12417" y="3195986"/>
            <a:ext cx="1179552" cy="266339"/>
          </a:xfrm>
        </p:spPr>
        <p:txBody>
          <a:bodyPr>
            <a:normAutofit lnSpcReduction="10000"/>
          </a:bodyPr>
          <a:lstStyle/>
          <a:p>
            <a:r>
              <a:rPr lang="en-GB" b="1" dirty="0">
                <a:solidFill>
                  <a:schemeClr val="accent2"/>
                </a:solidFill>
              </a:rPr>
              <a:t>Week 1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C9576E1-668C-4E86-8AEC-18BE2EAA465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520405" y="2670863"/>
            <a:ext cx="1179552" cy="492408"/>
          </a:xfrm>
        </p:spPr>
        <p:txBody>
          <a:bodyPr anchor="b">
            <a:normAutofit fontScale="92500" lnSpcReduction="10000"/>
          </a:bodyPr>
          <a:lstStyle/>
          <a:p>
            <a:r>
              <a:rPr lang="en-GB" sz="1500" b="1" dirty="0"/>
              <a:t>What is Creativity?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B60015E-6C25-4978-8979-BAC7A22F8925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4520405" y="3195986"/>
            <a:ext cx="1179552" cy="266339"/>
          </a:xfrm>
        </p:spPr>
        <p:txBody>
          <a:bodyPr>
            <a:normAutofit lnSpcReduction="10000"/>
          </a:bodyPr>
          <a:lstStyle/>
          <a:p>
            <a:r>
              <a:rPr lang="en-GB" b="1" dirty="0">
                <a:solidFill>
                  <a:schemeClr val="accent2"/>
                </a:solidFill>
              </a:rPr>
              <a:t>Week 2</a:t>
            </a:r>
          </a:p>
        </p:txBody>
      </p:sp>
      <p:sp>
        <p:nvSpPr>
          <p:cNvPr id="35" name="Text Placeholder 11">
            <a:extLst>
              <a:ext uri="{FF2B5EF4-FFF2-40B4-BE49-F238E27FC236}">
                <a16:creationId xmlns:a16="http://schemas.microsoft.com/office/drawing/2014/main" id="{7ACA0AAA-B00D-447D-8D9B-B4620349834D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7640253" y="2670863"/>
            <a:ext cx="1179552" cy="492408"/>
          </a:xfrm>
        </p:spPr>
        <p:txBody>
          <a:bodyPr>
            <a:normAutofit fontScale="92500" lnSpcReduction="10000"/>
          </a:bodyPr>
          <a:lstStyle/>
          <a:p>
            <a:r>
              <a:rPr lang="en-US" sz="1500" b="1" dirty="0"/>
              <a:t>Models of Innovation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6464610-0BB2-421B-96FA-177155B30F73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7640253" y="3195986"/>
            <a:ext cx="1179552" cy="266339"/>
          </a:xfrm>
        </p:spPr>
        <p:txBody>
          <a:bodyPr>
            <a:normAutofit lnSpcReduction="10000"/>
          </a:bodyPr>
          <a:lstStyle/>
          <a:p>
            <a:r>
              <a:rPr lang="en-GB" b="1" dirty="0">
                <a:solidFill>
                  <a:schemeClr val="accent2"/>
                </a:solidFill>
              </a:rPr>
              <a:t>Week 3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B4D2B50-3C99-43F3-A7D8-04EF3F215B9C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1400557" y="3995899"/>
            <a:ext cx="1179552" cy="492408"/>
          </a:xfrm>
        </p:spPr>
        <p:txBody>
          <a:bodyPr anchor="b">
            <a:normAutofit fontScale="70000" lnSpcReduction="20000"/>
          </a:bodyPr>
          <a:lstStyle/>
          <a:p>
            <a:r>
              <a:rPr lang="en-GB" sz="1500" b="1" dirty="0"/>
              <a:t>The Innovative Organisation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2A7DABB-5DE2-47DD-B305-E54971450AD4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1412418" y="4521022"/>
            <a:ext cx="1179910" cy="451247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accent2"/>
                </a:solidFill>
              </a:rPr>
              <a:t>Week 4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D4F6911B-82F0-41AB-84A7-8F486F218A5E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4520405" y="3995899"/>
            <a:ext cx="1179552" cy="492408"/>
          </a:xfrm>
        </p:spPr>
        <p:txBody>
          <a:bodyPr anchor="b">
            <a:noAutofit/>
          </a:bodyPr>
          <a:lstStyle/>
          <a:p>
            <a:r>
              <a:rPr lang="en-GB" sz="1500" b="1" dirty="0"/>
              <a:t>Where do Ideas Come From? 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C6C3FBE-8A21-44AC-BC5A-06FB24FFEEA0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4520405" y="4521022"/>
            <a:ext cx="1179552" cy="266339"/>
          </a:xfrm>
        </p:spPr>
        <p:txBody>
          <a:bodyPr>
            <a:normAutofit lnSpcReduction="10000"/>
          </a:bodyPr>
          <a:lstStyle/>
          <a:p>
            <a:r>
              <a:rPr lang="en-GB" b="1" dirty="0">
                <a:solidFill>
                  <a:schemeClr val="accent2"/>
                </a:solidFill>
              </a:rPr>
              <a:t>Week 5 </a:t>
            </a:r>
          </a:p>
        </p:txBody>
      </p:sp>
      <p:sp>
        <p:nvSpPr>
          <p:cNvPr id="37" name="Text Placeholder 17">
            <a:extLst>
              <a:ext uri="{FF2B5EF4-FFF2-40B4-BE49-F238E27FC236}">
                <a16:creationId xmlns:a16="http://schemas.microsoft.com/office/drawing/2014/main" id="{904FE718-7A90-4AE7-9C94-BE74C66B1C7A}"/>
              </a:ext>
            </a:extLst>
          </p:cNvPr>
          <p:cNvSpPr>
            <a:spLocks noGrp="1"/>
          </p:cNvSpPr>
          <p:nvPr>
            <p:ph type="body" sz="quarter" idx="59"/>
          </p:nvPr>
        </p:nvSpPr>
        <p:spPr>
          <a:xfrm>
            <a:off x="7640253" y="3995899"/>
            <a:ext cx="1179552" cy="492408"/>
          </a:xfrm>
        </p:spPr>
        <p:txBody>
          <a:bodyPr>
            <a:normAutofit fontScale="62500" lnSpcReduction="20000"/>
          </a:bodyPr>
          <a:lstStyle/>
          <a:p>
            <a:r>
              <a:rPr lang="en-US" sz="1500" b="1" dirty="0"/>
              <a:t>Leadership and Management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C75F51E-A7D1-4039-A133-3F9F6B3B86D7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7640253" y="4521022"/>
            <a:ext cx="1179552" cy="266339"/>
          </a:xfrm>
        </p:spPr>
        <p:txBody>
          <a:bodyPr>
            <a:normAutofit lnSpcReduction="10000"/>
          </a:bodyPr>
          <a:lstStyle/>
          <a:p>
            <a:r>
              <a:rPr lang="en-GB" b="1" dirty="0">
                <a:solidFill>
                  <a:schemeClr val="accent2"/>
                </a:solidFill>
              </a:rPr>
              <a:t>Week 6</a:t>
            </a:r>
          </a:p>
        </p:txBody>
      </p:sp>
      <p:sp>
        <p:nvSpPr>
          <p:cNvPr id="18" name="Title 17">
            <a:extLst>
              <a:ext uri="{FF2B5EF4-FFF2-40B4-BE49-F238E27FC236}">
                <a16:creationId xmlns:a16="http://schemas.microsoft.com/office/drawing/2014/main" id="{E5B2A31E-1141-4D7A-B31B-7072FACDF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000" y="1181252"/>
            <a:ext cx="8496900" cy="492407"/>
          </a:xfrm>
        </p:spPr>
        <p:txBody>
          <a:bodyPr anchor="ctr">
            <a:noAutofit/>
          </a:bodyPr>
          <a:lstStyle/>
          <a:p>
            <a:r>
              <a:rPr lang="en-GB" sz="3000" dirty="0"/>
              <a:t> Reflection on Learning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EBF8FE-A1AC-43CC-9327-4DC05257E02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00557" y="2670863"/>
            <a:ext cx="1179552" cy="492408"/>
          </a:xfrm>
        </p:spPr>
        <p:txBody>
          <a:bodyPr anchor="b">
            <a:normAutofit fontScale="85000" lnSpcReduction="10000"/>
          </a:bodyPr>
          <a:lstStyle/>
          <a:p>
            <a:r>
              <a:rPr lang="en-GB" sz="1500" b="1" dirty="0"/>
              <a:t>What is Innovation? </a:t>
            </a:r>
          </a:p>
        </p:txBody>
      </p:sp>
      <p:pic>
        <p:nvPicPr>
          <p:cNvPr id="3" name="Graphic 2" descr="Atom">
            <a:extLst>
              <a:ext uri="{FF2B5EF4-FFF2-40B4-BE49-F238E27FC236}">
                <a16:creationId xmlns:a16="http://schemas.microsoft.com/office/drawing/2014/main" id="{1BE2BC29-35E2-455B-BA00-B3674AD96B3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489464" y="2549475"/>
            <a:ext cx="912600" cy="9126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ln w="12700" cap="sq">
            <a:noFill/>
          </a:ln>
        </p:spPr>
      </p:pic>
      <p:pic>
        <p:nvPicPr>
          <p:cNvPr id="9" name="Graphic 8" descr="Boardroom">
            <a:extLst>
              <a:ext uri="{FF2B5EF4-FFF2-40B4-BE49-F238E27FC236}">
                <a16:creationId xmlns:a16="http://schemas.microsoft.com/office/drawing/2014/main" id="{7D8888AE-2E05-483F-8D59-8EC4EB24494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87957" y="2478526"/>
            <a:ext cx="912600" cy="9126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ln w="12700" cap="sq">
            <a:noFill/>
          </a:ln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61327D75-1DD7-4B40-ACBB-83AFE674D9B0}"/>
              </a:ext>
            </a:extLst>
          </p:cNvPr>
          <p:cNvSpPr/>
          <p:nvPr/>
        </p:nvSpPr>
        <p:spPr>
          <a:xfrm>
            <a:off x="0" y="5619742"/>
            <a:ext cx="9144000" cy="390895"/>
          </a:xfrm>
          <a:prstGeom prst="rect">
            <a:avLst/>
          </a:pr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A2DD922-8489-4B89-BA4F-413059D695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6146991" y="155801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76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3F8250A-B5BC-48E8-9E34-320C6AB61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Diagonal Corner Rectangle 24">
            <a:extLst>
              <a:ext uri="{FF2B5EF4-FFF2-40B4-BE49-F238E27FC236}">
                <a16:creationId xmlns:a16="http://schemas.microsoft.com/office/drawing/2014/main" id="{A2829537-8D6E-4F27-8454-8F19BEA8C1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171" y="620722"/>
            <a:ext cx="8201658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6E23EC-6CDE-44C1-B42B-992DF2B37B8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9" r="-1" b="-1"/>
          <a:stretch/>
        </p:blipFill>
        <p:spPr>
          <a:xfrm>
            <a:off x="594360" y="762000"/>
            <a:ext cx="7955280" cy="4956048"/>
          </a:xfrm>
          <a:custGeom>
            <a:avLst/>
            <a:gdLst/>
            <a:ahLst/>
            <a:cxnLst/>
            <a:rect l="l" t="t" r="r" b="b"/>
            <a:pathLst>
              <a:path w="10607040" h="4956048">
                <a:moveTo>
                  <a:pt x="497480" y="0"/>
                </a:moveTo>
                <a:lnTo>
                  <a:pt x="10607040" y="0"/>
                </a:lnTo>
                <a:lnTo>
                  <a:pt x="10607040" y="4485407"/>
                </a:lnTo>
                <a:lnTo>
                  <a:pt x="10131692" y="4956048"/>
                </a:lnTo>
                <a:lnTo>
                  <a:pt x="0" y="4956048"/>
                </a:lnTo>
                <a:lnTo>
                  <a:pt x="0" y="492554"/>
                </a:lnTo>
                <a:close/>
              </a:path>
            </a:pathLst>
          </a:cu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4ED5FE6-CDF9-4E0A-B0E8-A03D72A8CE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29200" y="327113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16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5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dessert&#10;&#10;Description automatically generated">
            <a:extLst>
              <a:ext uri="{FF2B5EF4-FFF2-40B4-BE49-F238E27FC236}">
                <a16:creationId xmlns:a16="http://schemas.microsoft.com/office/drawing/2014/main" id="{BC622509-D8E3-4BEE-89D0-FD15C9D1C2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457200"/>
            <a:ext cx="7696200" cy="457415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7AB5499-940B-4A65-8A6F-577076BD3FF8}"/>
              </a:ext>
            </a:extLst>
          </p:cNvPr>
          <p:cNvSpPr txBox="1"/>
          <p:nvPr/>
        </p:nvSpPr>
        <p:spPr>
          <a:xfrm>
            <a:off x="304800" y="5105400"/>
            <a:ext cx="2209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CREATIVITY</a:t>
            </a:r>
          </a:p>
        </p:txBody>
      </p:sp>
      <p:pic>
        <p:nvPicPr>
          <p:cNvPr id="2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9169C68-4C6B-4A29-BF9D-B1B432895B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81800" y="36576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540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46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23">
            <a:extLst>
              <a:ext uri="{FF2B5EF4-FFF2-40B4-BE49-F238E27FC236}">
                <a16:creationId xmlns:a16="http://schemas.microsoft.com/office/drawing/2014/main" id="{12D8CD66-6E34-4232-868C-F61EC84AF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05229" y="2963333"/>
            <a:ext cx="2236395" cy="3208867"/>
            <a:chOff x="9206969" y="2963333"/>
            <a:chExt cx="2981858" cy="32088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BA1EDB24-D25E-4498-9742-07355DA2B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E5C3020-0F81-4919-9D1F-B6ED9A835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83ECD783-8E88-4D10-99BD-C579F0CA2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9EDE005-2618-4634-B693-DAB7F60138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4252634-CD2F-416D-80D4-1C184472B0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36" name="Rectangle 30">
            <a:extLst>
              <a:ext uri="{FF2B5EF4-FFF2-40B4-BE49-F238E27FC236}">
                <a16:creationId xmlns:a16="http://schemas.microsoft.com/office/drawing/2014/main" id="{43F8250A-B5BC-48E8-9E34-320C6AB61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Snip Diagonal Corner Rectangle 24">
            <a:extLst>
              <a:ext uri="{FF2B5EF4-FFF2-40B4-BE49-F238E27FC236}">
                <a16:creationId xmlns:a16="http://schemas.microsoft.com/office/drawing/2014/main" id="{A2829537-8D6E-4F27-8454-8F19BEA8C1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171" y="620722"/>
            <a:ext cx="8201658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0F951836-B370-4594-AD4A-C4318C7B235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2" t="1" r="7058" b="-2130"/>
          <a:stretch/>
        </p:blipFill>
        <p:spPr>
          <a:xfrm>
            <a:off x="688216" y="1802042"/>
            <a:ext cx="7955280" cy="3934992"/>
          </a:xfrm>
          <a:custGeom>
            <a:avLst/>
            <a:gdLst/>
            <a:ahLst/>
            <a:cxnLst/>
            <a:rect l="l" t="t" r="r" b="b"/>
            <a:pathLst>
              <a:path w="10607040" h="4956048">
                <a:moveTo>
                  <a:pt x="497480" y="0"/>
                </a:moveTo>
                <a:lnTo>
                  <a:pt x="10607040" y="0"/>
                </a:lnTo>
                <a:lnTo>
                  <a:pt x="10607040" y="4485407"/>
                </a:lnTo>
                <a:lnTo>
                  <a:pt x="10131692" y="4956048"/>
                </a:lnTo>
                <a:lnTo>
                  <a:pt x="0" y="4956048"/>
                </a:lnTo>
                <a:lnTo>
                  <a:pt x="0" y="492554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903AE01-B6A7-426D-9FE0-EAA7770508F8}"/>
              </a:ext>
            </a:extLst>
          </p:cNvPr>
          <p:cNvSpPr txBox="1"/>
          <p:nvPr/>
        </p:nvSpPr>
        <p:spPr>
          <a:xfrm>
            <a:off x="2819400" y="6172200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MODELS OF INNOVATION </a:t>
            </a:r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08C2FF6-E7C4-4EB9-A27B-A041ABB0A1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02058" y="6040919"/>
            <a:ext cx="487363" cy="487363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853FF48-18C2-4E72-A8D6-3067EEB4A845}"/>
              </a:ext>
            </a:extLst>
          </p:cNvPr>
          <p:cNvSpPr txBox="1"/>
          <p:nvPr/>
        </p:nvSpPr>
        <p:spPr>
          <a:xfrm>
            <a:off x="2133600" y="860847"/>
            <a:ext cx="48956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1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Closed Innovation</a:t>
            </a:r>
            <a:r>
              <a:rPr lang="en-GB" b="1" i="0" dirty="0">
                <a:solidFill>
                  <a:srgbClr val="373A3C"/>
                </a:solidFill>
                <a:effectLst/>
                <a:latin typeface="arial" panose="020B0604020202020204" pitchFamily="34" charset="0"/>
              </a:rPr>
              <a:t> is developed in a self-contained company environment.</a:t>
            </a:r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algn="l"/>
            <a:r>
              <a:rPr lang="en-GB" b="1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Open Innovation</a:t>
            </a:r>
            <a:r>
              <a:rPr lang="en-GB" b="1" i="0" dirty="0">
                <a:solidFill>
                  <a:srgbClr val="373A3C"/>
                </a:solidFill>
                <a:effectLst/>
                <a:latin typeface="arial" panose="020B0604020202020204" pitchFamily="34" charset="0"/>
              </a:rPr>
              <a:t> incorporates external knowledge.</a:t>
            </a:r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699F256-0807-4261-9EB0-4AD8C0F4C022}"/>
              </a:ext>
            </a:extLst>
          </p:cNvPr>
          <p:cNvSpPr txBox="1"/>
          <p:nvPr/>
        </p:nvSpPr>
        <p:spPr>
          <a:xfrm>
            <a:off x="1676400" y="1262184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297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90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23">
            <a:extLst>
              <a:ext uri="{FF2B5EF4-FFF2-40B4-BE49-F238E27FC236}">
                <a16:creationId xmlns:a16="http://schemas.microsoft.com/office/drawing/2014/main" id="{12D8CD66-6E34-4232-868C-F61EC84AF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05229" y="2963333"/>
            <a:ext cx="2236395" cy="3208867"/>
            <a:chOff x="9206969" y="2963333"/>
            <a:chExt cx="2981858" cy="32088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BA1EDB24-D25E-4498-9742-07355DA2B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E5C3020-0F81-4919-9D1F-B6ED9A835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83ECD783-8E88-4D10-99BD-C579F0CA2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9EDE005-2618-4634-B693-DAB7F60138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4252634-CD2F-416D-80D4-1C184472B0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36" name="Rectangle 30">
            <a:extLst>
              <a:ext uri="{FF2B5EF4-FFF2-40B4-BE49-F238E27FC236}">
                <a16:creationId xmlns:a16="http://schemas.microsoft.com/office/drawing/2014/main" id="{43F8250A-B5BC-48E8-9E34-320C6AB61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Snip Diagonal Corner Rectangle 24">
            <a:extLst>
              <a:ext uri="{FF2B5EF4-FFF2-40B4-BE49-F238E27FC236}">
                <a16:creationId xmlns:a16="http://schemas.microsoft.com/office/drawing/2014/main" id="{A2829537-8D6E-4F27-8454-8F19BEA8C1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171" y="620722"/>
            <a:ext cx="8201658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56ADFF11-266F-4E8A-85A0-9BBDEABD02C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571"/>
          <a:stretch/>
        </p:blipFill>
        <p:spPr>
          <a:xfrm>
            <a:off x="535890" y="712320"/>
            <a:ext cx="7955280" cy="4956048"/>
          </a:xfrm>
          <a:custGeom>
            <a:avLst/>
            <a:gdLst/>
            <a:ahLst/>
            <a:cxnLst/>
            <a:rect l="l" t="t" r="r" b="b"/>
            <a:pathLst>
              <a:path w="10607040" h="4956048">
                <a:moveTo>
                  <a:pt x="497480" y="0"/>
                </a:moveTo>
                <a:lnTo>
                  <a:pt x="10607040" y="0"/>
                </a:lnTo>
                <a:lnTo>
                  <a:pt x="10607040" y="4485407"/>
                </a:lnTo>
                <a:lnTo>
                  <a:pt x="10131692" y="4956048"/>
                </a:lnTo>
                <a:lnTo>
                  <a:pt x="0" y="4956048"/>
                </a:lnTo>
                <a:lnTo>
                  <a:pt x="0" y="492554"/>
                </a:ln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72326C3-B309-478F-B51E-688A84FF0B71}"/>
              </a:ext>
            </a:extLst>
          </p:cNvPr>
          <p:cNvSpPr txBox="1"/>
          <p:nvPr/>
        </p:nvSpPr>
        <p:spPr>
          <a:xfrm>
            <a:off x="2286000" y="6052612"/>
            <a:ext cx="48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WHERE DO THE IDEAS COME FROM ?</a:t>
            </a:r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6BC3687-0612-434A-99C1-895BD8BE3F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62600" y="363246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54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63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3D0562-B993-4BE1-92BA-E46FBF50A5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3400" y="4724401"/>
            <a:ext cx="6383552" cy="1066800"/>
          </a:xfrm>
        </p:spPr>
        <p:txBody>
          <a:bodyPr/>
          <a:lstStyle/>
          <a:p>
            <a:endParaRPr lang="en-GB" b="1" i="1" dirty="0">
              <a:solidFill>
                <a:schemeClr val="tx1"/>
              </a:solidFill>
            </a:endParaRPr>
          </a:p>
          <a:p>
            <a:pPr lvl="1"/>
            <a:r>
              <a:rPr lang="en-GB" b="1" i="1" dirty="0">
                <a:solidFill>
                  <a:schemeClr val="tx1"/>
                </a:solidFill>
              </a:rPr>
              <a:t>LEADERSHIP</a:t>
            </a:r>
            <a:r>
              <a:rPr lang="en-GB" dirty="0"/>
              <a:t> </a:t>
            </a:r>
            <a:r>
              <a:rPr lang="en-GB" b="1" i="1" dirty="0">
                <a:solidFill>
                  <a:schemeClr val="bg1"/>
                </a:solidFill>
              </a:rPr>
              <a:t>&amp; MANAGEMENT </a:t>
            </a:r>
          </a:p>
        </p:txBody>
      </p:sp>
      <p:pic>
        <p:nvPicPr>
          <p:cNvPr id="5" name="Picture 4" descr="A group of people sitting at a table looking out a window&#10;&#10;Description automatically generated with low confidence">
            <a:extLst>
              <a:ext uri="{FF2B5EF4-FFF2-40B4-BE49-F238E27FC236}">
                <a16:creationId xmlns:a16="http://schemas.microsoft.com/office/drawing/2014/main" id="{CCDF8EE9-236C-45FB-88FD-15C2E4CC12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" y="228600"/>
            <a:ext cx="8696325" cy="3747319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6A74E15-0EB0-4360-9526-1CD89774FE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48200" y="501411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653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00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1345A14-D61E-4C68-9337-ABB6E9D05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43800" y="2438400"/>
            <a:ext cx="487363" cy="487363"/>
          </a:xfrm>
          <a:prstGeom prst="rect">
            <a:avLst/>
          </a:prstGeom>
        </p:spPr>
      </p:pic>
      <p:pic>
        <p:nvPicPr>
          <p:cNvPr id="23" name="Picture 22" descr="A picture containing logo&#10;&#10;Description automatically generated">
            <a:extLst>
              <a:ext uri="{FF2B5EF4-FFF2-40B4-BE49-F238E27FC236}">
                <a16:creationId xmlns:a16="http://schemas.microsoft.com/office/drawing/2014/main" id="{CC6EB409-CE4C-4A82-B863-EB03E6B6DE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71500"/>
            <a:ext cx="6554867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55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06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id="{AC753A9A-6FAA-4F71-A86A-28B24A55A162}"/>
              </a:ext>
            </a:extLst>
          </p:cNvPr>
          <p:cNvSpPr/>
          <p:nvPr/>
        </p:nvSpPr>
        <p:spPr>
          <a:xfrm>
            <a:off x="5527278" y="1066800"/>
            <a:ext cx="3575844" cy="315403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b="1" noProof="1"/>
              <a:t>Does Creativity and Innovation Provide a Business Advantage?</a:t>
            </a:r>
          </a:p>
          <a:p>
            <a:pPr algn="ctr"/>
            <a:endParaRPr lang="en-GB" dirty="0">
              <a:solidFill>
                <a:schemeClr val="lt1"/>
              </a:solidFill>
            </a:endParaRPr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E1E6FFAE-42A1-474F-B1BC-229F2928145C}"/>
              </a:ext>
            </a:extLst>
          </p:cNvPr>
          <p:cNvSpPr/>
          <p:nvPr/>
        </p:nvSpPr>
        <p:spPr>
          <a:xfrm>
            <a:off x="6934200" y="22860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37C0B57F-945C-472F-B85E-2683BD9A72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00" y="152400"/>
            <a:ext cx="4994319" cy="56370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27C5575-FB49-4753-9DEE-3A9E8CD005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071518" y="35052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412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884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81BBDC9-2DC6-4959-AC3D-49A5DCB05D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728" y="304800"/>
            <a:ext cx="3587594" cy="5791199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endParaRPr lang="en-GB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Amoako, G.K., Bonsu, G.A., Caesar, L.D. and Osei-Tete, F., 2020. Finding the nexus between green supply chain practices </a:t>
            </a:r>
          </a:p>
          <a:p>
            <a:pPr>
              <a:lnSpc>
                <a:spcPct val="90000"/>
              </a:lnSpc>
            </a:pP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sustainable business advantage: an emerging market perspective. </a:t>
            </a:r>
            <a:r>
              <a:rPr lang="en-GB" sz="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 of Environmental Quality: An International Journal</a:t>
            </a: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N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</a:t>
            </a:r>
            <a:r>
              <a:rPr lang="en-GB" sz="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Distanont</a:t>
            </a: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A. and </a:t>
            </a:r>
            <a:r>
              <a:rPr lang="en-GB" sz="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Khongmalai</a:t>
            </a: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O., 2018. The role of innovation in creating a competitive advantage. </a:t>
            </a:r>
            <a:r>
              <a:rPr lang="en-GB" sz="8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Kasetsart</a:t>
            </a:r>
            <a:r>
              <a:rPr lang="en-GB" sz="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Journal of Social Sciences</a:t>
            </a: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N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ed.ac.uk 2020. </a:t>
            </a:r>
            <a:r>
              <a:rPr lang="en-GB" sz="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Gibbs' Reflective Cycle</a:t>
            </a: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https://www.ed.ac.uk/reflection/reflectors-toolkit/reflecting-on-experience/gibbs-reflective-cycle (Accessed: 6 April 2021).</a:t>
            </a:r>
            <a:endParaRPr lang="en-IN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4) Fernández-</a:t>
            </a:r>
            <a:r>
              <a:rPr lang="en-GB" sz="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Caramés</a:t>
            </a: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T.M. and Fraga-Lamas, P., 2018. A Review on the Use of Blockchain for the Internet of Things. </a:t>
            </a:r>
            <a:r>
              <a:rPr lang="en-GB" sz="8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Ieee</a:t>
            </a:r>
            <a:r>
              <a:rPr lang="en-GB" sz="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Access</a:t>
            </a: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pp.32979-33001.</a:t>
            </a:r>
            <a:endParaRPr lang="en-IN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5) </a:t>
            </a:r>
            <a:r>
              <a:rPr lang="en-GB" sz="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Indartono</a:t>
            </a: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S. and Wibowo, F.W., 2017. VRIO and THES based development of university competitive advantage model in formulating university strategic plan. </a:t>
            </a:r>
            <a:r>
              <a:rPr lang="en-GB" sz="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Information Institute (Tokyo). Information</a:t>
            </a: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(10A), pp.7275-7283.</a:t>
            </a:r>
            <a:endParaRPr lang="en-IN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6) Noonan, A 2019. </a:t>
            </a:r>
            <a:r>
              <a:rPr lang="en-GB" sz="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real reasons why Thomas Cook will no longer 'take off'</a:t>
            </a: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Realbusiness.co.uk</a:t>
            </a: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https://realbusiness.co.uk/the-real-reasons-why-thomas-cook-failed/ (Accessed: 6 April 2021).</a:t>
            </a:r>
          </a:p>
          <a:p>
            <a:pPr>
              <a:lnSpc>
                <a:spcPct val="90000"/>
              </a:lnSpc>
            </a:pP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7)  </a:t>
            </a:r>
            <a:r>
              <a:rPr lang="en-GB" sz="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Amabile, T., Conti, R., Coon, H., Lazenby, J. and Herron, M., 1996. Assessing the Work Environment for Creativity. </a:t>
            </a:r>
            <a:r>
              <a:rPr lang="en-GB" sz="8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Academy of Management Journal</a:t>
            </a:r>
            <a:r>
              <a:rPr lang="en-GB" sz="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39(5), pp.1154-1184</a:t>
            </a:r>
            <a:r>
              <a:rPr lang="en-GB" sz="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8) </a:t>
            </a:r>
            <a:r>
              <a:rPr lang="en-GB" sz="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2018 Open Innovation vs. Closed Innovation. [Blog] Available at: &lt;https://www.lead-innovation.com/english-blog/open-innovation-vs.-closed-innovation&gt; [Accessed 12 April 2021].</a:t>
            </a:r>
            <a:endParaRPr lang="en-GB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9) </a:t>
            </a:r>
            <a:r>
              <a:rPr lang="en-GB" sz="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Economic Times. 2021. </a:t>
            </a:r>
            <a:r>
              <a:rPr lang="en-GB" sz="8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What is Autocratic Leadership? Definition of Autocratic Leadership, Autocratic Leadership Meaning - The Economic Times</a:t>
            </a:r>
            <a:r>
              <a:rPr lang="en-GB" sz="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&lt;https://economictimes.indiatimes.com/definition/autocratic-leadership&gt; [Accessed 18 April 2021].</a:t>
            </a:r>
            <a:endParaRPr lang="en-GB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10) </a:t>
            </a:r>
            <a:r>
              <a:rPr lang="en-GB" sz="800" b="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Verywell</a:t>
            </a:r>
            <a:r>
              <a:rPr lang="en-GB" sz="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Mind. 2020. </a:t>
            </a:r>
            <a:r>
              <a:rPr lang="en-GB" sz="8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Components and Psychological Study of Creativity</a:t>
            </a:r>
            <a:r>
              <a:rPr lang="en-GB" sz="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&lt;https://www.verywellmind.com/what-is-creativity-p2-3986725&gt; [Accessed 21 April 2021].</a:t>
            </a:r>
            <a:endParaRPr lang="en-GB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IN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IN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8452CCF-4A27-488A-AAF4-424933CFC9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1999" y="0"/>
            <a:ext cx="3493009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6542" y="685800"/>
            <a:ext cx="2694215" cy="5308599"/>
          </a:xfrm>
        </p:spPr>
        <p:txBody>
          <a:bodyPr>
            <a:normAutofit/>
          </a:bodyPr>
          <a:lstStyle/>
          <a:p>
            <a:r>
              <a:rPr lang="en-GB" sz="2800" b="1" dirty="0"/>
              <a:t>REFERENCES</a:t>
            </a:r>
            <a:br>
              <a:rPr lang="en-IN" sz="2800" b="1" dirty="0"/>
            </a:br>
            <a:endParaRPr lang="en-IN" sz="28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B74BB55-8517-4CFE-9389-81D0E6F81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65008" y="0"/>
            <a:ext cx="1078992" cy="6858000"/>
          </a:xfrm>
          <a:prstGeom prst="rect">
            <a:avLst/>
          </a:prstGeom>
          <a:solidFill>
            <a:schemeClr val="bg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43190CD-45FC-4DE0-B596-17D4DE53E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76966" y="3770390"/>
            <a:ext cx="1064655" cy="1660354"/>
            <a:chOff x="10292292" y="2963333"/>
            <a:chExt cx="1896535" cy="2218267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BD4334C-2554-4361-8CFF-394E624CF4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>
                  <a:alpha val="7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FC3CBA7-AF68-4075-BAC7-623C34B4F4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190344"/>
              <a:ext cx="1896535" cy="1896533"/>
            </a:xfrm>
            <a:prstGeom prst="line">
              <a:avLst/>
            </a:prstGeom>
            <a:ln w="9525">
              <a:solidFill>
                <a:srgbClr val="FFFFFF">
                  <a:alpha val="7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CA6C7307-1C78-4C8A-BF3D-FA420F177A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>
                  <a:alpha val="7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4CD1F94-6C7C-4E8F-9336-E312E9F5C7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>
                  <a:alpha val="7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5B11C2A-D791-46E1-B954-1184FB080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>
                  <a:alpha val="7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014958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9">
            <a:extLst>
              <a:ext uri="{FF2B5EF4-FFF2-40B4-BE49-F238E27FC236}">
                <a16:creationId xmlns:a16="http://schemas.microsoft.com/office/drawing/2014/main" id="{12D8CD66-6E34-4232-868C-F61EC84AF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05229" y="2963333"/>
            <a:ext cx="2236395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A1EDB24-D25E-4498-9742-07355DA2B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0E5C3020-0F81-4919-9D1F-B6ED9A835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83ECD783-8E88-4D10-99BD-C579F0CA2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9EDE005-2618-4634-B693-DAB7F60138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4252634-CD2F-416D-80D4-1C184472B0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22" name="Rectangle 16">
            <a:extLst>
              <a:ext uri="{FF2B5EF4-FFF2-40B4-BE49-F238E27FC236}">
                <a16:creationId xmlns:a16="http://schemas.microsoft.com/office/drawing/2014/main" id="{43F8250A-B5BC-48E8-9E34-320C6AB61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nip Diagonal Corner Rectangle 24">
            <a:extLst>
              <a:ext uri="{FF2B5EF4-FFF2-40B4-BE49-F238E27FC236}">
                <a16:creationId xmlns:a16="http://schemas.microsoft.com/office/drawing/2014/main" id="{A2829537-8D6E-4F27-8454-8F19BEA8C1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171" y="620722"/>
            <a:ext cx="8201658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6AF8FA4B-5311-4B05-92E3-20D891ABD32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47" r="-1" b="11287"/>
          <a:stretch/>
        </p:blipFill>
        <p:spPr>
          <a:xfrm>
            <a:off x="594360" y="682688"/>
            <a:ext cx="7955280" cy="4956048"/>
          </a:xfrm>
          <a:custGeom>
            <a:avLst/>
            <a:gdLst/>
            <a:ahLst/>
            <a:cxnLst/>
            <a:rect l="l" t="t" r="r" b="b"/>
            <a:pathLst>
              <a:path w="10607040" h="4956048">
                <a:moveTo>
                  <a:pt x="497480" y="0"/>
                </a:moveTo>
                <a:lnTo>
                  <a:pt x="10607040" y="0"/>
                </a:lnTo>
                <a:lnTo>
                  <a:pt x="10607040" y="4485407"/>
                </a:lnTo>
                <a:lnTo>
                  <a:pt x="10131692" y="4956048"/>
                </a:lnTo>
                <a:lnTo>
                  <a:pt x="0" y="4956048"/>
                </a:lnTo>
                <a:lnTo>
                  <a:pt x="0" y="492554"/>
                </a:lnTo>
                <a:close/>
              </a:path>
            </a:pathLst>
          </a:cu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3EF0CB5-9BEC-4EC2-BFE3-7B5ACAF022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91000" y="313108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488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4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4833</TotalTime>
  <Words>650</Words>
  <Application>Microsoft Office PowerPoint</Application>
  <PresentationFormat>On-screen Show (4:3)</PresentationFormat>
  <Paragraphs>60</Paragraphs>
  <Slides>14</Slides>
  <Notes>7</Notes>
  <HiddenSlides>0</HiddenSlides>
  <MMClips>11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-apple-system</vt:lpstr>
      <vt:lpstr>Arial</vt:lpstr>
      <vt:lpstr>Arial</vt:lpstr>
      <vt:lpstr>Calibri</vt:lpstr>
      <vt:lpstr>Century Gothic</vt:lpstr>
      <vt:lpstr>Open Sans</vt:lpstr>
      <vt:lpstr>Wingdings 3</vt:lpstr>
      <vt:lpstr>Slice</vt:lpstr>
      <vt:lpstr>DOES THE INNOVATION CONCEPT PROVIDE A BUSINESS ADVANTAGE ? </vt:lpstr>
      <vt:lpstr>TABLE OF CONTENTS</vt:lpstr>
      <vt:lpstr>PowerPoint Presentation</vt:lpstr>
      <vt:lpstr>Model of reflection</vt:lpstr>
      <vt:lpstr> Reflection on Learning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DOES THE INNOVATION CONCEPT PROVIDE A BUSINESS ADVANTAGE</dc:title>
  <dc:creator>Laura Bucurean</dc:creator>
  <cp:lastModifiedBy>Laura Claudia Bucurean (1807728)</cp:lastModifiedBy>
  <cp:revision>20</cp:revision>
  <dcterms:created xsi:type="dcterms:W3CDTF">2006-08-16T00:00:00Z</dcterms:created>
  <dcterms:modified xsi:type="dcterms:W3CDTF">2021-04-21T19:59:42Z</dcterms:modified>
</cp:coreProperties>
</file>