
<file path=[Content_Types].xml><?xml version="1.0" encoding="utf-8"?>
<Types xmlns="http://schemas.openxmlformats.org/package/2006/content-types">
  <Default Extension="jfif" ContentType="image/jpeg"/>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59" r:id="rId4"/>
    <p:sldId id="260" r:id="rId5"/>
    <p:sldId id="261" r:id="rId6"/>
    <p:sldId id="262" r:id="rId7"/>
    <p:sldId id="263" r:id="rId8"/>
    <p:sldId id="271"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EF7B55-087B-44DF-A021-C1B16AD8A0ED}" v="12" dt="2026-03-17T22:25:28.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94660"/>
  </p:normalViewPr>
  <p:slideViewPr>
    <p:cSldViewPr snapToGrid="0">
      <p:cViewPr varScale="1">
        <p:scale>
          <a:sx n="78" d="100"/>
          <a:sy n="78" d="100"/>
        </p:scale>
        <p:origin x="79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05C9E8-2CE4-4E28-95B0-0B7E0A2BA2B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2854A9-F8C8-4548-80FA-8170FD62FE59}">
      <dgm:prSet/>
      <dgm:spPr/>
      <dgm:t>
        <a:bodyPr/>
        <a:lstStyle/>
        <a:p>
          <a:r>
            <a:rPr lang="en-US"/>
            <a:t>Health workers are supposed to:</a:t>
          </a:r>
        </a:p>
      </dgm:t>
    </dgm:pt>
    <dgm:pt modelId="{E1C0D4D9-C668-491E-BC49-5223563911AD}" type="parTrans" cxnId="{832D290F-9C92-4FBB-92B2-6643B8744F99}">
      <dgm:prSet/>
      <dgm:spPr/>
      <dgm:t>
        <a:bodyPr/>
        <a:lstStyle/>
        <a:p>
          <a:endParaRPr lang="en-US"/>
        </a:p>
      </dgm:t>
    </dgm:pt>
    <dgm:pt modelId="{82205747-527F-4A3F-ABCF-ACA7804F8B3C}" type="sibTrans" cxnId="{832D290F-9C92-4FBB-92B2-6643B8744F99}">
      <dgm:prSet/>
      <dgm:spPr/>
      <dgm:t>
        <a:bodyPr/>
        <a:lstStyle/>
        <a:p>
          <a:endParaRPr lang="en-US"/>
        </a:p>
      </dgm:t>
    </dgm:pt>
    <dgm:pt modelId="{DF3F4C57-BE2E-4C1E-B670-05188A18867D}">
      <dgm:prSet/>
      <dgm:spPr/>
      <dgm:t>
        <a:bodyPr/>
        <a:lstStyle/>
        <a:p>
          <a:r>
            <a:rPr lang="en-US">
              <a:latin typeface="Arial" panose="020B0604020202020204" pitchFamily="34" charset="0"/>
              <a:cs typeface="Arial" panose="020B0604020202020204" pitchFamily="34" charset="0"/>
            </a:rPr>
            <a:t>Educate patients on the use of medications.</a:t>
          </a:r>
        </a:p>
      </dgm:t>
    </dgm:pt>
    <dgm:pt modelId="{E0F5216D-37AE-4EEC-9B38-09A8E07A0753}" type="parTrans" cxnId="{AE973D8E-336B-4C58-B10D-226D5F0E42DF}">
      <dgm:prSet/>
      <dgm:spPr/>
      <dgm:t>
        <a:bodyPr/>
        <a:lstStyle/>
        <a:p>
          <a:endParaRPr lang="en-US"/>
        </a:p>
      </dgm:t>
    </dgm:pt>
    <dgm:pt modelId="{0BA1A3F2-206E-4222-88F5-84CB29186C55}" type="sibTrans" cxnId="{AE973D8E-336B-4C58-B10D-226D5F0E42DF}">
      <dgm:prSet/>
      <dgm:spPr/>
      <dgm:t>
        <a:bodyPr/>
        <a:lstStyle/>
        <a:p>
          <a:endParaRPr lang="en-US"/>
        </a:p>
      </dgm:t>
    </dgm:pt>
    <dgm:pt modelId="{1A221D1F-06E3-4811-A25F-9D5787139765}">
      <dgm:prSet/>
      <dgm:spPr/>
      <dgm:t>
        <a:bodyPr/>
        <a:lstStyle/>
        <a:p>
          <a:r>
            <a:rPr lang="en-US">
              <a:latin typeface="Arial" panose="020B0604020202020204" pitchFamily="34" charset="0"/>
              <a:cs typeface="Arial" panose="020B0604020202020204" pitchFamily="34" charset="0"/>
            </a:rPr>
            <a:t>Promote collaborative decision-making.</a:t>
          </a:r>
        </a:p>
      </dgm:t>
    </dgm:pt>
    <dgm:pt modelId="{6E92C31C-D5C0-486C-BDEC-B5BFC1CD8487}" type="parTrans" cxnId="{7013C75E-C6E2-4015-B5FA-1C6FBBD14438}">
      <dgm:prSet/>
      <dgm:spPr/>
      <dgm:t>
        <a:bodyPr/>
        <a:lstStyle/>
        <a:p>
          <a:endParaRPr lang="en-US"/>
        </a:p>
      </dgm:t>
    </dgm:pt>
    <dgm:pt modelId="{4AB9E79C-BF71-4B5F-BF08-70F28E3AF851}" type="sibTrans" cxnId="{7013C75E-C6E2-4015-B5FA-1C6FBBD14438}">
      <dgm:prSet/>
      <dgm:spPr/>
      <dgm:t>
        <a:bodyPr/>
        <a:lstStyle/>
        <a:p>
          <a:endParaRPr lang="en-US"/>
        </a:p>
      </dgm:t>
    </dgm:pt>
    <dgm:pt modelId="{021622E2-A39B-419F-9E73-471801BF5D34}">
      <dgm:prSet/>
      <dgm:spPr/>
      <dgm:t>
        <a:bodyPr/>
        <a:lstStyle/>
        <a:p>
          <a:r>
            <a:rPr lang="en-US" dirty="0">
              <a:latin typeface="Arial" panose="020B0604020202020204" pitchFamily="34" charset="0"/>
              <a:cs typeface="Arial" panose="020B0604020202020204" pitchFamily="34" charset="0"/>
            </a:rPr>
            <a:t>Give culturally competent care.</a:t>
          </a:r>
        </a:p>
      </dgm:t>
    </dgm:pt>
    <dgm:pt modelId="{C36B218F-4375-4433-B42A-1AE69CFCC5D3}" type="parTrans" cxnId="{1D205082-C96E-44E6-BA86-709A094AF3C1}">
      <dgm:prSet/>
      <dgm:spPr/>
      <dgm:t>
        <a:bodyPr/>
        <a:lstStyle/>
        <a:p>
          <a:endParaRPr lang="en-US"/>
        </a:p>
      </dgm:t>
    </dgm:pt>
    <dgm:pt modelId="{2FE6298A-4E56-4641-9C58-9B558F30892A}" type="sibTrans" cxnId="{1D205082-C96E-44E6-BA86-709A094AF3C1}">
      <dgm:prSet/>
      <dgm:spPr/>
      <dgm:t>
        <a:bodyPr/>
        <a:lstStyle/>
        <a:p>
          <a:endParaRPr lang="en-US"/>
        </a:p>
      </dgm:t>
    </dgm:pt>
    <dgm:pt modelId="{6FFAFDF5-2143-4592-A197-47B84157E698}">
      <dgm:prSet/>
      <dgm:spPr/>
      <dgm:t>
        <a:bodyPr/>
        <a:lstStyle/>
        <a:p>
          <a:r>
            <a:rPr lang="en-US">
              <a:latin typeface="Arial" panose="020B0604020202020204" pitchFamily="34" charset="0"/>
              <a:cs typeface="Arial" panose="020B0604020202020204" pitchFamily="34" charset="0"/>
            </a:rPr>
            <a:t>Ethical principles include:</a:t>
          </a:r>
        </a:p>
      </dgm:t>
    </dgm:pt>
    <dgm:pt modelId="{035B3CB0-AD46-49F8-B209-52DFD1A80A0F}" type="parTrans" cxnId="{7D2EA9E4-E5F9-48F8-B695-17507EF86AF8}">
      <dgm:prSet/>
      <dgm:spPr/>
      <dgm:t>
        <a:bodyPr/>
        <a:lstStyle/>
        <a:p>
          <a:endParaRPr lang="en-US"/>
        </a:p>
      </dgm:t>
    </dgm:pt>
    <dgm:pt modelId="{14B70228-963C-4F6D-9064-AF34C168D972}" type="sibTrans" cxnId="{7D2EA9E4-E5F9-48F8-B695-17507EF86AF8}">
      <dgm:prSet/>
      <dgm:spPr/>
      <dgm:t>
        <a:bodyPr/>
        <a:lstStyle/>
        <a:p>
          <a:endParaRPr lang="en-US"/>
        </a:p>
      </dgm:t>
    </dgm:pt>
    <dgm:pt modelId="{7E991014-99F5-46D4-B25A-502A0704253C}">
      <dgm:prSet/>
      <dgm:spPr/>
      <dgm:t>
        <a:bodyPr/>
        <a:lstStyle/>
        <a:p>
          <a:r>
            <a:rPr lang="en-US">
              <a:latin typeface="Arial" panose="020B0604020202020204" pitchFamily="34" charset="0"/>
              <a:cs typeface="Arial" panose="020B0604020202020204" pitchFamily="34" charset="0"/>
            </a:rPr>
            <a:t>Autonomy - patients should be given an opportunity to make their own treatment decisions.</a:t>
          </a:r>
        </a:p>
      </dgm:t>
    </dgm:pt>
    <dgm:pt modelId="{70208165-E5F6-4C2C-94D5-D0B38D626F45}" type="parTrans" cxnId="{15CDEA3D-0B2F-45DD-9906-1F0E01281F0B}">
      <dgm:prSet/>
      <dgm:spPr/>
      <dgm:t>
        <a:bodyPr/>
        <a:lstStyle/>
        <a:p>
          <a:endParaRPr lang="en-US"/>
        </a:p>
      </dgm:t>
    </dgm:pt>
    <dgm:pt modelId="{F3B9E4D1-F092-4361-98BA-62F5B0501AA9}" type="sibTrans" cxnId="{15CDEA3D-0B2F-45DD-9906-1F0E01281F0B}">
      <dgm:prSet/>
      <dgm:spPr/>
      <dgm:t>
        <a:bodyPr/>
        <a:lstStyle/>
        <a:p>
          <a:endParaRPr lang="en-US"/>
        </a:p>
      </dgm:t>
    </dgm:pt>
    <dgm:pt modelId="{BED34D73-EF7B-48D1-94F3-BF850FA50730}">
      <dgm:prSet/>
      <dgm:spPr/>
      <dgm:t>
        <a:bodyPr/>
        <a:lstStyle/>
        <a:p>
          <a:r>
            <a:rPr lang="en-US">
              <a:latin typeface="Arial" panose="020B0604020202020204" pitchFamily="34" charset="0"/>
              <a:cs typeface="Arial" panose="020B0604020202020204" pitchFamily="34" charset="0"/>
            </a:rPr>
            <a:t>Confidentiality- personal health protection.</a:t>
          </a:r>
        </a:p>
      </dgm:t>
    </dgm:pt>
    <dgm:pt modelId="{E01BEB36-AC66-4A06-BDC4-50DEC7481FF3}" type="parTrans" cxnId="{BE6837F3-AC0C-4405-90B9-6C0251F25884}">
      <dgm:prSet/>
      <dgm:spPr/>
      <dgm:t>
        <a:bodyPr/>
        <a:lstStyle/>
        <a:p>
          <a:endParaRPr lang="en-US"/>
        </a:p>
      </dgm:t>
    </dgm:pt>
    <dgm:pt modelId="{B5AAD91E-3E4A-4F62-85F5-B88DB1C6819D}" type="sibTrans" cxnId="{BE6837F3-AC0C-4405-90B9-6C0251F25884}">
      <dgm:prSet/>
      <dgm:spPr/>
      <dgm:t>
        <a:bodyPr/>
        <a:lstStyle/>
        <a:p>
          <a:endParaRPr lang="en-US"/>
        </a:p>
      </dgm:t>
    </dgm:pt>
    <dgm:pt modelId="{A7D985B5-161A-4D39-BC34-E7C26654EFC0}">
      <dgm:prSet/>
      <dgm:spPr/>
      <dgm:t>
        <a:bodyPr/>
        <a:lstStyle/>
        <a:p>
          <a:r>
            <a:rPr lang="en-US">
              <a:latin typeface="Arial" panose="020B0604020202020204" pitchFamily="34" charset="0"/>
              <a:cs typeface="Arial" panose="020B0604020202020204" pitchFamily="34" charset="0"/>
            </a:rPr>
            <a:t>Beneficence - providing care enhances wellbeing of patients.</a:t>
          </a:r>
        </a:p>
      </dgm:t>
    </dgm:pt>
    <dgm:pt modelId="{26585BD6-927F-49E4-90A7-EFA99F16F0B3}" type="parTrans" cxnId="{DAF41530-D807-4AF6-820E-A4A9E9EDC5DC}">
      <dgm:prSet/>
      <dgm:spPr/>
      <dgm:t>
        <a:bodyPr/>
        <a:lstStyle/>
        <a:p>
          <a:endParaRPr lang="en-US"/>
        </a:p>
      </dgm:t>
    </dgm:pt>
    <dgm:pt modelId="{1D15528C-B41E-4226-B670-2DE6A89D655F}" type="sibTrans" cxnId="{DAF41530-D807-4AF6-820E-A4A9E9EDC5DC}">
      <dgm:prSet/>
      <dgm:spPr/>
      <dgm:t>
        <a:bodyPr/>
        <a:lstStyle/>
        <a:p>
          <a:endParaRPr lang="en-US"/>
        </a:p>
      </dgm:t>
    </dgm:pt>
    <dgm:pt modelId="{B0C0178B-B78A-4788-A8A2-579997D7F9E1}">
      <dgm:prSet/>
      <dgm:spPr/>
      <dgm:t>
        <a:bodyPr/>
        <a:lstStyle/>
        <a:p>
          <a:r>
            <a:rPr lang="en-US">
              <a:latin typeface="Arial" panose="020B0604020202020204" pitchFamily="34" charset="0"/>
              <a:cs typeface="Arial" panose="020B0604020202020204" pitchFamily="34" charset="0"/>
            </a:rPr>
            <a:t>Patient empowerment and respectful communication enhances adherence to health and treatment.</a:t>
          </a:r>
        </a:p>
      </dgm:t>
    </dgm:pt>
    <dgm:pt modelId="{F81D058D-19AD-4277-B6F4-A20E0BB815AB}" type="parTrans" cxnId="{76D3A9EB-95A7-46CB-A06D-5094F21D8805}">
      <dgm:prSet/>
      <dgm:spPr/>
      <dgm:t>
        <a:bodyPr/>
        <a:lstStyle/>
        <a:p>
          <a:endParaRPr lang="en-US"/>
        </a:p>
      </dgm:t>
    </dgm:pt>
    <dgm:pt modelId="{27FD0E40-1F29-4260-A0E5-441A0128A94D}" type="sibTrans" cxnId="{76D3A9EB-95A7-46CB-A06D-5094F21D8805}">
      <dgm:prSet/>
      <dgm:spPr/>
      <dgm:t>
        <a:bodyPr/>
        <a:lstStyle/>
        <a:p>
          <a:endParaRPr lang="en-US"/>
        </a:p>
      </dgm:t>
    </dgm:pt>
    <dgm:pt modelId="{E2CA947E-FA46-46D7-95AA-BC23D205FB0E}">
      <dgm:prSet/>
      <dgm:spPr/>
      <dgm:t>
        <a:bodyPr/>
        <a:lstStyle/>
        <a:p>
          <a:r>
            <a:rPr lang="en-US"/>
            <a:t>Communication:</a:t>
          </a:r>
        </a:p>
      </dgm:t>
    </dgm:pt>
    <dgm:pt modelId="{F97FF1B2-B67B-4F2C-AA65-D5EA4F8D29F1}" type="parTrans" cxnId="{729746CE-6992-4BFB-88DD-BDA4233AD977}">
      <dgm:prSet/>
      <dgm:spPr/>
      <dgm:t>
        <a:bodyPr/>
        <a:lstStyle/>
        <a:p>
          <a:endParaRPr lang="en-GB"/>
        </a:p>
      </dgm:t>
    </dgm:pt>
    <dgm:pt modelId="{EB44300A-0B9D-4CE2-AAEB-F8F010D6CFF5}" type="sibTrans" cxnId="{729746CE-6992-4BFB-88DD-BDA4233AD977}">
      <dgm:prSet/>
      <dgm:spPr/>
      <dgm:t>
        <a:bodyPr/>
        <a:lstStyle/>
        <a:p>
          <a:endParaRPr lang="en-GB"/>
        </a:p>
      </dgm:t>
    </dgm:pt>
    <dgm:pt modelId="{52EB028F-3860-49F1-849D-DB24ECC5F936}">
      <dgm:prSet/>
      <dgm:spPr/>
      <dgm:t>
        <a:bodyPr/>
        <a:lstStyle/>
        <a:p>
          <a:r>
            <a:rPr lang="en-US">
              <a:latin typeface="Arial" panose="020B0604020202020204" pitchFamily="34" charset="0"/>
              <a:cs typeface="Arial" panose="020B0604020202020204" pitchFamily="34" charset="0"/>
            </a:rPr>
            <a:t>Good communication between patients and healthcare professionals is critical in successful asthma management.</a:t>
          </a:r>
          <a:endParaRPr lang="en-GB"/>
        </a:p>
      </dgm:t>
    </dgm:pt>
    <dgm:pt modelId="{0C2991EA-3369-40E2-98FC-CC3DA1738C98}" type="parTrans" cxnId="{158AADFF-D39B-41C5-AE88-AA19DFCC4B58}">
      <dgm:prSet/>
      <dgm:spPr/>
      <dgm:t>
        <a:bodyPr/>
        <a:lstStyle/>
        <a:p>
          <a:endParaRPr lang="en-GB"/>
        </a:p>
      </dgm:t>
    </dgm:pt>
    <dgm:pt modelId="{42E90C63-2AE2-4758-85E4-BD188571D1C7}" type="sibTrans" cxnId="{158AADFF-D39B-41C5-AE88-AA19DFCC4B58}">
      <dgm:prSet/>
      <dgm:spPr/>
      <dgm:t>
        <a:bodyPr/>
        <a:lstStyle/>
        <a:p>
          <a:endParaRPr lang="en-GB"/>
        </a:p>
      </dgm:t>
    </dgm:pt>
    <dgm:pt modelId="{6DC66D47-0B6D-4DFB-9CFF-62128FB6DFCA}" type="pres">
      <dgm:prSet presAssocID="{D705C9E8-2CE4-4E28-95B0-0B7E0A2BA2B7}" presName="linear" presStyleCnt="0">
        <dgm:presLayoutVars>
          <dgm:animLvl val="lvl"/>
          <dgm:resizeHandles val="exact"/>
        </dgm:presLayoutVars>
      </dgm:prSet>
      <dgm:spPr/>
    </dgm:pt>
    <dgm:pt modelId="{609CF052-4D4D-4743-B389-71C449E2F150}" type="pres">
      <dgm:prSet presAssocID="{E2CA947E-FA46-46D7-95AA-BC23D205FB0E}" presName="parentText" presStyleLbl="node1" presStyleIdx="0" presStyleCnt="3">
        <dgm:presLayoutVars>
          <dgm:chMax val="0"/>
          <dgm:bulletEnabled val="1"/>
        </dgm:presLayoutVars>
      </dgm:prSet>
      <dgm:spPr/>
    </dgm:pt>
    <dgm:pt modelId="{C20BEFE3-8238-419E-8AE4-E38A056CF876}" type="pres">
      <dgm:prSet presAssocID="{E2CA947E-FA46-46D7-95AA-BC23D205FB0E}" presName="childText" presStyleLbl="revTx" presStyleIdx="0" presStyleCnt="3">
        <dgm:presLayoutVars>
          <dgm:bulletEnabled val="1"/>
        </dgm:presLayoutVars>
      </dgm:prSet>
      <dgm:spPr/>
    </dgm:pt>
    <dgm:pt modelId="{D83F068F-AED4-43D5-B74C-5C2829E32801}" type="pres">
      <dgm:prSet presAssocID="{462854A9-F8C8-4548-80FA-8170FD62FE59}" presName="parentText" presStyleLbl="node1" presStyleIdx="1" presStyleCnt="3">
        <dgm:presLayoutVars>
          <dgm:chMax val="0"/>
          <dgm:bulletEnabled val="1"/>
        </dgm:presLayoutVars>
      </dgm:prSet>
      <dgm:spPr/>
    </dgm:pt>
    <dgm:pt modelId="{74F62B84-49CF-4F21-8989-937C00F402E3}" type="pres">
      <dgm:prSet presAssocID="{462854A9-F8C8-4548-80FA-8170FD62FE59}" presName="childText" presStyleLbl="revTx" presStyleIdx="1" presStyleCnt="3">
        <dgm:presLayoutVars>
          <dgm:bulletEnabled val="1"/>
        </dgm:presLayoutVars>
      </dgm:prSet>
      <dgm:spPr/>
    </dgm:pt>
    <dgm:pt modelId="{D6CF7360-51FA-4E0F-ACA9-2493955AE13B}" type="pres">
      <dgm:prSet presAssocID="{6FFAFDF5-2143-4592-A197-47B84157E698}" presName="parentText" presStyleLbl="node1" presStyleIdx="2" presStyleCnt="3">
        <dgm:presLayoutVars>
          <dgm:chMax val="0"/>
          <dgm:bulletEnabled val="1"/>
        </dgm:presLayoutVars>
      </dgm:prSet>
      <dgm:spPr/>
    </dgm:pt>
    <dgm:pt modelId="{64AAAEBE-EF3F-4A0B-989D-B9ED25B54040}" type="pres">
      <dgm:prSet presAssocID="{6FFAFDF5-2143-4592-A197-47B84157E698}" presName="childText" presStyleLbl="revTx" presStyleIdx="2" presStyleCnt="3">
        <dgm:presLayoutVars>
          <dgm:bulletEnabled val="1"/>
        </dgm:presLayoutVars>
      </dgm:prSet>
      <dgm:spPr/>
    </dgm:pt>
  </dgm:ptLst>
  <dgm:cxnLst>
    <dgm:cxn modelId="{A9ED9C0E-8CC4-465F-8A86-8D34ACA04976}" type="presOf" srcId="{52EB028F-3860-49F1-849D-DB24ECC5F936}" destId="{C20BEFE3-8238-419E-8AE4-E38A056CF876}" srcOrd="0" destOrd="0" presId="urn:microsoft.com/office/officeart/2005/8/layout/vList2"/>
    <dgm:cxn modelId="{832D290F-9C92-4FBB-92B2-6643B8744F99}" srcId="{D705C9E8-2CE4-4E28-95B0-0B7E0A2BA2B7}" destId="{462854A9-F8C8-4548-80FA-8170FD62FE59}" srcOrd="1" destOrd="0" parTransId="{E1C0D4D9-C668-491E-BC49-5223563911AD}" sibTransId="{82205747-527F-4A3F-ABCF-ACA7804F8B3C}"/>
    <dgm:cxn modelId="{7DCA2C20-F7BF-41F4-91A5-D85D37F65707}" type="presOf" srcId="{B0C0178B-B78A-4788-A8A2-579997D7F9E1}" destId="{64AAAEBE-EF3F-4A0B-989D-B9ED25B54040}" srcOrd="0" destOrd="3" presId="urn:microsoft.com/office/officeart/2005/8/layout/vList2"/>
    <dgm:cxn modelId="{C7F8992F-DA91-4DB4-B758-068D0550EEA9}" type="presOf" srcId="{1A221D1F-06E3-4811-A25F-9D5787139765}" destId="{74F62B84-49CF-4F21-8989-937C00F402E3}" srcOrd="0" destOrd="1" presId="urn:microsoft.com/office/officeart/2005/8/layout/vList2"/>
    <dgm:cxn modelId="{DAF41530-D807-4AF6-820E-A4A9E9EDC5DC}" srcId="{6FFAFDF5-2143-4592-A197-47B84157E698}" destId="{A7D985B5-161A-4D39-BC34-E7C26654EFC0}" srcOrd="2" destOrd="0" parTransId="{26585BD6-927F-49E4-90A7-EFA99F16F0B3}" sibTransId="{1D15528C-B41E-4226-B670-2DE6A89D655F}"/>
    <dgm:cxn modelId="{7DC2F236-25F4-4C11-BC07-801712301D8D}" type="presOf" srcId="{A7D985B5-161A-4D39-BC34-E7C26654EFC0}" destId="{64AAAEBE-EF3F-4A0B-989D-B9ED25B54040}" srcOrd="0" destOrd="2" presId="urn:microsoft.com/office/officeart/2005/8/layout/vList2"/>
    <dgm:cxn modelId="{C7E73739-81F8-4286-A59B-AD221129B928}" type="presOf" srcId="{E2CA947E-FA46-46D7-95AA-BC23D205FB0E}" destId="{609CF052-4D4D-4743-B389-71C449E2F150}" srcOrd="0" destOrd="0" presId="urn:microsoft.com/office/officeart/2005/8/layout/vList2"/>
    <dgm:cxn modelId="{1EC99F39-2042-4095-86E6-84DD4316FCAC}" type="presOf" srcId="{021622E2-A39B-419F-9E73-471801BF5D34}" destId="{74F62B84-49CF-4F21-8989-937C00F402E3}" srcOrd="0" destOrd="2" presId="urn:microsoft.com/office/officeart/2005/8/layout/vList2"/>
    <dgm:cxn modelId="{15CDEA3D-0B2F-45DD-9906-1F0E01281F0B}" srcId="{6FFAFDF5-2143-4592-A197-47B84157E698}" destId="{7E991014-99F5-46D4-B25A-502A0704253C}" srcOrd="0" destOrd="0" parTransId="{70208165-E5F6-4C2C-94D5-D0B38D626F45}" sibTransId="{F3B9E4D1-F092-4361-98BA-62F5B0501AA9}"/>
    <dgm:cxn modelId="{7013C75E-C6E2-4015-B5FA-1C6FBBD14438}" srcId="{462854A9-F8C8-4548-80FA-8170FD62FE59}" destId="{1A221D1F-06E3-4811-A25F-9D5787139765}" srcOrd="1" destOrd="0" parTransId="{6E92C31C-D5C0-486C-BDEC-B5BFC1CD8487}" sibTransId="{4AB9E79C-BF71-4B5F-BF08-70F28E3AF851}"/>
    <dgm:cxn modelId="{683BBD74-3542-4851-986F-50B8504021B6}" type="presOf" srcId="{D705C9E8-2CE4-4E28-95B0-0B7E0A2BA2B7}" destId="{6DC66D47-0B6D-4DFB-9CFF-62128FB6DFCA}" srcOrd="0" destOrd="0" presId="urn:microsoft.com/office/officeart/2005/8/layout/vList2"/>
    <dgm:cxn modelId="{1D205082-C96E-44E6-BA86-709A094AF3C1}" srcId="{462854A9-F8C8-4548-80FA-8170FD62FE59}" destId="{021622E2-A39B-419F-9E73-471801BF5D34}" srcOrd="2" destOrd="0" parTransId="{C36B218F-4375-4433-B42A-1AE69CFCC5D3}" sibTransId="{2FE6298A-4E56-4641-9C58-9B558F30892A}"/>
    <dgm:cxn modelId="{ED7E858A-E509-43BC-B755-F4528055BF5E}" type="presOf" srcId="{DF3F4C57-BE2E-4C1E-B670-05188A18867D}" destId="{74F62B84-49CF-4F21-8989-937C00F402E3}" srcOrd="0" destOrd="0" presId="urn:microsoft.com/office/officeart/2005/8/layout/vList2"/>
    <dgm:cxn modelId="{AE973D8E-336B-4C58-B10D-226D5F0E42DF}" srcId="{462854A9-F8C8-4548-80FA-8170FD62FE59}" destId="{DF3F4C57-BE2E-4C1E-B670-05188A18867D}" srcOrd="0" destOrd="0" parTransId="{E0F5216D-37AE-4EEC-9B38-09A8E07A0753}" sibTransId="{0BA1A3F2-206E-4222-88F5-84CB29186C55}"/>
    <dgm:cxn modelId="{FD7B7797-9AF1-4B17-A8F9-B11501AF3732}" type="presOf" srcId="{7E991014-99F5-46D4-B25A-502A0704253C}" destId="{64AAAEBE-EF3F-4A0B-989D-B9ED25B54040}" srcOrd="0" destOrd="0" presId="urn:microsoft.com/office/officeart/2005/8/layout/vList2"/>
    <dgm:cxn modelId="{542D08C1-1161-43D0-A6F4-9E304E4D8ED0}" type="presOf" srcId="{6FFAFDF5-2143-4592-A197-47B84157E698}" destId="{D6CF7360-51FA-4E0F-ACA9-2493955AE13B}" srcOrd="0" destOrd="0" presId="urn:microsoft.com/office/officeart/2005/8/layout/vList2"/>
    <dgm:cxn modelId="{B54C5ECC-F7A8-40EB-B1C7-67B8521B590B}" type="presOf" srcId="{BED34D73-EF7B-48D1-94F3-BF850FA50730}" destId="{64AAAEBE-EF3F-4A0B-989D-B9ED25B54040}" srcOrd="0" destOrd="1" presId="urn:microsoft.com/office/officeart/2005/8/layout/vList2"/>
    <dgm:cxn modelId="{729746CE-6992-4BFB-88DD-BDA4233AD977}" srcId="{D705C9E8-2CE4-4E28-95B0-0B7E0A2BA2B7}" destId="{E2CA947E-FA46-46D7-95AA-BC23D205FB0E}" srcOrd="0" destOrd="0" parTransId="{F97FF1B2-B67B-4F2C-AA65-D5EA4F8D29F1}" sibTransId="{EB44300A-0B9D-4CE2-AAEB-F8F010D6CFF5}"/>
    <dgm:cxn modelId="{7D2EA9E4-E5F9-48F8-B695-17507EF86AF8}" srcId="{D705C9E8-2CE4-4E28-95B0-0B7E0A2BA2B7}" destId="{6FFAFDF5-2143-4592-A197-47B84157E698}" srcOrd="2" destOrd="0" parTransId="{035B3CB0-AD46-49F8-B209-52DFD1A80A0F}" sibTransId="{14B70228-963C-4F6D-9064-AF34C168D972}"/>
    <dgm:cxn modelId="{DA551AE6-A157-4AAD-8D79-22B52D1AB8C4}" type="presOf" srcId="{462854A9-F8C8-4548-80FA-8170FD62FE59}" destId="{D83F068F-AED4-43D5-B74C-5C2829E32801}" srcOrd="0" destOrd="0" presId="urn:microsoft.com/office/officeart/2005/8/layout/vList2"/>
    <dgm:cxn modelId="{76D3A9EB-95A7-46CB-A06D-5094F21D8805}" srcId="{6FFAFDF5-2143-4592-A197-47B84157E698}" destId="{B0C0178B-B78A-4788-A8A2-579997D7F9E1}" srcOrd="3" destOrd="0" parTransId="{F81D058D-19AD-4277-B6F4-A20E0BB815AB}" sibTransId="{27FD0E40-1F29-4260-A0E5-441A0128A94D}"/>
    <dgm:cxn modelId="{BE6837F3-AC0C-4405-90B9-6C0251F25884}" srcId="{6FFAFDF5-2143-4592-A197-47B84157E698}" destId="{BED34D73-EF7B-48D1-94F3-BF850FA50730}" srcOrd="1" destOrd="0" parTransId="{E01BEB36-AC66-4A06-BDC4-50DEC7481FF3}" sibTransId="{B5AAD91E-3E4A-4F62-85F5-B88DB1C6819D}"/>
    <dgm:cxn modelId="{158AADFF-D39B-41C5-AE88-AA19DFCC4B58}" srcId="{E2CA947E-FA46-46D7-95AA-BC23D205FB0E}" destId="{52EB028F-3860-49F1-849D-DB24ECC5F936}" srcOrd="0" destOrd="0" parTransId="{0C2991EA-3369-40E2-98FC-CC3DA1738C98}" sibTransId="{42E90C63-2AE2-4758-85E4-BD188571D1C7}"/>
    <dgm:cxn modelId="{1B2365CC-9DEF-427C-90F2-E977FA4987C0}" type="presParOf" srcId="{6DC66D47-0B6D-4DFB-9CFF-62128FB6DFCA}" destId="{609CF052-4D4D-4743-B389-71C449E2F150}" srcOrd="0" destOrd="0" presId="urn:microsoft.com/office/officeart/2005/8/layout/vList2"/>
    <dgm:cxn modelId="{BBBEC21F-590F-43C1-AC66-D4E59BEB0B69}" type="presParOf" srcId="{6DC66D47-0B6D-4DFB-9CFF-62128FB6DFCA}" destId="{C20BEFE3-8238-419E-8AE4-E38A056CF876}" srcOrd="1" destOrd="0" presId="urn:microsoft.com/office/officeart/2005/8/layout/vList2"/>
    <dgm:cxn modelId="{F910434C-54E3-4497-97FF-4B432EBEE147}" type="presParOf" srcId="{6DC66D47-0B6D-4DFB-9CFF-62128FB6DFCA}" destId="{D83F068F-AED4-43D5-B74C-5C2829E32801}" srcOrd="2" destOrd="0" presId="urn:microsoft.com/office/officeart/2005/8/layout/vList2"/>
    <dgm:cxn modelId="{CEFD9CB7-A0F6-4C6F-B115-D0CB9BA526C4}" type="presParOf" srcId="{6DC66D47-0B6D-4DFB-9CFF-62128FB6DFCA}" destId="{74F62B84-49CF-4F21-8989-937C00F402E3}" srcOrd="3" destOrd="0" presId="urn:microsoft.com/office/officeart/2005/8/layout/vList2"/>
    <dgm:cxn modelId="{9DB5630B-012F-44C0-ADB2-03F1CD8B69B4}" type="presParOf" srcId="{6DC66D47-0B6D-4DFB-9CFF-62128FB6DFCA}" destId="{D6CF7360-51FA-4E0F-ACA9-2493955AE13B}" srcOrd="4" destOrd="0" presId="urn:microsoft.com/office/officeart/2005/8/layout/vList2"/>
    <dgm:cxn modelId="{C7DEDE0A-5446-4EC8-A5E5-640A69FDEE1F}" type="presParOf" srcId="{6DC66D47-0B6D-4DFB-9CFF-62128FB6DFCA}" destId="{64AAAEBE-EF3F-4A0B-989D-B9ED25B54040}"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CF052-4D4D-4743-B389-71C449E2F150}">
      <dsp:nvSpPr>
        <dsp:cNvPr id="0" name=""/>
        <dsp:cNvSpPr/>
      </dsp:nvSpPr>
      <dsp:spPr>
        <a:xfrm>
          <a:off x="0" y="28853"/>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Communication:</a:t>
          </a:r>
        </a:p>
      </dsp:txBody>
      <dsp:txXfrm>
        <a:off x="26387" y="55240"/>
        <a:ext cx="5205026" cy="487766"/>
      </dsp:txXfrm>
    </dsp:sp>
    <dsp:sp modelId="{C20BEFE3-8238-419E-8AE4-E38A056CF876}">
      <dsp:nvSpPr>
        <dsp:cNvPr id="0" name=""/>
        <dsp:cNvSpPr/>
      </dsp:nvSpPr>
      <dsp:spPr>
        <a:xfrm>
          <a:off x="0" y="569393"/>
          <a:ext cx="5257800" cy="751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Good communication between patients and healthcare professionals is critical in successful asthma management.</a:t>
          </a:r>
          <a:endParaRPr lang="en-GB" sz="1700" kern="1200"/>
        </a:p>
      </dsp:txBody>
      <dsp:txXfrm>
        <a:off x="0" y="569393"/>
        <a:ext cx="5257800" cy="751410"/>
      </dsp:txXfrm>
    </dsp:sp>
    <dsp:sp modelId="{D83F068F-AED4-43D5-B74C-5C2829E32801}">
      <dsp:nvSpPr>
        <dsp:cNvPr id="0" name=""/>
        <dsp:cNvSpPr/>
      </dsp:nvSpPr>
      <dsp:spPr>
        <a:xfrm>
          <a:off x="0" y="1320803"/>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Health workers are supposed to:</a:t>
          </a:r>
        </a:p>
      </dsp:txBody>
      <dsp:txXfrm>
        <a:off x="26387" y="1347190"/>
        <a:ext cx="5205026" cy="487766"/>
      </dsp:txXfrm>
    </dsp:sp>
    <dsp:sp modelId="{74F62B84-49CF-4F21-8989-937C00F402E3}">
      <dsp:nvSpPr>
        <dsp:cNvPr id="0" name=""/>
        <dsp:cNvSpPr/>
      </dsp:nvSpPr>
      <dsp:spPr>
        <a:xfrm>
          <a:off x="0" y="1861343"/>
          <a:ext cx="5257800" cy="842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Educate patients on the use of medications.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Promote collaborative decision-making.</a:t>
          </a:r>
        </a:p>
        <a:p>
          <a:pPr marL="171450" lvl="1" indent="-171450" algn="l" defTabSz="755650">
            <a:lnSpc>
              <a:spcPct val="90000"/>
            </a:lnSpc>
            <a:spcBef>
              <a:spcPct val="0"/>
            </a:spcBef>
            <a:spcAft>
              <a:spcPct val="20000"/>
            </a:spcAft>
            <a:buChar char="•"/>
          </a:pPr>
          <a:r>
            <a:rPr lang="en-US" sz="1700" kern="1200" dirty="0">
              <a:latin typeface="Arial" panose="020B0604020202020204" pitchFamily="34" charset="0"/>
              <a:cs typeface="Arial" panose="020B0604020202020204" pitchFamily="34" charset="0"/>
            </a:rPr>
            <a:t>Give culturally competent care.</a:t>
          </a:r>
        </a:p>
      </dsp:txBody>
      <dsp:txXfrm>
        <a:off x="0" y="1861343"/>
        <a:ext cx="5257800" cy="842490"/>
      </dsp:txXfrm>
    </dsp:sp>
    <dsp:sp modelId="{D6CF7360-51FA-4E0F-ACA9-2493955AE13B}">
      <dsp:nvSpPr>
        <dsp:cNvPr id="0" name=""/>
        <dsp:cNvSpPr/>
      </dsp:nvSpPr>
      <dsp:spPr>
        <a:xfrm>
          <a:off x="0" y="2703834"/>
          <a:ext cx="52578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Arial" panose="020B0604020202020204" pitchFamily="34" charset="0"/>
              <a:cs typeface="Arial" panose="020B0604020202020204" pitchFamily="34" charset="0"/>
            </a:rPr>
            <a:t>Ethical principles include:</a:t>
          </a:r>
        </a:p>
      </dsp:txBody>
      <dsp:txXfrm>
        <a:off x="26387" y="2730221"/>
        <a:ext cx="5205026" cy="487766"/>
      </dsp:txXfrm>
    </dsp:sp>
    <dsp:sp modelId="{64AAAEBE-EF3F-4A0B-989D-B9ED25B54040}">
      <dsp:nvSpPr>
        <dsp:cNvPr id="0" name=""/>
        <dsp:cNvSpPr/>
      </dsp:nvSpPr>
      <dsp:spPr>
        <a:xfrm>
          <a:off x="0" y="3244374"/>
          <a:ext cx="5257800" cy="2231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935"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Autonomy - patients should be given an opportunity to make their own treatment decisions.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Confidentiality- personal health protection.</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Beneficence - providing care enhances wellbeing of patients.</a:t>
          </a:r>
        </a:p>
        <a:p>
          <a:pPr marL="171450" lvl="1" indent="-171450" algn="l" defTabSz="755650">
            <a:lnSpc>
              <a:spcPct val="90000"/>
            </a:lnSpc>
            <a:spcBef>
              <a:spcPct val="0"/>
            </a:spcBef>
            <a:spcAft>
              <a:spcPct val="20000"/>
            </a:spcAft>
            <a:buChar char="•"/>
          </a:pPr>
          <a:r>
            <a:rPr lang="en-US" sz="1700" kern="1200">
              <a:latin typeface="Arial" panose="020B0604020202020204" pitchFamily="34" charset="0"/>
              <a:cs typeface="Arial" panose="020B0604020202020204" pitchFamily="34" charset="0"/>
            </a:rPr>
            <a:t>Patient empowerment and respectful communication enhances adherence to health and treatment.</a:t>
          </a:r>
        </a:p>
      </dsp:txBody>
      <dsp:txXfrm>
        <a:off x="0" y="3244374"/>
        <a:ext cx="5257800" cy="22314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09498D-E81A-480B-8C2C-AE4F670FAF1F}"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E2275E-8083-4FEF-929A-58F18CC456C3}" type="slidenum">
              <a:rPr lang="en-GB" smtClean="0"/>
              <a:t>‹#›</a:t>
            </a:fld>
            <a:endParaRPr lang="en-GB"/>
          </a:p>
        </p:txBody>
      </p:sp>
    </p:spTree>
    <p:extLst>
      <p:ext uri="{BB962C8B-B14F-4D97-AF65-F5344CB8AC3E}">
        <p14:creationId xmlns:p14="http://schemas.microsoft.com/office/powerpoint/2010/main" val="1892048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E2275E-8083-4FEF-929A-58F18CC456C3}" type="slidenum">
              <a:rPr lang="en-GB" smtClean="0"/>
              <a:t>10</a:t>
            </a:fld>
            <a:endParaRPr lang="en-GB"/>
          </a:p>
        </p:txBody>
      </p:sp>
    </p:spTree>
    <p:extLst>
      <p:ext uri="{BB962C8B-B14F-4D97-AF65-F5344CB8AC3E}">
        <p14:creationId xmlns:p14="http://schemas.microsoft.com/office/powerpoint/2010/main" val="2653918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4C02-8E6D-6D57-CA2A-4AAA4FF1A2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DA3ADA8-5D69-778E-1B34-ADC1D7C7F6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2B0925E-75A0-B4B5-41E4-339D316022DE}"/>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D14F390B-44E9-DD3B-1EFC-0F1ACF118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4F9F5C-25F6-261F-231C-8BAFCD1356EB}"/>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164107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37D7-86AF-28BB-0D77-1459FF902B9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FEA2AC-3A34-27D2-1091-8BF804537D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2BF4B1-5FF8-DFDE-393D-4738C7F84DB7}"/>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DE7A41D4-3E61-7B02-E10B-CB7AE6704F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3557A6-4FF5-5B9B-97A1-96BC7FCE4C39}"/>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54792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25A12-B3F9-FA5E-6853-42CBBBDCA7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BE34B1-D665-663B-E99A-C2F8D50A62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A2B916-C007-9EF4-440A-7BBB9D1F6F8C}"/>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7A04A7CB-43C5-3D2A-52BE-1BFAB903F2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3387D-C77A-020B-7BC0-BC84A9A372CE}"/>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712308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E0C8A-CAEE-B87B-1A34-2C58B919771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0A598D-4148-5151-A8BA-5692DE253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7564ED6-BF34-80AE-79B8-7B0C4963A5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FE702E-5109-C991-F6A0-E2C5BB177C23}"/>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D64BE565-B4B8-C62B-C61F-B7E7B220FF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75F61F-8ACF-5753-BB7F-0616010D792B}"/>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3099168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D440-D39F-42EC-B8A6-310D1571924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4F791A-FB99-E268-0957-B79F09A76F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CB6F1C-3343-A0C9-2E99-6A932442EB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3914EC-C305-AC1D-4B92-4EC43B5B9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795FD4-67FE-0F3F-B5D3-68731EED3D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5CE9E1-D4D6-3205-EA60-270B224AF6AA}"/>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8" name="Footer Placeholder 7">
            <a:extLst>
              <a:ext uri="{FF2B5EF4-FFF2-40B4-BE49-F238E27FC236}">
                <a16:creationId xmlns:a16="http://schemas.microsoft.com/office/drawing/2014/main" id="{A909F90D-9AC8-52AF-711C-F46EC9DEE2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090771-D503-950C-14A1-22A44B4178FF}"/>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90612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12B27-FB88-A1E4-BCB8-5F3B1C83AE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20D75F-AC0A-BB2B-0D49-D8C9D925B6EB}"/>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4" name="Footer Placeholder 3">
            <a:extLst>
              <a:ext uri="{FF2B5EF4-FFF2-40B4-BE49-F238E27FC236}">
                <a16:creationId xmlns:a16="http://schemas.microsoft.com/office/drawing/2014/main" id="{F17045FC-C12B-58D6-EB8A-401B8C34E91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B21F09-FE7F-FDB0-8A7E-9943FFCD42D8}"/>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959016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F33EFC-7DCA-CCE1-573D-A666FD1A88A4}"/>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3" name="Footer Placeholder 2">
            <a:extLst>
              <a:ext uri="{FF2B5EF4-FFF2-40B4-BE49-F238E27FC236}">
                <a16:creationId xmlns:a16="http://schemas.microsoft.com/office/drawing/2014/main" id="{6CDBCC9A-8051-443E-712E-46E1436CCE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7B1CB5-8443-38F2-0FC0-C593BA54233A}"/>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008655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1F64-E412-FF17-6042-2104348F4B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607602F-4AC3-8F6C-7281-DCD206175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22BD2A7-DE08-0A6A-EEBD-178EC09D2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FA0166-D41E-1036-91DF-6E4A0BE93110}"/>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8F96D68C-C425-1DA6-56A2-03FC4F64DE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64C7FC-0C77-E8C0-0AF9-E26C19862DBC}"/>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74379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31D3-A36C-DCDA-C4A4-6DAC412699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0585D8-CA79-943F-9CC6-6CAF86F6DD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2A1896-975E-4164-FCB4-2C1FFB1BE9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1470B1-33B9-DB61-920D-48EC5186724A}"/>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6" name="Footer Placeholder 5">
            <a:extLst>
              <a:ext uri="{FF2B5EF4-FFF2-40B4-BE49-F238E27FC236}">
                <a16:creationId xmlns:a16="http://schemas.microsoft.com/office/drawing/2014/main" id="{A858E3BC-B44C-BEC6-AF0D-4244C5CFE8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B27EB2-88B5-4CFC-4293-BA16E0F7BB11}"/>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2344321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002E-4BF0-DA51-13E6-4E2C21C491D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0267280-935B-E618-91E1-E1D154C9A8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37E12F-2FCF-0F3C-D20A-CBA89B0B860C}"/>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8648688C-909C-1CEB-4FC9-CFEBA4BFA3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52667F-C853-20B4-D1D0-7BB10562C348}"/>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625655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C96694-1E6A-6647-C005-BF5C7215DCD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4AA971F-0BF0-FBEC-0792-7F800D3998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EE6431-936B-45F1-6144-3204184C46CB}"/>
              </a:ext>
            </a:extLst>
          </p:cNvPr>
          <p:cNvSpPr>
            <a:spLocks noGrp="1"/>
          </p:cNvSpPr>
          <p:nvPr>
            <p:ph type="dt" sz="half" idx="10"/>
          </p:nvPr>
        </p:nvSpPr>
        <p:spPr/>
        <p:txBody>
          <a:body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F4CCE2DF-FF3B-A51F-C1C8-2ABD47180E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30E3E3-D94B-A48C-31B5-5924D3A8575C}"/>
              </a:ext>
            </a:extLst>
          </p:cNvPr>
          <p:cNvSpPr>
            <a:spLocks noGrp="1"/>
          </p:cNvSpPr>
          <p:nvPr>
            <p:ph type="sldNum" sz="quarter" idx="12"/>
          </p:nvPr>
        </p:nvSpPr>
        <p:spPr/>
        <p:txBody>
          <a:bodyPr/>
          <a:lstStyle/>
          <a:p>
            <a:fld id="{9F84B8BB-157E-4B78-873D-6081A35927EC}" type="slidenum">
              <a:rPr lang="en-US" smtClean="0"/>
              <a:t>‹#›</a:t>
            </a:fld>
            <a:endParaRPr lang="en-US"/>
          </a:p>
        </p:txBody>
      </p:sp>
    </p:spTree>
    <p:extLst>
      <p:ext uri="{BB962C8B-B14F-4D97-AF65-F5344CB8AC3E}">
        <p14:creationId xmlns:p14="http://schemas.microsoft.com/office/powerpoint/2010/main" val="1807734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26F3E-5944-C31D-5B3D-9411A8B048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D56814-3ECD-5535-A0F9-86DC5434B1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395714-F4A0-CDA7-40F6-C78236C22A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07B8C-838B-4EE8-98AD-3CA0D47D1840}" type="datetimeFigureOut">
              <a:rPr lang="en-US" smtClean="0"/>
              <a:t>3/17/2026</a:t>
            </a:fld>
            <a:endParaRPr lang="en-US"/>
          </a:p>
        </p:txBody>
      </p:sp>
      <p:sp>
        <p:nvSpPr>
          <p:cNvPr id="5" name="Footer Placeholder 4">
            <a:extLst>
              <a:ext uri="{FF2B5EF4-FFF2-40B4-BE49-F238E27FC236}">
                <a16:creationId xmlns:a16="http://schemas.microsoft.com/office/drawing/2014/main" id="{B87CC64F-CF97-8C2D-CF83-94B0B82AAF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CED648-4442-7F1F-B9ED-5A738878DE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84B8BB-157E-4B78-873D-6081A35927EC}" type="slidenum">
              <a:rPr lang="en-US" smtClean="0"/>
              <a:t>‹#›</a:t>
            </a:fld>
            <a:endParaRPr lang="en-US"/>
          </a:p>
        </p:txBody>
      </p:sp>
    </p:spTree>
    <p:extLst>
      <p:ext uri="{BB962C8B-B14F-4D97-AF65-F5344CB8AC3E}">
        <p14:creationId xmlns:p14="http://schemas.microsoft.com/office/powerpoint/2010/main" val="3570559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fi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1.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hyperlink" Target="https://ginasthma.org/wp-content/uploads/2024/05/GINA-2024-Strategy-Report-24_05_22_WMS.pdf"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cuvas.edu.pk/cuvas_libraries/ebooks/guyton-and-hall-textbook-of-medical-physiology-14th-edition_043155.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NG245" TargetMode="External"/><Relationship Id="rId7" Type="http://schemas.openxmlformats.org/officeDocument/2006/relationships/image" Target="../media/image7.svg"/><Relationship Id="rId2" Type="http://schemas.openxmlformats.org/officeDocument/2006/relationships/hyperlink" Target="https://www.istockphoto.com/vector/asthma-disease-concept-human-lungs-and-inhaler-for-breathing-chronic-sickness-gm1268120298-372164758"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who.int/news-room/fact-sheets/detail/asthma" TargetMode="External"/><Relationship Id="rId4" Type="http://schemas.openxmlformats.org/officeDocument/2006/relationships/hyperlink" Target="https://www.england.nhs.uk/ourwork/clinical-policy/respiratory-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C90A24-B199-F2EC-D939-E80E0B303DE6}"/>
              </a:ext>
            </a:extLst>
          </p:cNvPr>
          <p:cNvSpPr>
            <a:spLocks noGrp="1"/>
          </p:cNvSpPr>
          <p:nvPr>
            <p:ph type="ctrTitle"/>
          </p:nvPr>
        </p:nvSpPr>
        <p:spPr>
          <a:xfrm>
            <a:off x="890338" y="640080"/>
            <a:ext cx="3734014" cy="3566160"/>
          </a:xfrm>
        </p:spPr>
        <p:txBody>
          <a:bodyPr anchor="b">
            <a:noAutofit/>
          </a:bodyPr>
          <a:lstStyle/>
          <a:p>
            <a:pPr algn="l"/>
            <a:r>
              <a:rPr lang="en-US" sz="1600" b="1" dirty="0">
                <a:latin typeface="Arial" panose="020B0604020202020204" pitchFamily="34" charset="0"/>
                <a:cs typeface="Arial" panose="020B0604020202020204" pitchFamily="34" charset="0"/>
              </a:rPr>
              <a:t>Module Code: BMHP5023</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Module Name: Introduction to Physiology</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Individual Presentation – Component 2</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 Name: Adibah Bashir</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Student ID: 2422466</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Name: Robert Nartowski</a:t>
            </a:r>
            <a:br>
              <a:rPr lang="en-US" sz="1600" b="1" dirty="0">
                <a:latin typeface="Arial" panose="020B0604020202020204" pitchFamily="34" charset="0"/>
                <a:cs typeface="Arial" panose="020B0604020202020204" pitchFamily="34" charset="0"/>
              </a:rPr>
            </a:br>
            <a:br>
              <a:rPr lang="en-US" sz="1600" b="1" dirty="0"/>
            </a:br>
            <a:br>
              <a:rPr lang="en-US" sz="1600" b="1" dirty="0"/>
            </a:br>
            <a:endParaRPr lang="en-US" sz="1600" dirty="0"/>
          </a:p>
        </p:txBody>
      </p:sp>
      <p:sp>
        <p:nvSpPr>
          <p:cNvPr id="3" name="Subtitle 2">
            <a:extLst>
              <a:ext uri="{FF2B5EF4-FFF2-40B4-BE49-F238E27FC236}">
                <a16:creationId xmlns:a16="http://schemas.microsoft.com/office/drawing/2014/main" id="{3937A96A-F2F5-EC2F-6893-FB9AA214D67B}"/>
              </a:ext>
            </a:extLst>
          </p:cNvPr>
          <p:cNvSpPr>
            <a:spLocks noGrp="1"/>
          </p:cNvSpPr>
          <p:nvPr>
            <p:ph type="subTitle" idx="1"/>
          </p:nvPr>
        </p:nvSpPr>
        <p:spPr>
          <a:xfrm>
            <a:off x="890339" y="4636008"/>
            <a:ext cx="3734014" cy="1572768"/>
          </a:xfrm>
        </p:spPr>
        <p:txBody>
          <a:bodyPr>
            <a:normAutofit/>
          </a:bodyPr>
          <a:lstStyle/>
          <a:p>
            <a:pPr algn="l"/>
            <a:r>
              <a:rPr lang="en-US" sz="2000" b="1" dirty="0">
                <a:latin typeface="Arial" panose="020B0604020202020204" pitchFamily="34" charset="0"/>
                <a:cs typeface="Arial" panose="020B0604020202020204" pitchFamily="34" charset="0"/>
              </a:rPr>
              <a:t>Chronic Respiratory Disease</a:t>
            </a:r>
          </a:p>
          <a:p>
            <a:pPr algn="l"/>
            <a:r>
              <a:rPr lang="en-US" sz="2000" b="1" dirty="0">
                <a:latin typeface="Arial" panose="020B0604020202020204" pitchFamily="34" charset="0"/>
                <a:cs typeface="Arial" panose="020B0604020202020204" pitchFamily="34" charset="0"/>
              </a:rPr>
              <a:t>Care Plan for a Patient with Asthma</a:t>
            </a:r>
          </a:p>
        </p:txBody>
      </p:sp>
      <p:sp>
        <p:nvSpPr>
          <p:cNvPr id="4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medicine&#10;&#10;AI-generated content may be incorrect.">
            <a:extLst>
              <a:ext uri="{FF2B5EF4-FFF2-40B4-BE49-F238E27FC236}">
                <a16:creationId xmlns:a16="http://schemas.microsoft.com/office/drawing/2014/main" id="{1FC83197-217C-EEFF-4AC1-A22ABBAD93EA}"/>
              </a:ext>
            </a:extLst>
          </p:cNvPr>
          <p:cNvPicPr>
            <a:picLocks noChangeAspect="1"/>
          </p:cNvPicPr>
          <p:nvPr/>
        </p:nvPicPr>
        <p:blipFill>
          <a:blip r:embed="rId4">
            <a:extLst>
              <a:ext uri="{28A0092B-C50C-407E-A947-70E740481C1C}">
                <a14:useLocalDpi xmlns:a14="http://schemas.microsoft.com/office/drawing/2010/main" val="0"/>
              </a:ext>
            </a:extLst>
          </a:blip>
          <a:srcRect t="302"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p:cNvSpPr/>
          <p:nvPr/>
        </p:nvSpPr>
        <p:spPr>
          <a:xfrm>
            <a:off x="5311702" y="6172201"/>
            <a:ext cx="6878775" cy="685799"/>
          </a:xfrm>
          <a:prstGeom prst="rect">
            <a:avLst/>
          </a:prstGeom>
          <a:solidFill>
            <a:srgbClr val="000000">
              <a:alpha val="50000"/>
            </a:srgbClr>
          </a:solidFill>
          <a:ln>
            <a:noFill/>
          </a:ln>
        </p:spPr>
        <p:txBody>
          <a:bodyPr wrap="square">
            <a:noAutofit/>
          </a:bodyPr>
          <a:lstStyle/>
          <a:p>
            <a:pPr algn="ctr">
              <a:lnSpc>
                <a:spcPct val="150000"/>
              </a:lnSpc>
              <a:spcAft>
                <a:spcPts val="800"/>
              </a:spcAft>
            </a:pPr>
            <a:r>
              <a:rPr lang="en-GB" sz="1300" b="1" kern="100" dirty="0">
                <a:solidFill>
                  <a:srgbClr val="FFFFFF"/>
                </a:solidFill>
              </a:rPr>
              <a:t>(iStock, 2020)</a:t>
            </a:r>
            <a:endParaRPr lang="en-GB" sz="1300" kern="100" dirty="0">
              <a:solidFill>
                <a:srgbClr val="FFFFFF"/>
              </a:solidFill>
            </a:endParaRPr>
          </a:p>
        </p:txBody>
      </p:sp>
      <p:pic>
        <p:nvPicPr>
          <p:cNvPr id="8" name="Slide 1">
            <a:hlinkClick r:id="" action="ppaction://media"/>
            <a:extLst>
              <a:ext uri="{FF2B5EF4-FFF2-40B4-BE49-F238E27FC236}">
                <a16:creationId xmlns:a16="http://schemas.microsoft.com/office/drawing/2014/main" id="{55589A5C-ECA5-692C-7387-5D9D0795DF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0306" y="152717"/>
            <a:ext cx="487363" cy="487363"/>
          </a:xfrm>
          <a:prstGeom prst="rect">
            <a:avLst/>
          </a:prstGeom>
        </p:spPr>
      </p:pic>
    </p:spTree>
    <p:extLst>
      <p:ext uri="{BB962C8B-B14F-4D97-AF65-F5344CB8AC3E}">
        <p14:creationId xmlns:p14="http://schemas.microsoft.com/office/powerpoint/2010/main" val="3684559108"/>
      </p:ext>
    </p:extLst>
  </p:cSld>
  <p:clrMapOvr>
    <a:masterClrMapping/>
  </p:clrMapOvr>
  <mc:AlternateContent xmlns:mc="http://schemas.openxmlformats.org/markup-compatibility/2006" xmlns:p14="http://schemas.microsoft.com/office/powerpoint/2010/main">
    <mc:Choice Requires="p14">
      <p:transition spd="slow" p14:dur="2000" advTm="11437"/>
    </mc:Choice>
    <mc:Fallback xmlns="">
      <p:transition spd="slow" advTm="11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par>
                          <p:cTn id="16" fill="hold">
                            <p:stCondLst>
                              <p:cond delay="3520"/>
                            </p:stCondLst>
                            <p:childTnLst>
                              <p:par>
                                <p:cTn id="17" presetID="1" presetClass="mediacall" presetSubtype="0" fill="hold" nodeType="afterEffect">
                                  <p:stCondLst>
                                    <p:cond delay="0"/>
                                  </p:stCondLst>
                                  <p:childTnLst>
                                    <p:cmd type="call" cmd="playFrom(0.0)">
                                      <p:cBhvr>
                                        <p:cTn id="18" dur="5918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2EE7C-65B5-0844-A48C-280606B07F59}"/>
              </a:ext>
            </a:extLst>
          </p:cNvPr>
          <p:cNvSpPr>
            <a:spLocks noGrp="1"/>
          </p:cNvSpPr>
          <p:nvPr>
            <p:ph type="title"/>
          </p:nvPr>
        </p:nvSpPr>
        <p:spPr>
          <a:xfrm>
            <a:off x="5297762" y="329184"/>
            <a:ext cx="6251110" cy="1783080"/>
          </a:xfrm>
        </p:spPr>
        <p:txBody>
          <a:bodyPr anchor="b">
            <a:normAutofit/>
          </a:bodyPr>
          <a:lstStyle/>
          <a:p>
            <a:r>
              <a:rPr lang="en-US" sz="5400" b="1" dirty="0">
                <a:latin typeface="Arial" panose="020B0604020202020204" pitchFamily="34" charset="0"/>
                <a:cs typeface="Arial" panose="020B0604020202020204" pitchFamily="34" charset="0"/>
              </a:rPr>
              <a:t>Introduction:</a:t>
            </a:r>
            <a:endParaRPr lang="en-US" sz="5400" dirty="0">
              <a:latin typeface="Arial" panose="020B0604020202020204" pitchFamily="34" charset="0"/>
              <a:cs typeface="Arial" panose="020B0604020202020204" pitchFamily="34" charset="0"/>
            </a:endParaRPr>
          </a:p>
        </p:txBody>
      </p:sp>
      <p:pic>
        <p:nvPicPr>
          <p:cNvPr id="5" name="Picture 4" descr="The radiologic figure of a skeleton">
            <a:extLst>
              <a:ext uri="{FF2B5EF4-FFF2-40B4-BE49-F238E27FC236}">
                <a16:creationId xmlns:a16="http://schemas.microsoft.com/office/drawing/2014/main" id="{821E77F6-4475-4FDB-4154-06869FC96143}"/>
              </a:ext>
            </a:extLst>
          </p:cNvPr>
          <p:cNvPicPr>
            <a:picLocks noChangeAspect="1"/>
          </p:cNvPicPr>
          <p:nvPr/>
        </p:nvPicPr>
        <p:blipFill>
          <a:blip r:embed="rId4"/>
          <a:srcRect l="55009" r="-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9CCD7A-612C-EC3B-1434-BCF8F88E18E4}"/>
              </a:ext>
            </a:extLst>
          </p:cNvPr>
          <p:cNvSpPr>
            <a:spLocks noGrp="1"/>
          </p:cNvSpPr>
          <p:nvPr>
            <p:ph idx="1"/>
          </p:nvPr>
        </p:nvSpPr>
        <p:spPr>
          <a:xfrm>
            <a:off x="5297762" y="2706624"/>
            <a:ext cx="6251110" cy="3483864"/>
          </a:xfrm>
        </p:spPr>
        <p:txBody>
          <a:bodyPr>
            <a:normAutofit/>
          </a:bodyPr>
          <a:lstStyle/>
          <a:p>
            <a:pPr marL="0" indent="0">
              <a:buNone/>
            </a:pPr>
            <a:r>
              <a:rPr lang="en-US" sz="1600" dirty="0">
                <a:latin typeface="Arial" panose="020B0604020202020204" pitchFamily="34" charset="0"/>
                <a:cs typeface="Arial" panose="020B0604020202020204" pitchFamily="34" charset="0"/>
              </a:rPr>
              <a:t>Asthma is a long-term respiratory illness that is defined by inflammation and airway constriction, which result in the onset of such symptoms as wheezing, dyspnea, chest tightness, and coughing. It is also one of the most prevalent long-term respiratory conditions treated by the NHS, as it affects around 5.4 million individuals in the United Kingdom (Asthma and Lung UK, 2024).</a:t>
            </a:r>
          </a:p>
          <a:p>
            <a:pPr marL="0" indent="0">
              <a:buNone/>
            </a:pPr>
            <a:r>
              <a:rPr lang="en-US" sz="1600" dirty="0">
                <a:latin typeface="Arial" panose="020B0604020202020204" pitchFamily="34" charset="0"/>
                <a:cs typeface="Arial" panose="020B0604020202020204" pitchFamily="34" charset="0"/>
              </a:rPr>
              <a:t>Asthma is a great burden to the health care system because of the emergency admissions, drug expenses, and long-term care needs. Planning of care is necessary to manage symptoms, avoid attacks, and enhance the quality of life of patients.</a:t>
            </a:r>
          </a:p>
        </p:txBody>
      </p:sp>
      <p:pic>
        <p:nvPicPr>
          <p:cNvPr id="4" name="Slide 2 - Introduction">
            <a:hlinkClick r:id="" action="ppaction://media"/>
            <a:extLst>
              <a:ext uri="{FF2B5EF4-FFF2-40B4-BE49-F238E27FC236}">
                <a16:creationId xmlns:a16="http://schemas.microsoft.com/office/drawing/2014/main" id="{3F41FC77-1E12-F6F0-9152-214F04AD2A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81548" y="329184"/>
            <a:ext cx="487363" cy="487363"/>
          </a:xfrm>
          <a:prstGeom prst="rect">
            <a:avLst/>
          </a:prstGeom>
        </p:spPr>
      </p:pic>
    </p:spTree>
    <p:extLst>
      <p:ext uri="{BB962C8B-B14F-4D97-AF65-F5344CB8AC3E}">
        <p14:creationId xmlns:p14="http://schemas.microsoft.com/office/powerpoint/2010/main" val="1544864078"/>
      </p:ext>
    </p:extLst>
  </p:cSld>
  <p:clrMapOvr>
    <a:masterClrMapping/>
  </p:clrMapOvr>
  <mc:AlternateContent xmlns:mc="http://schemas.openxmlformats.org/markup-compatibility/2006" xmlns:p14="http://schemas.microsoft.com/office/powerpoint/2010/main">
    <mc:Choice Requires="p14">
      <p:transition spd="slow" p14:dur="2000" advTm="49708"/>
    </mc:Choice>
    <mc:Fallback xmlns="">
      <p:transition spd="slow" advTm="4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7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62777-0621-ED22-A2E1-C077F14FA362}"/>
              </a:ext>
            </a:extLst>
          </p:cNvPr>
          <p:cNvSpPr>
            <a:spLocks noGrp="1"/>
          </p:cNvSpPr>
          <p:nvPr>
            <p:ph type="title"/>
          </p:nvPr>
        </p:nvSpPr>
        <p:spPr>
          <a:xfrm>
            <a:off x="572493" y="238539"/>
            <a:ext cx="11018520" cy="1434415"/>
          </a:xfrm>
        </p:spPr>
        <p:txBody>
          <a:bodyPr anchor="b">
            <a:normAutofit/>
          </a:bodyPr>
          <a:lstStyle/>
          <a:p>
            <a:r>
              <a:rPr lang="en-US" sz="4600" b="1">
                <a:latin typeface="Arial" panose="020B0604020202020204" pitchFamily="34" charset="0"/>
                <a:cs typeface="Arial" panose="020B0604020202020204" pitchFamily="34" charset="0"/>
              </a:rPr>
              <a:t>Anatomy and Physiology of the Respiratory System:</a:t>
            </a:r>
            <a:endParaRPr lang="en-US" sz="4600">
              <a:latin typeface="Arial" panose="020B0604020202020204" pitchFamily="34" charset="0"/>
              <a:cs typeface="Arial" panose="020B0604020202020204" pitchFamily="34" charset="0"/>
            </a:endParaRPr>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10DAC2-F12E-018C-84DA-FCEF763F9CF1}"/>
              </a:ext>
            </a:extLst>
          </p:cNvPr>
          <p:cNvSpPr>
            <a:spLocks noGrp="1"/>
          </p:cNvSpPr>
          <p:nvPr>
            <p:ph idx="1"/>
          </p:nvPr>
        </p:nvSpPr>
        <p:spPr>
          <a:xfrm>
            <a:off x="572493" y="2071316"/>
            <a:ext cx="6713552" cy="4119172"/>
          </a:xfrm>
        </p:spPr>
        <p:txBody>
          <a:bodyPr anchor="t">
            <a:normAutofit/>
          </a:bodyPr>
          <a:lstStyle/>
          <a:p>
            <a:pPr marL="0" indent="0">
              <a:buNone/>
            </a:pPr>
            <a:r>
              <a:rPr lang="en-US" sz="1700" dirty="0">
                <a:latin typeface="Arial" panose="020B0604020202020204" pitchFamily="34" charset="0"/>
                <a:cs typeface="Arial" panose="020B0604020202020204" pitchFamily="34" charset="0"/>
              </a:rPr>
              <a:t>The exchange of carbon dioxide and oxygen in the body and the outside environment is carried out by the respiratory system. These are the major structures that are involved: the nose, trachea, bronchi, bronchioles, and lungs.</a:t>
            </a:r>
          </a:p>
          <a:p>
            <a:pPr marL="0" indent="0">
              <a:buNone/>
            </a:pPr>
            <a:r>
              <a:rPr lang="en-US" sz="1700" dirty="0">
                <a:latin typeface="Arial" panose="020B0604020202020204" pitchFamily="34" charset="0"/>
                <a:cs typeface="Arial" panose="020B0604020202020204" pitchFamily="34" charset="0"/>
              </a:rPr>
              <a:t>Air moves down the trachea and to the bronchi, which branch further to small bronchioles in the lungs. These bronchioles run to small air capsules known as alveoli, and the exchange of gases takes place. Carbon dioxide is eliminated when oxygen penetrates the blood and carbon dioxide moves out of the body (Hall and Hall, 2021).</a:t>
            </a:r>
          </a:p>
          <a:p>
            <a:pPr marL="0" indent="0">
              <a:buNone/>
            </a:pPr>
            <a:r>
              <a:rPr lang="en-US" sz="1700" dirty="0">
                <a:latin typeface="Arial" panose="020B0604020202020204" pitchFamily="34" charset="0"/>
                <a:cs typeface="Arial" panose="020B0604020202020204" pitchFamily="34" charset="0"/>
              </a:rPr>
              <a:t>The airways are characterised by smooth muscles that control their diameter. In normal circumstances, the muscles relax, enabling air to get into the lungs freely. Immune responses also help the respiratory system to get rid of irritants and pathogens.</a:t>
            </a:r>
          </a:p>
          <a:p>
            <a:endParaRPr lang="en-US" sz="1700" dirty="0"/>
          </a:p>
        </p:txBody>
      </p:sp>
      <p:pic>
        <p:nvPicPr>
          <p:cNvPr id="30" name="Picture 29" descr="Microscopic view of cells">
            <a:extLst>
              <a:ext uri="{FF2B5EF4-FFF2-40B4-BE49-F238E27FC236}">
                <a16:creationId xmlns:a16="http://schemas.microsoft.com/office/drawing/2014/main" id="{210CAEB8-2197-4A53-A6D5-8CD9249376CA}"/>
              </a:ext>
            </a:extLst>
          </p:cNvPr>
          <p:cNvPicPr>
            <a:picLocks noChangeAspect="1"/>
          </p:cNvPicPr>
          <p:nvPr/>
        </p:nvPicPr>
        <p:blipFill>
          <a:blip r:embed="rId4"/>
          <a:srcRect l="11628" r="24394" b="-3"/>
          <a:stretch>
            <a:fillRect/>
          </a:stretch>
        </p:blipFill>
        <p:spPr>
          <a:xfrm>
            <a:off x="7675658" y="2093976"/>
            <a:ext cx="3941064" cy="4096512"/>
          </a:xfrm>
          <a:prstGeom prst="rect">
            <a:avLst/>
          </a:prstGeom>
        </p:spPr>
      </p:pic>
      <p:pic>
        <p:nvPicPr>
          <p:cNvPr id="5" name="Slide 3">
            <a:hlinkClick r:id="" action="ppaction://media"/>
            <a:extLst>
              <a:ext uri="{FF2B5EF4-FFF2-40B4-BE49-F238E27FC236}">
                <a16:creationId xmlns:a16="http://schemas.microsoft.com/office/drawing/2014/main" id="{94D4275C-74B8-8E3B-B4BD-EC8D9AB8C6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57930" y="229949"/>
            <a:ext cx="487363" cy="487363"/>
          </a:xfrm>
          <a:prstGeom prst="rect">
            <a:avLst/>
          </a:prstGeom>
        </p:spPr>
      </p:pic>
    </p:spTree>
    <p:extLst>
      <p:ext uri="{BB962C8B-B14F-4D97-AF65-F5344CB8AC3E}">
        <p14:creationId xmlns:p14="http://schemas.microsoft.com/office/powerpoint/2010/main" val="1328635844"/>
      </p:ext>
    </p:extLst>
  </p:cSld>
  <p:clrMapOvr>
    <a:masterClrMapping/>
  </p:clrMapOvr>
  <mc:AlternateContent xmlns:mc="http://schemas.openxmlformats.org/markup-compatibility/2006" xmlns:p14="http://schemas.microsoft.com/office/powerpoint/2010/main">
    <mc:Choice Requires="p14">
      <p:transition spd="slow" p14:dur="2000" advTm="72799"/>
    </mc:Choice>
    <mc:Fallback xmlns="">
      <p:transition spd="slow" advTm="72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F6442-BB4E-441D-81C6-EA48D4D23A48}"/>
              </a:ext>
            </a:extLst>
          </p:cNvPr>
          <p:cNvSpPr>
            <a:spLocks noGrp="1"/>
          </p:cNvSpPr>
          <p:nvPr>
            <p:ph type="title"/>
          </p:nvPr>
        </p:nvSpPr>
        <p:spPr>
          <a:xfrm>
            <a:off x="572493" y="238539"/>
            <a:ext cx="11018520" cy="1434415"/>
          </a:xfrm>
        </p:spPr>
        <p:txBody>
          <a:bodyPr anchor="b">
            <a:normAutofit/>
          </a:bodyPr>
          <a:lstStyle/>
          <a:p>
            <a:r>
              <a:rPr lang="en-US" sz="4600" b="1" dirty="0">
                <a:latin typeface="Arial" panose="020B0604020202020204" pitchFamily="34" charset="0"/>
                <a:cs typeface="Arial" panose="020B0604020202020204" pitchFamily="34" charset="0"/>
              </a:rPr>
              <a:t>The Effect of Asthma on Body Functioning:</a:t>
            </a:r>
            <a:endParaRPr lang="en-US" sz="4600" dirty="0">
              <a:latin typeface="Arial" panose="020B0604020202020204" pitchFamily="34" charset="0"/>
              <a:cs typeface="Arial" panose="020B0604020202020204" pitchFamily="34" charset="0"/>
            </a:endParaRP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3E7230-47CD-C9D3-06FB-C3E09B9FAC28}"/>
              </a:ext>
            </a:extLst>
          </p:cNvPr>
          <p:cNvSpPr>
            <a:spLocks noGrp="1"/>
          </p:cNvSpPr>
          <p:nvPr>
            <p:ph idx="1"/>
          </p:nvPr>
        </p:nvSpPr>
        <p:spPr>
          <a:xfrm>
            <a:off x="572493" y="2071316"/>
            <a:ext cx="6713552" cy="4119172"/>
          </a:xfrm>
        </p:spPr>
        <p:txBody>
          <a:bodyPr anchor="t">
            <a:normAutofit/>
          </a:bodyPr>
          <a:lstStyle/>
          <a:p>
            <a:pPr marL="0" indent="0">
              <a:buNone/>
            </a:pPr>
            <a:r>
              <a:rPr lang="en-US" sz="1500" dirty="0">
                <a:latin typeface="Arial" panose="020B0604020202020204" pitchFamily="34" charset="0"/>
                <a:cs typeface="Arial" panose="020B0604020202020204" pitchFamily="34" charset="0"/>
              </a:rPr>
              <a:t>Asthma interferes with the normal functioning of the respiratory system by causing chronic inflammation and airway hyper-responsivity. Airways are swollen and inflamed when the patient is exposed to triggers like allergens, pollution, or exercise.</a:t>
            </a:r>
          </a:p>
          <a:p>
            <a:pPr marL="0" indent="0">
              <a:buNone/>
            </a:pPr>
            <a:r>
              <a:rPr lang="en-US" sz="1500" dirty="0">
                <a:latin typeface="Arial" panose="020B0604020202020204" pitchFamily="34" charset="0"/>
                <a:cs typeface="Arial" panose="020B0604020202020204" pitchFamily="34" charset="0"/>
              </a:rPr>
              <a:t>There are three processes of significant pathology that take place in asthma:</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Airway inflammation</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Constriction of airway muscles (tightness)</a:t>
            </a:r>
          </a:p>
          <a:p>
            <a:pPr lvl="1">
              <a:buFont typeface="Wingdings" panose="05000000000000000000" pitchFamily="2" charset="2"/>
              <a:buChar char="§"/>
            </a:pPr>
            <a:r>
              <a:rPr lang="en-US" sz="1500" dirty="0">
                <a:latin typeface="Arial" panose="020B0604020202020204" pitchFamily="34" charset="0"/>
                <a:cs typeface="Arial" panose="020B0604020202020204" pitchFamily="34" charset="0"/>
              </a:rPr>
              <a:t>Excess mucus production</a:t>
            </a:r>
          </a:p>
          <a:p>
            <a:pPr marL="0" indent="0">
              <a:buNone/>
            </a:pPr>
            <a:r>
              <a:rPr lang="en-US" sz="1500" dirty="0">
                <a:latin typeface="Arial" panose="020B0604020202020204" pitchFamily="34" charset="0"/>
                <a:cs typeface="Arial" panose="020B0604020202020204" pitchFamily="34" charset="0"/>
              </a:rPr>
              <a:t>These mechanisms cause the airways to become narrower and limit airflow, thus making breathing hard (Global Initiative for Asthma, 2024).</a:t>
            </a:r>
          </a:p>
          <a:p>
            <a:pPr marL="0" indent="0">
              <a:buNone/>
            </a:pPr>
            <a:r>
              <a:rPr lang="en-US" sz="1500" dirty="0">
                <a:latin typeface="Arial" panose="020B0604020202020204" pitchFamily="34" charset="0"/>
                <a:cs typeface="Arial" panose="020B0604020202020204" pitchFamily="34" charset="0"/>
              </a:rPr>
              <a:t>The airway walls may also undergo structural alterations, strikingly referred to as airway remodeling, which might result in long-term breathing problems in case of improperly suppressed asthma.</a:t>
            </a:r>
          </a:p>
        </p:txBody>
      </p:sp>
      <p:pic>
        <p:nvPicPr>
          <p:cNvPr id="5" name="Picture 4">
            <a:extLst>
              <a:ext uri="{FF2B5EF4-FFF2-40B4-BE49-F238E27FC236}">
                <a16:creationId xmlns:a16="http://schemas.microsoft.com/office/drawing/2014/main" id="{63483954-4669-B7EA-9B1F-BDF34731D788}"/>
              </a:ext>
            </a:extLst>
          </p:cNvPr>
          <p:cNvPicPr>
            <a:picLocks noChangeAspect="1"/>
          </p:cNvPicPr>
          <p:nvPr/>
        </p:nvPicPr>
        <p:blipFill>
          <a:blip r:embed="rId4">
            <a:extLst>
              <a:ext uri="{28A0092B-C50C-407E-A947-70E740481C1C}">
                <a14:useLocalDpi xmlns:a14="http://schemas.microsoft.com/office/drawing/2010/main" val="0"/>
              </a:ext>
            </a:extLst>
          </a:blip>
          <a:srcRect l="12380" r="8158" b="1"/>
          <a:stretch>
            <a:fillRect/>
          </a:stretch>
        </p:blipFill>
        <p:spPr>
          <a:xfrm>
            <a:off x="7675658" y="2093976"/>
            <a:ext cx="3941064" cy="4096512"/>
          </a:xfrm>
          <a:prstGeom prst="rect">
            <a:avLst/>
          </a:prstGeom>
        </p:spPr>
      </p:pic>
      <p:sp>
        <p:nvSpPr>
          <p:cNvPr id="4" name="Rectangle 3"/>
          <p:cNvSpPr/>
          <p:nvPr/>
        </p:nvSpPr>
        <p:spPr>
          <a:xfrm>
            <a:off x="7749571" y="6083760"/>
            <a:ext cx="3975855" cy="384464"/>
          </a:xfrm>
          <a:prstGeom prst="rect">
            <a:avLst/>
          </a:prstGeom>
        </p:spPr>
        <p:txBody>
          <a:bodyPr wrap="square">
            <a:spAutoFit/>
          </a:bodyPr>
          <a:lstStyle/>
          <a:p>
            <a:pPr algn="just">
              <a:lnSpc>
                <a:spcPct val="150000"/>
              </a:lnSpc>
              <a:spcAft>
                <a:spcPts val="800"/>
              </a:spcAft>
            </a:pPr>
            <a:r>
              <a:rPr lang="en-GB" sz="1400" b="1" kern="100" dirty="0">
                <a:ea typeface="Aptos" panose="02110004020202020204"/>
                <a:cs typeface="Times New Roman" panose="02020603050405020304" pitchFamily="18" charset="0"/>
              </a:rPr>
              <a:t>(</a:t>
            </a:r>
            <a:r>
              <a:rPr lang="en-GB" sz="1400" b="1" kern="100" dirty="0" err="1">
                <a:ea typeface="Aptos" panose="02110004020202020204"/>
                <a:cs typeface="Times New Roman" panose="02020603050405020304" pitchFamily="18" charset="0"/>
              </a:rPr>
              <a:t>Breathfree</a:t>
            </a:r>
            <a:r>
              <a:rPr lang="en-GB" sz="1400" b="1" kern="100" dirty="0">
                <a:ea typeface="Aptos" panose="02110004020202020204"/>
                <a:cs typeface="Times New Roman" panose="02020603050405020304" pitchFamily="18" charset="0"/>
              </a:rPr>
              <a:t>, </a:t>
            </a:r>
            <a:r>
              <a:rPr lang="en-GB" sz="1400" b="1" kern="100" dirty="0" err="1">
                <a:ea typeface="Aptos" panose="02110004020202020204"/>
                <a:cs typeface="Times New Roman" panose="02020603050405020304" pitchFamily="18" charset="0"/>
              </a:rPr>
              <a:t>n.d</a:t>
            </a:r>
            <a:r>
              <a:rPr lang="en-GB" sz="1400" b="1" kern="100" dirty="0">
                <a:ea typeface="Aptos" panose="02110004020202020204"/>
                <a:cs typeface="Times New Roman" panose="02020603050405020304" pitchFamily="18" charset="0"/>
              </a:rPr>
              <a:t>)</a:t>
            </a:r>
            <a:endParaRPr lang="en-GB" sz="1400" kern="100" dirty="0">
              <a:ea typeface="Aptos" panose="02110004020202020204"/>
              <a:cs typeface="Times New Roman" panose="02020603050405020304" pitchFamily="18" charset="0"/>
            </a:endParaRPr>
          </a:p>
        </p:txBody>
      </p:sp>
      <p:pic>
        <p:nvPicPr>
          <p:cNvPr id="7" name="Slide 4">
            <a:hlinkClick r:id="" action="ppaction://media"/>
            <a:extLst>
              <a:ext uri="{FF2B5EF4-FFF2-40B4-BE49-F238E27FC236}">
                <a16:creationId xmlns:a16="http://schemas.microsoft.com/office/drawing/2014/main" id="{F7BAAA40-03B1-0091-73DE-7E50B0390C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5977" y="263531"/>
            <a:ext cx="487363" cy="487363"/>
          </a:xfrm>
          <a:prstGeom prst="rect">
            <a:avLst/>
          </a:prstGeom>
        </p:spPr>
      </p:pic>
    </p:spTree>
    <p:extLst>
      <p:ext uri="{BB962C8B-B14F-4D97-AF65-F5344CB8AC3E}">
        <p14:creationId xmlns:p14="http://schemas.microsoft.com/office/powerpoint/2010/main" val="2830226312"/>
      </p:ext>
    </p:extLst>
  </p:cSld>
  <p:clrMapOvr>
    <a:masterClrMapping/>
  </p:clrMapOvr>
  <mc:AlternateContent xmlns:mc="http://schemas.openxmlformats.org/markup-compatibility/2006" xmlns:p14="http://schemas.microsoft.com/office/powerpoint/2010/main">
    <mc:Choice Requires="p14">
      <p:transition spd="slow" p14:dur="2000" advTm="87215"/>
    </mc:Choice>
    <mc:Fallback xmlns="">
      <p:transition spd="slow" advTm="87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4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C45A1-644E-5371-09F3-8576FCDFBCB5}"/>
              </a:ext>
            </a:extLst>
          </p:cNvPr>
          <p:cNvSpPr>
            <a:spLocks noGrp="1"/>
          </p:cNvSpPr>
          <p:nvPr>
            <p:ph type="title"/>
          </p:nvPr>
        </p:nvSpPr>
        <p:spPr>
          <a:xfrm>
            <a:off x="841248" y="548640"/>
            <a:ext cx="3600860" cy="5431536"/>
          </a:xfrm>
        </p:spPr>
        <p:txBody>
          <a:bodyPr>
            <a:normAutofit/>
          </a:bodyPr>
          <a:lstStyle/>
          <a:p>
            <a:r>
              <a:rPr lang="en-US" sz="3200" b="1" dirty="0">
                <a:latin typeface="Arial" panose="020B0604020202020204" pitchFamily="34" charset="0"/>
                <a:cs typeface="Arial" panose="020B0604020202020204" pitchFamily="34" charset="0"/>
              </a:rPr>
              <a:t>Fictional Patient Profile:</a:t>
            </a:r>
            <a:endParaRPr lang="en-US" sz="3200" dirty="0">
              <a:latin typeface="Arial" panose="020B0604020202020204" pitchFamily="34" charset="0"/>
              <a:cs typeface="Arial" panose="020B0604020202020204" pitchFamily="34" charset="0"/>
            </a:endParaRP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E4B33B-D0F4-D1B6-A68F-0690B117717F}"/>
              </a:ext>
            </a:extLst>
          </p:cNvPr>
          <p:cNvSpPr>
            <a:spLocks noGrp="1"/>
          </p:cNvSpPr>
          <p:nvPr>
            <p:ph idx="1"/>
          </p:nvPr>
        </p:nvSpPr>
        <p:spPr>
          <a:xfrm>
            <a:off x="5126418" y="552091"/>
            <a:ext cx="6224335" cy="5431536"/>
          </a:xfrm>
        </p:spPr>
        <p:txBody>
          <a:bodyPr anchor="ctr">
            <a:normAutofit lnSpcReduction="10000"/>
          </a:bodyPr>
          <a:lstStyle/>
          <a:p>
            <a:pPr marL="0" indent="0">
              <a:buNone/>
            </a:pPr>
            <a:r>
              <a:rPr lang="en-US" sz="1700" dirty="0">
                <a:latin typeface="Arial" panose="020B0604020202020204" pitchFamily="34" charset="0"/>
                <a:cs typeface="Arial" panose="020B0604020202020204" pitchFamily="34" charset="0"/>
              </a:rPr>
              <a:t>Name: Sarah Ahmed</a:t>
            </a:r>
          </a:p>
          <a:p>
            <a:pPr marL="0" indent="0">
              <a:buNone/>
            </a:pPr>
            <a:r>
              <a:rPr lang="en-US" sz="1700" dirty="0">
                <a:latin typeface="Arial" panose="020B0604020202020204" pitchFamily="34" charset="0"/>
                <a:cs typeface="Arial" panose="020B0604020202020204" pitchFamily="34" charset="0"/>
              </a:rPr>
              <a:t>Age: 28 years</a:t>
            </a:r>
          </a:p>
          <a:p>
            <a:pPr marL="0" indent="0">
              <a:buNone/>
            </a:pPr>
            <a:r>
              <a:rPr lang="en-US" sz="1700" dirty="0">
                <a:latin typeface="Arial" panose="020B0604020202020204" pitchFamily="34" charset="0"/>
                <a:cs typeface="Arial" panose="020B0604020202020204" pitchFamily="34" charset="0"/>
              </a:rPr>
              <a:t>Gender: Female</a:t>
            </a:r>
          </a:p>
          <a:p>
            <a:pPr marL="0" indent="0">
              <a:buNone/>
            </a:pPr>
            <a:r>
              <a:rPr lang="en-US" sz="1700" dirty="0">
                <a:latin typeface="Arial" panose="020B0604020202020204" pitchFamily="34" charset="0"/>
                <a:cs typeface="Arial" panose="020B0604020202020204" pitchFamily="34" charset="0"/>
              </a:rPr>
              <a:t>Weight: 73KG</a:t>
            </a:r>
          </a:p>
          <a:p>
            <a:pPr marL="0" indent="0">
              <a:buNone/>
            </a:pPr>
            <a:r>
              <a:rPr lang="en-US" sz="1700" dirty="0">
                <a:latin typeface="Arial" panose="020B0604020202020204" pitchFamily="34" charset="0"/>
                <a:cs typeface="Arial" panose="020B0604020202020204" pitchFamily="34" charset="0"/>
              </a:rPr>
              <a:t>Lives in: Manchester, United Kingdom</a:t>
            </a:r>
          </a:p>
          <a:p>
            <a:pPr marL="0" indent="0">
              <a:buNone/>
            </a:pPr>
            <a:r>
              <a:rPr lang="en-US" sz="1700" dirty="0">
                <a:latin typeface="Arial" panose="020B0604020202020204" pitchFamily="34" charset="0"/>
                <a:cs typeface="Arial" panose="020B0604020202020204" pitchFamily="34" charset="0"/>
              </a:rPr>
              <a:t>Profession: Primary school teaching.</a:t>
            </a:r>
          </a:p>
          <a:p>
            <a:pPr marL="0" indent="0">
              <a:buNone/>
            </a:pPr>
            <a:r>
              <a:rPr lang="en-US" sz="1700" dirty="0">
                <a:latin typeface="Arial" panose="020B0604020202020204" pitchFamily="34" charset="0"/>
                <a:cs typeface="Arial" panose="020B0604020202020204" pitchFamily="34" charset="0"/>
              </a:rPr>
              <a:t>Diagnosis: Moderate unremitting asthma.</a:t>
            </a:r>
          </a:p>
          <a:p>
            <a:pPr marL="0" indent="0">
              <a:buNone/>
            </a:pPr>
            <a:r>
              <a:rPr lang="en-US" sz="1700" dirty="0">
                <a:latin typeface="Arial" panose="020B0604020202020204" pitchFamily="34" charset="0"/>
                <a:cs typeface="Arial" panose="020B0604020202020204" pitchFamily="34" charset="0"/>
              </a:rPr>
              <a:t>Medical history:</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Diagnosed with asthma at age 15</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Allergic rhinitis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Family history of asthma</a:t>
            </a:r>
          </a:p>
          <a:p>
            <a:pPr marL="0" indent="0">
              <a:buNone/>
            </a:pPr>
            <a:r>
              <a:rPr lang="en-US" sz="1700" dirty="0">
                <a:latin typeface="Arial" panose="020B0604020202020204" pitchFamily="34" charset="0"/>
                <a:cs typeface="Arial" panose="020B0604020202020204" pitchFamily="34" charset="0"/>
              </a:rPr>
              <a:t>Lifestyle factors: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School-related exposure to dust and chalk.</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 Seasonal allergies</a:t>
            </a:r>
          </a:p>
          <a:p>
            <a:pPr lvl="1">
              <a:buFont typeface="Wingdings" panose="05000000000000000000" pitchFamily="2" charset="2"/>
              <a:buChar char="§"/>
            </a:pPr>
            <a:r>
              <a:rPr lang="en-US" sz="1700" dirty="0">
                <a:latin typeface="Arial" panose="020B0604020202020204" pitchFamily="34" charset="0"/>
                <a:cs typeface="Arial" panose="020B0604020202020204" pitchFamily="34" charset="0"/>
              </a:rPr>
              <a:t>Reduced exercise during an asthma attack.</a:t>
            </a:r>
          </a:p>
          <a:p>
            <a:pPr marL="0" indent="0">
              <a:buNone/>
            </a:pPr>
            <a:r>
              <a:rPr lang="en-US" sz="1700" dirty="0">
                <a:latin typeface="Arial" panose="020B0604020202020204" pitchFamily="34" charset="0"/>
                <a:cs typeface="Arial" panose="020B0604020202020204" pitchFamily="34" charset="0"/>
              </a:rPr>
              <a:t>The above-mentioned patient profile demonstrates that there are several environmental and genetic risk factors that are related to asthma.</a:t>
            </a:r>
          </a:p>
          <a:p>
            <a:endParaRPr lang="en-US" sz="1700" dirty="0"/>
          </a:p>
        </p:txBody>
      </p:sp>
      <p:pic>
        <p:nvPicPr>
          <p:cNvPr id="4" name="Slide 5">
            <a:hlinkClick r:id="" action="ppaction://media"/>
            <a:extLst>
              <a:ext uri="{FF2B5EF4-FFF2-40B4-BE49-F238E27FC236}">
                <a16:creationId xmlns:a16="http://schemas.microsoft.com/office/drawing/2014/main" id="{D9C46264-8D1E-3FFB-94C6-02D9B8F4F8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47990" y="304958"/>
            <a:ext cx="487363" cy="487363"/>
          </a:xfrm>
          <a:prstGeom prst="rect">
            <a:avLst/>
          </a:prstGeom>
        </p:spPr>
      </p:pic>
    </p:spTree>
    <p:extLst>
      <p:ext uri="{BB962C8B-B14F-4D97-AF65-F5344CB8AC3E}">
        <p14:creationId xmlns:p14="http://schemas.microsoft.com/office/powerpoint/2010/main" val="2189519812"/>
      </p:ext>
    </p:extLst>
  </p:cSld>
  <p:clrMapOvr>
    <a:masterClrMapping/>
  </p:clrMapOvr>
  <mc:AlternateContent xmlns:mc="http://schemas.openxmlformats.org/markup-compatibility/2006" xmlns:p14="http://schemas.microsoft.com/office/powerpoint/2010/main">
    <mc:Choice Requires="p14">
      <p:transition spd="slow" p14:dur="2000" advTm="63418"/>
    </mc:Choice>
    <mc:Fallback xmlns="">
      <p:transition spd="slow" advTm="63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4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84113-9A9E-3E8F-CD90-1E5EFDBD1AE7}"/>
              </a:ext>
            </a:extLst>
          </p:cNvPr>
          <p:cNvSpPr>
            <a:spLocks noGrp="1"/>
          </p:cNvSpPr>
          <p:nvPr>
            <p:ph type="title"/>
          </p:nvPr>
        </p:nvSpPr>
        <p:spPr>
          <a:xfrm>
            <a:off x="838200" y="365125"/>
            <a:ext cx="10515600" cy="1325563"/>
          </a:xfrm>
        </p:spPr>
        <p:txBody>
          <a:bodyPr>
            <a:normAutofit/>
          </a:bodyPr>
          <a:lstStyle/>
          <a:p>
            <a:r>
              <a:rPr lang="en-US" sz="4000" b="1" dirty="0">
                <a:latin typeface="Arial" panose="020B0604020202020204" pitchFamily="34" charset="0"/>
                <a:cs typeface="Arial" panose="020B0604020202020204" pitchFamily="34" charset="0"/>
              </a:rPr>
              <a:t>Risk Factors of Asthma:</a:t>
            </a:r>
            <a:endParaRPr lang="en-US" sz="4000" dirty="0">
              <a:latin typeface="Arial" panose="020B0604020202020204" pitchFamily="34" charset="0"/>
              <a:cs typeface="Arial" panose="020B0604020202020204" pitchFamily="34" charset="0"/>
            </a:endParaRPr>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0A778F-D8FA-27E1-6793-687C8C9DC912}"/>
              </a:ext>
            </a:extLst>
          </p:cNvPr>
          <p:cNvSpPr>
            <a:spLocks noGrp="1"/>
          </p:cNvSpPr>
          <p:nvPr>
            <p:ph idx="1"/>
          </p:nvPr>
        </p:nvSpPr>
        <p:spPr>
          <a:xfrm>
            <a:off x="838200" y="1929384"/>
            <a:ext cx="10515600" cy="4251960"/>
          </a:xfrm>
        </p:spPr>
        <p:txBody>
          <a:bodyPr>
            <a:normAutofit/>
          </a:bodyPr>
          <a:lstStyle/>
          <a:p>
            <a:pPr marL="0" indent="0">
              <a:buNone/>
            </a:pPr>
            <a:r>
              <a:rPr lang="en-US" sz="1700" dirty="0">
                <a:latin typeface="Arial" panose="020B0604020202020204" pitchFamily="34" charset="0"/>
                <a:cs typeface="Arial" panose="020B0604020202020204" pitchFamily="34" charset="0"/>
              </a:rPr>
              <a:t>The factors that affect the development of asthma and exacerbation are both genetic and environmental.</a:t>
            </a:r>
          </a:p>
          <a:p>
            <a:pPr marL="0" indent="0">
              <a:buNone/>
            </a:pPr>
            <a:r>
              <a:rPr lang="en-US" sz="1700" dirty="0">
                <a:latin typeface="Arial" panose="020B0604020202020204" pitchFamily="34" charset="0"/>
                <a:cs typeface="Arial" panose="020B0604020202020204" pitchFamily="34" charset="0"/>
              </a:rPr>
              <a:t>The risk factors that cannot be modified include:</a:t>
            </a:r>
          </a:p>
          <a:p>
            <a:pPr lvl="1"/>
            <a:r>
              <a:rPr lang="en-US" sz="1700" dirty="0">
                <a:latin typeface="Arial" panose="020B0604020202020204" pitchFamily="34" charset="0"/>
                <a:cs typeface="Arial" panose="020B0604020202020204" pitchFamily="34" charset="0"/>
              </a:rPr>
              <a:t>Family history of asthma</a:t>
            </a:r>
          </a:p>
          <a:p>
            <a:pPr lvl="1"/>
            <a:r>
              <a:rPr lang="en-US" sz="1700" dirty="0">
                <a:latin typeface="Arial" panose="020B0604020202020204" pitchFamily="34" charset="0"/>
                <a:cs typeface="Arial" panose="020B0604020202020204" pitchFamily="34" charset="0"/>
              </a:rPr>
              <a:t>Genetic predisposition</a:t>
            </a:r>
          </a:p>
          <a:p>
            <a:pPr lvl="1"/>
            <a:r>
              <a:rPr lang="en-US" sz="1700" dirty="0">
                <a:latin typeface="Arial" panose="020B0604020202020204" pitchFamily="34" charset="0"/>
                <a:cs typeface="Arial" panose="020B0604020202020204" pitchFamily="34" charset="0"/>
              </a:rPr>
              <a:t>Respiratory infections during early childhood.</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US" sz="1700" dirty="0">
                <a:latin typeface="Arial" panose="020B0604020202020204" pitchFamily="34" charset="0"/>
                <a:cs typeface="Arial" panose="020B0604020202020204" pitchFamily="34" charset="0"/>
              </a:rPr>
              <a:t>The risk factors that can be modified include:</a:t>
            </a:r>
          </a:p>
          <a:p>
            <a:pPr lvl="1"/>
            <a:r>
              <a:rPr lang="en-US" sz="1700" dirty="0">
                <a:latin typeface="Arial" panose="020B0604020202020204" pitchFamily="34" charset="0"/>
                <a:cs typeface="Arial" panose="020B0604020202020204" pitchFamily="34" charset="0"/>
              </a:rPr>
              <a:t>Allergies (dust mites, pollen, pet dander) exposure.</a:t>
            </a:r>
          </a:p>
          <a:p>
            <a:pPr lvl="1"/>
            <a:r>
              <a:rPr lang="en-US" sz="1700" dirty="0">
                <a:latin typeface="Arial" panose="020B0604020202020204" pitchFamily="34" charset="0"/>
                <a:cs typeface="Arial" panose="020B0604020202020204" pitchFamily="34" charset="0"/>
              </a:rPr>
              <a:t>Air pollution</a:t>
            </a:r>
          </a:p>
          <a:p>
            <a:pPr lvl="1"/>
            <a:r>
              <a:rPr lang="en-US" sz="1700" dirty="0">
                <a:latin typeface="Arial" panose="020B0604020202020204" pitchFamily="34" charset="0"/>
                <a:cs typeface="Arial" panose="020B0604020202020204" pitchFamily="34" charset="0"/>
              </a:rPr>
              <a:t>Smoking or second-hand smoke</a:t>
            </a:r>
          </a:p>
          <a:p>
            <a:pPr lvl="1"/>
            <a:r>
              <a:rPr lang="en-US" sz="1700" dirty="0">
                <a:latin typeface="Arial" panose="020B0604020202020204" pitchFamily="34" charset="0"/>
                <a:cs typeface="Arial" panose="020B0604020202020204" pitchFamily="34" charset="0"/>
              </a:rPr>
              <a:t>Work-related irritants (Bloom et al., 2018)</a:t>
            </a:r>
          </a:p>
          <a:p>
            <a:pPr marL="0" indent="0">
              <a:buNone/>
            </a:pPr>
            <a:r>
              <a:rPr lang="en-US" sz="1700" dirty="0">
                <a:latin typeface="Arial" panose="020B0604020202020204" pitchFamily="34" charset="0"/>
                <a:cs typeface="Arial" panose="020B0604020202020204" pitchFamily="34" charset="0"/>
              </a:rPr>
              <a:t>These risk factors are important to identify and use in the development of an effective care plan and </a:t>
            </a:r>
            <a:r>
              <a:rPr lang="en-GB" sz="1700" dirty="0">
                <a:latin typeface="Arial" panose="020B0604020202020204" pitchFamily="34" charset="0"/>
                <a:cs typeface="Arial" panose="020B0604020202020204" pitchFamily="34" charset="0"/>
              </a:rPr>
              <a:t>minimise</a:t>
            </a:r>
            <a:r>
              <a:rPr lang="en-US" sz="1700" dirty="0">
                <a:latin typeface="Arial" panose="020B0604020202020204" pitchFamily="34" charset="0"/>
                <a:cs typeface="Arial" panose="020B0604020202020204" pitchFamily="34" charset="0"/>
              </a:rPr>
              <a:t> exposure to triggers.</a:t>
            </a:r>
          </a:p>
          <a:p>
            <a:endParaRPr lang="en-US" sz="1700" dirty="0"/>
          </a:p>
        </p:txBody>
      </p:sp>
      <p:pic>
        <p:nvPicPr>
          <p:cNvPr id="6" name="Slide 6">
            <a:hlinkClick r:id="" action="ppaction://media"/>
            <a:extLst>
              <a:ext uri="{FF2B5EF4-FFF2-40B4-BE49-F238E27FC236}">
                <a16:creationId xmlns:a16="http://schemas.microsoft.com/office/drawing/2014/main" id="{9706F0DC-3C58-AA5A-F5B9-427C96B8A5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35601" y="286262"/>
            <a:ext cx="487363" cy="487363"/>
          </a:xfrm>
          <a:prstGeom prst="rect">
            <a:avLst/>
          </a:prstGeom>
        </p:spPr>
      </p:pic>
    </p:spTree>
    <p:extLst>
      <p:ext uri="{BB962C8B-B14F-4D97-AF65-F5344CB8AC3E}">
        <p14:creationId xmlns:p14="http://schemas.microsoft.com/office/powerpoint/2010/main" val="733523319"/>
      </p:ext>
    </p:extLst>
  </p:cSld>
  <p:clrMapOvr>
    <a:masterClrMapping/>
  </p:clrMapOvr>
  <mc:AlternateContent xmlns:mc="http://schemas.openxmlformats.org/markup-compatibility/2006" xmlns:p14="http://schemas.microsoft.com/office/powerpoint/2010/main">
    <mc:Choice Requires="p14">
      <p:transition spd="slow" p14:dur="2000" advTm="48753"/>
    </mc:Choice>
    <mc:Fallback xmlns="">
      <p:transition spd="slow" advTm="4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403DA-E5DF-62D1-A092-55A2BFB1860C}"/>
              </a:ext>
            </a:extLst>
          </p:cNvPr>
          <p:cNvSpPr>
            <a:spLocks noGrp="1"/>
          </p:cNvSpPr>
          <p:nvPr>
            <p:ph type="title"/>
          </p:nvPr>
        </p:nvSpPr>
        <p:spPr>
          <a:xfrm>
            <a:off x="453955" y="891540"/>
            <a:ext cx="4818888" cy="1481328"/>
          </a:xfrm>
        </p:spPr>
        <p:txBody>
          <a:bodyPr anchor="b">
            <a:normAutofit/>
          </a:bodyPr>
          <a:lstStyle/>
          <a:p>
            <a:r>
              <a:rPr lang="en-US" sz="3600" b="1" dirty="0">
                <a:latin typeface="Arial" panose="020B0604020202020204" pitchFamily="34" charset="0"/>
                <a:cs typeface="Arial" panose="020B0604020202020204" pitchFamily="34" charset="0"/>
              </a:rPr>
              <a:t>Care Plan Overview:</a:t>
            </a:r>
            <a:endParaRPr lang="en-US" sz="3600" dirty="0">
              <a:latin typeface="Arial" panose="020B0604020202020204" pitchFamily="34" charset="0"/>
              <a:cs typeface="Arial" panose="020B0604020202020204" pitchFamily="34" charset="0"/>
            </a:endParaRPr>
          </a:p>
        </p:txBody>
      </p:sp>
      <p:sp>
        <p:nvSpPr>
          <p:cNvPr id="3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61C32A-96EA-5989-851F-44390BD0DBC2}"/>
              </a:ext>
            </a:extLst>
          </p:cNvPr>
          <p:cNvSpPr>
            <a:spLocks noGrp="1"/>
          </p:cNvSpPr>
          <p:nvPr>
            <p:ph idx="1"/>
          </p:nvPr>
        </p:nvSpPr>
        <p:spPr>
          <a:xfrm>
            <a:off x="630936" y="2464308"/>
            <a:ext cx="4818888" cy="3744468"/>
          </a:xfrm>
        </p:spPr>
        <p:txBody>
          <a:bodyPr anchor="t">
            <a:noAutofit/>
          </a:bodyPr>
          <a:lstStyle/>
          <a:p>
            <a:pPr marL="0" indent="0">
              <a:buNone/>
            </a:pPr>
            <a:r>
              <a:rPr lang="en-US" sz="1500" dirty="0">
                <a:latin typeface="Arial" panose="020B0604020202020204" pitchFamily="34" charset="0"/>
                <a:cs typeface="Arial" panose="020B0604020202020204" pitchFamily="34" charset="0"/>
              </a:rPr>
              <a:t>The key points that should be included in an effective asthma care plan include:</a:t>
            </a:r>
          </a:p>
          <a:p>
            <a:pPr marL="0" indent="0">
              <a:buNone/>
            </a:pPr>
            <a:r>
              <a:rPr lang="en-US" sz="1500" dirty="0">
                <a:latin typeface="Arial" panose="020B0604020202020204" pitchFamily="34" charset="0"/>
                <a:cs typeface="Arial" panose="020B0604020202020204" pitchFamily="34" charset="0"/>
              </a:rPr>
              <a:t>Symptom control:</a:t>
            </a:r>
          </a:p>
          <a:p>
            <a:pPr lvl="1"/>
            <a:r>
              <a:rPr lang="en-US" sz="1500" dirty="0">
                <a:latin typeface="Arial" panose="020B0604020202020204" pitchFamily="34" charset="0"/>
                <a:cs typeface="Arial" panose="020B0604020202020204" pitchFamily="34" charset="0"/>
              </a:rPr>
              <a:t>Asthma attacks prevention.</a:t>
            </a:r>
          </a:p>
          <a:p>
            <a:pPr lvl="1"/>
            <a:r>
              <a:rPr lang="en-US" sz="1500" dirty="0">
                <a:latin typeface="Arial" panose="020B0604020202020204" pitchFamily="34" charset="0"/>
                <a:cs typeface="Arial" panose="020B0604020202020204" pitchFamily="34" charset="0"/>
              </a:rPr>
              <a:t>Monitoring lung function</a:t>
            </a:r>
          </a:p>
          <a:p>
            <a:pPr lvl="1"/>
            <a:r>
              <a:rPr lang="en-US" sz="1500" dirty="0">
                <a:latin typeface="Arial" panose="020B0604020202020204" pitchFamily="34" charset="0"/>
                <a:cs typeface="Arial" panose="020B0604020202020204" pitchFamily="34" charset="0"/>
              </a:rPr>
              <a:t>Medication adherence</a:t>
            </a:r>
          </a:p>
          <a:p>
            <a:pPr lvl="1"/>
            <a:r>
              <a:rPr lang="en-US" sz="1500" dirty="0">
                <a:latin typeface="Arial" panose="020B0604020202020204" pitchFamily="34" charset="0"/>
                <a:cs typeface="Arial" panose="020B0604020202020204" pitchFamily="34" charset="0"/>
              </a:rPr>
              <a:t>Patient education</a:t>
            </a:r>
          </a:p>
          <a:p>
            <a:pPr marL="0" indent="0">
              <a:buNone/>
            </a:pPr>
            <a:r>
              <a:rPr lang="en-US" sz="1500" dirty="0">
                <a:latin typeface="Arial" panose="020B0604020202020204" pitchFamily="34" charset="0"/>
                <a:cs typeface="Arial" panose="020B0604020202020204" pitchFamily="34" charset="0"/>
              </a:rPr>
              <a:t>NHS guidelines suggest that the management of asthma should be a multidisciplinary process, which requires the presence of general practitioners, respiratory nurses, pharmacists, and asthma specialists (NHS England, 2026).</a:t>
            </a:r>
          </a:p>
          <a:p>
            <a:pPr marL="0" indent="0">
              <a:buNone/>
            </a:pPr>
            <a:r>
              <a:rPr lang="en-US" sz="1500" dirty="0">
                <a:latin typeface="Arial" panose="020B0604020202020204" pitchFamily="34" charset="0"/>
                <a:cs typeface="Arial" panose="020B0604020202020204" pitchFamily="34" charset="0"/>
              </a:rPr>
              <a:t>An asthma action plan should be created on a personal basis to show patients how to use the medication and how to address the worsening of the symptoms.</a:t>
            </a:r>
          </a:p>
        </p:txBody>
      </p:sp>
      <p:pic>
        <p:nvPicPr>
          <p:cNvPr id="7" name="Graphic 6" descr="Lungs">
            <a:extLst>
              <a:ext uri="{FF2B5EF4-FFF2-40B4-BE49-F238E27FC236}">
                <a16:creationId xmlns:a16="http://schemas.microsoft.com/office/drawing/2014/main" id="{A1371DFD-A794-E790-7F6F-6D4F0822E7C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pic>
        <p:nvPicPr>
          <p:cNvPr id="4" name="Slide 7">
            <a:hlinkClick r:id="" action="ppaction://media"/>
            <a:extLst>
              <a:ext uri="{FF2B5EF4-FFF2-40B4-BE49-F238E27FC236}">
                <a16:creationId xmlns:a16="http://schemas.microsoft.com/office/drawing/2014/main" id="{7CA4CA24-4F34-A56C-7845-FEABF43EC7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43963" y="293842"/>
            <a:ext cx="487363" cy="487363"/>
          </a:xfrm>
          <a:prstGeom prst="rect">
            <a:avLst/>
          </a:prstGeom>
        </p:spPr>
      </p:pic>
    </p:spTree>
    <p:extLst>
      <p:ext uri="{BB962C8B-B14F-4D97-AF65-F5344CB8AC3E}">
        <p14:creationId xmlns:p14="http://schemas.microsoft.com/office/powerpoint/2010/main" val="281671882"/>
      </p:ext>
    </p:extLst>
  </p:cSld>
  <p:clrMapOvr>
    <a:masterClrMapping/>
  </p:clrMapOvr>
  <mc:AlternateContent xmlns:mc="http://schemas.openxmlformats.org/markup-compatibility/2006" xmlns:p14="http://schemas.microsoft.com/office/powerpoint/2010/main">
    <mc:Choice Requires="p14">
      <p:transition spd="slow" p14:dur="2000" advTm="46545"/>
    </mc:Choice>
    <mc:Fallback xmlns="">
      <p:transition spd="slow" advTm="46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B65D0-92AD-86F9-2CEF-8F4B997F74FE}"/>
              </a:ext>
            </a:extLst>
          </p:cNvPr>
          <p:cNvSpPr>
            <a:spLocks noGrp="1"/>
          </p:cNvSpPr>
          <p:nvPr>
            <p:ph type="title"/>
          </p:nvPr>
        </p:nvSpPr>
        <p:spPr>
          <a:xfrm>
            <a:off x="838200" y="365125"/>
            <a:ext cx="10515600" cy="1325563"/>
          </a:xfrm>
        </p:spPr>
        <p:txBody>
          <a:bodyPr>
            <a:normAutofit/>
          </a:bodyPr>
          <a:lstStyle/>
          <a:p>
            <a:r>
              <a:rPr lang="en-US" b="1" dirty="0">
                <a:latin typeface="Arial" panose="020B0604020202020204" pitchFamily="34" charset="0"/>
                <a:cs typeface="Arial" panose="020B0604020202020204" pitchFamily="34" charset="0"/>
              </a:rPr>
              <a:t>Monitoring and Assessment:</a:t>
            </a:r>
            <a:endParaRPr lang="en-GB"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CB3ABE-E1F3-B7BF-3BDA-F7B62C652C55}"/>
              </a:ext>
            </a:extLst>
          </p:cNvPr>
          <p:cNvSpPr>
            <a:spLocks noGrp="1"/>
          </p:cNvSpPr>
          <p:nvPr>
            <p:ph idx="1"/>
          </p:nvPr>
        </p:nvSpPr>
        <p:spPr>
          <a:xfrm>
            <a:off x="838200" y="1929384"/>
            <a:ext cx="10515600" cy="4251960"/>
          </a:xfrm>
        </p:spPr>
        <p:txBody>
          <a:bodyPr>
            <a:normAutofit/>
          </a:bodyPr>
          <a:lstStyle/>
          <a:p>
            <a:pPr marL="0" indent="0">
              <a:buNone/>
            </a:pPr>
            <a:r>
              <a:rPr lang="en-GB" sz="1100" dirty="0"/>
              <a:t>      </a:t>
            </a:r>
          </a:p>
          <a:p>
            <a:pPr marL="0" indent="0">
              <a:buNone/>
            </a:pPr>
            <a:endParaRPr lang="en-GB" sz="1100" dirty="0"/>
          </a:p>
          <a:p>
            <a:pPr marL="0" indent="0">
              <a:buNone/>
            </a:pPr>
            <a:r>
              <a:rPr lang="en-GB" sz="11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Key strategies to monitor would be:</a:t>
            </a:r>
          </a:p>
          <a:p>
            <a:pPr marL="0" indent="0" algn="ctr">
              <a:buNone/>
            </a:pPr>
            <a:endParaRPr lang="en-US" sz="20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It is necessary to check asthma regularly</a:t>
            </a:r>
            <a:endParaRPr lang="en-GB"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so that it is kept under control.</a:t>
            </a:r>
          </a:p>
          <a:p>
            <a:endParaRPr lang="en-GB" sz="2200" dirty="0"/>
          </a:p>
        </p:txBody>
      </p:sp>
      <p:grpSp>
        <p:nvGrpSpPr>
          <p:cNvPr id="6" name="Group 5">
            <a:extLst>
              <a:ext uri="{FF2B5EF4-FFF2-40B4-BE49-F238E27FC236}">
                <a16:creationId xmlns:a16="http://schemas.microsoft.com/office/drawing/2014/main" id="{09E17857-DF1C-37CB-52A9-AAE9FE28344A}"/>
              </a:ext>
            </a:extLst>
          </p:cNvPr>
          <p:cNvGrpSpPr/>
          <p:nvPr/>
        </p:nvGrpSpPr>
        <p:grpSpPr>
          <a:xfrm>
            <a:off x="5299587" y="3002934"/>
            <a:ext cx="6471789" cy="3574847"/>
            <a:chOff x="6989721" y="123991"/>
            <a:chExt cx="5149766" cy="797923"/>
          </a:xfrm>
        </p:grpSpPr>
        <p:sp>
          <p:nvSpPr>
            <p:cNvPr id="7" name="Rectangle 6">
              <a:extLst>
                <a:ext uri="{FF2B5EF4-FFF2-40B4-BE49-F238E27FC236}">
                  <a16:creationId xmlns:a16="http://schemas.microsoft.com/office/drawing/2014/main" id="{5255F621-DCD7-27DB-A4C3-CF545449628F}"/>
                </a:ext>
              </a:extLst>
            </p:cNvPr>
            <p:cNvSpPr/>
            <p:nvPr/>
          </p:nvSpPr>
          <p:spPr>
            <a:xfrm>
              <a:off x="6989721" y="661728"/>
              <a:ext cx="4311566" cy="2601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TextBox 8">
              <a:extLst>
                <a:ext uri="{FF2B5EF4-FFF2-40B4-BE49-F238E27FC236}">
                  <a16:creationId xmlns:a16="http://schemas.microsoft.com/office/drawing/2014/main" id="{FF80DCD6-A49F-7FAE-6087-B8BB90F2CBDE}"/>
                </a:ext>
              </a:extLst>
            </p:cNvPr>
            <p:cNvSpPr txBox="1"/>
            <p:nvPr/>
          </p:nvSpPr>
          <p:spPr>
            <a:xfrm>
              <a:off x="6989721" y="123991"/>
              <a:ext cx="5149766" cy="79792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Peak flow monitoring: Early signs of airway obstruction are detected by patients measuring peak expiratory flow with a peak flow meter.</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Symptom review: Medical specialists determine the frequency of symptoms, night awakenings, and use of inhalers.</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Annual asthma review: According to the NHS, the annual review is recommended as an evaluation of the efficiency of the medication intake and the possibility to modify the treatment plan (Holguin </a:t>
              </a:r>
              <a:r>
                <a:rPr lang="en-US" sz="1500" i="1" kern="1200" dirty="0">
                  <a:latin typeface="Arial" panose="020B0604020202020204" pitchFamily="34" charset="0"/>
                  <a:cs typeface="Arial" panose="020B0604020202020204" pitchFamily="34" charset="0"/>
                </a:rPr>
                <a:t>et al</a:t>
              </a:r>
              <a:r>
                <a:rPr lang="en-US" sz="1500" kern="1200" dirty="0">
                  <a:latin typeface="Arial" panose="020B0604020202020204" pitchFamily="34" charset="0"/>
                  <a:cs typeface="Arial" panose="020B0604020202020204" pitchFamily="34" charset="0"/>
                </a:rPr>
                <a:t>., 2019).</a:t>
              </a:r>
            </a:p>
            <a:p>
              <a:pPr marL="0" lvl="0" indent="0" algn="l" defTabSz="666750">
                <a:lnSpc>
                  <a:spcPct val="100000"/>
                </a:lnSpc>
                <a:spcBef>
                  <a:spcPct val="0"/>
                </a:spcBef>
                <a:spcAft>
                  <a:spcPct val="35000"/>
                </a:spcAft>
                <a:buNone/>
              </a:pPr>
              <a:r>
                <a:rPr lang="en-US" sz="1500" kern="1200" dirty="0">
                  <a:latin typeface="Arial" panose="020B0604020202020204" pitchFamily="34" charset="0"/>
                  <a:cs typeface="Arial" panose="020B0604020202020204" pitchFamily="34" charset="0"/>
                </a:rPr>
                <a:t>In severe asthma attacks and hospitalisation can be prevented through early detection of worsening symptoms</a:t>
              </a:r>
              <a:r>
                <a:rPr lang="en-US" sz="1500" kern="1200" dirty="0"/>
                <a:t>.</a:t>
              </a:r>
            </a:p>
          </p:txBody>
        </p:sp>
      </p:grpSp>
      <p:sp>
        <p:nvSpPr>
          <p:cNvPr id="11" name="Rectangle 10" descr="Heart Organ">
            <a:extLst>
              <a:ext uri="{FF2B5EF4-FFF2-40B4-BE49-F238E27FC236}">
                <a16:creationId xmlns:a16="http://schemas.microsoft.com/office/drawing/2014/main" id="{7D7FA428-F191-42B3-3330-A2C391966992}"/>
              </a:ext>
            </a:extLst>
          </p:cNvPr>
          <p:cNvSpPr/>
          <p:nvPr/>
        </p:nvSpPr>
        <p:spPr>
          <a:xfrm>
            <a:off x="10557709" y="5488458"/>
            <a:ext cx="1299430" cy="116568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17" name="Rectangle 16" descr="Stethoscope">
            <a:extLst>
              <a:ext uri="{FF2B5EF4-FFF2-40B4-BE49-F238E27FC236}">
                <a16:creationId xmlns:a16="http://schemas.microsoft.com/office/drawing/2014/main" id="{8D68A821-DEDF-69B8-EFA2-5242FD969EB2}"/>
              </a:ext>
            </a:extLst>
          </p:cNvPr>
          <p:cNvSpPr/>
          <p:nvPr/>
        </p:nvSpPr>
        <p:spPr>
          <a:xfrm>
            <a:off x="669036" y="2055813"/>
            <a:ext cx="1378679" cy="114687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pic>
        <p:nvPicPr>
          <p:cNvPr id="14" name="Slide 8">
            <a:hlinkClick r:id="" action="ppaction://media"/>
            <a:extLst>
              <a:ext uri="{FF2B5EF4-FFF2-40B4-BE49-F238E27FC236}">
                <a16:creationId xmlns:a16="http://schemas.microsoft.com/office/drawing/2014/main" id="{3A079B9A-F93A-282E-0827-812E800F5F3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22642" y="536137"/>
            <a:ext cx="155289" cy="155289"/>
          </a:xfrm>
          <a:prstGeom prst="rect">
            <a:avLst/>
          </a:prstGeom>
        </p:spPr>
      </p:pic>
    </p:spTree>
    <p:extLst>
      <p:ext uri="{BB962C8B-B14F-4D97-AF65-F5344CB8AC3E}">
        <p14:creationId xmlns:p14="http://schemas.microsoft.com/office/powerpoint/2010/main" val="3969512753"/>
      </p:ext>
    </p:extLst>
  </p:cSld>
  <p:clrMapOvr>
    <a:masterClrMapping/>
  </p:clrMapOvr>
  <mc:AlternateContent xmlns:mc="http://schemas.openxmlformats.org/markup-compatibility/2006" xmlns:p14="http://schemas.microsoft.com/office/powerpoint/2010/main">
    <mc:Choice Requires="p14">
      <p:transition spd="slow" p14:dur="2000" advTm="54552"/>
    </mc:Choice>
    <mc:Fallback xmlns="">
      <p:transition spd="slow" advTm="5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4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BEDEF-A1FA-A478-9F4F-EDA8AAC18471}"/>
              </a:ext>
            </a:extLst>
          </p:cNvPr>
          <p:cNvSpPr>
            <a:spLocks noGrp="1"/>
          </p:cNvSpPr>
          <p:nvPr>
            <p:ph type="title"/>
          </p:nvPr>
        </p:nvSpPr>
        <p:spPr>
          <a:xfrm>
            <a:off x="630936" y="640080"/>
            <a:ext cx="4818888" cy="1481328"/>
          </a:xfrm>
        </p:spPr>
        <p:txBody>
          <a:bodyPr anchor="b">
            <a:normAutofit/>
          </a:bodyPr>
          <a:lstStyle/>
          <a:p>
            <a:r>
              <a:rPr lang="en-US" sz="5000" b="1">
                <a:latin typeface="Arial" panose="020B0604020202020204" pitchFamily="34" charset="0"/>
                <a:cs typeface="Arial" panose="020B0604020202020204" pitchFamily="34" charset="0"/>
              </a:rPr>
              <a:t>Medication Management:</a:t>
            </a:r>
            <a:endParaRPr lang="en-US" sz="5000">
              <a:latin typeface="Arial" panose="020B0604020202020204" pitchFamily="34" charset="0"/>
              <a:cs typeface="Arial" panose="020B0604020202020204" pitchFamily="34" charset="0"/>
            </a:endParaRPr>
          </a:p>
        </p:txBody>
      </p:sp>
      <p:sp>
        <p:nvSpPr>
          <p:cNvPr id="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ntent Placeholder 2">
            <a:extLst>
              <a:ext uri="{FF2B5EF4-FFF2-40B4-BE49-F238E27FC236}">
                <a16:creationId xmlns:a16="http://schemas.microsoft.com/office/drawing/2014/main" id="{20B3F775-3DB8-61A2-C2A5-C286D45AC79A}"/>
              </a:ext>
            </a:extLst>
          </p:cNvPr>
          <p:cNvSpPr>
            <a:spLocks noGrp="1"/>
          </p:cNvSpPr>
          <p:nvPr>
            <p:ph idx="1"/>
          </p:nvPr>
        </p:nvSpPr>
        <p:spPr>
          <a:xfrm>
            <a:off x="630936" y="2660904"/>
            <a:ext cx="6341364" cy="3547872"/>
          </a:xfrm>
        </p:spPr>
        <p:txBody>
          <a:bodyPr anchor="t">
            <a:normAutofit/>
          </a:bodyPr>
          <a:lstStyle/>
          <a:p>
            <a:r>
              <a:rPr lang="en-US" sz="1600" dirty="0">
                <a:latin typeface="Arial" panose="020B0604020202020204" pitchFamily="34" charset="0"/>
                <a:cs typeface="Arial" panose="020B0604020202020204" pitchFamily="34" charset="0"/>
              </a:rPr>
              <a:t>Medications used in asthma are categorised into preventers and relievers.</a:t>
            </a:r>
          </a:p>
          <a:p>
            <a:r>
              <a:rPr lang="en-US" sz="1600" dirty="0">
                <a:latin typeface="Arial" panose="020B0604020202020204" pitchFamily="34" charset="0"/>
                <a:cs typeface="Arial" panose="020B0604020202020204" pitchFamily="34" charset="0"/>
              </a:rPr>
              <a:t>Reliever medications: Short-acting beta-agonists (salbutamol inhalers) are quick-acting relievers that relax airway muscles.</a:t>
            </a:r>
          </a:p>
          <a:p>
            <a:r>
              <a:rPr lang="en-US" sz="1600" dirty="0">
                <a:latin typeface="Arial" panose="020B0604020202020204" pitchFamily="34" charset="0"/>
                <a:cs typeface="Arial" panose="020B0604020202020204" pitchFamily="34" charset="0"/>
              </a:rPr>
              <a:t>Preventer medications: The inhaled corticosteroids minimise airway inflammation and are necessary in the long-term control of asthma.</a:t>
            </a:r>
          </a:p>
          <a:p>
            <a:r>
              <a:rPr lang="en-US" sz="1600" dirty="0">
                <a:latin typeface="Arial" panose="020B0604020202020204" pitchFamily="34" charset="0"/>
                <a:cs typeface="Arial" panose="020B0604020202020204" pitchFamily="34" charset="0"/>
              </a:rPr>
              <a:t>Moderate or severe asthma should be managed with combination inhalers, which include corticosteroids and long-acting bronchodilators (National Institute for Health and Care Excellence, 2024).</a:t>
            </a:r>
          </a:p>
          <a:p>
            <a:r>
              <a:rPr lang="en-US" sz="1600" dirty="0">
                <a:latin typeface="Arial" panose="020B0604020202020204" pitchFamily="34" charset="0"/>
                <a:cs typeface="Arial" panose="020B0604020202020204" pitchFamily="34" charset="0"/>
              </a:rPr>
              <a:t>It is important to inhale correctly and take medications regularly to treat the disease.</a:t>
            </a:r>
          </a:p>
          <a:p>
            <a:endParaRPr lang="en-US" sz="1400" dirty="0"/>
          </a:p>
        </p:txBody>
      </p:sp>
      <p:pic>
        <p:nvPicPr>
          <p:cNvPr id="22" name="Graphic 21" descr="Medicine">
            <a:extLst>
              <a:ext uri="{FF2B5EF4-FFF2-40B4-BE49-F238E27FC236}">
                <a16:creationId xmlns:a16="http://schemas.microsoft.com/office/drawing/2014/main" id="{51CF46A0-D55B-BEEE-8B45-77AFF9DCD2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pic>
        <p:nvPicPr>
          <p:cNvPr id="3" name="Slide 9">
            <a:hlinkClick r:id="" action="ppaction://media"/>
            <a:extLst>
              <a:ext uri="{FF2B5EF4-FFF2-40B4-BE49-F238E27FC236}">
                <a16:creationId xmlns:a16="http://schemas.microsoft.com/office/drawing/2014/main" id="{957E4CA7-F663-575F-E286-08633AC6C1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35035" y="212153"/>
            <a:ext cx="487363" cy="487363"/>
          </a:xfrm>
          <a:prstGeom prst="rect">
            <a:avLst/>
          </a:prstGeom>
        </p:spPr>
      </p:pic>
    </p:spTree>
    <p:extLst>
      <p:ext uri="{BB962C8B-B14F-4D97-AF65-F5344CB8AC3E}">
        <p14:creationId xmlns:p14="http://schemas.microsoft.com/office/powerpoint/2010/main" val="4291068826"/>
      </p:ext>
    </p:extLst>
  </p:cSld>
  <p:clrMapOvr>
    <a:masterClrMapping/>
  </p:clrMapOvr>
  <mc:AlternateContent xmlns:mc="http://schemas.openxmlformats.org/markup-compatibility/2006" xmlns:p14="http://schemas.microsoft.com/office/powerpoint/2010/main">
    <mc:Choice Requires="p14">
      <p:transition spd="slow" p14:dur="2000" advTm="44493"/>
    </mc:Choice>
    <mc:Fallback xmlns="">
      <p:transition spd="slow" advTm="44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1C048-72D0-257E-5FE5-761C67E776DA}"/>
              </a:ext>
            </a:extLst>
          </p:cNvPr>
          <p:cNvSpPr>
            <a:spLocks noGrp="1"/>
          </p:cNvSpPr>
          <p:nvPr>
            <p:ph type="title"/>
          </p:nvPr>
        </p:nvSpPr>
        <p:spPr>
          <a:xfrm>
            <a:off x="630936" y="640080"/>
            <a:ext cx="4818888" cy="1481328"/>
          </a:xfrm>
        </p:spPr>
        <p:txBody>
          <a:bodyPr anchor="b">
            <a:normAutofit/>
          </a:bodyPr>
          <a:lstStyle/>
          <a:p>
            <a:r>
              <a:rPr lang="en-US" sz="4200" b="1">
                <a:latin typeface="Arial" panose="020B0604020202020204" pitchFamily="34" charset="0"/>
                <a:cs typeface="Arial" panose="020B0604020202020204" pitchFamily="34" charset="0"/>
              </a:rPr>
              <a:t>Lifestyle and Self-Management:</a:t>
            </a:r>
            <a:endParaRPr lang="en-US" sz="4200">
              <a:latin typeface="Arial" panose="020B0604020202020204" pitchFamily="34" charset="0"/>
              <a:cs typeface="Arial" panose="020B0604020202020204" pitchFamily="34" charset="0"/>
            </a:endParaRPr>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257207-C089-68EA-BA19-D22FB9C927F0}"/>
              </a:ext>
            </a:extLst>
          </p:cNvPr>
          <p:cNvSpPr>
            <a:spLocks noGrp="1"/>
          </p:cNvSpPr>
          <p:nvPr>
            <p:ph idx="1"/>
          </p:nvPr>
        </p:nvSpPr>
        <p:spPr>
          <a:xfrm>
            <a:off x="630936" y="2660904"/>
            <a:ext cx="4818888" cy="3547872"/>
          </a:xfrm>
        </p:spPr>
        <p:txBody>
          <a:bodyPr anchor="t">
            <a:normAutofit/>
          </a:bodyPr>
          <a:lstStyle/>
          <a:p>
            <a:pPr marL="0" indent="0">
              <a:buNone/>
            </a:pPr>
            <a:r>
              <a:rPr lang="en-US" sz="1700">
                <a:latin typeface="Arial" panose="020B0604020202020204" pitchFamily="34" charset="0"/>
                <a:cs typeface="Arial" panose="020B0604020202020204" pitchFamily="34" charset="0"/>
              </a:rPr>
              <a:t>Lifestyle management is a major factor in the management of asthma.</a:t>
            </a:r>
          </a:p>
          <a:p>
            <a:pPr marL="0" indent="0">
              <a:buNone/>
            </a:pPr>
            <a:r>
              <a:rPr lang="en-US" sz="1700">
                <a:latin typeface="Arial" panose="020B0604020202020204" pitchFamily="34" charset="0"/>
                <a:cs typeface="Arial" panose="020B0604020202020204" pitchFamily="34" charset="0"/>
              </a:rPr>
              <a:t>Patients should:</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Do not use triggers that are known as allergens or air pollution.</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Engage in exercise regularly.</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Use inhalers correctly</a:t>
            </a:r>
          </a:p>
          <a:p>
            <a:pPr lvl="1">
              <a:buFont typeface="Wingdings" panose="05000000000000000000" pitchFamily="2" charset="2"/>
              <a:buChar char="§"/>
            </a:pPr>
            <a:r>
              <a:rPr lang="en-US" sz="1700">
                <a:latin typeface="Arial" panose="020B0604020202020204" pitchFamily="34" charset="0"/>
                <a:cs typeface="Arial" panose="020B0604020202020204" pitchFamily="34" charset="0"/>
              </a:rPr>
              <a:t> Adhere to their own asthma action plan.</a:t>
            </a:r>
          </a:p>
          <a:p>
            <a:pPr marL="0" indent="0">
              <a:buNone/>
            </a:pPr>
            <a:r>
              <a:rPr lang="en-US" sz="1700">
                <a:latin typeface="Arial" panose="020B0604020202020204" pitchFamily="34" charset="0"/>
                <a:cs typeface="Arial" panose="020B0604020202020204" pitchFamily="34" charset="0"/>
              </a:rPr>
              <a:t>Self-management education programs have been found to drastically decrease the number of </a:t>
            </a:r>
            <a:r>
              <a:rPr lang="en-GB" sz="1700">
                <a:latin typeface="Arial" panose="020B0604020202020204" pitchFamily="34" charset="0"/>
                <a:cs typeface="Arial" panose="020B0604020202020204" pitchFamily="34" charset="0"/>
              </a:rPr>
              <a:t>hospitalisations</a:t>
            </a:r>
            <a:r>
              <a:rPr lang="en-US" sz="1700">
                <a:latin typeface="Arial" panose="020B0604020202020204" pitchFamily="34" charset="0"/>
                <a:cs typeface="Arial" panose="020B0604020202020204" pitchFamily="34" charset="0"/>
              </a:rPr>
              <a:t> and increase asthma control(GINA, 2024).</a:t>
            </a:r>
          </a:p>
          <a:p>
            <a:endParaRPr lang="en-US" sz="1700"/>
          </a:p>
        </p:txBody>
      </p:sp>
      <p:pic>
        <p:nvPicPr>
          <p:cNvPr id="7" name="Graphic 6" descr="No Smoking">
            <a:extLst>
              <a:ext uri="{FF2B5EF4-FFF2-40B4-BE49-F238E27FC236}">
                <a16:creationId xmlns:a16="http://schemas.microsoft.com/office/drawing/2014/main" id="{DA6D3DBF-1103-5B05-3464-355A0B0706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9048" y="699516"/>
            <a:ext cx="5458968" cy="5458968"/>
          </a:xfrm>
          <a:prstGeom prst="rect">
            <a:avLst/>
          </a:prstGeom>
        </p:spPr>
      </p:pic>
      <p:pic>
        <p:nvPicPr>
          <p:cNvPr id="4" name="Slide 10">
            <a:hlinkClick r:id="" action="ppaction://media"/>
            <a:extLst>
              <a:ext uri="{FF2B5EF4-FFF2-40B4-BE49-F238E27FC236}">
                <a16:creationId xmlns:a16="http://schemas.microsoft.com/office/drawing/2014/main" id="{9AA127A3-88AC-EC5C-9736-CD2884BDACF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43963" y="212153"/>
            <a:ext cx="487363" cy="487363"/>
          </a:xfrm>
          <a:prstGeom prst="rect">
            <a:avLst/>
          </a:prstGeom>
        </p:spPr>
      </p:pic>
    </p:spTree>
    <p:extLst>
      <p:ext uri="{BB962C8B-B14F-4D97-AF65-F5344CB8AC3E}">
        <p14:creationId xmlns:p14="http://schemas.microsoft.com/office/powerpoint/2010/main" val="1159802011"/>
      </p:ext>
    </p:extLst>
  </p:cSld>
  <p:clrMapOvr>
    <a:masterClrMapping/>
  </p:clrMapOvr>
  <mc:AlternateContent xmlns:mc="http://schemas.openxmlformats.org/markup-compatibility/2006" xmlns:p14="http://schemas.microsoft.com/office/powerpoint/2010/main">
    <mc:Choice Requires="p14">
      <p:transition spd="slow" p14:dur="2000" advTm="48394"/>
    </mc:Choice>
    <mc:Fallback xmlns="">
      <p:transition spd="slow" advTm="48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3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7CCC60B-4D42-4FE4-BCB2-A713F52D0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8ACF56-858A-2C78-5E12-79EBEF0B67C9}"/>
              </a:ext>
            </a:extLst>
          </p:cNvPr>
          <p:cNvSpPr>
            <a:spLocks noGrp="1"/>
          </p:cNvSpPr>
          <p:nvPr>
            <p:ph type="title"/>
          </p:nvPr>
        </p:nvSpPr>
        <p:spPr>
          <a:xfrm>
            <a:off x="6985647" y="557188"/>
            <a:ext cx="4368151" cy="5569291"/>
          </a:xfrm>
        </p:spPr>
        <p:txBody>
          <a:bodyPr>
            <a:normAutofit/>
          </a:bodyPr>
          <a:lstStyle/>
          <a:p>
            <a:r>
              <a:rPr lang="en-US" sz="4000" b="1">
                <a:latin typeface="Arial" panose="020B0604020202020204" pitchFamily="34" charset="0"/>
                <a:cs typeface="Arial" panose="020B0604020202020204" pitchFamily="34" charset="0"/>
              </a:rPr>
              <a:t>Communication and Ethical considerations:</a:t>
            </a:r>
            <a:endParaRPr lang="en-US" sz="400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4844FABD-28FB-C41E-7197-6E02D6DBC8A0}"/>
              </a:ext>
            </a:extLst>
          </p:cNvPr>
          <p:cNvGraphicFramePr>
            <a:graphicFrameLocks noGrp="1"/>
          </p:cNvGraphicFramePr>
          <p:nvPr>
            <p:ph idx="1"/>
            <p:extLst>
              <p:ext uri="{D42A27DB-BD31-4B8C-83A1-F6EECF244321}">
                <p14:modId xmlns:p14="http://schemas.microsoft.com/office/powerpoint/2010/main" val="70966266"/>
              </p:ext>
            </p:extLst>
          </p:nvPr>
        </p:nvGraphicFramePr>
        <p:xfrm>
          <a:off x="838200" y="621792"/>
          <a:ext cx="525780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Slide 11">
            <a:hlinkClick r:id="" action="ppaction://media"/>
            <a:extLst>
              <a:ext uri="{FF2B5EF4-FFF2-40B4-BE49-F238E27FC236}">
                <a16:creationId xmlns:a16="http://schemas.microsoft.com/office/drawing/2014/main" id="{8E6EA056-502D-1DEC-D176-E669D597EB2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66435" y="244158"/>
            <a:ext cx="487363" cy="487363"/>
          </a:xfrm>
          <a:prstGeom prst="rect">
            <a:avLst/>
          </a:prstGeom>
        </p:spPr>
      </p:pic>
    </p:spTree>
    <p:extLst>
      <p:ext uri="{BB962C8B-B14F-4D97-AF65-F5344CB8AC3E}">
        <p14:creationId xmlns:p14="http://schemas.microsoft.com/office/powerpoint/2010/main" val="249277067"/>
      </p:ext>
    </p:extLst>
  </p:cSld>
  <p:clrMapOvr>
    <a:masterClrMapping/>
  </p:clrMapOvr>
  <mc:AlternateContent xmlns:mc="http://schemas.openxmlformats.org/markup-compatibility/2006" xmlns:p14="http://schemas.microsoft.com/office/powerpoint/2010/main">
    <mc:Choice Requires="p14">
      <p:transition spd="slow" p14:dur="2000" advTm="35074"/>
    </mc:Choice>
    <mc:Fallback xmlns="">
      <p:transition spd="slow" advTm="35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73D23-B79D-0D52-43D3-3CDBE5036F80}"/>
              </a:ext>
            </a:extLst>
          </p:cNvPr>
          <p:cNvSpPr>
            <a:spLocks noGrp="1"/>
          </p:cNvSpPr>
          <p:nvPr>
            <p:ph type="title"/>
          </p:nvPr>
        </p:nvSpPr>
        <p:spPr>
          <a:xfrm>
            <a:off x="838200" y="365125"/>
            <a:ext cx="10515600" cy="1325563"/>
          </a:xfrm>
        </p:spPr>
        <p:txBody>
          <a:bodyPr>
            <a:normAutofit/>
          </a:bodyPr>
          <a:lstStyle/>
          <a:p>
            <a:r>
              <a:rPr lang="en-US" sz="5400" b="1">
                <a:latin typeface="Arial" panose="020B0604020202020204" pitchFamily="34" charset="0"/>
                <a:cs typeface="Arial" panose="020B0604020202020204" pitchFamily="34" charset="0"/>
              </a:rPr>
              <a:t>Conclusion:</a:t>
            </a:r>
            <a:endParaRPr lang="en-US" sz="5400">
              <a:latin typeface="Arial" panose="020B0604020202020204" pitchFamily="34" charset="0"/>
              <a:cs typeface="Arial" panose="020B0604020202020204" pitchFamily="34" charset="0"/>
            </a:endParaRPr>
          </a:p>
        </p:txBody>
      </p:sp>
      <p:sp>
        <p:nvSpPr>
          <p:cNvPr id="3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406405-73DB-5780-DAA3-4E994F960029}"/>
              </a:ext>
            </a:extLst>
          </p:cNvPr>
          <p:cNvSpPr>
            <a:spLocks noGrp="1"/>
          </p:cNvSpPr>
          <p:nvPr>
            <p:ph idx="1"/>
          </p:nvPr>
        </p:nvSpPr>
        <p:spPr>
          <a:xfrm>
            <a:off x="838200" y="1929384"/>
            <a:ext cx="10515600" cy="4251960"/>
          </a:xfrm>
        </p:spPr>
        <p:txBody>
          <a:bodyPr>
            <a:normAutofit/>
          </a:bodyPr>
          <a:lstStyle/>
          <a:p>
            <a:r>
              <a:rPr lang="en-US" sz="2200" dirty="0">
                <a:latin typeface="Arial" panose="020B0604020202020204" pitchFamily="34" charset="0"/>
                <a:cs typeface="Arial" panose="020B0604020202020204" pitchFamily="34" charset="0"/>
              </a:rPr>
              <a:t>Asthma is a chronic respiratory illness that is chronic and has a great impact on the quality of life of millions of people in the United Kingdom. The knowledge on the anatomy and physiology of the respiratory system can be utilised to understand why trying to inflame the airways and constrict the bronchi results in the symptoms that asthma patients experience.</a:t>
            </a:r>
          </a:p>
          <a:p>
            <a:r>
              <a:rPr lang="en-US" sz="2200" dirty="0">
                <a:latin typeface="Arial" panose="020B0604020202020204" pitchFamily="34" charset="0"/>
                <a:cs typeface="Arial" panose="020B0604020202020204" pitchFamily="34" charset="0"/>
              </a:rPr>
              <a:t>Management of asthma needs a holistic approach which includes medication, change of lifestyles, monitoring and education of the patient. NHS and NICE evidence-based practice offer unequivocal guidelines to assist medical workers in providing safe and effective care.</a:t>
            </a:r>
          </a:p>
          <a:p>
            <a:r>
              <a:rPr lang="en-US" sz="2200" dirty="0">
                <a:latin typeface="Arial" panose="020B0604020202020204" pitchFamily="34" charset="0"/>
                <a:cs typeface="Arial" panose="020B0604020202020204" pitchFamily="34" charset="0"/>
              </a:rPr>
              <a:t>Early diagnosis, routine monitoring and patient-focused care planning can help to effectively control asthma symptoms, minimise severe exacerbation and enhance the health in the long term. </a:t>
            </a:r>
          </a:p>
        </p:txBody>
      </p:sp>
      <p:pic>
        <p:nvPicPr>
          <p:cNvPr id="6" name="Slide 12">
            <a:hlinkClick r:id="" action="ppaction://media"/>
            <a:extLst>
              <a:ext uri="{FF2B5EF4-FFF2-40B4-BE49-F238E27FC236}">
                <a16:creationId xmlns:a16="http://schemas.microsoft.com/office/drawing/2014/main" id="{99ECBD81-D3F2-3BE4-DCEE-0C3A6B61D8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189293"/>
            <a:ext cx="487363" cy="487363"/>
          </a:xfrm>
          <a:prstGeom prst="rect">
            <a:avLst/>
          </a:prstGeom>
        </p:spPr>
      </p:pic>
    </p:spTree>
    <p:extLst>
      <p:ext uri="{BB962C8B-B14F-4D97-AF65-F5344CB8AC3E}">
        <p14:creationId xmlns:p14="http://schemas.microsoft.com/office/powerpoint/2010/main" val="1048059151"/>
      </p:ext>
    </p:extLst>
  </p:cSld>
  <p:clrMapOvr>
    <a:masterClrMapping/>
  </p:clrMapOvr>
  <mc:AlternateContent xmlns:mc="http://schemas.openxmlformats.org/markup-compatibility/2006" xmlns:p14="http://schemas.microsoft.com/office/powerpoint/2010/main">
    <mc:Choice Requires="p14">
      <p:transition spd="slow" p14:dur="2000" advTm="1268"/>
    </mc:Choice>
    <mc:Fallback xmlns="">
      <p:transition spd="slow" advTm="1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E459E1-8BF0-6AC6-E0F5-2518ABA4EFAD}"/>
              </a:ext>
            </a:extLst>
          </p:cNvPr>
          <p:cNvSpPr>
            <a:spLocks noGrp="1"/>
          </p:cNvSpPr>
          <p:nvPr>
            <p:ph type="title"/>
          </p:nvPr>
        </p:nvSpPr>
        <p:spPr>
          <a:xfrm>
            <a:off x="1137034" y="609597"/>
            <a:ext cx="9392421" cy="1330841"/>
          </a:xfrm>
        </p:spPr>
        <p:txBody>
          <a:bodyPr>
            <a:normAutofit/>
          </a:bodyPr>
          <a:lstStyle/>
          <a:p>
            <a:r>
              <a:rPr lang="en-US" altLang="en-US" sz="4000" b="1" dirty="0">
                <a:latin typeface="Arial" panose="020B0604020202020204" pitchFamily="34" charset="0"/>
                <a:cs typeface="Arial" panose="020B0604020202020204" pitchFamily="34" charset="0"/>
              </a:rPr>
              <a:t>Reference list:</a:t>
            </a:r>
            <a:endParaRPr lang="en-US" sz="40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FBB57777-3559-4347-57E5-617A83B96CD3}"/>
              </a:ext>
            </a:extLst>
          </p:cNvPr>
          <p:cNvSpPr>
            <a:spLocks noGrp="1" noChangeArrowheads="1"/>
          </p:cNvSpPr>
          <p:nvPr>
            <p:ph idx="1"/>
          </p:nvPr>
        </p:nvSpPr>
        <p:spPr bwMode="auto">
          <a:xfrm>
            <a:off x="156421" y="2254733"/>
            <a:ext cx="10373034" cy="43389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rmAutofit/>
          </a:bodyPr>
          <a:lstStyle/>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Asthma and Lung UK (2024)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Asthma + Lung UK | Home</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Asthma &amp; Lung UK. [Online] Available from: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2"/>
              </a:rPr>
              <a:t>https://www.asthmaandlung.org.uk/</a:t>
            </a:r>
            <a:r>
              <a:rPr kumimoji="0" lang="en-US" altLang="en-US" sz="1400" b="0" i="0" u="none" strike="noStrike" cap="none" normalizeH="0" dirty="0">
                <a:ln>
                  <a:noFill/>
                </a:ln>
                <a:effectLst/>
                <a:latin typeface="Arial" panose="020B0604020202020204" pitchFamily="34" charset="0"/>
                <a:cs typeface="Arial" panose="020B0604020202020204" pitchFamily="34" charset="0"/>
              </a:rPr>
              <a:t> (Accessed: 08.03.2026).</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Bloom, C.I. et al. (2018) ‘Exacerbation risk and </a:t>
            </a:r>
            <a:r>
              <a:rPr kumimoji="0" lang="en-US" altLang="en-US" sz="1400" b="0" i="0" u="none" strike="noStrike" cap="none" normalizeH="0" baseline="0" dirty="0" err="1">
                <a:ln>
                  <a:noFill/>
                </a:ln>
                <a:effectLst/>
                <a:latin typeface="Arial" panose="020B0604020202020204" pitchFamily="34" charset="0"/>
                <a:cs typeface="Arial" panose="020B0604020202020204" pitchFamily="34" charset="0"/>
              </a:rPr>
              <a:t>characterisation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of the UK’s asthma population from infants to old age’,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Thorax</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73(4), pp.313–320. </a:t>
            </a:r>
          </a:p>
          <a:p>
            <a:pPr marL="0" lvl="0" indent="0" eaLnBrk="0" fontAlgn="base" hangingPunct="0">
              <a:lnSpc>
                <a:spcPct val="150000"/>
              </a:lnSpc>
              <a:spcBef>
                <a:spcPct val="0"/>
              </a:spcBef>
              <a:spcAft>
                <a:spcPts val="600"/>
              </a:spcAft>
              <a:buNone/>
            </a:pPr>
            <a:r>
              <a:rPr lang="en-US" altLang="en-US" sz="1400" dirty="0" err="1">
                <a:latin typeface="Arial" panose="020B0604020202020204" pitchFamily="34" charset="0"/>
                <a:cs typeface="Arial" panose="020B0604020202020204" pitchFamily="34" charset="0"/>
              </a:rPr>
              <a:t>Breathfree</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n.d</a:t>
            </a:r>
            <a:r>
              <a:rPr lang="en-US" altLang="en-US" sz="1400" dirty="0">
                <a:latin typeface="Arial" panose="020B0604020202020204" pitchFamily="34" charset="0"/>
                <a:cs typeface="Arial" panose="020B0604020202020204" pitchFamily="34" charset="0"/>
              </a:rPr>
              <a:t>) </a:t>
            </a:r>
            <a:r>
              <a:rPr lang="en-US" altLang="en-US" sz="1400" i="1" dirty="0">
                <a:latin typeface="Arial" panose="020B0604020202020204" pitchFamily="34" charset="0"/>
                <a:cs typeface="Arial" panose="020B0604020202020204" pitchFamily="34" charset="0"/>
              </a:rPr>
              <a:t>Asthma. </a:t>
            </a:r>
            <a:r>
              <a:rPr lang="en-US" altLang="en-US" sz="1400" dirty="0">
                <a:latin typeface="Arial" panose="020B0604020202020204" pitchFamily="34" charset="0"/>
                <a:cs typeface="Arial" panose="020B0604020202020204" pitchFamily="34" charset="0"/>
              </a:rPr>
              <a:t>[Image]. Available at: https://www.breathefree.com/breathing-conditions/asthma (Accessed: 08 March 2026). </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a:p>
            <a:pPr marL="0" indent="0" eaLnBrk="0" fontAlgn="base" hangingPunct="0">
              <a:lnSpc>
                <a:spcPct val="150000"/>
              </a:lnSpc>
              <a:spcBef>
                <a:spcPct val="0"/>
              </a:spcBef>
              <a:spcAft>
                <a:spcPts val="600"/>
              </a:spcAft>
              <a:buNone/>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Global Initiative for Asthma (GINA) (2024)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Global strategy for asthma management and prevention</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[online] Available </a:t>
            </a:r>
            <a:r>
              <a:rPr lang="en-US" altLang="en-US" sz="1400" dirty="0">
                <a:latin typeface="Arial" panose="020B0604020202020204" pitchFamily="34" charset="0"/>
                <a:cs typeface="Arial" panose="020B0604020202020204" pitchFamily="34" charset="0"/>
              </a:rPr>
              <a:t>from</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3"/>
              </a:rPr>
              <a:t>https://ginasthma.org/wp-content/uploads/2024/05/GINA-2024-Strategy-Report-24_05_22_WMS.pdf</a:t>
            </a:r>
            <a:r>
              <a:rPr lang="en-US" altLang="en-US" sz="1400" dirty="0">
                <a:latin typeface="Arial" panose="020B0604020202020204" pitchFamily="34" charset="0"/>
                <a:cs typeface="Arial" panose="020B0604020202020204" pitchFamily="34" charset="0"/>
              </a:rPr>
              <a:t> (Accessed: 08.03.2026).</a:t>
            </a:r>
          </a:p>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Hall, J.E. and Hall, M.E. (2021) </a:t>
            </a:r>
            <a:r>
              <a:rPr kumimoji="0" lang="en-US" altLang="en-US" sz="1400" b="0" i="1" u="none" strike="noStrike" cap="none" normalizeH="0" baseline="0" dirty="0">
                <a:ln>
                  <a:noFill/>
                </a:ln>
                <a:effectLst/>
                <a:latin typeface="Arial" panose="020B0604020202020204" pitchFamily="34" charset="0"/>
                <a:cs typeface="Arial" panose="020B0604020202020204" pitchFamily="34" charset="0"/>
              </a:rPr>
              <a:t>TEXTBOOK OF Medical Physiology, </a:t>
            </a:r>
            <a:r>
              <a:rPr kumimoji="0" lang="en-US" altLang="en-US" sz="1400" b="0" u="none" strike="noStrike" cap="none" normalizeH="0" baseline="0" dirty="0">
                <a:ln>
                  <a:noFill/>
                </a:ln>
                <a:effectLst/>
                <a:latin typeface="Arial" panose="020B0604020202020204" pitchFamily="34" charset="0"/>
                <a:cs typeface="Arial" panose="020B0604020202020204" pitchFamily="34" charset="0"/>
              </a:rPr>
              <a:t>14</a:t>
            </a:r>
            <a:r>
              <a:rPr kumimoji="0" lang="en-US" altLang="en-US" sz="1400" b="0" u="none" strike="noStrike" cap="none" normalizeH="0" baseline="30000" dirty="0">
                <a:ln>
                  <a:noFill/>
                </a:ln>
                <a:effectLst/>
                <a:latin typeface="Arial" panose="020B0604020202020204" pitchFamily="34" charset="0"/>
                <a:cs typeface="Arial" panose="020B0604020202020204" pitchFamily="34" charset="0"/>
              </a:rPr>
              <a:t>th</a:t>
            </a:r>
            <a:r>
              <a:rPr kumimoji="0" lang="en-US" altLang="en-US" sz="1400" b="0" u="none" strike="noStrike" cap="none" normalizeH="0" baseline="0" dirty="0">
                <a:ln>
                  <a:noFill/>
                </a:ln>
                <a:effectLst/>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edn</a:t>
            </a:r>
            <a:r>
              <a:rPr lang="en-US" altLang="en-US" sz="1400" dirty="0">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ELSEVIER. [Online] Available from: </a:t>
            </a:r>
            <a:r>
              <a:rPr kumimoji="0" lang="en-US" altLang="en-US" sz="1400" b="0" i="0" u="none" strike="noStrike" cap="none" normalizeH="0" baseline="0" dirty="0">
                <a:ln>
                  <a:noFill/>
                </a:ln>
                <a:effectLst/>
                <a:latin typeface="Arial" panose="020B0604020202020204" pitchFamily="34" charset="0"/>
                <a:cs typeface="Arial" panose="020B0604020202020204" pitchFamily="34" charset="0"/>
                <a:hlinkClick r:id="rId4"/>
              </a:rPr>
              <a:t>https://cuvas.edu.pk/cuvas_libraries/ebooks/guyton-and-hall-textbook-of-medical-physiology-14th-edition_043155.pdf</a:t>
            </a:r>
            <a:r>
              <a:rPr lang="en-US" altLang="en-US" sz="1400" dirty="0">
                <a:latin typeface="Arial" panose="020B0604020202020204" pitchFamily="34" charset="0"/>
                <a:cs typeface="Arial" panose="020B0604020202020204" pitchFamily="34" charset="0"/>
              </a:rPr>
              <a:t> (Accessed: 10.03.2026).</a:t>
            </a:r>
            <a:endParaRPr kumimoji="0" lang="en-US" altLang="en-US" sz="14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9" name="Graphic 8" descr="Lungs">
            <a:extLst>
              <a:ext uri="{FF2B5EF4-FFF2-40B4-BE49-F238E27FC236}">
                <a16:creationId xmlns:a16="http://schemas.microsoft.com/office/drawing/2014/main" id="{FFBB4EA2-D14D-7537-F66D-AE9C49075A7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136612" y="171580"/>
            <a:ext cx="2022407" cy="2022407"/>
          </a:xfrm>
          <a:prstGeom prst="rect">
            <a:avLst/>
          </a:prstGeom>
        </p:spPr>
      </p:pic>
      <p:sp>
        <p:nvSpPr>
          <p:cNvPr id="37" name="Freeform: Shape 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5720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E459E1-8BF0-6AC6-E0F5-2518ABA4EFAD}"/>
              </a:ext>
            </a:extLst>
          </p:cNvPr>
          <p:cNvSpPr>
            <a:spLocks noGrp="1"/>
          </p:cNvSpPr>
          <p:nvPr>
            <p:ph type="title"/>
          </p:nvPr>
        </p:nvSpPr>
        <p:spPr>
          <a:xfrm>
            <a:off x="1137034" y="609597"/>
            <a:ext cx="9392421" cy="1330841"/>
          </a:xfrm>
        </p:spPr>
        <p:txBody>
          <a:bodyPr>
            <a:normAutofit/>
          </a:bodyPr>
          <a:lstStyle/>
          <a:p>
            <a:r>
              <a:rPr lang="en-US" altLang="en-US" b="1" dirty="0">
                <a:latin typeface="Arial" panose="020B0604020202020204" pitchFamily="34" charset="0"/>
                <a:cs typeface="Arial" panose="020B0604020202020204" pitchFamily="34" charset="0"/>
              </a:rPr>
              <a:t>Reference list:</a:t>
            </a:r>
            <a:endParaRPr lang="en-US"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FBB57777-3559-4347-57E5-617A83B96CD3}"/>
              </a:ext>
            </a:extLst>
          </p:cNvPr>
          <p:cNvSpPr>
            <a:spLocks noGrp="1" noChangeArrowheads="1"/>
          </p:cNvSpPr>
          <p:nvPr>
            <p:ph idx="1"/>
          </p:nvPr>
        </p:nvSpPr>
        <p:spPr bwMode="auto">
          <a:xfrm>
            <a:off x="1137034" y="2198362"/>
            <a:ext cx="10504360"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158700" numCol="1" anchorCtr="0" compatLnSpc="1">
            <a:prstTxWarp prst="textNoShape">
              <a:avLst/>
            </a:prstTxWarp>
            <a:normAutofit fontScale="92500"/>
          </a:bodyPr>
          <a:lstStyle/>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Holguin, F. et al. (2019) ‘Management of severe asthma: a European Respiratory Society/American Thoracic Society guideline’, </a:t>
            </a:r>
            <a:r>
              <a:rPr lang="en-US" altLang="en-US" sz="1400" i="1" dirty="0">
                <a:latin typeface="Arial" panose="020B0604020202020204" pitchFamily="34" charset="0"/>
                <a:cs typeface="Arial" panose="020B0604020202020204" pitchFamily="34" charset="0"/>
              </a:rPr>
              <a:t>European Respiratory Journal</a:t>
            </a:r>
            <a:r>
              <a:rPr lang="en-US" altLang="en-US" sz="1400" dirty="0">
                <a:latin typeface="Arial" panose="020B0604020202020204" pitchFamily="34" charset="0"/>
                <a:cs typeface="Arial" panose="020B0604020202020204" pitchFamily="34" charset="0"/>
              </a:rPr>
              <a:t>, 55(1), p.1900588.</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iStock (2020) Asthma Disease Concept. Human Lungs and Inhaler for Breathing. Chronic Sickness, Respiratory System Disease, Remedy stock illustration. [Online] Available from: </a:t>
            </a:r>
            <a:r>
              <a:rPr lang="en-US" altLang="en-US" sz="1400" dirty="0">
                <a:latin typeface="Arial" panose="020B0604020202020204" pitchFamily="34" charset="0"/>
                <a:cs typeface="Arial" panose="020B0604020202020204" pitchFamily="34" charset="0"/>
                <a:hlinkClick r:id="rId2"/>
              </a:rPr>
              <a:t>https://www.istockphoto.com/vector/asthma-disease-concept-human-lungs-and-inhaler-for-breathing-chronic-sickness-gm1268120298-372164758</a:t>
            </a:r>
            <a:r>
              <a:rPr lang="en-US" altLang="en-US" sz="1400" dirty="0">
                <a:latin typeface="Arial" panose="020B0604020202020204" pitchFamily="34" charset="0"/>
                <a:cs typeface="Arial" panose="020B0604020202020204" pitchFamily="34" charset="0"/>
              </a:rPr>
              <a:t> (Accessed: 05.03.2026). </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National Institute for Health and Care Excellence (2024) </a:t>
            </a:r>
            <a:r>
              <a:rPr lang="en-US" altLang="en-US" sz="1400" i="1" dirty="0">
                <a:latin typeface="Arial" panose="020B0604020202020204" pitchFamily="34" charset="0"/>
                <a:cs typeface="Arial" panose="020B0604020202020204" pitchFamily="34" charset="0"/>
              </a:rPr>
              <a:t>Overview | Asthma: diagnosis, monitoring and chronic asthma management (BTS, NICE, SIGN) | Guidance | NICE</a:t>
            </a:r>
            <a:r>
              <a:rPr lang="en-US" altLang="en-US" sz="1400" dirty="0">
                <a:latin typeface="Arial" panose="020B0604020202020204" pitchFamily="34" charset="0"/>
                <a:cs typeface="Arial" panose="020B0604020202020204" pitchFamily="34" charset="0"/>
              </a:rPr>
              <a:t>. Nice.org.uk. [Online] Available from: </a:t>
            </a:r>
            <a:r>
              <a:rPr lang="en-US" altLang="en-US" sz="1400" dirty="0">
                <a:latin typeface="Arial" panose="020B0604020202020204" pitchFamily="34" charset="0"/>
                <a:cs typeface="Arial" panose="020B0604020202020204" pitchFamily="34" charset="0"/>
                <a:hlinkClick r:id="rId3"/>
              </a:rPr>
              <a:t>https://www.nice.org.uk/guidance/NG245</a:t>
            </a:r>
            <a:r>
              <a:rPr lang="en-US" altLang="en-US" sz="1400" dirty="0">
                <a:latin typeface="Arial" panose="020B0604020202020204" pitchFamily="34" charset="0"/>
                <a:cs typeface="Arial" panose="020B0604020202020204" pitchFamily="34" charset="0"/>
              </a:rPr>
              <a:t> (Accessed: 11.03.2026).</a:t>
            </a:r>
          </a:p>
          <a:p>
            <a:pPr mar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NHS England (2026) </a:t>
            </a:r>
            <a:r>
              <a:rPr lang="en-US" altLang="en-US" sz="1400" i="1" dirty="0">
                <a:latin typeface="Arial" panose="020B0604020202020204" pitchFamily="34" charset="0"/>
                <a:cs typeface="Arial" panose="020B0604020202020204" pitchFamily="34" charset="0"/>
              </a:rPr>
              <a:t>Respiratory Disease</a:t>
            </a:r>
            <a:r>
              <a:rPr lang="en-US" altLang="en-US" sz="1400" dirty="0">
                <a:latin typeface="Arial" panose="020B0604020202020204" pitchFamily="34" charset="0"/>
                <a:cs typeface="Arial" panose="020B0604020202020204" pitchFamily="34" charset="0"/>
              </a:rPr>
              <a:t>. NHS England. [Online] Available from: </a:t>
            </a:r>
            <a:r>
              <a:rPr lang="en-US" altLang="en-US" sz="1400" dirty="0">
                <a:latin typeface="Arial" panose="020B0604020202020204" pitchFamily="34" charset="0"/>
                <a:cs typeface="Arial" panose="020B0604020202020204" pitchFamily="34" charset="0"/>
                <a:hlinkClick r:id="rId4"/>
              </a:rPr>
              <a:t>https://www.england.nhs.uk/ourwork/clinical-policy/respiratory-disease/</a:t>
            </a:r>
            <a:r>
              <a:rPr lang="en-US" altLang="en-US" sz="1400" dirty="0">
                <a:latin typeface="Arial" panose="020B0604020202020204" pitchFamily="34" charset="0"/>
                <a:cs typeface="Arial" panose="020B0604020202020204" pitchFamily="34" charset="0"/>
              </a:rPr>
              <a:t> (Accessed: 11.03.2026).</a:t>
            </a:r>
          </a:p>
          <a:p>
            <a:pPr marL="0" lvl="0" indent="0" eaLnBrk="0" fontAlgn="base" hangingPunct="0">
              <a:lnSpc>
                <a:spcPct val="150000"/>
              </a:lnSpc>
              <a:spcBef>
                <a:spcPct val="0"/>
              </a:spcBef>
              <a:spcAft>
                <a:spcPts val="600"/>
              </a:spcAft>
              <a:buNone/>
            </a:pPr>
            <a:r>
              <a:rPr lang="en-US" altLang="en-US" sz="1400" dirty="0">
                <a:latin typeface="Arial" panose="020B0604020202020204" pitchFamily="34" charset="0"/>
                <a:cs typeface="Arial" panose="020B0604020202020204" pitchFamily="34" charset="0"/>
              </a:rPr>
              <a:t>World Health Organization (2024) </a:t>
            </a:r>
            <a:r>
              <a:rPr lang="en-US" altLang="en-US" sz="1400" i="1" dirty="0">
                <a:latin typeface="Arial" panose="020B0604020202020204" pitchFamily="34" charset="0"/>
                <a:cs typeface="Arial" panose="020B0604020202020204" pitchFamily="34" charset="0"/>
              </a:rPr>
              <a:t>Asthma</a:t>
            </a:r>
            <a:r>
              <a:rPr lang="en-US" altLang="en-US" sz="1400" dirty="0">
                <a:latin typeface="Arial" panose="020B0604020202020204" pitchFamily="34" charset="0"/>
                <a:cs typeface="Arial" panose="020B0604020202020204" pitchFamily="34" charset="0"/>
              </a:rPr>
              <a:t>. WHO. [Online] Available from: </a:t>
            </a:r>
            <a:r>
              <a:rPr lang="en-US" altLang="en-US" sz="1400" dirty="0">
                <a:latin typeface="Arial" panose="020B0604020202020204" pitchFamily="34" charset="0"/>
                <a:cs typeface="Arial" panose="020B0604020202020204" pitchFamily="34" charset="0"/>
                <a:hlinkClick r:id="rId5"/>
              </a:rPr>
              <a:t>https://www.who.int/news-room/fact-sheets/detail/asthma</a:t>
            </a:r>
            <a:r>
              <a:rPr lang="en-US" altLang="en-US" sz="1400" dirty="0">
                <a:latin typeface="Arial" panose="020B0604020202020204" pitchFamily="34" charset="0"/>
                <a:cs typeface="Arial" panose="020B0604020202020204" pitchFamily="34" charset="0"/>
              </a:rPr>
              <a:t> (Accessed: 12.03.2026).</a:t>
            </a:r>
          </a:p>
          <a:p>
            <a:pPr marL="0" lvl="0" indent="0" eaLnBrk="0" fontAlgn="base" hangingPunct="0">
              <a:lnSpc>
                <a:spcPct val="150000"/>
              </a:lnSpc>
              <a:spcBef>
                <a:spcPct val="0"/>
              </a:spcBef>
              <a:spcAft>
                <a:spcPts val="600"/>
              </a:spcAft>
              <a:buNone/>
            </a:pPr>
            <a:endParaRPr lang="en-US" altLang="en-US" sz="1400"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p:txBody>
      </p:sp>
      <p:pic>
        <p:nvPicPr>
          <p:cNvPr id="9" name="Graphic 8" descr="Lungs">
            <a:extLst>
              <a:ext uri="{FF2B5EF4-FFF2-40B4-BE49-F238E27FC236}">
                <a16:creationId xmlns:a16="http://schemas.microsoft.com/office/drawing/2014/main" id="{FFBB4EA2-D14D-7537-F66D-AE9C49075A7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449726" y="544258"/>
            <a:ext cx="1396180" cy="1396180"/>
          </a:xfrm>
          <a:prstGeom prst="rect">
            <a:avLst/>
          </a:prstGeom>
        </p:spPr>
      </p:pic>
      <p:sp>
        <p:nvSpPr>
          <p:cNvPr id="37" name="Freeform: Shape 3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12515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1705</Words>
  <Application>Microsoft Office PowerPoint</Application>
  <PresentationFormat>Widescreen</PresentationFormat>
  <Paragraphs>113</Paragraphs>
  <Slides>14</Slides>
  <Notes>1</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Wingdings</vt:lpstr>
      <vt:lpstr>Office Theme</vt:lpstr>
      <vt:lpstr>Module Code: BMHP5023  Module Name: Introduction to Physiology  Individual Presentation – Component 2  Student Name: Adibah Bashir  Student ID: 2422466  Lecturer Name: Robert Nartowski   </vt:lpstr>
      <vt:lpstr>Introduction:</vt:lpstr>
      <vt:lpstr>Anatomy and Physiology of the Respiratory System:</vt:lpstr>
      <vt:lpstr>The Effect of Asthma on Body Functioning:</vt:lpstr>
      <vt:lpstr>Fictional Patient Profile:</vt:lpstr>
      <vt:lpstr>Risk Factors of Asthma:</vt:lpstr>
      <vt:lpstr>Care Plan Overview:</vt:lpstr>
      <vt:lpstr>Monitoring and Assessment:</vt:lpstr>
      <vt:lpstr>Medication Management:</vt:lpstr>
      <vt:lpstr>Lifestyle and Self-Management:</vt:lpstr>
      <vt:lpstr>Communication and Ethical considerations: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Abidah Bashir Student ID:  2422466 Module Name:  Introduction to Physiology Module Code:  BMHP5023</dc:title>
  <dc:creator>Abidah Bashir</dc:creator>
  <cp:lastModifiedBy>Adibah Bashir</cp:lastModifiedBy>
  <cp:revision>21</cp:revision>
  <dcterms:created xsi:type="dcterms:W3CDTF">2026-03-14T15:12:09Z</dcterms:created>
  <dcterms:modified xsi:type="dcterms:W3CDTF">2026-03-17T22:33:27Z</dcterms:modified>
</cp:coreProperties>
</file>