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0" r:id="rId6"/>
    <p:sldId id="263" r:id="rId7"/>
    <p:sldId id="264" r:id="rId8"/>
    <p:sldId id="265" r:id="rId9"/>
    <p:sldId id="266" r:id="rId10"/>
    <p:sldId id="267" r:id="rId11"/>
    <p:sldId id="268" r:id="rId12"/>
    <p:sldId id="269" r:id="rId13"/>
    <p:sldId id="272" r:id="rId14"/>
    <p:sldId id="273" r:id="rId15"/>
    <p:sldId id="274" r:id="rId16"/>
    <p:sldId id="271"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3BE6E96D-6867-4E6B-94E6-0942B9F7DDC7}" type="datetimeFigureOut">
              <a:rPr lang="en-GB" smtClean="0"/>
              <a:t>21/04/2020</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C2AAC16-62C7-4183-8365-B90ED992114F}" type="slidenum">
              <a:rPr lang="en-GB" smtClean="0"/>
              <a:t>‹#›</a:t>
            </a:fld>
            <a:endParaRPr lang="en-GB"/>
          </a:p>
        </p:txBody>
      </p:sp>
    </p:spTree>
    <p:extLst>
      <p:ext uri="{BB962C8B-B14F-4D97-AF65-F5344CB8AC3E}">
        <p14:creationId xmlns:p14="http://schemas.microsoft.com/office/powerpoint/2010/main" val="11807606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3BE6E96D-6867-4E6B-94E6-0942B9F7DDC7}"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417763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385144393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3BE6E96D-6867-4E6B-94E6-0942B9F7DDC7}"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294185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3BE6E96D-6867-4E6B-94E6-0942B9F7DDC7}"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179619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3BE6E96D-6867-4E6B-94E6-0942B9F7DDC7}" type="datetimeFigureOut">
              <a:rPr lang="en-GB" smtClean="0"/>
              <a:t>21/04/2020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79345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E6E96D-6867-4E6B-94E6-0942B9F7DDC7}" type="datetimeFigureOut">
              <a:rPr lang="en-GB" smtClean="0"/>
              <a:t>21/04/2020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23845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zh-CN" altLang="en-US"/>
              <a:t>单击此处编辑母版标题样式</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8" name="Date Placeholder 7"/>
          <p:cNvSpPr>
            <a:spLocks noGrp="1"/>
          </p:cNvSpPr>
          <p:nvPr>
            <p:ph type="dt" sz="half" idx="10"/>
          </p:nvPr>
        </p:nvSpPr>
        <p:spPr/>
        <p:txBody>
          <a:bodyPr/>
          <a:lstStyle/>
          <a:p>
            <a:fld id="{3BE6E96D-6867-4E6B-94E6-0942B9F7DDC7}" type="datetimeFigureOut">
              <a:rPr lang="en-GB" smtClean="0"/>
              <a:t>21/04/2020</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C2AAC16-62C7-4183-8365-B90ED992114F}"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326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BE6E96D-6867-4E6B-94E6-0942B9F7DDC7}" type="datetimeFigureOut">
              <a:rPr lang="en-GB" smtClean="0"/>
              <a:t>21/04/2020</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C2AAC16-62C7-4183-8365-B90ED992114F}"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097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498193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95307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BE6E96D-6867-4E6B-94E6-0942B9F7DDC7}" type="datetimeFigureOut">
              <a:rPr lang="en-GB" smtClean="0"/>
              <a:t>21/04/2020</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C2AAC16-62C7-4183-8365-B90ED992114F}" type="slidenum">
              <a:rPr lang="en-GB" smtClean="0"/>
              <a:t>‹#›</a:t>
            </a:fld>
            <a:endParaRPr lang="en-GB"/>
          </a:p>
        </p:txBody>
      </p:sp>
    </p:spTree>
    <p:extLst>
      <p:ext uri="{BB962C8B-B14F-4D97-AF65-F5344CB8AC3E}">
        <p14:creationId xmlns:p14="http://schemas.microsoft.com/office/powerpoint/2010/main" val="13499837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eb-b-ebscohost-com.ezproxy.uwtsd.ac.uk/ehost/pdfviewer/pdfviewer?vid=1&amp;sid=00d5a3b7-7cd4-43ca-93af-f351a5669093%40pdc-v-sessmgr01" TargetMode="External"/><Relationship Id="rId3" Type="http://schemas.openxmlformats.org/officeDocument/2006/relationships/hyperlink" Target="https://www.earlyyearscount.earlychildhood.qld.gov.au/age-spaces/overcoming-language-barriers/" TargetMode="External"/><Relationship Id="rId7" Type="http://schemas.openxmlformats.org/officeDocument/2006/relationships/hyperlink" Target="https://assets.publishing.service.gov.uk/government/uploads/system/uploads/attachment_data/file/772180/horr107.pdf" TargetMode="External"/><Relationship Id="rId2" Type="http://schemas.openxmlformats.org/officeDocument/2006/relationships/hyperlink" Target="https://library.down-syndrome.org/en-gb/newa-update/01/1/social-development-special-schools/" TargetMode="External"/><Relationship Id="rId1" Type="http://schemas.openxmlformats.org/officeDocument/2006/relationships/slideLayout" Target="../slideLayouts/slideLayout2.xml"/><Relationship Id="rId6" Type="http://schemas.openxmlformats.org/officeDocument/2006/relationships/hyperlink" Target="https://www.nap.edu/read/23482/chapter/5#72" TargetMode="External"/><Relationship Id="rId5" Type="http://schemas.openxmlformats.org/officeDocument/2006/relationships/hyperlink" Target="https://web-b-ebscohost-com.ezproxy.uwtsd.ac.uk/ehost/pdfviewer/pdfviewer?vid=1&amp;sid=8f36d0ed-9882-4d35-98ce-b32c483ef92a%40pdc-v-sessmgr04" TargetMode="External"/><Relationship Id="rId4" Type="http://schemas.openxmlformats.org/officeDocument/2006/relationships/hyperlink" Target="https://doi-org.ezproxy.uwtsd.ac.uk/10.1007/s10826-017-0955-6" TargetMode="External"/><Relationship Id="rId9" Type="http://schemas.openxmlformats.org/officeDocument/2006/relationships/hyperlink" Target="https://www.scanva.org/support-for-parents/parents-resource-center-2/social-development-in-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3B92-2E26-407D-916D-5C36641F7B5C}"/>
              </a:ext>
            </a:extLst>
          </p:cNvPr>
          <p:cNvSpPr>
            <a:spLocks noGrp="1"/>
          </p:cNvSpPr>
          <p:nvPr>
            <p:ph type="ctrTitle"/>
          </p:nvPr>
        </p:nvSpPr>
        <p:spPr/>
        <p:txBody>
          <a:bodyPr/>
          <a:lstStyle/>
          <a:p>
            <a:r>
              <a:rPr lang="en-GB" sz="6000" dirty="0"/>
              <a:t>Impact of environment on social development</a:t>
            </a:r>
          </a:p>
        </p:txBody>
      </p:sp>
    </p:spTree>
    <p:extLst>
      <p:ext uri="{BB962C8B-B14F-4D97-AF65-F5344CB8AC3E}">
        <p14:creationId xmlns:p14="http://schemas.microsoft.com/office/powerpoint/2010/main" val="1496021443"/>
      </p:ext>
    </p:extLst>
  </p:cSld>
  <p:clrMapOvr>
    <a:masterClrMapping/>
  </p:clrMapOvr>
  <mc:AlternateContent xmlns:mc="http://schemas.openxmlformats.org/markup-compatibility/2006" xmlns:p14="http://schemas.microsoft.com/office/powerpoint/2010/main">
    <mc:Choice Requires="p14">
      <p:transition spd="slow" p14:dur="2000" advTm="9611"/>
    </mc:Choice>
    <mc:Fallback xmlns="">
      <p:transition spd="slow" advTm="961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95F5C-6537-40A3-96F3-35766F46551E}"/>
              </a:ext>
            </a:extLst>
          </p:cNvPr>
          <p:cNvSpPr>
            <a:spLocks noGrp="1"/>
          </p:cNvSpPr>
          <p:nvPr>
            <p:ph type="title"/>
          </p:nvPr>
        </p:nvSpPr>
        <p:spPr>
          <a:xfrm>
            <a:off x="838200" y="2521916"/>
            <a:ext cx="10515600" cy="1325563"/>
          </a:xfrm>
        </p:spPr>
        <p:txBody>
          <a:bodyPr/>
          <a:lstStyle/>
          <a:p>
            <a:pPr algn="ctr"/>
            <a:r>
              <a:rPr lang="en-GB" dirty="0"/>
              <a:t>Home and Family </a:t>
            </a:r>
          </a:p>
        </p:txBody>
      </p:sp>
    </p:spTree>
    <p:extLst>
      <p:ext uri="{BB962C8B-B14F-4D97-AF65-F5344CB8AC3E}">
        <p14:creationId xmlns:p14="http://schemas.microsoft.com/office/powerpoint/2010/main" val="409399955"/>
      </p:ext>
    </p:extLst>
  </p:cSld>
  <p:clrMapOvr>
    <a:masterClrMapping/>
  </p:clrMapOvr>
  <mc:AlternateContent xmlns:mc="http://schemas.openxmlformats.org/markup-compatibility/2006" xmlns:p14="http://schemas.microsoft.com/office/powerpoint/2010/main">
    <mc:Choice Requires="p14">
      <p:transition spd="slow" p14:dur="2000" advTm="6922"/>
    </mc:Choice>
    <mc:Fallback xmlns="">
      <p:transition spd="slow" advTm="692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79EC5-F4D6-4D9B-AA71-AE22739C621F}"/>
              </a:ext>
            </a:extLst>
          </p:cNvPr>
          <p:cNvSpPr>
            <a:spLocks noGrp="1"/>
          </p:cNvSpPr>
          <p:nvPr>
            <p:ph type="title"/>
          </p:nvPr>
        </p:nvSpPr>
        <p:spPr/>
        <p:txBody>
          <a:bodyPr/>
          <a:lstStyle/>
          <a:p>
            <a:r>
              <a:rPr lang="en-GB" dirty="0"/>
              <a:t>Institutionalisation</a:t>
            </a:r>
          </a:p>
        </p:txBody>
      </p:sp>
      <p:sp>
        <p:nvSpPr>
          <p:cNvPr id="3" name="Content Placeholder 2">
            <a:extLst>
              <a:ext uri="{FF2B5EF4-FFF2-40B4-BE49-F238E27FC236}">
                <a16:creationId xmlns:a16="http://schemas.microsoft.com/office/drawing/2014/main" id="{E372CC63-02D3-4CAE-9A99-BB1E6C6BA55E}"/>
              </a:ext>
            </a:extLst>
          </p:cNvPr>
          <p:cNvSpPr>
            <a:spLocks noGrp="1"/>
          </p:cNvSpPr>
          <p:nvPr>
            <p:ph idx="1"/>
          </p:nvPr>
        </p:nvSpPr>
        <p:spPr/>
        <p:txBody>
          <a:bodyPr>
            <a:normAutofit/>
          </a:bodyPr>
          <a:lstStyle/>
          <a:p>
            <a:r>
              <a:rPr lang="en-GB" dirty="0"/>
              <a:t>This point focuses on the effect that placement in facilitated care has on the social development of children. A study by </a:t>
            </a:r>
            <a:r>
              <a:rPr lang="en-GB" dirty="0" err="1"/>
              <a:t>Leloux-Opmeer</a:t>
            </a:r>
            <a:r>
              <a:rPr lang="en-GB" dirty="0"/>
              <a:t> et al (2017) evaluated the social progress of children over the course of 1 year in 3 different social care settings. Following on from research stating that children who enter foster care display an increase in psychosocial problems during their first year of care (Lawrence et al, 2006, </a:t>
            </a:r>
            <a:r>
              <a:rPr lang="en-GB" dirty="0" err="1"/>
              <a:t>Vanderfaeillie</a:t>
            </a:r>
            <a:r>
              <a:rPr lang="en-GB" dirty="0"/>
              <a:t> et al, 2013, cited in </a:t>
            </a:r>
            <a:r>
              <a:rPr lang="en-GB" dirty="0" err="1"/>
              <a:t>Leloux-Opmeer</a:t>
            </a:r>
            <a:r>
              <a:rPr lang="en-GB" dirty="0"/>
              <a:t> et al, 2017), the study claims that this increase is only notable in children with no previous psychosocial problems. This suggests that the institutionalisation is the trigger for the problems. It further claimed that this trend was significantly less noticeable in children who were placed in family style care as opposed to residential care. This draws a parallel with Erikson’s model of social development in that it suggests that being placed in a less familiar environmental setting may trigger a crisis calling for the child to re-address              previous stages of the cycle in order to re-establish their identity                                (</a:t>
            </a:r>
            <a:r>
              <a:rPr lang="en-GB" dirty="0" err="1"/>
              <a:t>Lineros</a:t>
            </a:r>
            <a:r>
              <a:rPr lang="en-GB" dirty="0"/>
              <a:t> and Fincher, 2014) such as the first “trust vs mistrust” stage.</a:t>
            </a:r>
          </a:p>
          <a:p>
            <a:endParaRPr lang="en-GB" dirty="0"/>
          </a:p>
        </p:txBody>
      </p:sp>
    </p:spTree>
    <p:extLst>
      <p:ext uri="{BB962C8B-B14F-4D97-AF65-F5344CB8AC3E}">
        <p14:creationId xmlns:p14="http://schemas.microsoft.com/office/powerpoint/2010/main" val="4122119831"/>
      </p:ext>
    </p:extLst>
  </p:cSld>
  <p:clrMapOvr>
    <a:masterClrMapping/>
  </p:clrMapOvr>
  <mc:AlternateContent xmlns:mc="http://schemas.openxmlformats.org/markup-compatibility/2006" xmlns:p14="http://schemas.microsoft.com/office/powerpoint/2010/main">
    <mc:Choice Requires="p14">
      <p:transition spd="slow" p14:dur="2000" advTm="110074"/>
    </mc:Choice>
    <mc:Fallback xmlns="">
      <p:transition spd="slow" advTm="11007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2F04-34BB-4D11-8F54-4611E3674532}"/>
              </a:ext>
            </a:extLst>
          </p:cNvPr>
          <p:cNvSpPr>
            <a:spLocks noGrp="1"/>
          </p:cNvSpPr>
          <p:nvPr>
            <p:ph type="title"/>
          </p:nvPr>
        </p:nvSpPr>
        <p:spPr/>
        <p:txBody>
          <a:bodyPr/>
          <a:lstStyle/>
          <a:p>
            <a:r>
              <a:rPr lang="en-GB" dirty="0"/>
              <a:t>Institutionalisation</a:t>
            </a:r>
          </a:p>
        </p:txBody>
      </p:sp>
      <p:sp>
        <p:nvSpPr>
          <p:cNvPr id="3" name="Content Placeholder 2">
            <a:extLst>
              <a:ext uri="{FF2B5EF4-FFF2-40B4-BE49-F238E27FC236}">
                <a16:creationId xmlns:a16="http://schemas.microsoft.com/office/drawing/2014/main" id="{9B46380D-312A-409B-B06B-C5EE7AE4CA4B}"/>
              </a:ext>
            </a:extLst>
          </p:cNvPr>
          <p:cNvSpPr>
            <a:spLocks noGrp="1"/>
          </p:cNvSpPr>
          <p:nvPr>
            <p:ph idx="1"/>
          </p:nvPr>
        </p:nvSpPr>
        <p:spPr>
          <a:xfrm>
            <a:off x="838200" y="1825625"/>
            <a:ext cx="10515600" cy="2094589"/>
          </a:xfrm>
        </p:spPr>
        <p:txBody>
          <a:bodyPr>
            <a:normAutofit fontScale="77500" lnSpcReduction="20000"/>
          </a:bodyPr>
          <a:lstStyle/>
          <a:p>
            <a:r>
              <a:rPr lang="en-GB" sz="2400" dirty="0"/>
              <a:t>Using Bronfenbrenner’s ecological systems model, we can see that the child’s microsystem changes. Depending on how the individual reacts to this change and considering the interconnectedness of the model’s tiers, that each tier has influence on the others (</a:t>
            </a:r>
            <a:r>
              <a:rPr lang="en-GB" sz="2400" dirty="0" err="1"/>
              <a:t>Paat</a:t>
            </a:r>
            <a:r>
              <a:rPr lang="en-GB" sz="2400" dirty="0"/>
              <a:t>, 2013), we can see that psychosocial problems developed in a foster care setting will further affect the child’s socialisation throughout the broader ecological system. We can argue that the children who experience the more drastic change in care, those without the family style setting, will experience a radically different social development throughout the wider system.</a:t>
            </a:r>
          </a:p>
        </p:txBody>
      </p:sp>
      <p:pic>
        <p:nvPicPr>
          <p:cNvPr id="4" name="Picture 3">
            <a:extLst>
              <a:ext uri="{FF2B5EF4-FFF2-40B4-BE49-F238E27FC236}">
                <a16:creationId xmlns:a16="http://schemas.microsoft.com/office/drawing/2014/main" id="{59454A0B-C720-4A2C-B8CA-ABAF14749C2B}"/>
              </a:ext>
            </a:extLst>
          </p:cNvPr>
          <p:cNvPicPr>
            <a:picLocks noChangeAspect="1"/>
          </p:cNvPicPr>
          <p:nvPr/>
        </p:nvPicPr>
        <p:blipFill>
          <a:blip r:embed="rId2"/>
          <a:stretch>
            <a:fillRect/>
          </a:stretch>
        </p:blipFill>
        <p:spPr>
          <a:xfrm>
            <a:off x="4333875" y="3920214"/>
            <a:ext cx="2933700" cy="2937786"/>
          </a:xfrm>
          <a:prstGeom prst="rect">
            <a:avLst/>
          </a:prstGeom>
        </p:spPr>
      </p:pic>
      <p:sp>
        <p:nvSpPr>
          <p:cNvPr id="6" name="TextBox 5">
            <a:extLst>
              <a:ext uri="{FF2B5EF4-FFF2-40B4-BE49-F238E27FC236}">
                <a16:creationId xmlns:a16="http://schemas.microsoft.com/office/drawing/2014/main" id="{53FDB1B0-9581-4D63-B9B4-026D0DE109D9}"/>
              </a:ext>
            </a:extLst>
          </p:cNvPr>
          <p:cNvSpPr txBox="1"/>
          <p:nvPr/>
        </p:nvSpPr>
        <p:spPr>
          <a:xfrm>
            <a:off x="7600950" y="6096000"/>
            <a:ext cx="3752850" cy="261610"/>
          </a:xfrm>
          <a:prstGeom prst="rect">
            <a:avLst/>
          </a:prstGeom>
          <a:noFill/>
        </p:spPr>
        <p:txBody>
          <a:bodyPr wrap="square" rtlCol="0">
            <a:spAutoFit/>
          </a:bodyPr>
          <a:lstStyle/>
          <a:p>
            <a:r>
              <a:rPr lang="en-GB" sz="1100" dirty="0"/>
              <a:t>(NAP, 2016)</a:t>
            </a:r>
          </a:p>
        </p:txBody>
      </p:sp>
    </p:spTree>
    <p:extLst>
      <p:ext uri="{BB962C8B-B14F-4D97-AF65-F5344CB8AC3E}">
        <p14:creationId xmlns:p14="http://schemas.microsoft.com/office/powerpoint/2010/main" val="2652296500"/>
      </p:ext>
    </p:extLst>
  </p:cSld>
  <p:clrMapOvr>
    <a:masterClrMapping/>
  </p:clrMapOvr>
  <mc:AlternateContent xmlns:mc="http://schemas.openxmlformats.org/markup-compatibility/2006" xmlns:p14="http://schemas.microsoft.com/office/powerpoint/2010/main">
    <mc:Choice Requires="p14">
      <p:transition spd="slow" p14:dur="2000" advTm="53606"/>
    </mc:Choice>
    <mc:Fallback xmlns="">
      <p:transition spd="slow" advTm="5360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9A5D5-C0EB-4EF6-B88B-BBAA11E7FD43}"/>
              </a:ext>
            </a:extLst>
          </p:cNvPr>
          <p:cNvSpPr>
            <a:spLocks noGrp="1"/>
          </p:cNvSpPr>
          <p:nvPr>
            <p:ph type="title"/>
          </p:nvPr>
        </p:nvSpPr>
        <p:spPr/>
        <p:txBody>
          <a:bodyPr/>
          <a:lstStyle/>
          <a:p>
            <a:r>
              <a:rPr lang="en-GB" dirty="0"/>
              <a:t>Domestic violence</a:t>
            </a:r>
          </a:p>
        </p:txBody>
      </p:sp>
      <p:sp>
        <p:nvSpPr>
          <p:cNvPr id="3" name="Content Placeholder 2">
            <a:extLst>
              <a:ext uri="{FF2B5EF4-FFF2-40B4-BE49-F238E27FC236}">
                <a16:creationId xmlns:a16="http://schemas.microsoft.com/office/drawing/2014/main" id="{676E9AFC-73C0-4430-811A-C57B7CB10015}"/>
              </a:ext>
            </a:extLst>
          </p:cNvPr>
          <p:cNvSpPr>
            <a:spLocks noGrp="1"/>
          </p:cNvSpPr>
          <p:nvPr>
            <p:ph idx="1"/>
          </p:nvPr>
        </p:nvSpPr>
        <p:spPr>
          <a:xfrm>
            <a:off x="838200" y="1523999"/>
            <a:ext cx="10515600" cy="4968875"/>
          </a:xfrm>
        </p:spPr>
        <p:txBody>
          <a:bodyPr>
            <a:normAutofit fontScale="85000" lnSpcReduction="20000"/>
          </a:bodyPr>
          <a:lstStyle/>
          <a:p>
            <a:r>
              <a:rPr lang="en-GB" sz="2400" dirty="0"/>
              <a:t>Here we address the effect of growing up in a violent household on the social development of a child. Oliver et al (2019) found that alongside attributing to physical and mental health problems, exposure to domestic violence has considerable effects on academic and economic attainment as well as future relationship development. This again draws on Bronfenbrenner’s ecological model (</a:t>
            </a:r>
            <a:r>
              <a:rPr lang="en-GB" sz="2400" dirty="0" err="1"/>
              <a:t>Paat</a:t>
            </a:r>
            <a:r>
              <a:rPr lang="en-GB" sz="2400" dirty="0"/>
              <a:t>, 2013) in that it displays the microsystem effecting the individuals interaction with the wider system.</a:t>
            </a:r>
          </a:p>
          <a:p>
            <a:r>
              <a:rPr lang="en-GB" sz="2400" dirty="0"/>
              <a:t>Interestingly, Diez et al (2017) found that children who are exposed to inter-partner violence develop a better attitude towards teachers. The study argues that teachers can replace the primary trust figure that children may fail to find in their parents which further iterates the idea that the stages of Erikson’s model can be revisited (</a:t>
            </a:r>
            <a:r>
              <a:rPr lang="en-GB" sz="2400" dirty="0" err="1"/>
              <a:t>Lineros</a:t>
            </a:r>
            <a:r>
              <a:rPr lang="en-GB" sz="2400" dirty="0"/>
              <a:t> and Fincher 2014)</a:t>
            </a:r>
          </a:p>
          <a:p>
            <a:r>
              <a:rPr lang="en-GB" sz="2400" dirty="0"/>
              <a:t>It also draws on social constructivist theory, particularly Vygotsky’s zone of proximal development and more knowledgeable other (Bartlett and Burton, 2016).         Here we can argue that in reaction to a negative homelife, an                 enhanced social learning environment emerges. In the case of the             research by Diez et al (2017), the teacher represents the more                knowledgeable other and the better relationship improves the ability of             that teacher to scaffold the child through the ZPD.</a:t>
            </a:r>
          </a:p>
          <a:p>
            <a:endParaRPr lang="en-GB" dirty="0"/>
          </a:p>
        </p:txBody>
      </p:sp>
    </p:spTree>
    <p:extLst>
      <p:ext uri="{BB962C8B-B14F-4D97-AF65-F5344CB8AC3E}">
        <p14:creationId xmlns:p14="http://schemas.microsoft.com/office/powerpoint/2010/main" val="2282017219"/>
      </p:ext>
    </p:extLst>
  </p:cSld>
  <p:clrMapOvr>
    <a:masterClrMapping/>
  </p:clrMapOvr>
  <mc:AlternateContent xmlns:mc="http://schemas.openxmlformats.org/markup-compatibility/2006" xmlns:p14="http://schemas.microsoft.com/office/powerpoint/2010/main">
    <mc:Choice Requires="p14">
      <p:transition spd="slow" p14:dur="2000" advTm="137524"/>
    </mc:Choice>
    <mc:Fallback xmlns="">
      <p:transition spd="slow" advTm="13752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6D146-5C02-4789-AE8B-B7BE5BB2BAAB}"/>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AFE29BBC-2C60-4272-917A-5313B14A8CD5}"/>
              </a:ext>
            </a:extLst>
          </p:cNvPr>
          <p:cNvSpPr>
            <a:spLocks noGrp="1"/>
          </p:cNvSpPr>
          <p:nvPr>
            <p:ph idx="1"/>
          </p:nvPr>
        </p:nvSpPr>
        <p:spPr/>
        <p:txBody>
          <a:bodyPr>
            <a:normAutofit/>
          </a:bodyPr>
          <a:lstStyle/>
          <a:p>
            <a:r>
              <a:rPr lang="en-GB" dirty="0"/>
              <a:t>Growing up in foreign countries can have a huge impact on a child's development. This environment to a child can be hard due to many barriers being introduced. One of these barriers may be language, if a child is unable to understand a language then they will struggle with simple things such as making friends, listening to orders, and will struggle to feel like they belong. I understand this personally due to my best friend in college being from Portugal. My friend, Henrique, moved to Swansea in 2016, my first year of college and was very shy and timid. He had very little knowledge of the language and city and therefore rarely talked. Eventually, he gained a better understanding of the language ad city and his confidence soon shot up. By building an understanding of the language in the country it will, “help your child understand instructions, communicate with other children and educators and feel a sense of belonging.” (Overcoming language barriers - Early Years Count TEYC, 2020)</a:t>
            </a:r>
          </a:p>
        </p:txBody>
      </p:sp>
    </p:spTree>
    <p:extLst>
      <p:ext uri="{BB962C8B-B14F-4D97-AF65-F5344CB8AC3E}">
        <p14:creationId xmlns:p14="http://schemas.microsoft.com/office/powerpoint/2010/main" val="3958398128"/>
      </p:ext>
    </p:extLst>
  </p:cSld>
  <p:clrMapOvr>
    <a:masterClrMapping/>
  </p:clrMapOvr>
  <mc:AlternateContent xmlns:mc="http://schemas.openxmlformats.org/markup-compatibility/2006" xmlns:p14="http://schemas.microsoft.com/office/powerpoint/2010/main">
    <mc:Choice Requires="p14">
      <p:transition spd="slow" p14:dur="2000" advTm="109537"/>
    </mc:Choice>
    <mc:Fallback xmlns="">
      <p:transition spd="slow" advTm="10953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8734-D932-42F2-8E9F-06A3D2E2AEA9}"/>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3F2FF23E-E658-4515-8153-78BC5A0ECBBD}"/>
              </a:ext>
            </a:extLst>
          </p:cNvPr>
          <p:cNvSpPr>
            <a:spLocks noGrp="1"/>
          </p:cNvSpPr>
          <p:nvPr>
            <p:ph idx="1"/>
          </p:nvPr>
        </p:nvSpPr>
        <p:spPr/>
        <p:txBody>
          <a:bodyPr/>
          <a:lstStyle/>
          <a:p>
            <a:r>
              <a:rPr lang="en-GB" dirty="0"/>
              <a:t>The environment of a foreign language can link in with Erikson's theory of child development due to the child going back to stage 1 of Erikson’s theory and progressively working their way through the stages despite their age, due to the new environment they are in. The child will become dependant on others and will have trust issues with new people, such as a child in stage 1 of Erikson’s theory. During stage 6 of Erikson’s theory he states, “We are capable of learning. Creating and accomplishing numerous new skills and knowledge.” (</a:t>
            </a:r>
            <a:r>
              <a:rPr lang="en-GB" dirty="0" err="1"/>
              <a:t>Kemph</a:t>
            </a:r>
            <a:r>
              <a:rPr lang="en-GB" dirty="0"/>
              <a:t>, 2020) Therefore, allowing the child to gain an understanding of the new language and helping them feel like they belong and build new relationships in the country.</a:t>
            </a:r>
          </a:p>
        </p:txBody>
      </p:sp>
    </p:spTree>
    <p:extLst>
      <p:ext uri="{BB962C8B-B14F-4D97-AF65-F5344CB8AC3E}">
        <p14:creationId xmlns:p14="http://schemas.microsoft.com/office/powerpoint/2010/main" val="1118949486"/>
      </p:ext>
    </p:extLst>
  </p:cSld>
  <p:clrMapOvr>
    <a:masterClrMapping/>
  </p:clrMapOvr>
  <mc:AlternateContent xmlns:mc="http://schemas.openxmlformats.org/markup-compatibility/2006" xmlns:p14="http://schemas.microsoft.com/office/powerpoint/2010/main">
    <mc:Choice Requires="p14">
      <p:transition spd="slow" p14:dur="2000" advTm="103290"/>
    </mc:Choice>
    <mc:Fallback xmlns="">
      <p:transition spd="slow" advTm="10329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07E7-3B03-43BD-B26E-9AB69005165B}"/>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D950CD15-2966-4BAF-AA9E-E3D811522931}"/>
              </a:ext>
            </a:extLst>
          </p:cNvPr>
          <p:cNvSpPr>
            <a:spLocks noGrp="1"/>
          </p:cNvSpPr>
          <p:nvPr>
            <p:ph idx="1"/>
          </p:nvPr>
        </p:nvSpPr>
        <p:spPr/>
        <p:txBody>
          <a:bodyPr>
            <a:normAutofit/>
          </a:bodyPr>
          <a:lstStyle/>
          <a:p>
            <a:r>
              <a:rPr lang="en-GB" dirty="0"/>
              <a:t>All the points I have discussed so far are reasons to why foreign countries can negatively effect a child's development. However, it can be effected in a positive way. In early days, a child can develop an understanding of two languages if two languages are spoke regularly around the child from birth. This then provides the child with a great knowledge of two languages therefore, allowing the child to excel whether that be in an environment where the primary language is spoke, or secondary. This can effect child development positively as it can improve the child's knowledge, confidence and ability to adapt to situations. (Lang, 2009) states, “Children who learn a second language can maintain attention despite outside stimuli better than children who know only one language.” Implying that learning a foreign language can benefit the child's development by improving their attention skills.</a:t>
            </a:r>
          </a:p>
        </p:txBody>
      </p:sp>
    </p:spTree>
    <p:extLst>
      <p:ext uri="{BB962C8B-B14F-4D97-AF65-F5344CB8AC3E}">
        <p14:creationId xmlns:p14="http://schemas.microsoft.com/office/powerpoint/2010/main" val="3922923043"/>
      </p:ext>
    </p:extLst>
  </p:cSld>
  <p:clrMapOvr>
    <a:masterClrMapping/>
  </p:clrMapOvr>
  <mc:AlternateContent xmlns:mc="http://schemas.openxmlformats.org/markup-compatibility/2006" xmlns:p14="http://schemas.microsoft.com/office/powerpoint/2010/main">
    <mc:Choice Requires="p14">
      <p:transition spd="slow" p14:dur="2000" advTm="79133"/>
    </mc:Choice>
    <mc:Fallback xmlns="">
      <p:transition spd="slow" advTm="7913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lang="en-GB" sz="5000" dirty="0"/>
              <a:t>P</a:t>
            </a:r>
            <a:r>
              <a:rPr lang="en-US" sz="5000" dirty="0"/>
              <a:t>ARENTS AND PEER PRESSURE </a:t>
            </a:r>
            <a:endParaRPr lang="en-GB" sz="4800" dirty="0"/>
          </a:p>
        </p:txBody>
      </p:sp>
      <p:sp>
        <p:nvSpPr>
          <p:cNvPr id="3" name="副标题 2"/>
          <p:cNvSpPr>
            <a:spLocks noGrp="1"/>
          </p:cNvSpPr>
          <p:nvPr>
            <p:ph type="subTitle" idx="1"/>
          </p:nvPr>
        </p:nvSpPr>
        <p:spPr/>
        <p:txBody>
          <a:bodyPr>
            <a:normAutofit/>
          </a:bodyPr>
          <a:lstStyle/>
          <a:p>
            <a:r>
              <a:rPr lang="en-GB" sz="1800" b="1" dirty="0"/>
              <a:t>Yong Xie  1904032</a:t>
            </a:r>
          </a:p>
        </p:txBody>
      </p:sp>
    </p:spTree>
    <p:extLst>
      <p:ext uri="{BB962C8B-B14F-4D97-AF65-F5344CB8AC3E}">
        <p14:creationId xmlns:p14="http://schemas.microsoft.com/office/powerpoint/2010/main" val="1772628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11578" y="1773983"/>
            <a:ext cx="3490151" cy="3477875"/>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Parents and peers are the most direct contact groups in children‘s early life.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According to the ecological systems theory (Bronfenbrenner, 1979), parents and peers are components of microsystem. </a:t>
            </a:r>
            <a:endParaRPr kumimoji="0" lang="en-GB" sz="2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1028" name="Picture 4" descr="Bronfenbrenner's ecological systems theory 8,10 | Downloa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5795" y="241598"/>
            <a:ext cx="7818386" cy="6374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879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01512" y="1690933"/>
            <a:ext cx="10049163" cy="34163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The relationship between children and their parents and peers is two-way (Col</a:t>
            </a:r>
            <a:r>
              <a:rPr kumimoji="0" lang="en-US"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l</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ins et al., 2000; </a:t>
            </a:r>
            <a:r>
              <a:rPr kumimoji="0" lang="en-GB" altLang="zh-CN" sz="2400" b="0" i="0" u="none" strike="noStrike" kern="1200" cap="none" spc="0" normalizeH="0" baseline="0" noProof="0" dirty="0" err="1">
                <a:ln>
                  <a:noFill/>
                </a:ln>
                <a:solidFill>
                  <a:prstClr val="black"/>
                </a:solidFill>
                <a:effectLst/>
                <a:uLnTx/>
                <a:uFillTx/>
                <a:latin typeface="Century Gothic" panose="020B0502020202020204"/>
                <a:ea typeface="宋体" panose="02010600030101010101" pitchFamily="2" charset="-122"/>
                <a:cs typeface="+mn-cs"/>
              </a:rPr>
              <a:t>Leerkes</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&amp; </a:t>
            </a:r>
            <a:r>
              <a:rPr kumimoji="0" lang="en-GB" altLang="zh-CN" sz="2400" b="0" i="0" u="none" strike="noStrike" kern="1200" cap="none" spc="0" normalizeH="0" baseline="0" noProof="0" dirty="0" err="1">
                <a:ln>
                  <a:noFill/>
                </a:ln>
                <a:solidFill>
                  <a:prstClr val="black"/>
                </a:solidFill>
                <a:effectLst/>
                <a:uLnTx/>
                <a:uFillTx/>
                <a:latin typeface="Century Gothic" panose="020B0502020202020204"/>
                <a:ea typeface="宋体" panose="02010600030101010101" pitchFamily="2" charset="-122"/>
                <a:cs typeface="+mn-cs"/>
              </a:rPr>
              <a:t>Crockcnberg</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2003).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For example, a careful and friendly child will make his parents become positive and patient, will make his peers around him more willing to contact with him, he is also willing to maintain this kind of friendly personality. A mischievous and irritable child is punished by his parents and is less likely to attract his peers, which makes him more irritable. </a:t>
            </a:r>
          </a:p>
        </p:txBody>
      </p:sp>
    </p:spTree>
    <p:extLst>
      <p:ext uri="{BB962C8B-B14F-4D97-AF65-F5344CB8AC3E}">
        <p14:creationId xmlns:p14="http://schemas.microsoft.com/office/powerpoint/2010/main" val="3293616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80170" y="1277978"/>
            <a:ext cx="10049163" cy="4401205"/>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Each of these elements can affect the child's relationship to other elements.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For example, if parents have a good relationship, they can perform their parental duties better, which make the</a:t>
            </a:r>
            <a:r>
              <a:rPr kumimoji="0" lang="en-GB" altLang="zh-CN" sz="2000" b="0" i="0" u="none" strike="noStrike" kern="1200" cap="none" spc="0" normalizeH="0" noProof="0" dirty="0">
                <a:ln>
                  <a:noFill/>
                </a:ln>
                <a:solidFill>
                  <a:prstClr val="black"/>
                </a:solidFill>
                <a:effectLst/>
                <a:uLnTx/>
                <a:uFillTx/>
                <a:latin typeface="Century Gothic" panose="020B0502020202020204"/>
                <a:ea typeface="宋体" panose="02010600030101010101" pitchFamily="2" charset="-122"/>
                <a:cs typeface="+mn-cs"/>
              </a:rPr>
              <a:t> child a kind person</a:t>
            </a: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If parents are in conflict with each other, it is easy to blame the child and make the child more hostile (Hetherington &amp; Stanley-Hagen. 2002).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In China, there is a phrase "other people's children", which is also a manifestation of peer pressure. If the child does not work hard enough, the friends around are better than the children, the parents will compare the child with his friends, let the child become depressed. Parents' behaviour can also make children hostile to their superior friends and put them in a state of competition with others, which is not good for their children to get along with their friends. </a:t>
            </a:r>
          </a:p>
        </p:txBody>
      </p:sp>
    </p:spTree>
    <p:extLst>
      <p:ext uri="{BB962C8B-B14F-4D97-AF65-F5344CB8AC3E}">
        <p14:creationId xmlns:p14="http://schemas.microsoft.com/office/powerpoint/2010/main" val="277417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37718" y="461899"/>
            <a:ext cx="4561869" cy="5909310"/>
          </a:xfrm>
          <a:prstGeom prst="rect">
            <a:avLst/>
          </a:prstGeom>
        </p:spPr>
        <p:txBody>
          <a:bodyPr wrap="square">
            <a:spAutoFit/>
          </a:bodyPr>
          <a:lstStyle/>
          <a:p>
            <a:r>
              <a:rPr lang="en-US" altLang="zh-CN" dirty="0"/>
              <a:t>At </a:t>
            </a:r>
            <a:r>
              <a:rPr lang="en-US" altLang="zh-CN" b="1" dirty="0"/>
              <a:t>preschool age</a:t>
            </a:r>
            <a:r>
              <a:rPr lang="en-US" altLang="zh-CN" dirty="0"/>
              <a:t>, if the children's active inquiry behavior is encouraged by their parents, they will form initiative, which lays a foundation for them to become a responsible and creative person in the future. If adults laugh at their children's ingenuity and imagination, they gradually lose self-confidence, which makes them more inclined to live in a narrow circle set up for them by others, and lack the initiative to make a happy life for themselves.</a:t>
            </a:r>
            <a:endParaRPr lang="en-GB" altLang="zh-CN" dirty="0"/>
          </a:p>
          <a:p>
            <a:endParaRPr lang="en-GB" altLang="zh-CN" dirty="0"/>
          </a:p>
          <a:p>
            <a:r>
              <a:rPr lang="en-GB" altLang="zh-CN" dirty="0"/>
              <a:t>A</a:t>
            </a:r>
            <a:r>
              <a:rPr lang="en-US" altLang="zh-CN" dirty="0"/>
              <a:t>t </a:t>
            </a:r>
            <a:r>
              <a:rPr lang="en-US" altLang="zh-CN" b="1" dirty="0"/>
              <a:t>School age</a:t>
            </a:r>
            <a:r>
              <a:rPr lang="en-US" altLang="zh-CN" dirty="0"/>
              <a:t>, </a:t>
            </a:r>
            <a:r>
              <a:rPr lang="en-GB" altLang="zh-CN" dirty="0"/>
              <a:t>if school-age children at stage 4 are in a state of long-term lag, they will reduce their confidence in completing their studies and become self-inferiority, which will also affect their ability to deal with affairs or interpersonal relationships in the future.</a:t>
            </a:r>
          </a:p>
        </p:txBody>
      </p:sp>
      <p:pic>
        <p:nvPicPr>
          <p:cNvPr id="2050" name="Picture 2" descr="Erik Erikson's Stages of Psychosocial Develop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5562" y="1070228"/>
            <a:ext cx="5525729" cy="3687503"/>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6479460" y="4905139"/>
            <a:ext cx="4050890" cy="307777"/>
          </a:xfrm>
          <a:prstGeom prst="rect">
            <a:avLst/>
          </a:prstGeom>
        </p:spPr>
        <p:txBody>
          <a:bodyPr wrap="square">
            <a:spAutoFit/>
          </a:bodyPr>
          <a:lstStyle/>
          <a:p>
            <a:r>
              <a:rPr lang="en-GB" altLang="zh-CN" sz="1400" b="1" dirty="0"/>
              <a:t>Erikson's psychosocial development (1968)</a:t>
            </a:r>
          </a:p>
        </p:txBody>
      </p:sp>
    </p:spTree>
    <p:extLst>
      <p:ext uri="{BB962C8B-B14F-4D97-AF65-F5344CB8AC3E}">
        <p14:creationId xmlns:p14="http://schemas.microsoft.com/office/powerpoint/2010/main" val="4289964433"/>
      </p:ext>
    </p:extLst>
  </p:cSld>
  <p:clrMapOvr>
    <a:masterClrMapping/>
  </p:clrMapOvr>
  <mc:AlternateContent xmlns:mc="http://schemas.openxmlformats.org/markup-compatibility/2006" xmlns:p14="http://schemas.microsoft.com/office/powerpoint/2010/main">
    <mc:Choice Requires="p14">
      <p:transition spd="slow" p14:dur="2000" advTm="52550"/>
    </mc:Choice>
    <mc:Fallback xmlns="">
      <p:transition spd="slow" advTm="5255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BEAEC-0F0A-4C3C-B409-5D57530120D8}"/>
              </a:ext>
            </a:extLst>
          </p:cNvPr>
          <p:cNvSpPr>
            <a:spLocks noGrp="1"/>
          </p:cNvSpPr>
          <p:nvPr>
            <p:ph type="title"/>
          </p:nvPr>
        </p:nvSpPr>
        <p:spPr/>
        <p:txBody>
          <a:bodyPr/>
          <a:lstStyle/>
          <a:p>
            <a:r>
              <a:rPr lang="en-GB" dirty="0"/>
              <a:t>What is social development</a:t>
            </a:r>
          </a:p>
        </p:txBody>
      </p:sp>
      <p:sp>
        <p:nvSpPr>
          <p:cNvPr id="3" name="Content Placeholder 2">
            <a:extLst>
              <a:ext uri="{FF2B5EF4-FFF2-40B4-BE49-F238E27FC236}">
                <a16:creationId xmlns:a16="http://schemas.microsoft.com/office/drawing/2014/main" id="{E9D77A45-238A-4680-8819-C2ABC017483B}"/>
              </a:ext>
            </a:extLst>
          </p:cNvPr>
          <p:cNvSpPr>
            <a:spLocks noGrp="1"/>
          </p:cNvSpPr>
          <p:nvPr>
            <p:ph idx="1"/>
          </p:nvPr>
        </p:nvSpPr>
        <p:spPr/>
        <p:txBody>
          <a:bodyPr/>
          <a:lstStyle/>
          <a:p>
            <a:pPr marL="0" indent="0">
              <a:buNone/>
            </a:pPr>
            <a:r>
              <a:rPr lang="en-GB" dirty="0"/>
              <a:t>Social development is the process by which children learn to interact with other people. This allows them to develop their own perception of self and individuality. They also gain skills to communicate and understand other people (SCANVA, 2020) Due to how similar Emotional and Social Development occurs in children they often overlap and can often be considered a Multifaceted form of development instead of two separate forms of development.</a:t>
            </a:r>
          </a:p>
        </p:txBody>
      </p:sp>
    </p:spTree>
    <p:extLst>
      <p:ext uri="{BB962C8B-B14F-4D97-AF65-F5344CB8AC3E}">
        <p14:creationId xmlns:p14="http://schemas.microsoft.com/office/powerpoint/2010/main" val="1820336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BA49-BB4E-4DA6-A682-EEC10117D99F}"/>
              </a:ext>
            </a:extLst>
          </p:cNvPr>
          <p:cNvSpPr>
            <a:spLocks noGrp="1"/>
          </p:cNvSpPr>
          <p:nvPr>
            <p:ph type="title"/>
          </p:nvPr>
        </p:nvSpPr>
        <p:spPr/>
        <p:txBody>
          <a:bodyPr>
            <a:normAutofit fontScale="90000"/>
          </a:bodyPr>
          <a:lstStyle/>
          <a:p>
            <a:r>
              <a:rPr lang="en-GB" dirty="0"/>
              <a:t>How schools affect social development 	</a:t>
            </a:r>
          </a:p>
        </p:txBody>
      </p:sp>
      <p:sp>
        <p:nvSpPr>
          <p:cNvPr id="3" name="Content Placeholder 2">
            <a:extLst>
              <a:ext uri="{FF2B5EF4-FFF2-40B4-BE49-F238E27FC236}">
                <a16:creationId xmlns:a16="http://schemas.microsoft.com/office/drawing/2014/main" id="{133CB1CE-BBC8-4AE5-9BB9-BA26E1D4BED7}"/>
              </a:ext>
            </a:extLst>
          </p:cNvPr>
          <p:cNvSpPr>
            <a:spLocks noGrp="1"/>
          </p:cNvSpPr>
          <p:nvPr>
            <p:ph idx="1"/>
          </p:nvPr>
        </p:nvSpPr>
        <p:spPr/>
        <p:txBody>
          <a:bodyPr/>
          <a:lstStyle/>
          <a:p>
            <a:pPr marL="0" indent="0">
              <a:buNone/>
            </a:pPr>
            <a:r>
              <a:rPr lang="en-GB" dirty="0"/>
              <a:t>At a young age schools are the most diverse environment that is readily available to the children. Schools heavily impact upon social and emotional development. This is done through interaction between peers and also through the teachers. The type of school also has an affect on development. According to Denise Dew-Hughes (1998) the students in “special schools” were less socially mature compared to the students in mainstream education. </a:t>
            </a:r>
          </a:p>
        </p:txBody>
      </p:sp>
    </p:spTree>
    <p:extLst>
      <p:ext uri="{BB962C8B-B14F-4D97-AF65-F5344CB8AC3E}">
        <p14:creationId xmlns:p14="http://schemas.microsoft.com/office/powerpoint/2010/main" val="2518867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EA6F1-9C25-4671-85C5-5F9067693F4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355106F-BDDA-41C7-A2A6-7AB09BD8CA42}"/>
              </a:ext>
            </a:extLst>
          </p:cNvPr>
          <p:cNvSpPr>
            <a:spLocks noGrp="1"/>
          </p:cNvSpPr>
          <p:nvPr>
            <p:ph idx="1"/>
          </p:nvPr>
        </p:nvSpPr>
        <p:spPr/>
        <p:txBody>
          <a:bodyPr/>
          <a:lstStyle/>
          <a:p>
            <a:r>
              <a:rPr lang="en-GB" dirty="0"/>
              <a:t>We can see that the environment of a child drastically effects the way in which they develop socially.</a:t>
            </a:r>
          </a:p>
          <a:p>
            <a:r>
              <a:rPr lang="en-GB" dirty="0"/>
              <a:t>The home life environment provides a secure foundation for children’s social development and significant changes in this environment effect that development</a:t>
            </a:r>
          </a:p>
          <a:p>
            <a:r>
              <a:rPr lang="en-GB" dirty="0"/>
              <a:t>We also see that if a good relationship with parents is difficult to cultivate, that relationship can be found elsewhere</a:t>
            </a:r>
          </a:p>
          <a:p>
            <a:r>
              <a:rPr lang="en-GB" dirty="0"/>
              <a:t>Ultimately, social development is not stopped by environmental factors but instead takes a different path in order to accommodate </a:t>
            </a:r>
            <a:r>
              <a:rPr lang="en-GB"/>
              <a:t>for them.</a:t>
            </a:r>
            <a:endParaRPr lang="en-GB" dirty="0"/>
          </a:p>
        </p:txBody>
      </p:sp>
    </p:spTree>
    <p:extLst>
      <p:ext uri="{BB962C8B-B14F-4D97-AF65-F5344CB8AC3E}">
        <p14:creationId xmlns:p14="http://schemas.microsoft.com/office/powerpoint/2010/main" val="238073262"/>
      </p:ext>
    </p:extLst>
  </p:cSld>
  <p:clrMapOvr>
    <a:masterClrMapping/>
  </p:clrMapOvr>
  <mc:AlternateContent xmlns:mc="http://schemas.openxmlformats.org/markup-compatibility/2006" xmlns:p14="http://schemas.microsoft.com/office/powerpoint/2010/main">
    <mc:Choice Requires="p14">
      <p:transition spd="slow" p14:dur="2000" advTm="63147"/>
    </mc:Choice>
    <mc:Fallback xmlns="">
      <p:transition spd="slow" advTm="6314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0DE1-E15B-4E2E-A796-0B5D7F3F4346}"/>
              </a:ext>
            </a:extLst>
          </p:cNvPr>
          <p:cNvSpPr>
            <a:spLocks noGrp="1"/>
          </p:cNvSpPr>
          <p:nvPr>
            <p:ph type="title"/>
          </p:nvPr>
        </p:nvSpPr>
        <p:spPr>
          <a:xfrm>
            <a:off x="457200" y="285750"/>
            <a:ext cx="10668000" cy="885825"/>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9CABEC2-5A04-41A1-8957-866264DA97F3}"/>
              </a:ext>
            </a:extLst>
          </p:cNvPr>
          <p:cNvSpPr>
            <a:spLocks noGrp="1"/>
          </p:cNvSpPr>
          <p:nvPr>
            <p:ph idx="1"/>
          </p:nvPr>
        </p:nvSpPr>
        <p:spPr>
          <a:xfrm>
            <a:off x="333375" y="1314451"/>
            <a:ext cx="11544299" cy="5029200"/>
          </a:xfrm>
        </p:spPr>
        <p:txBody>
          <a:bodyPr>
            <a:normAutofit fontScale="32500" lnSpcReduction="20000"/>
          </a:bodyPr>
          <a:lstStyle/>
          <a:p>
            <a:r>
              <a:rPr lang="en-GB" sz="2800" dirty="0"/>
              <a:t>Bartlett. S, Burton. D, 2016, Introduction to Education Studies, 4</a:t>
            </a:r>
            <a:r>
              <a:rPr lang="en-GB" sz="2800" baseline="30000" dirty="0"/>
              <a:t>th</a:t>
            </a:r>
            <a:r>
              <a:rPr lang="en-GB" sz="2800" dirty="0"/>
              <a:t> edition, London, Sage</a:t>
            </a:r>
          </a:p>
          <a:p>
            <a:r>
              <a:rPr lang="en-GB" sz="2800" dirty="0"/>
              <a:t>Blake, S. Bird, J. Gerlach, L. (2007) </a:t>
            </a:r>
            <a:r>
              <a:rPr lang="en-GB" sz="2800" i="1" dirty="0"/>
              <a:t>Promoting emotional and Social Development in schools : A Practical Guide.</a:t>
            </a:r>
            <a:endParaRPr lang="en-GB" sz="2800" dirty="0"/>
          </a:p>
          <a:p>
            <a:r>
              <a:rPr lang="en-GB" altLang="zh-CN" sz="2800" dirty="0"/>
              <a:t>Bronfenbrenner, U. (1979). The Ecology of Human Development: Experiments by Nature and Design. Cambridge, MA: Harvard University Press.</a:t>
            </a:r>
            <a:endParaRPr lang="en-GB" sz="2800" dirty="0"/>
          </a:p>
          <a:p>
            <a:r>
              <a:rPr lang="en-US" altLang="zh-CN" sz="2800" dirty="0"/>
              <a:t>Collins, W., Maccoby, E., Steinberg, L., Hetherington, E. and Bornstein, M. (2000). Contemporary research on parenting: The case for nature and nurture. </a:t>
            </a:r>
            <a:r>
              <a:rPr lang="en-US" altLang="zh-CN" sz="2800" i="1" dirty="0"/>
              <a:t>American Psychologist</a:t>
            </a:r>
            <a:r>
              <a:rPr lang="en-US" altLang="zh-CN" sz="2800" dirty="0"/>
              <a:t>, 55(2), pp.218-232.</a:t>
            </a:r>
            <a:endParaRPr lang="en-GB" sz="2800" dirty="0"/>
          </a:p>
          <a:p>
            <a:r>
              <a:rPr lang="en-GB" sz="2800" dirty="0"/>
              <a:t>Cornell Chronicle. 2020. Learning A Second Language Is Good Childhood Mind Medicine, Studies Find | Cornell Chronicle. [online] Available at: &lt;https://news.cornell.edu/stories/2009/05/learning-second-language-good-childhood-mind-medicine&gt; [Accessed 20 April 2020].</a:t>
            </a:r>
          </a:p>
          <a:p>
            <a:r>
              <a:rPr lang="en-GB" sz="2800" dirty="0"/>
              <a:t>Dew-Hughes, D. (1998). </a:t>
            </a:r>
            <a:r>
              <a:rPr lang="en-GB" sz="2800" i="1" dirty="0"/>
              <a:t>The social development of children in special schools</a:t>
            </a:r>
            <a:r>
              <a:rPr lang="en-GB" sz="2800" dirty="0"/>
              <a:t>. Available at: </a:t>
            </a:r>
            <a:r>
              <a:rPr lang="en-GB" sz="2800" dirty="0">
                <a:hlinkClick r:id="rId2"/>
              </a:rPr>
              <a:t>Https://library.down-syndrome.org/en-gb/newa-update/01/1/social-development-special-schools/</a:t>
            </a:r>
            <a:r>
              <a:rPr lang="en-GB" sz="2800" dirty="0"/>
              <a:t> (Accessed: 15</a:t>
            </a:r>
            <a:r>
              <a:rPr lang="en-GB" sz="2800" baseline="30000" dirty="0"/>
              <a:t>th</a:t>
            </a:r>
            <a:r>
              <a:rPr lang="en-GB" sz="2800" dirty="0"/>
              <a:t> April 2020)</a:t>
            </a:r>
          </a:p>
          <a:p>
            <a:r>
              <a:rPr lang="en-GB" sz="2800" dirty="0"/>
              <a:t>Early Years Count (TEYC). 2020. Overcoming Language Barriers - Early Years Count (TEYC). [online] Available at: </a:t>
            </a:r>
            <a:r>
              <a:rPr lang="en-GB" sz="2800" dirty="0">
                <a:hlinkClick r:id="rId3"/>
              </a:rPr>
              <a:t>https://www.earlyyearscount.earlychildhood.qld.gov.au/age-spaces/overcoming-language-barriers/</a:t>
            </a:r>
            <a:r>
              <a:rPr lang="en-GB" sz="2800" dirty="0"/>
              <a:t>, [Accessed 20 April 2020].</a:t>
            </a:r>
          </a:p>
          <a:p>
            <a:r>
              <a:rPr lang="en-GB" altLang="zh-CN" sz="2800" dirty="0"/>
              <a:t>Erikson, E. (1968). Identity: Youth and crisis. New York: W. W. Norton &amp; Company.</a:t>
            </a:r>
            <a:endParaRPr lang="en-GB" sz="2800" dirty="0"/>
          </a:p>
          <a:p>
            <a:r>
              <a:rPr lang="en-US" altLang="zh-CN" sz="2800" dirty="0"/>
              <a:t>Hetherington, E. M., &amp; Stanley-Hagan, M. (2002). Parenting in divorced and remarried families. In M. H. Bornstein (Ed.), </a:t>
            </a:r>
            <a:r>
              <a:rPr lang="en-US" altLang="zh-CN" sz="2800" i="1" dirty="0"/>
              <a:t>Handbook of parenting: Being and becoming a parent</a:t>
            </a:r>
            <a:r>
              <a:rPr lang="en-US" altLang="zh-CN" sz="2800" dirty="0"/>
              <a:t>, pp. 287–315. Lawrence Erlbaum Associates Publishers.</a:t>
            </a:r>
            <a:endParaRPr lang="en-GB" sz="2800" dirty="0"/>
          </a:p>
          <a:p>
            <a:r>
              <a:rPr lang="en-GB" sz="2800" dirty="0" err="1"/>
              <a:t>Kemph</a:t>
            </a:r>
            <a:r>
              <a:rPr lang="en-GB" sz="2800" dirty="0"/>
              <a:t>, J., 2020. Erik H. Erikson. Identity, Youth And Crisis. New York: W. W. Norton Company, 1968.</a:t>
            </a:r>
          </a:p>
          <a:p>
            <a:r>
              <a:rPr lang="en-US" altLang="zh-CN" sz="2800" dirty="0" err="1"/>
              <a:t>Leerkes</a:t>
            </a:r>
            <a:r>
              <a:rPr lang="en-US" altLang="zh-CN" sz="2800" dirty="0"/>
              <a:t>, E. and </a:t>
            </a:r>
            <a:r>
              <a:rPr lang="en-US" altLang="zh-CN" sz="2800" dirty="0" err="1"/>
              <a:t>Crockenberg</a:t>
            </a:r>
            <a:r>
              <a:rPr lang="en-US" altLang="zh-CN" sz="2800" dirty="0"/>
              <a:t>, S. (2002). The Development of Maternal Self-Efficacy and Its Impact on Maternal Behavior. </a:t>
            </a:r>
            <a:r>
              <a:rPr lang="en-US" altLang="zh-CN" sz="2800" i="1" dirty="0"/>
              <a:t>Infancy</a:t>
            </a:r>
            <a:r>
              <a:rPr lang="en-US" altLang="zh-CN" sz="2800" dirty="0"/>
              <a:t>, 3(2), pp.227-247.</a:t>
            </a:r>
            <a:endParaRPr lang="en-GB" sz="2800" dirty="0"/>
          </a:p>
          <a:p>
            <a:r>
              <a:rPr lang="en-GB" sz="2800" dirty="0" err="1"/>
              <a:t>Leloux-Opmeer</a:t>
            </a:r>
            <a:r>
              <a:rPr lang="en-GB" sz="2800" dirty="0"/>
              <a:t>. H et al, 2017, Similarities and differences in the psychosocial development of children placed in different 24-h settings, </a:t>
            </a:r>
            <a:r>
              <a:rPr lang="en-GB" sz="2800" i="1" dirty="0"/>
              <a:t>Journal of Child and Family Studies 27, 1299-1310 (2018), </a:t>
            </a:r>
            <a:r>
              <a:rPr lang="en-GB" sz="2800" dirty="0"/>
              <a:t>available at </a:t>
            </a:r>
            <a:r>
              <a:rPr lang="en-GB" sz="2800" u="sng" dirty="0">
                <a:hlinkClick r:id="rId4"/>
              </a:rPr>
              <a:t>https://doi-org.ezproxy.uwtsd.ac.uk/10.1007/s10826-017-0955-6</a:t>
            </a:r>
            <a:r>
              <a:rPr lang="en-GB" sz="2800" dirty="0"/>
              <a:t>, accessed 15/04/2020 </a:t>
            </a:r>
          </a:p>
          <a:p>
            <a:r>
              <a:rPr lang="en-GB" sz="2800" dirty="0" err="1"/>
              <a:t>Lineros</a:t>
            </a:r>
            <a:r>
              <a:rPr lang="en-GB" sz="2800" dirty="0"/>
              <a:t>. J, Fincher. M, 2014, Erikson’s developmental crises: Applying developmental theory to adult learning, </a:t>
            </a:r>
            <a:r>
              <a:rPr lang="en-GB" sz="2800" i="1" dirty="0"/>
              <a:t>Learning and Performance Quarterly, 2(3) 2014, available at </a:t>
            </a:r>
            <a:r>
              <a:rPr lang="en-GB" sz="2800" i="1" dirty="0">
                <a:hlinkClick r:id="rId5"/>
              </a:rPr>
              <a:t>https://web-b-ebscohost-com.ezproxy.uwtsd.ac.uk/ehost/pdfviewer/pdfviewer?vid=1&amp;sid=8f36d0ed-9882-4d35-98ce-b32c483ef92a%40pdc-v-sessmgr04</a:t>
            </a:r>
            <a:r>
              <a:rPr lang="en-GB" sz="2800" i="1" dirty="0"/>
              <a:t>, </a:t>
            </a:r>
            <a:r>
              <a:rPr lang="en-GB" sz="2800" dirty="0"/>
              <a:t>accessed 15/04/2020</a:t>
            </a:r>
          </a:p>
          <a:p>
            <a:r>
              <a:rPr lang="en-GB" sz="2800" dirty="0"/>
              <a:t>National Academic Press, 2016, Preventing bullying through science, policy and practice, available at </a:t>
            </a:r>
            <a:r>
              <a:rPr lang="en-GB" sz="2800" dirty="0">
                <a:hlinkClick r:id="rId6"/>
              </a:rPr>
              <a:t>https://www.nap.edu/read/23482/chapter/5#72</a:t>
            </a:r>
            <a:r>
              <a:rPr lang="en-GB" sz="2800" dirty="0"/>
              <a:t>, accessed 17/04/2020</a:t>
            </a:r>
          </a:p>
          <a:p>
            <a:r>
              <a:rPr lang="en-GB" sz="2800" dirty="0"/>
              <a:t>Oliver. R et al, 2019, The economic and social costs of domestic abuse, available at </a:t>
            </a:r>
            <a:r>
              <a:rPr lang="en-GB" sz="2800" dirty="0">
                <a:hlinkClick r:id="rId7"/>
              </a:rPr>
              <a:t>https://assets.publishing.service.gov.uk/government/uploads/system/uploads/attachment_data/file/772180/horr107.pdf</a:t>
            </a:r>
            <a:r>
              <a:rPr lang="en-GB" sz="2800" dirty="0"/>
              <a:t>, accessed 18/04/2020</a:t>
            </a:r>
          </a:p>
          <a:p>
            <a:r>
              <a:rPr lang="en-GB" sz="2800" dirty="0" err="1"/>
              <a:t>Paat</a:t>
            </a:r>
            <a:r>
              <a:rPr lang="en-GB" sz="2800" dirty="0"/>
              <a:t>. Y-F, 2013, Working with immigrant children and their families: An application of Bronfenbrenner’s ecological systems theory, </a:t>
            </a:r>
            <a:r>
              <a:rPr lang="en-GB" sz="2800" i="1" dirty="0"/>
              <a:t>Journal of human behaviour in the social environment, </a:t>
            </a:r>
            <a:r>
              <a:rPr lang="en-GB" sz="2800" dirty="0"/>
              <a:t>23:954-966, available at </a:t>
            </a:r>
            <a:r>
              <a:rPr lang="en-GB" sz="2800" dirty="0">
                <a:hlinkClick r:id="rId8"/>
              </a:rPr>
              <a:t>https://web-b-ebscohost-com.ezproxy.uwtsd.ac.uk/ehost/pdfviewer/pdfviewer?vid=1&amp;sid=00d5a3b7-7cd4-43ca-93af-f351a5669093%40pdc-v-sessmgr01</a:t>
            </a:r>
            <a:r>
              <a:rPr lang="en-GB" sz="2800" dirty="0"/>
              <a:t>, accessed 17/04/2020</a:t>
            </a:r>
          </a:p>
          <a:p>
            <a:r>
              <a:rPr lang="en-GB" sz="2800" dirty="0"/>
              <a:t>SCANVA. (2020) </a:t>
            </a:r>
            <a:r>
              <a:rPr lang="en-GB" sz="2800" i="1" dirty="0"/>
              <a:t>Social Development in Children</a:t>
            </a:r>
            <a:r>
              <a:rPr lang="en-GB" sz="2800" dirty="0"/>
              <a:t>. Available at: </a:t>
            </a:r>
            <a:r>
              <a:rPr lang="en-GB" sz="2800" dirty="0">
                <a:hlinkClick r:id="rId9"/>
              </a:rPr>
              <a:t>Https://www.scanva.org/support-for-parents/parents-resource-center-2/social-development-in-children/</a:t>
            </a:r>
            <a:r>
              <a:rPr lang="en-GB" sz="2800" dirty="0"/>
              <a:t> (Accessed: 16</a:t>
            </a:r>
            <a:r>
              <a:rPr lang="en-GB" sz="2800" baseline="30000" dirty="0"/>
              <a:t>th</a:t>
            </a:r>
            <a:r>
              <a:rPr lang="en-GB" sz="2800" dirty="0"/>
              <a:t> April 2020)</a:t>
            </a:r>
            <a:r>
              <a:rPr lang="en-GB" sz="2800" i="1" dirty="0"/>
              <a:t> </a:t>
            </a:r>
            <a:endParaRPr lang="en-GB" sz="2800" dirty="0"/>
          </a:p>
          <a:p>
            <a:endParaRPr lang="en-GB" sz="1400" dirty="0"/>
          </a:p>
          <a:p>
            <a:endParaRPr lang="en-GB" sz="1400" dirty="0"/>
          </a:p>
        </p:txBody>
      </p:sp>
    </p:spTree>
    <p:extLst>
      <p:ext uri="{BB962C8B-B14F-4D97-AF65-F5344CB8AC3E}">
        <p14:creationId xmlns:p14="http://schemas.microsoft.com/office/powerpoint/2010/main" val="1377289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肥皂">
  <a:themeElements>
    <a:clrScheme name="肥皂">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肥皂">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肥皂">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
  <TotalTime>10848</TotalTime>
  <Words>2423</Words>
  <Application>Microsoft Office PowerPoint</Application>
  <PresentationFormat>Widescreen</PresentationFormat>
  <Paragraphs>61</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Century Gothic</vt:lpstr>
      <vt:lpstr>Garamond</vt:lpstr>
      <vt:lpstr>肥皂</vt:lpstr>
      <vt:lpstr>Impact of environment on social development</vt:lpstr>
      <vt:lpstr>Home and Family </vt:lpstr>
      <vt:lpstr>Institutionalisation</vt:lpstr>
      <vt:lpstr>Institutionalisation</vt:lpstr>
      <vt:lpstr>Domestic violence</vt:lpstr>
      <vt:lpstr>Foreign countries</vt:lpstr>
      <vt:lpstr>Foreign countries</vt:lpstr>
      <vt:lpstr>Foreign countries</vt:lpstr>
      <vt:lpstr>PARENTS AND PEER PRESSURE </vt:lpstr>
      <vt:lpstr>PowerPoint Presentation</vt:lpstr>
      <vt:lpstr>PowerPoint Presentation</vt:lpstr>
      <vt:lpstr>PowerPoint Presentation</vt:lpstr>
      <vt:lpstr>PowerPoint Presentation</vt:lpstr>
      <vt:lpstr>What is social development</vt:lpstr>
      <vt:lpstr>How schools affect social development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environment on social development</dc:title>
  <dc:creator>luke.reimnitz93@gmail.com</dc:creator>
  <cp:lastModifiedBy>luke.reimnitz93@gmail.com</cp:lastModifiedBy>
  <cp:revision>54</cp:revision>
  <dcterms:created xsi:type="dcterms:W3CDTF">2020-04-13T15:56:10Z</dcterms:created>
  <dcterms:modified xsi:type="dcterms:W3CDTF">2020-04-21T14:59:15Z</dcterms:modified>
</cp:coreProperties>
</file>