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84" r:id="rId3"/>
    <p:sldId id="282" r:id="rId4"/>
    <p:sldId id="260" r:id="rId5"/>
    <p:sldId id="280" r:id="rId6"/>
    <p:sldId id="287" r:id="rId7"/>
    <p:sldId id="269" r:id="rId8"/>
    <p:sldId id="288" r:id="rId9"/>
    <p:sldId id="289" r:id="rId10"/>
    <p:sldId id="291" r:id="rId11"/>
    <p:sldId id="271" r:id="rId12"/>
    <p:sldId id="292" r:id="rId13"/>
    <p:sldId id="286" r:id="rId14"/>
    <p:sldId id="29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DEFE8"/>
          </a:solidFill>
        </a:fill>
      </a:tcStyle>
    </a:wholeTbl>
    <a:band1H>
      <a:tcStyle>
        <a:tcBdr/>
        <a:fill>
          <a:solidFill>
            <a:srgbClr val="D9DECD"/>
          </a:solidFill>
        </a:fill>
      </a:tcStyle>
    </a:band1H>
    <a:band2H>
      <a:tcStyle>
        <a:tcBdr/>
      </a:tcStyle>
    </a:band2H>
    <a:band1V>
      <a:tcStyle>
        <a:tcBdr/>
        <a:fill>
          <a:solidFill>
            <a:srgbClr val="D9DECD"/>
          </a:solidFill>
        </a:fill>
      </a:tcStyle>
    </a:band1V>
    <a:band2V>
      <a:tcStyle>
        <a:tcBdr/>
      </a:tcStyle>
    </a:band2V>
    <a:lastCol>
      <a:tcTxStyle b="on">
        <a:font>
          <a:latin typeface="+mn-lt"/>
          <a:ea typeface="+mn-ea"/>
          <a:cs typeface="+mn-cs"/>
        </a:font>
        <a:srgbClr val="FFFFFF"/>
      </a:tcTxStyle>
      <a:tcStyle>
        <a:tcBdr/>
        <a:fill>
          <a:solidFill>
            <a:srgbClr val="83992A"/>
          </a:solidFill>
        </a:fill>
      </a:tcStyle>
    </a:lastCol>
    <a:firstCol>
      <a:tcTxStyle b="on">
        <a:font>
          <a:latin typeface="+mn-lt"/>
          <a:ea typeface="+mn-ea"/>
          <a:cs typeface="+mn-cs"/>
        </a:font>
        <a:srgbClr val="FFFFFF"/>
      </a:tcTxStyle>
      <a:tcStyle>
        <a:tcBdr/>
        <a:fill>
          <a:solidFill>
            <a:srgbClr val="83992A"/>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83992A"/>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83992A"/>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DF136F8A-41FB-CEE2-5B57-608EF0036C2B}"/>
              </a:ext>
            </a:extLst>
          </p:cNvPr>
          <p:cNvGrpSpPr/>
          <p:nvPr/>
        </p:nvGrpSpPr>
        <p:grpSpPr>
          <a:xfrm>
            <a:off x="-16934" y="0"/>
            <a:ext cx="12231160" cy="6856216"/>
            <a:chOff x="-16934" y="0"/>
            <a:chExt cx="12231160" cy="6856216"/>
          </a:xfrm>
        </p:grpSpPr>
        <p:pic>
          <p:nvPicPr>
            <p:cNvPr id="3" name="Picture 15" descr="HD-PanelTitleR1.png">
              <a:extLst>
                <a:ext uri="{FF2B5EF4-FFF2-40B4-BE49-F238E27FC236}">
                  <a16:creationId xmlns:a16="http://schemas.microsoft.com/office/drawing/2014/main" id="{04F318E1-31A9-A5EF-0DB5-4ED49A9D4587}"/>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4" name="Rectangle 25">
              <a:extLst>
                <a:ext uri="{FF2B5EF4-FFF2-40B4-BE49-F238E27FC236}">
                  <a16:creationId xmlns:a16="http://schemas.microsoft.com/office/drawing/2014/main" id="{66646FC8-3452-66AC-F531-D1D19C59FE91}"/>
                </a:ext>
              </a:extLst>
            </p:cNvPr>
            <p:cNvSpPr/>
            <p:nvPr/>
          </p:nvSpPr>
          <p:spPr>
            <a:xfrm>
              <a:off x="2328327" y="1540928"/>
              <a:ext cx="7543800" cy="3835405"/>
            </a:xfrm>
            <a:prstGeom prst="rect">
              <a:avLst/>
            </a:prstGeom>
            <a:noFill/>
            <a:ln w="15873" cap="flat">
              <a:solidFill>
                <a:srgbClr val="83992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pic>
          <p:nvPicPr>
            <p:cNvPr id="5" name="Picture 16" descr="HDRibbonTitle-UniformTrim.png">
              <a:extLst>
                <a:ext uri="{FF2B5EF4-FFF2-40B4-BE49-F238E27FC236}">
                  <a16:creationId xmlns:a16="http://schemas.microsoft.com/office/drawing/2014/main" id="{846020C5-F992-8AF2-D1B4-E4AF239D5438}"/>
                </a:ext>
              </a:extLst>
            </p:cNvPr>
            <p:cNvPicPr>
              <a:picLocks noChangeAspect="1"/>
            </p:cNvPicPr>
            <p:nvPr/>
          </p:nvPicPr>
          <p:blipFill>
            <a:blip r:embed="rId3"/>
            <a:srcRect/>
            <a:stretch>
              <a:fillRect/>
            </a:stretch>
          </p:blipFill>
          <p:spPr>
            <a:xfrm>
              <a:off x="-16934" y="3147611"/>
              <a:ext cx="2478024" cy="612648"/>
            </a:xfrm>
            <a:prstGeom prst="rect">
              <a:avLst/>
            </a:prstGeom>
            <a:noFill/>
            <a:ln cap="flat">
              <a:noFill/>
            </a:ln>
          </p:spPr>
        </p:pic>
        <p:pic>
          <p:nvPicPr>
            <p:cNvPr id="6" name="Picture 19" descr="HDRibbonTitle-UniformTrim.png">
              <a:extLst>
                <a:ext uri="{FF2B5EF4-FFF2-40B4-BE49-F238E27FC236}">
                  <a16:creationId xmlns:a16="http://schemas.microsoft.com/office/drawing/2014/main" id="{07BE3DB3-FFD4-C4C7-F551-3313B1D284F6}"/>
                </a:ext>
              </a:extLst>
            </p:cNvPr>
            <p:cNvPicPr>
              <a:picLocks noChangeAspect="1"/>
            </p:cNvPicPr>
            <p:nvPr/>
          </p:nvPicPr>
          <p:blipFill>
            <a:blip r:embed="rId3"/>
            <a:srcRect/>
            <a:stretch>
              <a:fillRect/>
            </a:stretch>
          </p:blipFill>
          <p:spPr>
            <a:xfrm>
              <a:off x="9736202" y="3147611"/>
              <a:ext cx="2478024" cy="612648"/>
            </a:xfrm>
            <a:prstGeom prst="rect">
              <a:avLst/>
            </a:prstGeom>
            <a:noFill/>
            <a:ln cap="flat">
              <a:noFill/>
            </a:ln>
          </p:spPr>
        </p:pic>
      </p:grpSp>
      <p:sp>
        <p:nvSpPr>
          <p:cNvPr id="7" name="Title 1">
            <a:extLst>
              <a:ext uri="{FF2B5EF4-FFF2-40B4-BE49-F238E27FC236}">
                <a16:creationId xmlns:a16="http://schemas.microsoft.com/office/drawing/2014/main" id="{324B69F9-3A94-C91C-A9C4-413A21C97905}"/>
              </a:ext>
            </a:extLst>
          </p:cNvPr>
          <p:cNvSpPr txBox="1">
            <a:spLocks noGrp="1"/>
          </p:cNvSpPr>
          <p:nvPr>
            <p:ph type="ctrTitle"/>
          </p:nvPr>
        </p:nvSpPr>
        <p:spPr>
          <a:xfrm>
            <a:off x="2692395" y="1871127"/>
            <a:ext cx="6815672" cy="1515535"/>
          </a:xfrm>
        </p:spPr>
        <p:txBody>
          <a:bodyPr anchor="b">
            <a:noAutofit/>
          </a:bodyPr>
          <a:lstStyle>
            <a:lvl1pPr>
              <a:defRPr sz="5400"/>
            </a:lvl1pPr>
          </a:lstStyle>
          <a:p>
            <a:pPr lvl="0"/>
            <a:r>
              <a:rPr lang="en-US"/>
              <a:t>Click to edit Master title style</a:t>
            </a:r>
          </a:p>
        </p:txBody>
      </p:sp>
      <p:sp>
        <p:nvSpPr>
          <p:cNvPr id="8" name="Subtitle 2">
            <a:extLst>
              <a:ext uri="{FF2B5EF4-FFF2-40B4-BE49-F238E27FC236}">
                <a16:creationId xmlns:a16="http://schemas.microsoft.com/office/drawing/2014/main" id="{7E8C6DAF-C490-0A0D-3CC5-1D76AB5620F4}"/>
              </a:ext>
            </a:extLst>
          </p:cNvPr>
          <p:cNvSpPr txBox="1">
            <a:spLocks noGrp="1"/>
          </p:cNvSpPr>
          <p:nvPr>
            <p:ph type="subTitle" idx="1"/>
          </p:nvPr>
        </p:nvSpPr>
        <p:spPr>
          <a:xfrm>
            <a:off x="2692395" y="3657600"/>
            <a:ext cx="6815672" cy="1320805"/>
          </a:xfrm>
        </p:spPr>
        <p:txBody>
          <a:bodyPr anchorCtr="1"/>
          <a:lstStyle>
            <a:lvl1pPr marL="0" indent="0" algn="ctr">
              <a:spcBef>
                <a:spcPts val="500"/>
              </a:spcBef>
              <a:buNone/>
              <a:defRPr sz="2100">
                <a:solidFill>
                  <a:srgbClr val="000000"/>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887D427D-CF68-A90D-1820-D1F75CD66719}"/>
              </a:ext>
            </a:extLst>
          </p:cNvPr>
          <p:cNvSpPr txBox="1">
            <a:spLocks noGrp="1"/>
          </p:cNvSpPr>
          <p:nvPr>
            <p:ph type="dt" sz="half" idx="7"/>
          </p:nvPr>
        </p:nvSpPr>
        <p:spPr>
          <a:xfrm>
            <a:off x="7983233" y="5037667"/>
            <a:ext cx="897465" cy="279404"/>
          </a:xfrm>
        </p:spPr>
        <p:txBody>
          <a:bodyPr/>
          <a:lstStyle>
            <a:lvl1pPr>
              <a:defRPr/>
            </a:lvl1pPr>
          </a:lstStyle>
          <a:p>
            <a:pPr lvl="0"/>
            <a:fld id="{ED764B70-0DC7-4AF5-A119-A353ECB65A3B}" type="datetime1">
              <a:rPr lang="en-GB"/>
              <a:pPr lvl="0"/>
              <a:t>16/03/2026</a:t>
            </a:fld>
            <a:endParaRPr lang="en-GB"/>
          </a:p>
        </p:txBody>
      </p:sp>
      <p:sp>
        <p:nvSpPr>
          <p:cNvPr id="10" name="Footer Placeholder 4">
            <a:extLst>
              <a:ext uri="{FF2B5EF4-FFF2-40B4-BE49-F238E27FC236}">
                <a16:creationId xmlns:a16="http://schemas.microsoft.com/office/drawing/2014/main" id="{81D8C5BB-10DD-ADC4-C348-A96C8B4F010A}"/>
              </a:ext>
            </a:extLst>
          </p:cNvPr>
          <p:cNvSpPr txBox="1">
            <a:spLocks noGrp="1"/>
          </p:cNvSpPr>
          <p:nvPr>
            <p:ph type="ftr" sz="quarter" idx="9"/>
          </p:nvPr>
        </p:nvSpPr>
        <p:spPr>
          <a:xfrm>
            <a:off x="2692395" y="5037667"/>
            <a:ext cx="5214631" cy="279404"/>
          </a:xfrm>
        </p:spPr>
        <p:txBody>
          <a:bodyPr/>
          <a:lstStyle>
            <a:lvl1pPr>
              <a:defRPr/>
            </a:lvl1pPr>
          </a:lstStyle>
          <a:p>
            <a:pPr lvl="0"/>
            <a:endParaRPr lang="en-GB"/>
          </a:p>
        </p:txBody>
      </p:sp>
      <p:sp>
        <p:nvSpPr>
          <p:cNvPr id="11" name="Slide Number Placeholder 5">
            <a:extLst>
              <a:ext uri="{FF2B5EF4-FFF2-40B4-BE49-F238E27FC236}">
                <a16:creationId xmlns:a16="http://schemas.microsoft.com/office/drawing/2014/main" id="{75F7529E-D81C-8B86-5875-B53F1AFFBC53}"/>
              </a:ext>
            </a:extLst>
          </p:cNvPr>
          <p:cNvSpPr txBox="1">
            <a:spLocks noGrp="1"/>
          </p:cNvSpPr>
          <p:nvPr>
            <p:ph type="sldNum" sz="quarter" idx="8"/>
          </p:nvPr>
        </p:nvSpPr>
        <p:spPr>
          <a:xfrm>
            <a:off x="8956895" y="5037667"/>
            <a:ext cx="551163" cy="279404"/>
          </a:xfrm>
        </p:spPr>
        <p:txBody>
          <a:bodyPr/>
          <a:lstStyle>
            <a:lvl1pPr>
              <a:defRPr/>
            </a:lvl1pPr>
          </a:lstStyle>
          <a:p>
            <a:pPr lvl="0"/>
            <a:fld id="{2B608489-71B7-4BA4-9A88-32694B5F7D70}" type="slidenum">
              <a:t>‹#›</a:t>
            </a:fld>
            <a:endParaRPr lang="en-GB"/>
          </a:p>
        </p:txBody>
      </p:sp>
      <p:cxnSp>
        <p:nvCxnSpPr>
          <p:cNvPr id="12" name="Straight Connector 14">
            <a:extLst>
              <a:ext uri="{FF2B5EF4-FFF2-40B4-BE49-F238E27FC236}">
                <a16:creationId xmlns:a16="http://schemas.microsoft.com/office/drawing/2014/main" id="{9795F44B-5F37-8CC1-28B0-C85F5B69144E}"/>
              </a:ext>
            </a:extLst>
          </p:cNvPr>
          <p:cNvCxnSpPr/>
          <p:nvPr/>
        </p:nvCxnSpPr>
        <p:spPr>
          <a:xfrm>
            <a:off x="2692395" y="3522131"/>
            <a:ext cx="6815673"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3834927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2" name="Straight Connector 6">
            <a:extLst>
              <a:ext uri="{FF2B5EF4-FFF2-40B4-BE49-F238E27FC236}">
                <a16:creationId xmlns:a16="http://schemas.microsoft.com/office/drawing/2014/main" id="{40087D4B-69FC-DABF-FBB1-A5E6BA0279DB}"/>
              </a:ext>
            </a:extLst>
          </p:cNvPr>
          <p:cNvCxnSpPr/>
          <p:nvPr/>
        </p:nvCxnSpPr>
        <p:spPr>
          <a:xfrm>
            <a:off x="1396169" y="2421468"/>
            <a:ext cx="9407302" cy="0"/>
          </a:xfrm>
          <a:prstGeom prst="straightConnector1">
            <a:avLst/>
          </a:prstGeom>
          <a:noFill/>
          <a:ln w="15873" cap="flat">
            <a:solidFill>
              <a:srgbClr val="83992A"/>
            </a:solidFill>
            <a:prstDash val="solid"/>
          </a:ln>
        </p:spPr>
      </p:cxnSp>
      <p:sp>
        <p:nvSpPr>
          <p:cNvPr id="3" name="Title 1">
            <a:extLst>
              <a:ext uri="{FF2B5EF4-FFF2-40B4-BE49-F238E27FC236}">
                <a16:creationId xmlns:a16="http://schemas.microsoft.com/office/drawing/2014/main" id="{9B09274E-1DD4-D23E-BB1D-BFD3705F6B4A}"/>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B5FB4657-1F5B-60DA-B6EE-8DD503973B8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8253D404-B253-A85E-FF5E-F97712432796}"/>
              </a:ext>
            </a:extLst>
          </p:cNvPr>
          <p:cNvSpPr txBox="1">
            <a:spLocks noGrp="1"/>
          </p:cNvSpPr>
          <p:nvPr>
            <p:ph type="dt" sz="half" idx="7"/>
          </p:nvPr>
        </p:nvSpPr>
        <p:spPr/>
        <p:txBody>
          <a:bodyPr/>
          <a:lstStyle>
            <a:lvl1pPr>
              <a:defRPr/>
            </a:lvl1pPr>
          </a:lstStyle>
          <a:p>
            <a:pPr lvl="0"/>
            <a:fld id="{2757EFE6-B248-41EF-A3F1-228B22A320E2}" type="datetime1">
              <a:rPr lang="en-GB"/>
              <a:pPr lvl="0"/>
              <a:t>16/03/2026</a:t>
            </a:fld>
            <a:endParaRPr lang="en-GB"/>
          </a:p>
        </p:txBody>
      </p:sp>
      <p:sp>
        <p:nvSpPr>
          <p:cNvPr id="6" name="Footer Placeholder 4">
            <a:extLst>
              <a:ext uri="{FF2B5EF4-FFF2-40B4-BE49-F238E27FC236}">
                <a16:creationId xmlns:a16="http://schemas.microsoft.com/office/drawing/2014/main" id="{532D51EC-5D1F-F162-9193-9A0856F0E264}"/>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ABDB819A-CF18-1ADC-C7E6-CFE68C7ABF32}"/>
              </a:ext>
            </a:extLst>
          </p:cNvPr>
          <p:cNvSpPr txBox="1">
            <a:spLocks noGrp="1"/>
          </p:cNvSpPr>
          <p:nvPr>
            <p:ph type="sldNum" sz="quarter" idx="8"/>
          </p:nvPr>
        </p:nvSpPr>
        <p:spPr/>
        <p:txBody>
          <a:bodyPr/>
          <a:lstStyle>
            <a:lvl1pPr>
              <a:defRPr/>
            </a:lvl1pPr>
          </a:lstStyle>
          <a:p>
            <a:pPr lvl="0"/>
            <a:fld id="{5F079B9F-EE1A-453E-B2F6-7886E171ABD1}" type="slidenum">
              <a:t>‹#›</a:t>
            </a:fld>
            <a:endParaRPr lang="en-GB"/>
          </a:p>
        </p:txBody>
      </p:sp>
    </p:spTree>
    <p:extLst>
      <p:ext uri="{BB962C8B-B14F-4D97-AF65-F5344CB8AC3E}">
        <p14:creationId xmlns:p14="http://schemas.microsoft.com/office/powerpoint/2010/main" val="263968315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68CF8-E341-1CAF-C8E8-FF0F487AC8D5}"/>
              </a:ext>
            </a:extLst>
          </p:cNvPr>
          <p:cNvSpPr txBox="1">
            <a:spLocks noGrp="1"/>
          </p:cNvSpPr>
          <p:nvPr>
            <p:ph type="title"/>
          </p:nvPr>
        </p:nvSpPr>
        <p:spPr>
          <a:xfrm>
            <a:off x="2015072" y="1752603"/>
            <a:ext cx="8158688" cy="1822518"/>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7753A7AE-CCE4-35A1-E23A-F9198F3D731F}"/>
              </a:ext>
            </a:extLst>
          </p:cNvPr>
          <p:cNvSpPr txBox="1">
            <a:spLocks noGrp="1"/>
          </p:cNvSpPr>
          <p:nvPr>
            <p:ph type="body" idx="1"/>
          </p:nvPr>
        </p:nvSpPr>
        <p:spPr>
          <a:xfrm>
            <a:off x="2015063" y="3846048"/>
            <a:ext cx="8158688" cy="954551"/>
          </a:xfrm>
        </p:spPr>
        <p:txBody>
          <a:bodyPr anchorCtr="1"/>
          <a:lstStyle>
            <a:lvl1pPr marL="0" indent="0" algn="ctr">
              <a:buNone/>
              <a:defRPr>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5D807B38-6E2F-A213-ADFB-45ACD1881636}"/>
              </a:ext>
            </a:extLst>
          </p:cNvPr>
          <p:cNvSpPr txBox="1">
            <a:spLocks noGrp="1"/>
          </p:cNvSpPr>
          <p:nvPr>
            <p:ph type="dt" sz="half" idx="7"/>
          </p:nvPr>
        </p:nvSpPr>
        <p:spPr/>
        <p:txBody>
          <a:bodyPr/>
          <a:lstStyle>
            <a:lvl1pPr>
              <a:defRPr/>
            </a:lvl1pPr>
          </a:lstStyle>
          <a:p>
            <a:pPr lvl="0"/>
            <a:fld id="{29BCF894-8617-40DC-A28E-BCE47B6BDFB9}" type="datetime1">
              <a:rPr lang="en-GB"/>
              <a:pPr lvl="0"/>
              <a:t>16/03/2026</a:t>
            </a:fld>
            <a:endParaRPr lang="en-GB"/>
          </a:p>
        </p:txBody>
      </p:sp>
      <p:sp>
        <p:nvSpPr>
          <p:cNvPr id="5" name="Footer Placeholder 4">
            <a:extLst>
              <a:ext uri="{FF2B5EF4-FFF2-40B4-BE49-F238E27FC236}">
                <a16:creationId xmlns:a16="http://schemas.microsoft.com/office/drawing/2014/main" id="{F16E15FE-A3C2-2520-18C2-E0CBBD63771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98D81C4-2246-6384-18E2-A61E99AFF79C}"/>
              </a:ext>
            </a:extLst>
          </p:cNvPr>
          <p:cNvSpPr txBox="1">
            <a:spLocks noGrp="1"/>
          </p:cNvSpPr>
          <p:nvPr>
            <p:ph type="sldNum" sz="quarter" idx="8"/>
          </p:nvPr>
        </p:nvSpPr>
        <p:spPr/>
        <p:txBody>
          <a:bodyPr/>
          <a:lstStyle>
            <a:lvl1pPr>
              <a:defRPr/>
            </a:lvl1pPr>
          </a:lstStyle>
          <a:p>
            <a:pPr lvl="0"/>
            <a:fld id="{3690D3CD-31E2-4C4F-88A7-EEE9AE8EC997}" type="slidenum">
              <a:t>‹#›</a:t>
            </a:fld>
            <a:endParaRPr lang="en-GB"/>
          </a:p>
        </p:txBody>
      </p:sp>
      <p:cxnSp>
        <p:nvCxnSpPr>
          <p:cNvPr id="7" name="Straight Connector 15">
            <a:extLst>
              <a:ext uri="{FF2B5EF4-FFF2-40B4-BE49-F238E27FC236}">
                <a16:creationId xmlns:a16="http://schemas.microsoft.com/office/drawing/2014/main" id="{166FEBBE-9B9C-D2A9-BF76-59BD0C6A3E07}"/>
              </a:ext>
            </a:extLst>
          </p:cNvPr>
          <p:cNvCxnSpPr/>
          <p:nvPr/>
        </p:nvCxnSpPr>
        <p:spPr>
          <a:xfrm>
            <a:off x="2012722" y="3710589"/>
            <a:ext cx="8163379"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813742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8B3DD6C5-B5AE-51CC-FEA6-4382E419F42D}"/>
              </a:ext>
            </a:extLst>
          </p:cNvPr>
          <p:cNvCxnSpPr/>
          <p:nvPr/>
        </p:nvCxnSpPr>
        <p:spPr>
          <a:xfrm>
            <a:off x="1396169" y="2421468"/>
            <a:ext cx="9407302" cy="0"/>
          </a:xfrm>
          <a:prstGeom prst="straightConnector1">
            <a:avLst/>
          </a:prstGeom>
          <a:noFill/>
          <a:ln w="15873" cap="flat">
            <a:solidFill>
              <a:srgbClr val="83992A"/>
            </a:solidFill>
            <a:prstDash val="solid"/>
          </a:ln>
        </p:spPr>
      </p:cxnSp>
      <p:sp>
        <p:nvSpPr>
          <p:cNvPr id="3" name="Title 1">
            <a:extLst>
              <a:ext uri="{FF2B5EF4-FFF2-40B4-BE49-F238E27FC236}">
                <a16:creationId xmlns:a16="http://schemas.microsoft.com/office/drawing/2014/main" id="{0943621A-0153-5BD3-8B9F-B6C1A69F2F85}"/>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78861A99-000E-0966-AC66-32AB29CE688D}"/>
              </a:ext>
            </a:extLst>
          </p:cNvPr>
          <p:cNvSpPr txBox="1">
            <a:spLocks noGrp="1"/>
          </p:cNvSpPr>
          <p:nvPr>
            <p:ph idx="1"/>
          </p:nvPr>
        </p:nvSpPr>
        <p:spPr>
          <a:xfrm>
            <a:off x="1298448" y="2560320"/>
            <a:ext cx="4718303"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DDA74E5E-2FF8-36B0-EEFF-351AA5038EB8}"/>
              </a:ext>
            </a:extLst>
          </p:cNvPr>
          <p:cNvSpPr txBox="1">
            <a:spLocks noGrp="1"/>
          </p:cNvSpPr>
          <p:nvPr>
            <p:ph idx="2"/>
          </p:nvPr>
        </p:nvSpPr>
        <p:spPr>
          <a:xfrm>
            <a:off x="6181344" y="2560320"/>
            <a:ext cx="4718303"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FF3ED41F-2B44-AE5B-D2A4-DB97D53CC2B5}"/>
              </a:ext>
            </a:extLst>
          </p:cNvPr>
          <p:cNvSpPr txBox="1">
            <a:spLocks noGrp="1"/>
          </p:cNvSpPr>
          <p:nvPr>
            <p:ph type="dt" sz="half" idx="7"/>
          </p:nvPr>
        </p:nvSpPr>
        <p:spPr/>
        <p:txBody>
          <a:bodyPr/>
          <a:lstStyle>
            <a:lvl1pPr>
              <a:defRPr/>
            </a:lvl1pPr>
          </a:lstStyle>
          <a:p>
            <a:pPr lvl="0"/>
            <a:fld id="{AC394B3A-C5FA-41EF-A2C9-F18D1CD0908F}" type="datetime1">
              <a:rPr lang="en-GB"/>
              <a:pPr lvl="0"/>
              <a:t>16/03/2026</a:t>
            </a:fld>
            <a:endParaRPr lang="en-GB"/>
          </a:p>
        </p:txBody>
      </p:sp>
      <p:sp>
        <p:nvSpPr>
          <p:cNvPr id="7" name="Footer Placeholder 5">
            <a:extLst>
              <a:ext uri="{FF2B5EF4-FFF2-40B4-BE49-F238E27FC236}">
                <a16:creationId xmlns:a16="http://schemas.microsoft.com/office/drawing/2014/main" id="{A1964F35-2CD0-E9D0-B926-C2BC9DFC56BE}"/>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84F393FA-60F7-74A0-9A2B-C094F08F855C}"/>
              </a:ext>
            </a:extLst>
          </p:cNvPr>
          <p:cNvSpPr txBox="1">
            <a:spLocks noGrp="1"/>
          </p:cNvSpPr>
          <p:nvPr>
            <p:ph type="sldNum" sz="quarter" idx="8"/>
          </p:nvPr>
        </p:nvSpPr>
        <p:spPr/>
        <p:txBody>
          <a:bodyPr/>
          <a:lstStyle>
            <a:lvl1pPr>
              <a:defRPr/>
            </a:lvl1pPr>
          </a:lstStyle>
          <a:p>
            <a:pPr lvl="0"/>
            <a:fld id="{ED7A5CFE-ED29-4F68-A9BC-B8143E595080}" type="slidenum">
              <a:t>‹#›</a:t>
            </a:fld>
            <a:endParaRPr lang="en-GB"/>
          </a:p>
        </p:txBody>
      </p:sp>
    </p:spTree>
    <p:extLst>
      <p:ext uri="{BB962C8B-B14F-4D97-AF65-F5344CB8AC3E}">
        <p14:creationId xmlns:p14="http://schemas.microsoft.com/office/powerpoint/2010/main" val="388595202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9212A-3690-6E53-71FF-163C2AE83506}"/>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81F94B1-AA72-6C39-75BB-4910303C8F24}"/>
              </a:ext>
            </a:extLst>
          </p:cNvPr>
          <p:cNvSpPr txBox="1">
            <a:spLocks noGrp="1"/>
          </p:cNvSpPr>
          <p:nvPr>
            <p:ph type="body" idx="1"/>
          </p:nvPr>
        </p:nvSpPr>
        <p:spPr>
          <a:xfrm>
            <a:off x="1295403" y="2658535"/>
            <a:ext cx="4718303" cy="576264"/>
          </a:xfrm>
        </p:spPr>
        <p:txBody>
          <a:bodyPr anchor="b">
            <a:noAutofit/>
          </a:bodyPr>
          <a:lstStyle>
            <a:lvl1pPr marL="0" indent="0">
              <a:spcBef>
                <a:spcPts val="670"/>
              </a:spcBef>
              <a:buNone/>
              <a:defRPr sz="2800">
                <a:solidFill>
                  <a:srgbClr val="83992A"/>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1570493A-D16F-74F6-A647-A134D4F6AE0C}"/>
              </a:ext>
            </a:extLst>
          </p:cNvPr>
          <p:cNvSpPr txBox="1">
            <a:spLocks noGrp="1"/>
          </p:cNvSpPr>
          <p:nvPr>
            <p:ph idx="2"/>
          </p:nvPr>
        </p:nvSpPr>
        <p:spPr>
          <a:xfrm>
            <a:off x="1295403" y="3243257"/>
            <a:ext cx="4718303" cy="2632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79287D2-86D9-2ABB-8647-4E8F8659566E}"/>
              </a:ext>
            </a:extLst>
          </p:cNvPr>
          <p:cNvSpPr txBox="1">
            <a:spLocks noGrp="1"/>
          </p:cNvSpPr>
          <p:nvPr>
            <p:ph type="body" idx="3"/>
          </p:nvPr>
        </p:nvSpPr>
        <p:spPr>
          <a:xfrm>
            <a:off x="6180667" y="2658535"/>
            <a:ext cx="4718303" cy="576264"/>
          </a:xfrm>
        </p:spPr>
        <p:txBody>
          <a:bodyPr anchor="b">
            <a:noAutofit/>
          </a:bodyPr>
          <a:lstStyle>
            <a:lvl1pPr marL="0" indent="0">
              <a:spcBef>
                <a:spcPts val="670"/>
              </a:spcBef>
              <a:buNone/>
              <a:defRPr sz="2800">
                <a:solidFill>
                  <a:srgbClr val="83992A"/>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A2AB640F-80FC-6618-9F99-358B035E4576}"/>
              </a:ext>
            </a:extLst>
          </p:cNvPr>
          <p:cNvSpPr txBox="1">
            <a:spLocks noGrp="1"/>
          </p:cNvSpPr>
          <p:nvPr>
            <p:ph idx="4"/>
          </p:nvPr>
        </p:nvSpPr>
        <p:spPr>
          <a:xfrm>
            <a:off x="6180667" y="3243257"/>
            <a:ext cx="4718303" cy="2632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3FAF6-964A-07D3-531A-723CF912A4D7}"/>
              </a:ext>
            </a:extLst>
          </p:cNvPr>
          <p:cNvSpPr txBox="1">
            <a:spLocks noGrp="1"/>
          </p:cNvSpPr>
          <p:nvPr>
            <p:ph type="dt" sz="half" idx="7"/>
          </p:nvPr>
        </p:nvSpPr>
        <p:spPr/>
        <p:txBody>
          <a:bodyPr/>
          <a:lstStyle>
            <a:lvl1pPr>
              <a:defRPr/>
            </a:lvl1pPr>
          </a:lstStyle>
          <a:p>
            <a:pPr lvl="0"/>
            <a:fld id="{F28A9039-291B-44EF-AF40-6C02C47545CF}" type="datetime1">
              <a:rPr lang="en-GB"/>
              <a:pPr lvl="0"/>
              <a:t>16/03/2026</a:t>
            </a:fld>
            <a:endParaRPr lang="en-GB"/>
          </a:p>
        </p:txBody>
      </p:sp>
      <p:sp>
        <p:nvSpPr>
          <p:cNvPr id="8" name="Footer Placeholder 7">
            <a:extLst>
              <a:ext uri="{FF2B5EF4-FFF2-40B4-BE49-F238E27FC236}">
                <a16:creationId xmlns:a16="http://schemas.microsoft.com/office/drawing/2014/main" id="{5C761F0F-260D-EE02-8064-75606F78D097}"/>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2B2C3941-E37E-511D-2280-872AE2229289}"/>
              </a:ext>
            </a:extLst>
          </p:cNvPr>
          <p:cNvSpPr txBox="1">
            <a:spLocks noGrp="1"/>
          </p:cNvSpPr>
          <p:nvPr>
            <p:ph type="sldNum" sz="quarter" idx="8"/>
          </p:nvPr>
        </p:nvSpPr>
        <p:spPr/>
        <p:txBody>
          <a:bodyPr/>
          <a:lstStyle>
            <a:lvl1pPr>
              <a:defRPr/>
            </a:lvl1pPr>
          </a:lstStyle>
          <a:p>
            <a:pPr lvl="0"/>
            <a:fld id="{A5CDBA6E-02DC-473A-B8E4-0F4F20C201EB}" type="slidenum">
              <a:t>‹#›</a:t>
            </a:fld>
            <a:endParaRPr lang="en-GB"/>
          </a:p>
        </p:txBody>
      </p:sp>
      <p:cxnSp>
        <p:nvCxnSpPr>
          <p:cNvPr id="10" name="Straight Connector 17">
            <a:extLst>
              <a:ext uri="{FF2B5EF4-FFF2-40B4-BE49-F238E27FC236}">
                <a16:creationId xmlns:a16="http://schemas.microsoft.com/office/drawing/2014/main" id="{B9B59145-7293-F827-BBEB-3B22AF36BC2B}"/>
              </a:ext>
            </a:extLst>
          </p:cNvPr>
          <p:cNvCxnSpPr/>
          <p:nvPr/>
        </p:nvCxnSpPr>
        <p:spPr>
          <a:xfrm>
            <a:off x="1396169" y="2421468"/>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257601730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10248-9E00-4A8C-EB45-4FD29DC7CA4E}"/>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54E36742-D2B1-086D-93FB-9DCB8FA92973}"/>
              </a:ext>
            </a:extLst>
          </p:cNvPr>
          <p:cNvSpPr txBox="1">
            <a:spLocks noGrp="1"/>
          </p:cNvSpPr>
          <p:nvPr>
            <p:ph type="dt" sz="half" idx="7"/>
          </p:nvPr>
        </p:nvSpPr>
        <p:spPr/>
        <p:txBody>
          <a:bodyPr/>
          <a:lstStyle>
            <a:lvl1pPr>
              <a:defRPr/>
            </a:lvl1pPr>
          </a:lstStyle>
          <a:p>
            <a:pPr lvl="0"/>
            <a:fld id="{E80F48A1-F6DA-4C8E-ACC9-22B6A6779DD7}" type="datetime1">
              <a:rPr lang="en-GB"/>
              <a:pPr lvl="0"/>
              <a:t>16/03/2026</a:t>
            </a:fld>
            <a:endParaRPr lang="en-GB"/>
          </a:p>
        </p:txBody>
      </p:sp>
      <p:sp>
        <p:nvSpPr>
          <p:cNvPr id="4" name="Footer Placeholder 3">
            <a:extLst>
              <a:ext uri="{FF2B5EF4-FFF2-40B4-BE49-F238E27FC236}">
                <a16:creationId xmlns:a16="http://schemas.microsoft.com/office/drawing/2014/main" id="{07EF5466-456E-3EC1-0683-5469162804FE}"/>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309B36E1-1DA2-5CC6-5C82-DD481DC48F05}"/>
              </a:ext>
            </a:extLst>
          </p:cNvPr>
          <p:cNvSpPr txBox="1">
            <a:spLocks noGrp="1"/>
          </p:cNvSpPr>
          <p:nvPr>
            <p:ph type="sldNum" sz="quarter" idx="8"/>
          </p:nvPr>
        </p:nvSpPr>
        <p:spPr/>
        <p:txBody>
          <a:bodyPr/>
          <a:lstStyle>
            <a:lvl1pPr>
              <a:defRPr/>
            </a:lvl1pPr>
          </a:lstStyle>
          <a:p>
            <a:pPr lvl="0"/>
            <a:fld id="{4F988350-860F-4563-908C-3F1AA7DC4ACA}" type="slidenum">
              <a:t>‹#›</a:t>
            </a:fld>
            <a:endParaRPr lang="en-GB"/>
          </a:p>
        </p:txBody>
      </p:sp>
      <p:cxnSp>
        <p:nvCxnSpPr>
          <p:cNvPr id="6" name="Straight Connector 13">
            <a:extLst>
              <a:ext uri="{FF2B5EF4-FFF2-40B4-BE49-F238E27FC236}">
                <a16:creationId xmlns:a16="http://schemas.microsoft.com/office/drawing/2014/main" id="{DF008680-14FF-A4C2-3C79-F91C71885626}"/>
              </a:ext>
            </a:extLst>
          </p:cNvPr>
          <p:cNvCxnSpPr/>
          <p:nvPr/>
        </p:nvCxnSpPr>
        <p:spPr>
          <a:xfrm>
            <a:off x="1396169" y="2421468"/>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204493213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BAD5C0-79C2-705E-1FCA-BBCD614AB83C}"/>
              </a:ext>
            </a:extLst>
          </p:cNvPr>
          <p:cNvSpPr txBox="1">
            <a:spLocks noGrp="1"/>
          </p:cNvSpPr>
          <p:nvPr>
            <p:ph type="dt" sz="half" idx="7"/>
          </p:nvPr>
        </p:nvSpPr>
        <p:spPr/>
        <p:txBody>
          <a:bodyPr/>
          <a:lstStyle>
            <a:lvl1pPr>
              <a:defRPr/>
            </a:lvl1pPr>
          </a:lstStyle>
          <a:p>
            <a:pPr lvl="0"/>
            <a:fld id="{14C8D015-156F-43DF-A47B-3C94C1D0578F}" type="datetime1">
              <a:rPr lang="en-GB"/>
              <a:pPr lvl="0"/>
              <a:t>16/03/2026</a:t>
            </a:fld>
            <a:endParaRPr lang="en-GB"/>
          </a:p>
        </p:txBody>
      </p:sp>
      <p:sp>
        <p:nvSpPr>
          <p:cNvPr id="3" name="Footer Placeholder 2">
            <a:extLst>
              <a:ext uri="{FF2B5EF4-FFF2-40B4-BE49-F238E27FC236}">
                <a16:creationId xmlns:a16="http://schemas.microsoft.com/office/drawing/2014/main" id="{B73A597A-1FBC-555A-426F-CC746EE1CEE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69C279BB-CB67-76F3-FE2F-365F27D19364}"/>
              </a:ext>
            </a:extLst>
          </p:cNvPr>
          <p:cNvSpPr txBox="1">
            <a:spLocks noGrp="1"/>
          </p:cNvSpPr>
          <p:nvPr>
            <p:ph type="sldNum" sz="quarter" idx="8"/>
          </p:nvPr>
        </p:nvSpPr>
        <p:spPr/>
        <p:txBody>
          <a:bodyPr/>
          <a:lstStyle>
            <a:lvl1pPr>
              <a:defRPr/>
            </a:lvl1pPr>
          </a:lstStyle>
          <a:p>
            <a:pPr lvl="0"/>
            <a:fld id="{0E522EB0-1093-4F22-94F8-BD358BAFB068}" type="slidenum">
              <a:t>‹#›</a:t>
            </a:fld>
            <a:endParaRPr lang="en-GB"/>
          </a:p>
        </p:txBody>
      </p:sp>
    </p:spTree>
    <p:extLst>
      <p:ext uri="{BB962C8B-B14F-4D97-AF65-F5344CB8AC3E}">
        <p14:creationId xmlns:p14="http://schemas.microsoft.com/office/powerpoint/2010/main" val="37529369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D1001-B1AA-C509-82ED-6396ED05ACB5}"/>
              </a:ext>
            </a:extLst>
          </p:cNvPr>
          <p:cNvSpPr txBox="1">
            <a:spLocks noGrp="1"/>
          </p:cNvSpPr>
          <p:nvPr>
            <p:ph type="title"/>
          </p:nvPr>
        </p:nvSpPr>
        <p:spPr>
          <a:xfrm>
            <a:off x="1293811" y="1388534"/>
            <a:ext cx="3718453" cy="1371600"/>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183E4AFC-BD23-D2EC-E962-610A372B1503}"/>
              </a:ext>
            </a:extLst>
          </p:cNvPr>
          <p:cNvSpPr txBox="1">
            <a:spLocks noGrp="1"/>
          </p:cNvSpPr>
          <p:nvPr>
            <p:ph idx="1"/>
          </p:nvPr>
        </p:nvSpPr>
        <p:spPr>
          <a:xfrm>
            <a:off x="5418670" y="982129"/>
            <a:ext cx="5469465" cy="4893731"/>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C3A6C38-9770-BA5F-7578-0AEDF7D69FF7}"/>
              </a:ext>
            </a:extLst>
          </p:cNvPr>
          <p:cNvSpPr txBox="1">
            <a:spLocks noGrp="1"/>
          </p:cNvSpPr>
          <p:nvPr>
            <p:ph type="body" idx="2"/>
          </p:nvPr>
        </p:nvSpPr>
        <p:spPr>
          <a:xfrm>
            <a:off x="1293811" y="3031062"/>
            <a:ext cx="3718453" cy="2438403"/>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D70339E0-9B5A-6D70-E089-5A195E29CD44}"/>
              </a:ext>
            </a:extLst>
          </p:cNvPr>
          <p:cNvSpPr txBox="1">
            <a:spLocks noGrp="1"/>
          </p:cNvSpPr>
          <p:nvPr>
            <p:ph type="dt" sz="half" idx="7"/>
          </p:nvPr>
        </p:nvSpPr>
        <p:spPr/>
        <p:txBody>
          <a:bodyPr/>
          <a:lstStyle>
            <a:lvl1pPr>
              <a:defRPr/>
            </a:lvl1pPr>
          </a:lstStyle>
          <a:p>
            <a:pPr lvl="0"/>
            <a:fld id="{B68435F6-5298-4116-9C08-6B53E9D2FE2D}" type="datetime1">
              <a:rPr lang="en-GB"/>
              <a:pPr lvl="0"/>
              <a:t>16/03/2026</a:t>
            </a:fld>
            <a:endParaRPr lang="en-GB"/>
          </a:p>
        </p:txBody>
      </p:sp>
      <p:sp>
        <p:nvSpPr>
          <p:cNvPr id="6" name="Footer Placeholder 5">
            <a:extLst>
              <a:ext uri="{FF2B5EF4-FFF2-40B4-BE49-F238E27FC236}">
                <a16:creationId xmlns:a16="http://schemas.microsoft.com/office/drawing/2014/main" id="{CAD580D8-34BF-7187-7166-3188EEB8D4F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0549FA0-28D5-AB08-86B4-1A2AF564D886}"/>
              </a:ext>
            </a:extLst>
          </p:cNvPr>
          <p:cNvSpPr txBox="1">
            <a:spLocks noGrp="1"/>
          </p:cNvSpPr>
          <p:nvPr>
            <p:ph type="sldNum" sz="quarter" idx="8"/>
          </p:nvPr>
        </p:nvSpPr>
        <p:spPr/>
        <p:txBody>
          <a:bodyPr/>
          <a:lstStyle>
            <a:lvl1pPr>
              <a:defRPr/>
            </a:lvl1pPr>
          </a:lstStyle>
          <a:p>
            <a:pPr lvl="0"/>
            <a:fld id="{DC59605C-1E66-40C0-9952-997D4A5E553F}" type="slidenum">
              <a:t>‹#›</a:t>
            </a:fld>
            <a:endParaRPr lang="en-GB"/>
          </a:p>
        </p:txBody>
      </p:sp>
      <p:cxnSp>
        <p:nvCxnSpPr>
          <p:cNvPr id="8" name="Straight Connector 15">
            <a:extLst>
              <a:ext uri="{FF2B5EF4-FFF2-40B4-BE49-F238E27FC236}">
                <a16:creationId xmlns:a16="http://schemas.microsoft.com/office/drawing/2014/main" id="{5D54EE7F-F7C9-9D61-6E68-95D3774082F8}"/>
              </a:ext>
            </a:extLst>
          </p:cNvPr>
          <p:cNvCxnSpPr/>
          <p:nvPr/>
        </p:nvCxnSpPr>
        <p:spPr>
          <a:xfrm>
            <a:off x="1396169" y="2912528"/>
            <a:ext cx="3514497"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350463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DD6D7-75C8-FFF3-6C4E-C24D108F9F70}"/>
              </a:ext>
            </a:extLst>
          </p:cNvPr>
          <p:cNvSpPr txBox="1">
            <a:spLocks noGrp="1"/>
          </p:cNvSpPr>
          <p:nvPr>
            <p:ph type="title"/>
          </p:nvPr>
        </p:nvSpPr>
        <p:spPr>
          <a:xfrm>
            <a:off x="1295403" y="1883828"/>
            <a:ext cx="6241813" cy="1371600"/>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5E6C3A7F-EAEF-5A76-0905-542A9223A942}"/>
              </a:ext>
            </a:extLst>
          </p:cNvPr>
          <p:cNvSpPr txBox="1">
            <a:spLocks noGrp="1"/>
          </p:cNvSpPr>
          <p:nvPr>
            <p:ph type="pic" idx="1"/>
          </p:nvPr>
        </p:nvSpPr>
        <p:spPr>
          <a:xfrm>
            <a:off x="8094826" y="1041401"/>
            <a:ext cx="3063349" cy="4775197"/>
          </a:xfrm>
          <a:ln w="57150">
            <a:solidFill>
              <a:srgbClr val="7F7F7F"/>
            </a:solidFill>
            <a:prstDash val="solid"/>
            <a:miter/>
          </a:ln>
        </p:spPr>
        <p:txBody>
          <a:bodyPr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1262EB2A-5D2E-5C74-F301-23974B803E35}"/>
              </a:ext>
            </a:extLst>
          </p:cNvPr>
          <p:cNvSpPr txBox="1">
            <a:spLocks noGrp="1"/>
          </p:cNvSpPr>
          <p:nvPr>
            <p:ph type="body" idx="2"/>
          </p:nvPr>
        </p:nvSpPr>
        <p:spPr>
          <a:xfrm>
            <a:off x="1295403" y="3255428"/>
            <a:ext cx="6241813" cy="1828800"/>
          </a:xfrm>
        </p:spPr>
        <p:txBody>
          <a:bodyPr anchorCtr="1"/>
          <a:lstStyle>
            <a:lvl1pPr marL="0" indent="0" algn="ctr">
              <a:spcBef>
                <a:spcPts val="40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76BF5B84-05E7-12E6-7E48-310FBE444E0B}"/>
              </a:ext>
            </a:extLst>
          </p:cNvPr>
          <p:cNvSpPr txBox="1">
            <a:spLocks noGrp="1"/>
          </p:cNvSpPr>
          <p:nvPr>
            <p:ph type="dt" sz="half" idx="7"/>
          </p:nvPr>
        </p:nvSpPr>
        <p:spPr/>
        <p:txBody>
          <a:bodyPr/>
          <a:lstStyle>
            <a:lvl1pPr>
              <a:defRPr/>
            </a:lvl1pPr>
          </a:lstStyle>
          <a:p>
            <a:pPr lvl="0"/>
            <a:fld id="{256E2F28-8C51-4C82-B7F3-137F3EDE2121}" type="datetime1">
              <a:rPr lang="en-GB"/>
              <a:pPr lvl="0"/>
              <a:t>16/03/2026</a:t>
            </a:fld>
            <a:endParaRPr lang="en-GB"/>
          </a:p>
        </p:txBody>
      </p:sp>
      <p:sp>
        <p:nvSpPr>
          <p:cNvPr id="6" name="Footer Placeholder 5">
            <a:extLst>
              <a:ext uri="{FF2B5EF4-FFF2-40B4-BE49-F238E27FC236}">
                <a16:creationId xmlns:a16="http://schemas.microsoft.com/office/drawing/2014/main" id="{65F8BB6A-8A26-5ADE-8FF5-5CCA9EC7806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6E82D4E-D130-C55C-7095-ED1AF97BEABB}"/>
              </a:ext>
            </a:extLst>
          </p:cNvPr>
          <p:cNvSpPr txBox="1">
            <a:spLocks noGrp="1"/>
          </p:cNvSpPr>
          <p:nvPr>
            <p:ph type="sldNum" sz="quarter" idx="8"/>
          </p:nvPr>
        </p:nvSpPr>
        <p:spPr/>
        <p:txBody>
          <a:bodyPr/>
          <a:lstStyle>
            <a:lvl1pPr>
              <a:defRPr/>
            </a:lvl1pPr>
          </a:lstStyle>
          <a:p>
            <a:pPr lvl="0"/>
            <a:fld id="{180AA51F-495B-4050-9C04-F2C7ECF642F2}" type="slidenum">
              <a:t>‹#›</a:t>
            </a:fld>
            <a:endParaRPr lang="en-GB"/>
          </a:p>
        </p:txBody>
      </p:sp>
    </p:spTree>
    <p:extLst>
      <p:ext uri="{BB962C8B-B14F-4D97-AF65-F5344CB8AC3E}">
        <p14:creationId xmlns:p14="http://schemas.microsoft.com/office/powerpoint/2010/main" val="160874866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465E8-E4A2-6412-B180-01141DF2C6FA}"/>
              </a:ext>
            </a:extLst>
          </p:cNvPr>
          <p:cNvSpPr txBox="1">
            <a:spLocks noGrp="1"/>
          </p:cNvSpPr>
          <p:nvPr>
            <p:ph type="title"/>
          </p:nvPr>
        </p:nvSpPr>
        <p:spPr>
          <a:xfrm>
            <a:off x="1295403" y="4815413"/>
            <a:ext cx="9609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021A5590-6A94-A3C1-280E-2CA48035EF30}"/>
              </a:ext>
            </a:extLst>
          </p:cNvPr>
          <p:cNvSpPr txBox="1">
            <a:spLocks noGrp="1"/>
          </p:cNvSpPr>
          <p:nvPr>
            <p:ph type="pic" idx="4294967295"/>
          </p:nvPr>
        </p:nvSpPr>
        <p:spPr>
          <a:xfrm>
            <a:off x="1041428" y="1041401"/>
            <a:ext cx="10105976" cy="3335868"/>
          </a:xfrm>
          <a:ln w="57150">
            <a:solidFill>
              <a:srgbClr val="7F7F7F"/>
            </a:solidFill>
            <a:prstDash val="solid"/>
            <a:miter/>
          </a:ln>
        </p:spPr>
        <p:txBody>
          <a:bodyPr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093E742F-DB67-F346-8D21-7913ADFB2DAF}"/>
              </a:ext>
            </a:extLst>
          </p:cNvPr>
          <p:cNvSpPr txBox="1">
            <a:spLocks noGrp="1"/>
          </p:cNvSpPr>
          <p:nvPr>
            <p:ph type="body" idx="4294967295"/>
          </p:nvPr>
        </p:nvSpPr>
        <p:spPr>
          <a:xfrm>
            <a:off x="1295403" y="5382149"/>
            <a:ext cx="9609667" cy="493711"/>
          </a:xfrm>
        </p:spPr>
        <p:txBody>
          <a:bodyPr anchorCtr="1"/>
          <a:lstStyle>
            <a:lvl1pPr marL="0" indent="0" algn="ctr">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39617C01-A9E8-E423-525F-238E4E0A980B}"/>
              </a:ext>
            </a:extLst>
          </p:cNvPr>
          <p:cNvSpPr txBox="1">
            <a:spLocks noGrp="1"/>
          </p:cNvSpPr>
          <p:nvPr>
            <p:ph type="dt" sz="half" idx="7"/>
          </p:nvPr>
        </p:nvSpPr>
        <p:spPr/>
        <p:txBody>
          <a:bodyPr/>
          <a:lstStyle>
            <a:lvl1pPr>
              <a:defRPr/>
            </a:lvl1pPr>
          </a:lstStyle>
          <a:p>
            <a:pPr lvl="0"/>
            <a:fld id="{DE8E9434-BDEB-4987-AEF3-DC35CB3DEA5D}" type="datetime1">
              <a:rPr lang="en-GB"/>
              <a:pPr lvl="0"/>
              <a:t>16/03/2026</a:t>
            </a:fld>
            <a:endParaRPr lang="en-GB"/>
          </a:p>
        </p:txBody>
      </p:sp>
      <p:sp>
        <p:nvSpPr>
          <p:cNvPr id="6" name="Footer Placeholder 5">
            <a:extLst>
              <a:ext uri="{FF2B5EF4-FFF2-40B4-BE49-F238E27FC236}">
                <a16:creationId xmlns:a16="http://schemas.microsoft.com/office/drawing/2014/main" id="{8C566ECA-D425-34E8-9BAE-6D4598525ED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8A9F014-9748-36F3-2706-46622A84B131}"/>
              </a:ext>
            </a:extLst>
          </p:cNvPr>
          <p:cNvSpPr txBox="1">
            <a:spLocks noGrp="1"/>
          </p:cNvSpPr>
          <p:nvPr>
            <p:ph type="sldNum" sz="quarter" idx="8"/>
          </p:nvPr>
        </p:nvSpPr>
        <p:spPr/>
        <p:txBody>
          <a:bodyPr/>
          <a:lstStyle>
            <a:lvl1pPr>
              <a:defRPr/>
            </a:lvl1pPr>
          </a:lstStyle>
          <a:p>
            <a:pPr lvl="0"/>
            <a:fld id="{7F867546-023E-4B9E-91A0-FEA84B465719}" type="slidenum">
              <a:t>‹#›</a:t>
            </a:fld>
            <a:endParaRPr lang="en-GB"/>
          </a:p>
        </p:txBody>
      </p:sp>
    </p:spTree>
    <p:extLst>
      <p:ext uri="{BB962C8B-B14F-4D97-AF65-F5344CB8AC3E}">
        <p14:creationId xmlns:p14="http://schemas.microsoft.com/office/powerpoint/2010/main" val="1671353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61956-08C0-C158-EF13-AF66924ABF93}"/>
              </a:ext>
            </a:extLst>
          </p:cNvPr>
          <p:cNvSpPr txBox="1">
            <a:spLocks noGrp="1"/>
          </p:cNvSpPr>
          <p:nvPr>
            <p:ph type="title"/>
          </p:nvPr>
        </p:nvSpPr>
        <p:spPr>
          <a:xfrm>
            <a:off x="1303870" y="982129"/>
            <a:ext cx="9592732" cy="2954865"/>
          </a:xfrm>
        </p:spPr>
        <p:txBody>
          <a:bodyPr/>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0BC8AD96-BE70-712E-AE66-EC48C508D933}"/>
              </a:ext>
            </a:extLst>
          </p:cNvPr>
          <p:cNvSpPr txBox="1">
            <a:spLocks noGrp="1"/>
          </p:cNvSpPr>
          <p:nvPr>
            <p:ph type="body" idx="4294967295"/>
          </p:nvPr>
        </p:nvSpPr>
        <p:spPr>
          <a:xfrm>
            <a:off x="1303870" y="4343400"/>
            <a:ext cx="9592732" cy="1532470"/>
          </a:xfrm>
        </p:spPr>
        <p:txBody>
          <a:bodyPr anchor="ctr" anchorCtr="1"/>
          <a:lstStyle>
            <a:lvl1pPr marL="0" indent="0" algn="ctr">
              <a:spcBef>
                <a:spcPts val="500"/>
              </a:spcBef>
              <a:buNone/>
              <a:defRPr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330F652-46B9-7E57-D0CC-10308D434DB3}"/>
              </a:ext>
            </a:extLst>
          </p:cNvPr>
          <p:cNvSpPr txBox="1">
            <a:spLocks noGrp="1"/>
          </p:cNvSpPr>
          <p:nvPr>
            <p:ph type="dt" sz="half" idx="7"/>
          </p:nvPr>
        </p:nvSpPr>
        <p:spPr/>
        <p:txBody>
          <a:bodyPr/>
          <a:lstStyle>
            <a:lvl1pPr>
              <a:defRPr/>
            </a:lvl1pPr>
          </a:lstStyle>
          <a:p>
            <a:pPr lvl="0"/>
            <a:fld id="{F5D62BDB-8247-499D-B6BC-1F06F34EC545}" type="datetime1">
              <a:rPr lang="en-GB"/>
              <a:pPr lvl="0"/>
              <a:t>16/03/2026</a:t>
            </a:fld>
            <a:endParaRPr lang="en-GB"/>
          </a:p>
        </p:txBody>
      </p:sp>
      <p:sp>
        <p:nvSpPr>
          <p:cNvPr id="5" name="Footer Placeholder 4">
            <a:extLst>
              <a:ext uri="{FF2B5EF4-FFF2-40B4-BE49-F238E27FC236}">
                <a16:creationId xmlns:a16="http://schemas.microsoft.com/office/drawing/2014/main" id="{ED1D71B1-7EC9-1996-7933-8E5A1F5CD30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9EF93E7-AA2F-5AF1-2135-25D87BDD5EF3}"/>
              </a:ext>
            </a:extLst>
          </p:cNvPr>
          <p:cNvSpPr txBox="1">
            <a:spLocks noGrp="1"/>
          </p:cNvSpPr>
          <p:nvPr>
            <p:ph type="sldNum" sz="quarter" idx="8"/>
          </p:nvPr>
        </p:nvSpPr>
        <p:spPr/>
        <p:txBody>
          <a:bodyPr/>
          <a:lstStyle>
            <a:lvl1pPr>
              <a:defRPr/>
            </a:lvl1pPr>
          </a:lstStyle>
          <a:p>
            <a:pPr lvl="0"/>
            <a:fld id="{84E4CE0B-C75F-4E04-90B5-6B3DAD281252}" type="slidenum">
              <a:t>‹#›</a:t>
            </a:fld>
            <a:endParaRPr lang="en-GB"/>
          </a:p>
        </p:txBody>
      </p:sp>
      <p:cxnSp>
        <p:nvCxnSpPr>
          <p:cNvPr id="7" name="Straight Connector 14">
            <a:extLst>
              <a:ext uri="{FF2B5EF4-FFF2-40B4-BE49-F238E27FC236}">
                <a16:creationId xmlns:a16="http://schemas.microsoft.com/office/drawing/2014/main" id="{5DEBA705-C78D-8DE7-A778-28EDF85264AA}"/>
              </a:ext>
            </a:extLst>
          </p:cNvPr>
          <p:cNvCxnSpPr/>
          <p:nvPr/>
        </p:nvCxnSpPr>
        <p:spPr>
          <a:xfrm>
            <a:off x="1396169" y="4140202"/>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19178702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BBDA2-C2BD-C2A1-AA31-2DBFA73A8627}"/>
              </a:ext>
            </a:extLst>
          </p:cNvPr>
          <p:cNvSpPr txBox="1">
            <a:spLocks noGrp="1"/>
          </p:cNvSpPr>
          <p:nvPr>
            <p:ph type="title"/>
          </p:nvPr>
        </p:nvSpPr>
        <p:spPr>
          <a:xfrm>
            <a:off x="1446215" y="982129"/>
            <a:ext cx="9296393" cy="2370664"/>
          </a:xfrm>
        </p:spPr>
        <p:txBody>
          <a:bodyPr/>
          <a:lstStyle>
            <a:lvl1pPr>
              <a:defRPr sz="3200">
                <a:solidFill>
                  <a:srgbClr val="000000"/>
                </a:solidFill>
              </a:defRPr>
            </a:lvl1pPr>
          </a:lstStyle>
          <a:p>
            <a:pPr lvl="0"/>
            <a:r>
              <a:rPr lang="en-US"/>
              <a:t>Click to edit Master title style</a:t>
            </a:r>
          </a:p>
        </p:txBody>
      </p:sp>
      <p:sp>
        <p:nvSpPr>
          <p:cNvPr id="3" name="Text Placeholder 9">
            <a:extLst>
              <a:ext uri="{FF2B5EF4-FFF2-40B4-BE49-F238E27FC236}">
                <a16:creationId xmlns:a16="http://schemas.microsoft.com/office/drawing/2014/main" id="{DF4584C0-BCF8-21DF-C775-9FE86DCA59D9}"/>
              </a:ext>
            </a:extLst>
          </p:cNvPr>
          <p:cNvSpPr txBox="1">
            <a:spLocks noGrp="1"/>
          </p:cNvSpPr>
          <p:nvPr>
            <p:ph type="body" idx="4294967295"/>
          </p:nvPr>
        </p:nvSpPr>
        <p:spPr>
          <a:xfrm>
            <a:off x="1674815" y="3352803"/>
            <a:ext cx="8839203" cy="584201"/>
          </a:xfrm>
        </p:spPr>
        <p:txBody>
          <a:bodyPr anchor="ctr"/>
          <a:lstStyle>
            <a:lvl1pPr marL="0" indent="0" algn="r">
              <a:spcBef>
                <a:spcPts val="500"/>
              </a:spcBef>
              <a:buNone/>
              <a:defRPr sz="2000"/>
            </a:lvl1pPr>
          </a:lstStyle>
          <a:p>
            <a:pPr lvl="0"/>
            <a:r>
              <a:rPr lang="en-US"/>
              <a:t>Click to edit Master text styles</a:t>
            </a:r>
          </a:p>
        </p:txBody>
      </p:sp>
      <p:sp>
        <p:nvSpPr>
          <p:cNvPr id="4" name="Text Placeholder 2">
            <a:extLst>
              <a:ext uri="{FF2B5EF4-FFF2-40B4-BE49-F238E27FC236}">
                <a16:creationId xmlns:a16="http://schemas.microsoft.com/office/drawing/2014/main" id="{F8EBC016-63C7-A4ED-7912-C3DE65E0D337}"/>
              </a:ext>
            </a:extLst>
          </p:cNvPr>
          <p:cNvSpPr txBox="1">
            <a:spLocks noGrp="1"/>
          </p:cNvSpPr>
          <p:nvPr>
            <p:ph type="body" idx="4294967295"/>
          </p:nvPr>
        </p:nvSpPr>
        <p:spPr>
          <a:xfrm>
            <a:off x="1295403" y="4343400"/>
            <a:ext cx="9609667" cy="1532470"/>
          </a:xfrm>
        </p:spPr>
        <p:txBody>
          <a:bodyPr anchor="ctr" anchorCtr="1"/>
          <a:lstStyle>
            <a:lvl1pPr marL="0" indent="0" algn="ctr">
              <a:spcBef>
                <a:spcPts val="500"/>
              </a:spcBef>
              <a:buNone/>
              <a:defRPr sz="20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B8E2FC10-26C5-BDA2-9FCF-C2E058D6E121}"/>
              </a:ext>
            </a:extLst>
          </p:cNvPr>
          <p:cNvSpPr txBox="1">
            <a:spLocks noGrp="1"/>
          </p:cNvSpPr>
          <p:nvPr>
            <p:ph type="dt" sz="half" idx="7"/>
          </p:nvPr>
        </p:nvSpPr>
        <p:spPr/>
        <p:txBody>
          <a:bodyPr/>
          <a:lstStyle>
            <a:lvl1pPr>
              <a:defRPr/>
            </a:lvl1pPr>
          </a:lstStyle>
          <a:p>
            <a:pPr lvl="0"/>
            <a:fld id="{C60145FB-0A34-481C-8990-30EE3522BAB1}" type="datetime1">
              <a:rPr lang="en-GB"/>
              <a:pPr lvl="0"/>
              <a:t>16/03/2026</a:t>
            </a:fld>
            <a:endParaRPr lang="en-GB"/>
          </a:p>
        </p:txBody>
      </p:sp>
      <p:sp>
        <p:nvSpPr>
          <p:cNvPr id="6" name="Footer Placeholder 4">
            <a:extLst>
              <a:ext uri="{FF2B5EF4-FFF2-40B4-BE49-F238E27FC236}">
                <a16:creationId xmlns:a16="http://schemas.microsoft.com/office/drawing/2014/main" id="{029082CD-6ABD-D5C0-4AF6-AB0DC550A41A}"/>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055B39FC-17C3-C98C-84E8-B8C23682D807}"/>
              </a:ext>
            </a:extLst>
          </p:cNvPr>
          <p:cNvSpPr txBox="1">
            <a:spLocks noGrp="1"/>
          </p:cNvSpPr>
          <p:nvPr>
            <p:ph type="sldNum" sz="quarter" idx="8"/>
          </p:nvPr>
        </p:nvSpPr>
        <p:spPr/>
        <p:txBody>
          <a:bodyPr/>
          <a:lstStyle>
            <a:lvl1pPr>
              <a:defRPr/>
            </a:lvl1pPr>
          </a:lstStyle>
          <a:p>
            <a:pPr lvl="0"/>
            <a:fld id="{27C6138C-B514-43EE-B709-ACAE67488E9E}" type="slidenum">
              <a:t>‹#›</a:t>
            </a:fld>
            <a:endParaRPr lang="en-GB"/>
          </a:p>
        </p:txBody>
      </p:sp>
      <p:sp>
        <p:nvSpPr>
          <p:cNvPr id="8" name="TextBox 13">
            <a:extLst>
              <a:ext uri="{FF2B5EF4-FFF2-40B4-BE49-F238E27FC236}">
                <a16:creationId xmlns:a16="http://schemas.microsoft.com/office/drawing/2014/main" id="{154B2AEC-DE74-7A26-1205-CC865449697D}"/>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4">
            <a:extLst>
              <a:ext uri="{FF2B5EF4-FFF2-40B4-BE49-F238E27FC236}">
                <a16:creationId xmlns:a16="http://schemas.microsoft.com/office/drawing/2014/main" id="{5C4A0D3A-5D27-CD50-87E5-FF470D96C055}"/>
              </a:ext>
            </a:extLst>
          </p:cNvPr>
          <p:cNvSpPr txBox="1"/>
          <p:nvPr/>
        </p:nvSpPr>
        <p:spPr>
          <a:xfrm>
            <a:off x="10600264" y="282787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18">
            <a:extLst>
              <a:ext uri="{FF2B5EF4-FFF2-40B4-BE49-F238E27FC236}">
                <a16:creationId xmlns:a16="http://schemas.microsoft.com/office/drawing/2014/main" id="{4D2A8329-B257-C939-2EA1-53DF62C124F5}"/>
              </a:ext>
            </a:extLst>
          </p:cNvPr>
          <p:cNvCxnSpPr/>
          <p:nvPr/>
        </p:nvCxnSpPr>
        <p:spPr>
          <a:xfrm>
            <a:off x="1396169" y="4140202"/>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18004957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EA5ED-7A49-5772-522C-E62D4181BF09}"/>
              </a:ext>
            </a:extLst>
          </p:cNvPr>
          <p:cNvSpPr txBox="1">
            <a:spLocks noGrp="1"/>
          </p:cNvSpPr>
          <p:nvPr>
            <p:ph type="title"/>
          </p:nvPr>
        </p:nvSpPr>
        <p:spPr>
          <a:xfrm>
            <a:off x="1295403" y="3308582"/>
            <a:ext cx="9609667" cy="1468800"/>
          </a:xfrm>
        </p:spPr>
        <p:txBody>
          <a:bodyPr anchor="b" anchorCtr="0"/>
          <a:lstStyle>
            <a:lvl1pPr algn="l">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9EFA6625-0F29-2758-BD68-ECB4ACFA9DCE}"/>
              </a:ext>
            </a:extLst>
          </p:cNvPr>
          <p:cNvSpPr txBox="1">
            <a:spLocks noGrp="1"/>
          </p:cNvSpPr>
          <p:nvPr>
            <p:ph type="body" idx="4294967295"/>
          </p:nvPr>
        </p:nvSpPr>
        <p:spPr>
          <a:xfrm>
            <a:off x="1295403" y="4777383"/>
            <a:ext cx="9609667" cy="860395"/>
          </a:xfrm>
        </p:spPr>
        <p:txBody>
          <a:bodyPr/>
          <a:lstStyle>
            <a:lvl1pPr marL="0" indent="0">
              <a:spcBef>
                <a:spcPts val="500"/>
              </a:spcBef>
              <a:buNone/>
              <a:defRPr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1C151DDF-A99F-F245-3F2A-8F214C878467}"/>
              </a:ext>
            </a:extLst>
          </p:cNvPr>
          <p:cNvSpPr txBox="1">
            <a:spLocks noGrp="1"/>
          </p:cNvSpPr>
          <p:nvPr>
            <p:ph type="dt" sz="half" idx="7"/>
          </p:nvPr>
        </p:nvSpPr>
        <p:spPr/>
        <p:txBody>
          <a:bodyPr/>
          <a:lstStyle>
            <a:lvl1pPr>
              <a:defRPr/>
            </a:lvl1pPr>
          </a:lstStyle>
          <a:p>
            <a:pPr lvl="0"/>
            <a:fld id="{FA11F37D-A63E-4712-A9B3-5AF48C9DC8DC}" type="datetime1">
              <a:rPr lang="en-GB"/>
              <a:pPr lvl="0"/>
              <a:t>16/03/2026</a:t>
            </a:fld>
            <a:endParaRPr lang="en-GB"/>
          </a:p>
        </p:txBody>
      </p:sp>
      <p:sp>
        <p:nvSpPr>
          <p:cNvPr id="5" name="Footer Placeholder 4">
            <a:extLst>
              <a:ext uri="{FF2B5EF4-FFF2-40B4-BE49-F238E27FC236}">
                <a16:creationId xmlns:a16="http://schemas.microsoft.com/office/drawing/2014/main" id="{8AD25BC4-5611-AA84-D9A3-3C0E60350C5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827545D-7F14-CF61-085A-91741573F3DF}"/>
              </a:ext>
            </a:extLst>
          </p:cNvPr>
          <p:cNvSpPr txBox="1">
            <a:spLocks noGrp="1"/>
          </p:cNvSpPr>
          <p:nvPr>
            <p:ph type="sldNum" sz="quarter" idx="8"/>
          </p:nvPr>
        </p:nvSpPr>
        <p:spPr/>
        <p:txBody>
          <a:bodyPr/>
          <a:lstStyle>
            <a:lvl1pPr>
              <a:defRPr/>
            </a:lvl1pPr>
          </a:lstStyle>
          <a:p>
            <a:pPr lvl="0"/>
            <a:fld id="{B75B47EE-25E2-4B2B-B041-13422F31523E}" type="slidenum">
              <a:t>‹#›</a:t>
            </a:fld>
            <a:endParaRPr lang="en-GB"/>
          </a:p>
        </p:txBody>
      </p:sp>
    </p:spTree>
    <p:extLst>
      <p:ext uri="{BB962C8B-B14F-4D97-AF65-F5344CB8AC3E}">
        <p14:creationId xmlns:p14="http://schemas.microsoft.com/office/powerpoint/2010/main" val="17937412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39878-774B-26D9-E4E2-A59927167C8F}"/>
              </a:ext>
            </a:extLst>
          </p:cNvPr>
          <p:cNvSpPr txBox="1">
            <a:spLocks noGrp="1"/>
          </p:cNvSpPr>
          <p:nvPr>
            <p:ph type="title"/>
          </p:nvPr>
        </p:nvSpPr>
        <p:spPr>
          <a:xfrm>
            <a:off x="1446215" y="982129"/>
            <a:ext cx="9296393" cy="2243672"/>
          </a:xfrm>
        </p:spPr>
        <p:txBody>
          <a:bodyPr/>
          <a:lstStyle>
            <a:lvl1pPr>
              <a:defRPr sz="3200">
                <a:solidFill>
                  <a:srgbClr val="000000"/>
                </a:solidFill>
              </a:defRPr>
            </a:lvl1pPr>
          </a:lstStyle>
          <a:p>
            <a:pPr lvl="0"/>
            <a:r>
              <a:rPr lang="en-US"/>
              <a:t>Click to edit Master title style</a:t>
            </a:r>
          </a:p>
        </p:txBody>
      </p:sp>
      <p:sp>
        <p:nvSpPr>
          <p:cNvPr id="3" name="Text Placeholder 2">
            <a:extLst>
              <a:ext uri="{FF2B5EF4-FFF2-40B4-BE49-F238E27FC236}">
                <a16:creationId xmlns:a16="http://schemas.microsoft.com/office/drawing/2014/main" id="{415745CF-CB46-F71D-F447-A7B032F71E35}"/>
              </a:ext>
            </a:extLst>
          </p:cNvPr>
          <p:cNvSpPr txBox="1">
            <a:spLocks noGrp="1"/>
          </p:cNvSpPr>
          <p:nvPr>
            <p:ph type="body" idx="4294967295"/>
          </p:nvPr>
        </p:nvSpPr>
        <p:spPr>
          <a:xfrm>
            <a:off x="1295403" y="3639312"/>
            <a:ext cx="9609667" cy="886968"/>
          </a:xfrm>
        </p:spPr>
        <p:txBody>
          <a:bodyPr anchor="b"/>
          <a:lstStyle>
            <a:lvl1pPr marL="0" indent="0">
              <a:spcBef>
                <a:spcPts val="0"/>
              </a:spcBef>
              <a:buNone/>
              <a:defRPr>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C95EE328-D7EC-EF10-A4A2-495894A3A467}"/>
              </a:ext>
            </a:extLst>
          </p:cNvPr>
          <p:cNvSpPr txBox="1">
            <a:spLocks noGrp="1"/>
          </p:cNvSpPr>
          <p:nvPr>
            <p:ph type="body" idx="4294967295"/>
          </p:nvPr>
        </p:nvSpPr>
        <p:spPr>
          <a:xfrm>
            <a:off x="1295403" y="4529663"/>
            <a:ext cx="9609667" cy="1346197"/>
          </a:xfrm>
        </p:spPr>
        <p:txBody>
          <a:bodyPr/>
          <a:lstStyle>
            <a:lvl1pPr marL="0" indent="0">
              <a:spcBef>
                <a:spcPts val="400"/>
              </a:spcBef>
              <a:buNone/>
              <a:defRPr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F7FE6328-5D27-264E-7B9F-FB7B1B28D7DF}"/>
              </a:ext>
            </a:extLst>
          </p:cNvPr>
          <p:cNvSpPr txBox="1">
            <a:spLocks noGrp="1"/>
          </p:cNvSpPr>
          <p:nvPr>
            <p:ph type="dt" sz="half" idx="7"/>
          </p:nvPr>
        </p:nvSpPr>
        <p:spPr/>
        <p:txBody>
          <a:bodyPr/>
          <a:lstStyle>
            <a:lvl1pPr>
              <a:defRPr/>
            </a:lvl1pPr>
          </a:lstStyle>
          <a:p>
            <a:pPr lvl="0"/>
            <a:fld id="{C8D64CA0-9244-4EE4-994A-ED05AF35739A}" type="datetime1">
              <a:rPr lang="en-GB"/>
              <a:pPr lvl="0"/>
              <a:t>16/03/2026</a:t>
            </a:fld>
            <a:endParaRPr lang="en-GB"/>
          </a:p>
        </p:txBody>
      </p:sp>
      <p:sp>
        <p:nvSpPr>
          <p:cNvPr id="6" name="Footer Placeholder 4">
            <a:extLst>
              <a:ext uri="{FF2B5EF4-FFF2-40B4-BE49-F238E27FC236}">
                <a16:creationId xmlns:a16="http://schemas.microsoft.com/office/drawing/2014/main" id="{9DA681E4-7983-F27C-F65F-8E066EC20016}"/>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44A7E7A7-FAEC-D09F-6D52-262F01567655}"/>
              </a:ext>
            </a:extLst>
          </p:cNvPr>
          <p:cNvSpPr txBox="1">
            <a:spLocks noGrp="1"/>
          </p:cNvSpPr>
          <p:nvPr>
            <p:ph type="sldNum" sz="quarter" idx="8"/>
          </p:nvPr>
        </p:nvSpPr>
        <p:spPr/>
        <p:txBody>
          <a:bodyPr/>
          <a:lstStyle>
            <a:lvl1pPr>
              <a:defRPr/>
            </a:lvl1pPr>
          </a:lstStyle>
          <a:p>
            <a:pPr lvl="0"/>
            <a:fld id="{E8F8497F-D852-46D6-A71E-38D2EBE2F377}" type="slidenum">
              <a:t>‹#›</a:t>
            </a:fld>
            <a:endParaRPr lang="en-GB"/>
          </a:p>
        </p:txBody>
      </p:sp>
      <p:sp>
        <p:nvSpPr>
          <p:cNvPr id="8" name="TextBox 11">
            <a:extLst>
              <a:ext uri="{FF2B5EF4-FFF2-40B4-BE49-F238E27FC236}">
                <a16:creationId xmlns:a16="http://schemas.microsoft.com/office/drawing/2014/main" id="{451A4D56-7C48-DB04-2B8E-3D932ED15A07}"/>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2">
            <a:extLst>
              <a:ext uri="{FF2B5EF4-FFF2-40B4-BE49-F238E27FC236}">
                <a16:creationId xmlns:a16="http://schemas.microsoft.com/office/drawing/2014/main" id="{59A61615-649F-8AF2-564D-F7885AD47D09}"/>
              </a:ext>
            </a:extLst>
          </p:cNvPr>
          <p:cNvSpPr txBox="1"/>
          <p:nvPr/>
        </p:nvSpPr>
        <p:spPr>
          <a:xfrm>
            <a:off x="10600264" y="259926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25">
            <a:extLst>
              <a:ext uri="{FF2B5EF4-FFF2-40B4-BE49-F238E27FC236}">
                <a16:creationId xmlns:a16="http://schemas.microsoft.com/office/drawing/2014/main" id="{8F3407EE-5FC4-AC1E-4A9A-E3973802A747}"/>
              </a:ext>
            </a:extLst>
          </p:cNvPr>
          <p:cNvCxnSpPr/>
          <p:nvPr/>
        </p:nvCxnSpPr>
        <p:spPr>
          <a:xfrm>
            <a:off x="1396169" y="3429000"/>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29170414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2E001-E5B2-C246-EC7C-C674C05C0603}"/>
              </a:ext>
            </a:extLst>
          </p:cNvPr>
          <p:cNvSpPr txBox="1">
            <a:spLocks noGrp="1"/>
          </p:cNvSpPr>
          <p:nvPr>
            <p:ph type="title"/>
          </p:nvPr>
        </p:nvSpPr>
        <p:spPr>
          <a:xfrm>
            <a:off x="1295403" y="982129"/>
            <a:ext cx="9609667" cy="224367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C77D126-C517-207B-D84F-A6B012E5DBC6}"/>
              </a:ext>
            </a:extLst>
          </p:cNvPr>
          <p:cNvSpPr txBox="1">
            <a:spLocks noGrp="1"/>
          </p:cNvSpPr>
          <p:nvPr>
            <p:ph type="body" idx="4294967295"/>
          </p:nvPr>
        </p:nvSpPr>
        <p:spPr>
          <a:xfrm>
            <a:off x="1295403" y="3630168"/>
            <a:ext cx="9609667" cy="841248"/>
          </a:xfrm>
        </p:spPr>
        <p:txBody>
          <a:bodyPr anchor="b"/>
          <a:lstStyle>
            <a:lvl1pPr marL="0" indent="0">
              <a:spcBef>
                <a:spcPts val="0"/>
              </a:spcBef>
              <a:buNone/>
              <a:defRPr sz="2800">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70E8AAA0-578D-2A97-015D-D66CE0A83B31}"/>
              </a:ext>
            </a:extLst>
          </p:cNvPr>
          <p:cNvSpPr txBox="1">
            <a:spLocks noGrp="1"/>
          </p:cNvSpPr>
          <p:nvPr>
            <p:ph type="body" idx="4294967295"/>
          </p:nvPr>
        </p:nvSpPr>
        <p:spPr>
          <a:xfrm>
            <a:off x="1295403" y="4470401"/>
            <a:ext cx="9609667" cy="1405469"/>
          </a:xfrm>
        </p:spPr>
        <p:txBody>
          <a:bodyPr/>
          <a:lstStyle>
            <a:lvl1pPr marL="0" indent="0">
              <a:spcBef>
                <a:spcPts val="400"/>
              </a:spcBef>
              <a:buNone/>
              <a:defRPr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202636E5-5C57-829D-48EE-EDDB05C46831}"/>
              </a:ext>
            </a:extLst>
          </p:cNvPr>
          <p:cNvSpPr txBox="1">
            <a:spLocks noGrp="1"/>
          </p:cNvSpPr>
          <p:nvPr>
            <p:ph type="dt" sz="half" idx="7"/>
          </p:nvPr>
        </p:nvSpPr>
        <p:spPr/>
        <p:txBody>
          <a:bodyPr/>
          <a:lstStyle>
            <a:lvl1pPr>
              <a:defRPr/>
            </a:lvl1pPr>
          </a:lstStyle>
          <a:p>
            <a:pPr lvl="0"/>
            <a:fld id="{6C26BEE3-BA40-474B-96F6-F7C26DAD0FD1}" type="datetime1">
              <a:rPr lang="en-GB"/>
              <a:pPr lvl="0"/>
              <a:t>16/03/2026</a:t>
            </a:fld>
            <a:endParaRPr lang="en-GB"/>
          </a:p>
        </p:txBody>
      </p:sp>
      <p:sp>
        <p:nvSpPr>
          <p:cNvPr id="6" name="Footer Placeholder 4">
            <a:extLst>
              <a:ext uri="{FF2B5EF4-FFF2-40B4-BE49-F238E27FC236}">
                <a16:creationId xmlns:a16="http://schemas.microsoft.com/office/drawing/2014/main" id="{DDC9DB4B-C98F-2FD6-3FD7-22559BDDCAD8}"/>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D8EA35C7-AA22-F1BD-90A1-F03B4D876334}"/>
              </a:ext>
            </a:extLst>
          </p:cNvPr>
          <p:cNvSpPr txBox="1">
            <a:spLocks noGrp="1"/>
          </p:cNvSpPr>
          <p:nvPr>
            <p:ph type="sldNum" sz="quarter" idx="8"/>
          </p:nvPr>
        </p:nvSpPr>
        <p:spPr/>
        <p:txBody>
          <a:bodyPr/>
          <a:lstStyle>
            <a:lvl1pPr>
              <a:defRPr/>
            </a:lvl1pPr>
          </a:lstStyle>
          <a:p>
            <a:pPr lvl="0"/>
            <a:fld id="{67131494-BB48-4E4B-9CF5-AD73A035461A}" type="slidenum">
              <a:t>‹#›</a:t>
            </a:fld>
            <a:endParaRPr lang="en-GB"/>
          </a:p>
        </p:txBody>
      </p:sp>
      <p:cxnSp>
        <p:nvCxnSpPr>
          <p:cNvPr id="8" name="Straight Connector 14">
            <a:extLst>
              <a:ext uri="{FF2B5EF4-FFF2-40B4-BE49-F238E27FC236}">
                <a16:creationId xmlns:a16="http://schemas.microsoft.com/office/drawing/2014/main" id="{DC545FBE-67D6-C853-450F-7696DC6801DB}"/>
              </a:ext>
            </a:extLst>
          </p:cNvPr>
          <p:cNvCxnSpPr/>
          <p:nvPr/>
        </p:nvCxnSpPr>
        <p:spPr>
          <a:xfrm>
            <a:off x="1396169" y="3429000"/>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9575581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97A86-24B0-F187-835A-2A41CBC71A4C}"/>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4B518CD-A7F0-D55E-4161-6E6B748FDDF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40AEE1-1463-7024-A5E2-72350775E86D}"/>
              </a:ext>
            </a:extLst>
          </p:cNvPr>
          <p:cNvSpPr txBox="1">
            <a:spLocks noGrp="1"/>
          </p:cNvSpPr>
          <p:nvPr>
            <p:ph type="dt" sz="half" idx="7"/>
          </p:nvPr>
        </p:nvSpPr>
        <p:spPr/>
        <p:txBody>
          <a:bodyPr/>
          <a:lstStyle>
            <a:lvl1pPr>
              <a:defRPr/>
            </a:lvl1pPr>
          </a:lstStyle>
          <a:p>
            <a:pPr lvl="0"/>
            <a:fld id="{6F19384C-76E9-49E6-B463-23860D7236C4}" type="datetime1">
              <a:rPr lang="en-GB"/>
              <a:pPr lvl="0"/>
              <a:t>16/03/2026</a:t>
            </a:fld>
            <a:endParaRPr lang="en-GB"/>
          </a:p>
        </p:txBody>
      </p:sp>
      <p:sp>
        <p:nvSpPr>
          <p:cNvPr id="5" name="Footer Placeholder 4">
            <a:extLst>
              <a:ext uri="{FF2B5EF4-FFF2-40B4-BE49-F238E27FC236}">
                <a16:creationId xmlns:a16="http://schemas.microsoft.com/office/drawing/2014/main" id="{7220264C-DB7C-2B1E-4088-C5125E85314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C936A62-07C5-FA4E-0418-005A69C66DE1}"/>
              </a:ext>
            </a:extLst>
          </p:cNvPr>
          <p:cNvSpPr txBox="1">
            <a:spLocks noGrp="1"/>
          </p:cNvSpPr>
          <p:nvPr>
            <p:ph type="sldNum" sz="quarter" idx="8"/>
          </p:nvPr>
        </p:nvSpPr>
        <p:spPr/>
        <p:txBody>
          <a:bodyPr/>
          <a:lstStyle>
            <a:lvl1pPr>
              <a:defRPr/>
            </a:lvl1pPr>
          </a:lstStyle>
          <a:p>
            <a:pPr lvl="0"/>
            <a:fld id="{FB2EC5F7-4D76-478A-8A37-28E460BD446F}" type="slidenum">
              <a:t>‹#›</a:t>
            </a:fld>
            <a:endParaRPr lang="en-GB"/>
          </a:p>
        </p:txBody>
      </p:sp>
      <p:cxnSp>
        <p:nvCxnSpPr>
          <p:cNvPr id="7" name="Straight Connector 13">
            <a:extLst>
              <a:ext uri="{FF2B5EF4-FFF2-40B4-BE49-F238E27FC236}">
                <a16:creationId xmlns:a16="http://schemas.microsoft.com/office/drawing/2014/main" id="{95A934BA-7013-A296-403C-700E11DC1227}"/>
              </a:ext>
            </a:extLst>
          </p:cNvPr>
          <p:cNvCxnSpPr/>
          <p:nvPr/>
        </p:nvCxnSpPr>
        <p:spPr>
          <a:xfrm>
            <a:off x="1396169" y="2421468"/>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36398252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0893D3-83D0-C187-ED1B-2017D4E25644}"/>
              </a:ext>
            </a:extLst>
          </p:cNvPr>
          <p:cNvSpPr txBox="1">
            <a:spLocks noGrp="1"/>
          </p:cNvSpPr>
          <p:nvPr>
            <p:ph type="title" orient="vert"/>
          </p:nvPr>
        </p:nvSpPr>
        <p:spPr>
          <a:xfrm>
            <a:off x="8999360" y="982129"/>
            <a:ext cx="1890896" cy="4893731"/>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A484CB0-CB76-8902-347D-26ECABBA792D}"/>
              </a:ext>
            </a:extLst>
          </p:cNvPr>
          <p:cNvSpPr txBox="1">
            <a:spLocks noGrp="1"/>
          </p:cNvSpPr>
          <p:nvPr>
            <p:ph type="body" orient="vert" idx="1"/>
          </p:nvPr>
        </p:nvSpPr>
        <p:spPr>
          <a:xfrm>
            <a:off x="1295393" y="982129"/>
            <a:ext cx="7433020" cy="4893731"/>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1FB3A1-406E-8DA2-E6D4-2FE01CA7AC21}"/>
              </a:ext>
            </a:extLst>
          </p:cNvPr>
          <p:cNvSpPr txBox="1">
            <a:spLocks noGrp="1"/>
          </p:cNvSpPr>
          <p:nvPr>
            <p:ph type="dt" sz="half" idx="7"/>
          </p:nvPr>
        </p:nvSpPr>
        <p:spPr/>
        <p:txBody>
          <a:bodyPr/>
          <a:lstStyle>
            <a:lvl1pPr>
              <a:defRPr/>
            </a:lvl1pPr>
          </a:lstStyle>
          <a:p>
            <a:pPr lvl="0"/>
            <a:fld id="{EAF409BA-D83A-4E0E-9510-1F9F80C44BF6}" type="datetime1">
              <a:rPr lang="en-GB"/>
              <a:pPr lvl="0"/>
              <a:t>16/03/2026</a:t>
            </a:fld>
            <a:endParaRPr lang="en-GB"/>
          </a:p>
        </p:txBody>
      </p:sp>
      <p:sp>
        <p:nvSpPr>
          <p:cNvPr id="5" name="Footer Placeholder 4">
            <a:extLst>
              <a:ext uri="{FF2B5EF4-FFF2-40B4-BE49-F238E27FC236}">
                <a16:creationId xmlns:a16="http://schemas.microsoft.com/office/drawing/2014/main" id="{1B55BDD5-410B-F1F3-6F69-2059888A6F4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DE4EFDB-6532-3ED8-435C-65A65E1D725B}"/>
              </a:ext>
            </a:extLst>
          </p:cNvPr>
          <p:cNvSpPr txBox="1">
            <a:spLocks noGrp="1"/>
          </p:cNvSpPr>
          <p:nvPr>
            <p:ph type="sldNum" sz="quarter" idx="8"/>
          </p:nvPr>
        </p:nvSpPr>
        <p:spPr/>
        <p:txBody>
          <a:bodyPr/>
          <a:lstStyle>
            <a:lvl1pPr>
              <a:defRPr/>
            </a:lvl1pPr>
          </a:lstStyle>
          <a:p>
            <a:pPr lvl="0"/>
            <a:fld id="{517BA949-FB16-4B12-98C5-D4DF596B7FC3}" type="slidenum">
              <a:t>‹#›</a:t>
            </a:fld>
            <a:endParaRPr lang="en-GB"/>
          </a:p>
        </p:txBody>
      </p:sp>
      <p:cxnSp>
        <p:nvCxnSpPr>
          <p:cNvPr id="7" name="Straight Connector 13">
            <a:extLst>
              <a:ext uri="{FF2B5EF4-FFF2-40B4-BE49-F238E27FC236}">
                <a16:creationId xmlns:a16="http://schemas.microsoft.com/office/drawing/2014/main" id="{6B34FABC-2BFB-BA55-1467-93268596481E}"/>
              </a:ext>
            </a:extLst>
          </p:cNvPr>
          <p:cNvCxnSpPr/>
          <p:nvPr/>
        </p:nvCxnSpPr>
        <p:spPr>
          <a:xfrm>
            <a:off x="8863891" y="990596"/>
            <a:ext cx="0" cy="4876807"/>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4154790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4D801EA8-037D-5F72-0D4A-95FB88781857}"/>
              </a:ext>
            </a:extLst>
          </p:cNvPr>
          <p:cNvGrpSpPr/>
          <p:nvPr/>
        </p:nvGrpSpPr>
        <p:grpSpPr>
          <a:xfrm>
            <a:off x="-15736" y="0"/>
            <a:ext cx="12229962" cy="6856216"/>
            <a:chOff x="-15736" y="0"/>
            <a:chExt cx="12229962" cy="6856216"/>
          </a:xfrm>
        </p:grpSpPr>
        <p:pic>
          <p:nvPicPr>
            <p:cNvPr id="3" name="Picture 7" descr="HD-PanelContent.png">
              <a:extLst>
                <a:ext uri="{FF2B5EF4-FFF2-40B4-BE49-F238E27FC236}">
                  <a16:creationId xmlns:a16="http://schemas.microsoft.com/office/drawing/2014/main" id="{C8B2667A-973C-4F58-CE68-D44DB0734790}"/>
                </a:ext>
              </a:extLst>
            </p:cNvPr>
            <p:cNvPicPr>
              <a:picLocks noChangeAspect="1"/>
            </p:cNvPicPr>
            <p:nvPr/>
          </p:nvPicPr>
          <p:blipFill>
            <a:blip r:embed="rId20"/>
            <a:stretch>
              <a:fillRect/>
            </a:stretch>
          </p:blipFill>
          <p:spPr>
            <a:xfrm>
              <a:off x="0" y="0"/>
              <a:ext cx="12188823" cy="6856216"/>
            </a:xfrm>
            <a:prstGeom prst="rect">
              <a:avLst/>
            </a:prstGeom>
            <a:noFill/>
            <a:ln cap="flat">
              <a:noFill/>
            </a:ln>
          </p:spPr>
        </p:pic>
        <p:sp>
          <p:nvSpPr>
            <p:cNvPr id="4" name="Rectangle 8">
              <a:extLst>
                <a:ext uri="{FF2B5EF4-FFF2-40B4-BE49-F238E27FC236}">
                  <a16:creationId xmlns:a16="http://schemas.microsoft.com/office/drawing/2014/main" id="{C1B07B22-618A-4932-E9DD-3D4B99B3A347}"/>
                </a:ext>
              </a:extLst>
            </p:cNvPr>
            <p:cNvSpPr/>
            <p:nvPr/>
          </p:nvSpPr>
          <p:spPr>
            <a:xfrm>
              <a:off x="608011" y="609603"/>
              <a:ext cx="10972800" cy="5638803"/>
            </a:xfrm>
            <a:prstGeom prst="rect">
              <a:avLst/>
            </a:prstGeom>
            <a:noFill/>
            <a:ln w="15873" cap="flat">
              <a:solidFill>
                <a:srgbClr val="83992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pic>
          <p:nvPicPr>
            <p:cNvPr id="5" name="Picture 9" descr="HDRibbonContent-UniformTrim.png">
              <a:extLst>
                <a:ext uri="{FF2B5EF4-FFF2-40B4-BE49-F238E27FC236}">
                  <a16:creationId xmlns:a16="http://schemas.microsoft.com/office/drawing/2014/main" id="{8E3F491B-3925-79C1-33A7-820EF6C1ACB7}"/>
                </a:ext>
              </a:extLst>
            </p:cNvPr>
            <p:cNvPicPr>
              <a:picLocks noChangeAspect="1"/>
            </p:cNvPicPr>
            <p:nvPr/>
          </p:nvPicPr>
          <p:blipFill>
            <a:blip r:embed="rId21"/>
            <a:srcRect/>
            <a:stretch>
              <a:fillRect/>
            </a:stretch>
          </p:blipFill>
          <p:spPr>
            <a:xfrm>
              <a:off x="-15736" y="3153829"/>
              <a:ext cx="777240" cy="606420"/>
            </a:xfrm>
            <a:prstGeom prst="rect">
              <a:avLst/>
            </a:prstGeom>
            <a:noFill/>
            <a:ln cap="flat">
              <a:noFill/>
            </a:ln>
          </p:spPr>
        </p:pic>
        <p:pic>
          <p:nvPicPr>
            <p:cNvPr id="6" name="Picture 10" descr="HDRibbonContent-UniformTrim.png">
              <a:extLst>
                <a:ext uri="{FF2B5EF4-FFF2-40B4-BE49-F238E27FC236}">
                  <a16:creationId xmlns:a16="http://schemas.microsoft.com/office/drawing/2014/main" id="{728AD48C-A474-C136-F099-7C09ECF4E466}"/>
                </a:ext>
              </a:extLst>
            </p:cNvPr>
            <p:cNvPicPr>
              <a:picLocks noChangeAspect="1"/>
            </p:cNvPicPr>
            <p:nvPr/>
          </p:nvPicPr>
          <p:blipFill>
            <a:blip r:embed="rId21"/>
            <a:srcRect/>
            <a:stretch>
              <a:fillRect/>
            </a:stretch>
          </p:blipFill>
          <p:spPr>
            <a:xfrm>
              <a:off x="11436986" y="3153829"/>
              <a:ext cx="777240" cy="606420"/>
            </a:xfrm>
            <a:prstGeom prst="rect">
              <a:avLst/>
            </a:prstGeom>
            <a:noFill/>
            <a:ln cap="flat">
              <a:noFill/>
            </a:ln>
          </p:spPr>
        </p:pic>
      </p:grpSp>
      <p:sp>
        <p:nvSpPr>
          <p:cNvPr id="7" name="Title Placeholder 1">
            <a:extLst>
              <a:ext uri="{FF2B5EF4-FFF2-40B4-BE49-F238E27FC236}">
                <a16:creationId xmlns:a16="http://schemas.microsoft.com/office/drawing/2014/main" id="{8BAEFA2B-33F9-B94B-23D3-408CB42C6F43}"/>
              </a:ext>
            </a:extLst>
          </p:cNvPr>
          <p:cNvSpPr txBox="1">
            <a:spLocks noGrp="1"/>
          </p:cNvSpPr>
          <p:nvPr>
            <p:ph type="title"/>
          </p:nvPr>
        </p:nvSpPr>
        <p:spPr>
          <a:xfrm>
            <a:off x="1295403" y="982129"/>
            <a:ext cx="9601200" cy="130387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60A9D67B-18E6-275D-A242-7C8A30C68221}"/>
              </a:ext>
            </a:extLst>
          </p:cNvPr>
          <p:cNvSpPr txBox="1">
            <a:spLocks noGrp="1"/>
          </p:cNvSpPr>
          <p:nvPr>
            <p:ph type="body" idx="1"/>
          </p:nvPr>
        </p:nvSpPr>
        <p:spPr>
          <a:xfrm>
            <a:off x="1295403" y="2556927"/>
            <a:ext cx="9601200" cy="331893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744E09DD-A374-5AE1-16DD-1D20C85F7426}"/>
              </a:ext>
            </a:extLst>
          </p:cNvPr>
          <p:cNvSpPr txBox="1">
            <a:spLocks noGrp="1"/>
          </p:cNvSpPr>
          <p:nvPr>
            <p:ph type="dt" sz="half" idx="2"/>
          </p:nvPr>
        </p:nvSpPr>
        <p:spPr>
          <a:xfrm>
            <a:off x="8677500" y="5969002"/>
            <a:ext cx="1600200"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Garamond"/>
              </a:defRPr>
            </a:lvl1pPr>
          </a:lstStyle>
          <a:p>
            <a:pPr lvl="0"/>
            <a:fld id="{3547EDFB-BE51-41DB-A8EB-FCDF003BBED5}" type="datetime1">
              <a:rPr lang="en-GB"/>
              <a:pPr lvl="0"/>
              <a:t>16/03/2026</a:t>
            </a:fld>
            <a:endParaRPr lang="en-GB"/>
          </a:p>
        </p:txBody>
      </p:sp>
      <p:sp>
        <p:nvSpPr>
          <p:cNvPr id="10" name="Footer Placeholder 4">
            <a:extLst>
              <a:ext uri="{FF2B5EF4-FFF2-40B4-BE49-F238E27FC236}">
                <a16:creationId xmlns:a16="http://schemas.microsoft.com/office/drawing/2014/main" id="{8CF52182-4FFB-6F87-AEAF-1C3FD55CB2CD}"/>
              </a:ext>
            </a:extLst>
          </p:cNvPr>
          <p:cNvSpPr txBox="1">
            <a:spLocks noGrp="1"/>
          </p:cNvSpPr>
          <p:nvPr>
            <p:ph type="ftr" sz="quarter" idx="3"/>
          </p:nvPr>
        </p:nvSpPr>
        <p:spPr>
          <a:xfrm>
            <a:off x="1295403" y="5969002"/>
            <a:ext cx="7305900" cy="2794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Garamond"/>
              </a:defRPr>
            </a:lvl1pPr>
          </a:lstStyle>
          <a:p>
            <a:pPr lvl="0"/>
            <a:endParaRPr lang="en-GB"/>
          </a:p>
        </p:txBody>
      </p:sp>
      <p:sp>
        <p:nvSpPr>
          <p:cNvPr id="11" name="Slide Number Placeholder 5">
            <a:extLst>
              <a:ext uri="{FF2B5EF4-FFF2-40B4-BE49-F238E27FC236}">
                <a16:creationId xmlns:a16="http://schemas.microsoft.com/office/drawing/2014/main" id="{E8A8FDBD-35EE-D52E-E1FF-7BEAC5F22B5C}"/>
              </a:ext>
            </a:extLst>
          </p:cNvPr>
          <p:cNvSpPr txBox="1">
            <a:spLocks noGrp="1"/>
          </p:cNvSpPr>
          <p:nvPr>
            <p:ph type="sldNum" sz="quarter" idx="4"/>
          </p:nvPr>
        </p:nvSpPr>
        <p:spPr>
          <a:xfrm>
            <a:off x="10353897" y="5969002"/>
            <a:ext cx="542696"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Garamond"/>
              </a:defRPr>
            </a:lvl1pPr>
          </a:lstStyle>
          <a:p>
            <a:pPr lvl="0"/>
            <a:fld id="{98445F27-AD20-4EF2-AE5A-94DD1896F94B}"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US" sz="4400" b="0" i="0" u="none" strike="noStrike" kern="1200" cap="none" spc="0" baseline="0">
          <a:solidFill>
            <a:srgbClr val="262626"/>
          </a:solidFill>
          <a:uFillTx/>
          <a:latin typeface="Garamond"/>
        </a:defRPr>
      </a:lvl1pPr>
    </p:titleStyle>
    <p:bodyStyle>
      <a:lvl1pPr marL="285750" marR="0" lvl="0" indent="-285750" algn="l" defTabSz="457200" rtl="0" fontAlgn="auto" hangingPunct="1">
        <a:lnSpc>
          <a:spcPct val="100000"/>
        </a:lnSpc>
        <a:spcBef>
          <a:spcPts val="600"/>
        </a:spcBef>
        <a:spcAft>
          <a:spcPts val="600"/>
        </a:spcAft>
        <a:buClr>
          <a:srgbClr val="83992A"/>
        </a:buClr>
        <a:buSzPct val="115000"/>
        <a:buFont typeface="Arial"/>
        <a:buChar char="•"/>
        <a:tabLst/>
        <a:defRPr lang="en-US" sz="2400" b="0" i="0" u="none" strike="noStrike" kern="1200" cap="none" spc="0" baseline="0">
          <a:solidFill>
            <a:srgbClr val="262626"/>
          </a:solidFill>
          <a:uFillTx/>
          <a:latin typeface="Garamond"/>
        </a:defRPr>
      </a:lvl1pPr>
      <a:lvl2pPr marL="742950" marR="0" lvl="1" indent="-285750" algn="l" defTabSz="457200" rtl="0" fontAlgn="auto" hangingPunct="1">
        <a:lnSpc>
          <a:spcPct val="100000"/>
        </a:lnSpc>
        <a:spcBef>
          <a:spcPts val="500"/>
        </a:spcBef>
        <a:spcAft>
          <a:spcPts val="600"/>
        </a:spcAft>
        <a:buClr>
          <a:srgbClr val="83992A"/>
        </a:buClr>
        <a:buSzPct val="115000"/>
        <a:buFont typeface="Arial"/>
        <a:buChar char="•"/>
        <a:tabLst/>
        <a:defRPr lang="en-US" sz="2000" b="0" i="0" u="none" strike="noStrike" kern="1200" cap="none" spc="0" baseline="0">
          <a:solidFill>
            <a:srgbClr val="262626"/>
          </a:solidFill>
          <a:uFillTx/>
          <a:latin typeface="Garamond"/>
        </a:defRPr>
      </a:lvl2pPr>
      <a:lvl3pPr marL="1200150" marR="0" lvl="2" indent="-285750" algn="l" defTabSz="457200" rtl="0" fontAlgn="auto" hangingPunct="1">
        <a:lnSpc>
          <a:spcPct val="100000"/>
        </a:lnSpc>
        <a:spcBef>
          <a:spcPts val="400"/>
        </a:spcBef>
        <a:spcAft>
          <a:spcPts val="600"/>
        </a:spcAft>
        <a:buClr>
          <a:srgbClr val="83992A"/>
        </a:buClr>
        <a:buSzPct val="115000"/>
        <a:buFont typeface="Arial"/>
        <a:buChar char="•"/>
        <a:tabLst/>
        <a:defRPr lang="en-US" sz="1800" b="0" i="0" u="none" strike="noStrike" kern="1200" cap="none" spc="0" baseline="0">
          <a:solidFill>
            <a:srgbClr val="262626"/>
          </a:solidFill>
          <a:uFillTx/>
          <a:latin typeface="Garamond"/>
        </a:defRPr>
      </a:lvl3pPr>
      <a:lvl4pPr marL="1543050" marR="0" lvl="3" indent="-171450" algn="l" defTabSz="457200" rtl="0" fontAlgn="auto" hangingPunct="1">
        <a:lnSpc>
          <a:spcPct val="100000"/>
        </a:lnSpc>
        <a:spcBef>
          <a:spcPts val="400"/>
        </a:spcBef>
        <a:spcAft>
          <a:spcPts val="600"/>
        </a:spcAft>
        <a:buClr>
          <a:srgbClr val="83992A"/>
        </a:buClr>
        <a:buSzPct val="115000"/>
        <a:buFont typeface="Arial"/>
        <a:buChar char="•"/>
        <a:tabLst/>
        <a:defRPr lang="en-US" sz="1600" b="0" i="0" u="none" strike="noStrike" kern="1200" cap="none" spc="0" baseline="0">
          <a:solidFill>
            <a:srgbClr val="262626"/>
          </a:solidFill>
          <a:uFillTx/>
          <a:latin typeface="Garamond"/>
        </a:defRPr>
      </a:lvl4pPr>
      <a:lvl5pPr marL="2000250" marR="0" lvl="4" indent="-171450" algn="l" defTabSz="457200" rtl="0" fontAlgn="auto" hangingPunct="1">
        <a:lnSpc>
          <a:spcPct val="100000"/>
        </a:lnSpc>
        <a:spcBef>
          <a:spcPts val="300"/>
        </a:spcBef>
        <a:spcAft>
          <a:spcPts val="600"/>
        </a:spcAft>
        <a:buClr>
          <a:srgbClr val="83992A"/>
        </a:buClr>
        <a:buSzPct val="115000"/>
        <a:buFont typeface="Arial"/>
        <a:buChar char="•"/>
        <a:tabLst/>
        <a:defRPr lang="en-US" sz="1400" b="0" i="0" u="none" strike="noStrike" kern="1200" cap="none" spc="0" baseline="0">
          <a:solidFill>
            <a:srgbClr val="262626"/>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ctcic.org.uk/fatherless-home/" TargetMode="External"/><Relationship Id="rId2" Type="http://schemas.openxmlformats.org/officeDocument/2006/relationships/hyperlink" Target="https://thevoiceofearlychildhood.com/an-introduction-to-john-bowlby/" TargetMode="External"/><Relationship Id="rId1" Type="http://schemas.openxmlformats.org/officeDocument/2006/relationships/slideLayout" Target="../slideLayouts/slideLayout9.xml"/><Relationship Id="rId6" Type="http://schemas.openxmlformats.org/officeDocument/2006/relationships/hyperlink" Target="https://learning.nspcc.org.uk/child-health-development/attachment-early-years" TargetMode="External"/><Relationship Id="rId5" Type="http://schemas.openxmlformats.org/officeDocument/2006/relationships/hyperlink" Target="https://www.simplypsychology.org/bowlby.html" TargetMode="External"/><Relationship Id="rId4" Type="http://schemas.openxmlformats.org/officeDocument/2006/relationships/hyperlink" Target="https://gpifn.org.uk/secure-attachmen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3402/tdp.v3.28647" TargetMode="External"/><Relationship Id="rId2" Type="http://schemas.openxmlformats.org/officeDocument/2006/relationships/hyperlink" Target="https://doi.org/10.1080/00332747.1982.11024127" TargetMode="External"/><Relationship Id="rId1" Type="http://schemas.openxmlformats.org/officeDocument/2006/relationships/slideLayout" Target="../slideLayouts/slideLayout7.xml"/><Relationship Id="rId4" Type="http://schemas.openxmlformats.org/officeDocument/2006/relationships/hyperlink" Target="https://www.attachmentproject.com/attachment-theory/john-bowlby/"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A6F5D-F1E5-8CB0-90B3-7FF49BA3CD82}"/>
              </a:ext>
            </a:extLst>
          </p:cNvPr>
          <p:cNvSpPr txBox="1">
            <a:spLocks noGrp="1"/>
          </p:cNvSpPr>
          <p:nvPr>
            <p:ph type="title"/>
          </p:nvPr>
        </p:nvSpPr>
        <p:spPr>
          <a:xfrm>
            <a:off x="527307" y="2560320"/>
            <a:ext cx="9284204" cy="2003980"/>
          </a:xfrm>
        </p:spPr>
        <p:txBody>
          <a:bodyPr anchorCtr="0"/>
          <a:lstStyle/>
          <a:p>
            <a:pPr marL="571500" lvl="0" indent="-571500" algn="l">
              <a:buSzPct val="100000"/>
              <a:buFont typeface="Arial" pitchFamily="34"/>
              <a:buChar char="•"/>
            </a:pPr>
            <a:r>
              <a:rPr lang="en-GB" sz="3600"/>
              <a:t>Module Name: </a:t>
            </a:r>
            <a:r>
              <a:rPr lang="en-US" sz="3600"/>
              <a:t>Psychology in H&amp;SC</a:t>
            </a:r>
            <a:br>
              <a:rPr lang="en-GB" sz="3600"/>
            </a:br>
            <a:r>
              <a:rPr lang="en-GB" sz="3600"/>
              <a:t>Module Code: LCHS4010</a:t>
            </a:r>
            <a:br>
              <a:rPr lang="en-GB" sz="3600"/>
            </a:br>
            <a:r>
              <a:rPr lang="en-GB" sz="3600"/>
              <a:t>Student name: jessica cravid</a:t>
            </a:r>
            <a:br>
              <a:rPr lang="en-GB" sz="3600"/>
            </a:br>
            <a:r>
              <a:rPr lang="en-GB" sz="3600"/>
              <a:t>Student ID:2440920</a:t>
            </a:r>
            <a:br>
              <a:rPr lang="en-GB" sz="3600"/>
            </a:br>
            <a:r>
              <a:rPr lang="en-GB" sz="3600"/>
              <a:t>Lecturer’s Name: Shepherd Zico </a:t>
            </a:r>
            <a:br>
              <a:rPr lang="en-GB"/>
            </a:br>
            <a:endParaRPr lang="en-GB" sz="3900"/>
          </a:p>
        </p:txBody>
      </p:sp>
      <p:pic>
        <p:nvPicPr>
          <p:cNvPr id="3" name="Picture 2" descr="Discover University of Wales Trinity Saint David">
            <a:extLst>
              <a:ext uri="{FF2B5EF4-FFF2-40B4-BE49-F238E27FC236}">
                <a16:creationId xmlns:a16="http://schemas.microsoft.com/office/drawing/2014/main" id="{A2DE5E22-1B2C-D5E1-BBF7-0AF5414AC02D}"/>
              </a:ext>
            </a:extLst>
          </p:cNvPr>
          <p:cNvPicPr>
            <a:picLocks noChangeAspect="1"/>
          </p:cNvPicPr>
          <p:nvPr/>
        </p:nvPicPr>
        <p:blipFill>
          <a:blip r:embed="rId2"/>
          <a:srcRect/>
          <a:stretch>
            <a:fillRect/>
          </a:stretch>
        </p:blipFill>
        <p:spPr>
          <a:xfrm>
            <a:off x="9445752" y="681429"/>
            <a:ext cx="1922644" cy="1183946"/>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40FB5-F5D0-0381-3E77-572FCD8E065E}"/>
              </a:ext>
            </a:extLst>
          </p:cNvPr>
          <p:cNvSpPr txBox="1">
            <a:spLocks noGrp="1"/>
          </p:cNvSpPr>
          <p:nvPr>
            <p:ph type="title"/>
          </p:nvPr>
        </p:nvSpPr>
        <p:spPr>
          <a:xfrm>
            <a:off x="1295403" y="1463040"/>
            <a:ext cx="3697220" cy="822960"/>
          </a:xfrm>
        </p:spPr>
        <p:txBody>
          <a:bodyPr/>
          <a:lstStyle/>
          <a:p>
            <a:pPr lvl="0"/>
            <a:r>
              <a:rPr lang="en-GB">
                <a:latin typeface="Arial" pitchFamily="34"/>
                <a:cs typeface="Arial" pitchFamily="34"/>
              </a:rPr>
              <a:t>Introduction</a:t>
            </a:r>
          </a:p>
        </p:txBody>
      </p:sp>
      <p:sp>
        <p:nvSpPr>
          <p:cNvPr id="3" name="Content Placeholder 2">
            <a:extLst>
              <a:ext uri="{FF2B5EF4-FFF2-40B4-BE49-F238E27FC236}">
                <a16:creationId xmlns:a16="http://schemas.microsoft.com/office/drawing/2014/main" id="{073202B8-F72B-E73D-21AC-22599B9F4ABF}"/>
              </a:ext>
            </a:extLst>
          </p:cNvPr>
          <p:cNvSpPr txBox="1">
            <a:spLocks noGrp="1"/>
          </p:cNvSpPr>
          <p:nvPr>
            <p:ph idx="1"/>
          </p:nvPr>
        </p:nvSpPr>
        <p:spPr/>
        <p:txBody>
          <a:bodyPr>
            <a:noAutofit/>
          </a:bodyPr>
          <a:lstStyle/>
          <a:p>
            <a:pPr lvl="0">
              <a:spcBef>
                <a:spcPts val="500"/>
              </a:spcBef>
            </a:pPr>
            <a:r>
              <a:rPr lang="en-GB" sz="2000">
                <a:cs typeface="Arial" pitchFamily="34"/>
              </a:rPr>
              <a:t>In this presentation were going to</a:t>
            </a:r>
            <a:r>
              <a:rPr lang="en-US" sz="2000">
                <a:cs typeface="Arial" pitchFamily="34"/>
              </a:rPr>
              <a:t> examine the case of Jenny, a 16-year-old young career who has been supporting her mother since the death of her father five years ago.  Jenny has taken on major caregiving duties during a crucial period of teenage years, including assisting with tasks at home and providing emotional support for her mother because of her mobility and memory issues. This presentation will apply the concepts of John Bowlby's Attachment Theory to understand how this circumstance might impact Jenny's development. According to Bowlby's theory, children develop close emotional links with their primary caregivers, and these attachments have a significant impact on behavior, emotional security, and future relationships. Therefore, this presentation will explore how Jenny’s caregiving role and early loss may influence her emotional and social development, and it will suggest effective community support and strategies to improve her well-being and healthy development</a:t>
            </a:r>
            <a:r>
              <a:rPr lang="en-US" sz="2000"/>
              <a:t>.</a:t>
            </a:r>
          </a:p>
          <a:p>
            <a:pPr marL="0" lvl="0" indent="0">
              <a:spcBef>
                <a:spcPts val="500"/>
              </a:spcBef>
              <a:buNone/>
            </a:pPr>
            <a:r>
              <a:rPr lang="en-US" sz="2000"/>
              <a:t> </a:t>
            </a:r>
            <a:endParaRPr lang="en-GB" sz="20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B2FEA-1826-CB8F-BFF8-A8174EDB773E}"/>
              </a:ext>
            </a:extLst>
          </p:cNvPr>
          <p:cNvSpPr txBox="1">
            <a:spLocks noGrp="1"/>
          </p:cNvSpPr>
          <p:nvPr>
            <p:ph type="title"/>
          </p:nvPr>
        </p:nvSpPr>
        <p:spPr/>
        <p:txBody>
          <a:bodyPr/>
          <a:lstStyle/>
          <a:p>
            <a:pPr lvl="0"/>
            <a:r>
              <a:rPr lang="en-GB" b="1"/>
              <a:t>John Bowlby </a:t>
            </a:r>
            <a:endParaRPr lang="en-GB"/>
          </a:p>
        </p:txBody>
      </p:sp>
      <p:pic>
        <p:nvPicPr>
          <p:cNvPr id="3" name="Content Placeholder 6">
            <a:extLst>
              <a:ext uri="{FF2B5EF4-FFF2-40B4-BE49-F238E27FC236}">
                <a16:creationId xmlns:a16="http://schemas.microsoft.com/office/drawing/2014/main" id="{45843B02-B45C-D976-E7CA-9068A4EBD1ED}"/>
              </a:ext>
            </a:extLst>
          </p:cNvPr>
          <p:cNvPicPr>
            <a:picLocks noGrp="1" noChangeAspect="1"/>
          </p:cNvPicPr>
          <p:nvPr>
            <p:ph idx="1"/>
          </p:nvPr>
        </p:nvPicPr>
        <p:blipFill>
          <a:blip r:embed="rId2"/>
          <a:srcRect/>
          <a:stretch>
            <a:fillRect/>
          </a:stretch>
        </p:blipFill>
        <p:spPr>
          <a:xfrm>
            <a:off x="947821" y="2450592"/>
            <a:ext cx="3166978" cy="3780349"/>
          </a:xfrm>
        </p:spPr>
      </p:pic>
      <p:sp>
        <p:nvSpPr>
          <p:cNvPr id="4" name="Rectangle 7">
            <a:extLst>
              <a:ext uri="{FF2B5EF4-FFF2-40B4-BE49-F238E27FC236}">
                <a16:creationId xmlns:a16="http://schemas.microsoft.com/office/drawing/2014/main" id="{1B6FB86A-174B-0D2D-4924-DF8006FE0D11}"/>
              </a:ext>
            </a:extLst>
          </p:cNvPr>
          <p:cNvSpPr/>
          <p:nvPr/>
        </p:nvSpPr>
        <p:spPr>
          <a:xfrm>
            <a:off x="4206240" y="2450592"/>
            <a:ext cx="7153552" cy="3780349"/>
          </a:xfrm>
          <a:prstGeom prst="rect">
            <a:avLst/>
          </a:prstGeom>
          <a:solidFill>
            <a:srgbClr val="FFFFFF"/>
          </a:solidFill>
          <a:ln w="15873" cap="flat">
            <a:solidFill>
              <a:srgbClr val="DEB340"/>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Garamond"/>
              </a:rPr>
              <a:t>British psychologist and psychotherapist John Bowlby (1907–1990) is most known for creating attachment theory, which describes how children's emotional and social development is influenced by their relationship with their caregivers.</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Garamond"/>
              </a:rPr>
              <a:t>Bowlby’s work transformed developmental psychology by arguing that children are biologically programmed to form attachments because these bonds help them survive (Little, 2018) .</a:t>
            </a:r>
            <a:endParaRPr lang="en-GB" sz="1800" b="0" i="0" u="none" strike="noStrike" kern="1200" cap="none" spc="0" baseline="0">
              <a:solidFill>
                <a:srgbClr val="000000"/>
              </a:solidFill>
              <a:uFillTx/>
              <a:latin typeface="Garamon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D2DFE-0BF3-4451-62AF-ECDCF0D02698}"/>
              </a:ext>
            </a:extLst>
          </p:cNvPr>
          <p:cNvSpPr txBox="1">
            <a:spLocks noGrp="1"/>
          </p:cNvSpPr>
          <p:nvPr>
            <p:ph type="title"/>
          </p:nvPr>
        </p:nvSpPr>
        <p:spPr>
          <a:xfrm>
            <a:off x="1066803" y="175519"/>
            <a:ext cx="10058400" cy="1450759"/>
          </a:xfrm>
        </p:spPr>
        <p:txBody>
          <a:bodyPr/>
          <a:lstStyle/>
          <a:p>
            <a:pPr lvl="0"/>
            <a:r>
              <a:rPr lang="en-GB" b="1"/>
              <a:t>Bowlby’s Attachment Theory PIES</a:t>
            </a:r>
            <a:endParaRPr lang="en-GB" sz="3600" b="1"/>
          </a:p>
        </p:txBody>
      </p:sp>
      <p:sp>
        <p:nvSpPr>
          <p:cNvPr id="3" name="Content Placeholder 2">
            <a:extLst>
              <a:ext uri="{FF2B5EF4-FFF2-40B4-BE49-F238E27FC236}">
                <a16:creationId xmlns:a16="http://schemas.microsoft.com/office/drawing/2014/main" id="{F9CAB942-EB36-10B2-394B-D11DFF6D67C9}"/>
              </a:ext>
            </a:extLst>
          </p:cNvPr>
          <p:cNvSpPr txBox="1">
            <a:spLocks noGrp="1"/>
          </p:cNvSpPr>
          <p:nvPr>
            <p:ph idx="1"/>
          </p:nvPr>
        </p:nvSpPr>
        <p:spPr>
          <a:xfrm>
            <a:off x="402820" y="2414016"/>
            <a:ext cx="10058400" cy="3363638"/>
          </a:xfrm>
        </p:spPr>
        <p:txBody>
          <a:bodyPr/>
          <a:lstStyle/>
          <a:p>
            <a:pPr lvl="0"/>
            <a:r>
              <a:rPr lang="en-GB"/>
              <a:t>                                                                                                                             </a:t>
            </a:r>
          </a:p>
        </p:txBody>
      </p:sp>
      <p:graphicFrame>
        <p:nvGraphicFramePr>
          <p:cNvPr id="4" name="Table 8">
            <a:extLst>
              <a:ext uri="{FF2B5EF4-FFF2-40B4-BE49-F238E27FC236}">
                <a16:creationId xmlns:a16="http://schemas.microsoft.com/office/drawing/2014/main" id="{2256C323-34EB-63C2-4FB4-FAEBB0575A80}"/>
              </a:ext>
            </a:extLst>
          </p:cNvPr>
          <p:cNvGraphicFramePr>
            <a:graphicFrameLocks noGrp="1"/>
          </p:cNvGraphicFramePr>
          <p:nvPr/>
        </p:nvGraphicFramePr>
        <p:xfrm>
          <a:off x="631411" y="2225978"/>
          <a:ext cx="10816876" cy="4480560"/>
        </p:xfrm>
        <a:graphic>
          <a:graphicData uri="http://schemas.openxmlformats.org/drawingml/2006/table">
            <a:tbl>
              <a:tblPr firstRow="1" bandRow="1">
                <a:effectLst/>
                <a:tableStyleId>{5C22544A-7EE6-4342-B048-85BDC9FD1C3A}</a:tableStyleId>
              </a:tblPr>
              <a:tblGrid>
                <a:gridCol w="2687860">
                  <a:extLst>
                    <a:ext uri="{9D8B030D-6E8A-4147-A177-3AD203B41FA5}">
                      <a16:colId xmlns:a16="http://schemas.microsoft.com/office/drawing/2014/main" val="22277307"/>
                    </a:ext>
                  </a:extLst>
                </a:gridCol>
                <a:gridCol w="2642615">
                  <a:extLst>
                    <a:ext uri="{9D8B030D-6E8A-4147-A177-3AD203B41FA5}">
                      <a16:colId xmlns:a16="http://schemas.microsoft.com/office/drawing/2014/main" val="1281681479"/>
                    </a:ext>
                  </a:extLst>
                </a:gridCol>
                <a:gridCol w="2734056">
                  <a:extLst>
                    <a:ext uri="{9D8B030D-6E8A-4147-A177-3AD203B41FA5}">
                      <a16:colId xmlns:a16="http://schemas.microsoft.com/office/drawing/2014/main" val="2552508205"/>
                    </a:ext>
                  </a:extLst>
                </a:gridCol>
                <a:gridCol w="2752344">
                  <a:extLst>
                    <a:ext uri="{9D8B030D-6E8A-4147-A177-3AD203B41FA5}">
                      <a16:colId xmlns:a16="http://schemas.microsoft.com/office/drawing/2014/main" val="1026824688"/>
                    </a:ext>
                  </a:extLst>
                </a:gridCol>
              </a:tblGrid>
              <a:tr h="4055949">
                <a:tc>
                  <a:txBody>
                    <a:bodyPr/>
                    <a:lstStyle/>
                    <a:p>
                      <a:pPr lvl="0"/>
                      <a:r>
                        <a:rPr lang="en-US"/>
                        <a:t>Bowlby proposed that babies have a natural need to form a close bond with a primary caregiver (usually a parent).</a:t>
                      </a:r>
                    </a:p>
                    <a:p>
                      <a:pPr lvl="0"/>
                      <a:endParaRPr lang="en-US"/>
                    </a:p>
                    <a:p>
                      <a:pPr marL="342900" lvl="0" indent="-342900" algn="l">
                        <a:buSzPct val="100000"/>
                        <a:buFont typeface="Arial" pitchFamily="34"/>
                        <a:buChar char="•"/>
                      </a:pPr>
                      <a:r>
                        <a:rPr lang="en-GB"/>
                        <a:t>Proximity &gt; stressed </a:t>
                      </a:r>
                    </a:p>
                    <a:p>
                      <a:pPr marL="342900" lvl="0" indent="-342900" algn="l">
                        <a:buSzPct val="100000"/>
                        <a:buFont typeface="Arial" pitchFamily="34"/>
                        <a:buChar char="•"/>
                      </a:pPr>
                      <a:r>
                        <a:rPr lang="en-GB"/>
                        <a:t>Secure base &gt;explore</a:t>
                      </a:r>
                    </a:p>
                    <a:p>
                      <a:pPr marL="342900" lvl="0" indent="-342900" algn="l">
                        <a:buSzPct val="100000"/>
                        <a:buFont typeface="Arial" pitchFamily="34"/>
                        <a:buChar char="•"/>
                      </a:pPr>
                      <a:r>
                        <a:rPr lang="en-US"/>
                        <a:t>Healthy emotional </a:t>
                      </a:r>
                    </a:p>
                    <a:p>
                      <a:pPr marL="342900" lvl="0" indent="-342900" algn="l">
                        <a:buSzPct val="100000"/>
                        <a:buFont typeface="Arial" pitchFamily="34"/>
                        <a:buChar char="•"/>
                      </a:pPr>
                      <a:r>
                        <a:rPr lang="en-US"/>
                        <a:t>  development &gt; care</a:t>
                      </a:r>
                    </a:p>
                    <a:p>
                      <a:pPr marL="342900" lvl="0" indent="-342900" algn="l">
                        <a:buSzPct val="100000"/>
                        <a:buFont typeface="Arial" pitchFamily="34"/>
                        <a:buChar char="•"/>
                      </a:pPr>
                      <a:r>
                        <a:rPr lang="en-US"/>
                        <a:t>Emotional difficulties &gt; disrupted</a:t>
                      </a:r>
                    </a:p>
                    <a:p>
                      <a:pPr marL="0" lvl="0" indent="0">
                        <a:buNone/>
                      </a:pPr>
                      <a:endParaRPr lang="en-US"/>
                    </a:p>
                    <a:p>
                      <a:pPr marL="285750" lvl="0" indent="-285750">
                        <a:buSzPct val="100000"/>
                        <a:buFont typeface="Arial" pitchFamily="34"/>
                        <a:buChar char="•"/>
                      </a:pPr>
                      <a:endParaRPr lang="en-US"/>
                    </a:p>
                  </a:txBody>
                  <a:tcPr/>
                </a:tc>
                <a:tc>
                  <a:txBody>
                    <a:bodyPr/>
                    <a:lstStyle/>
                    <a:p>
                      <a:pPr lvl="0" algn="l"/>
                      <a:r>
                        <a:rPr lang="en-US" b="1"/>
                        <a:t>Bowlby's  several features of attachment relationships:</a:t>
                      </a:r>
                    </a:p>
                    <a:p>
                      <a:pPr lvl="0" algn="l"/>
                      <a:endParaRPr lang="en-US" b="1"/>
                    </a:p>
                    <a:p>
                      <a:pPr marL="342900" lvl="0" indent="-342900" algn="l">
                        <a:buSzPct val="100000"/>
                        <a:buFont typeface="+mj-lt"/>
                        <a:buAutoNum type="arabicPeriod"/>
                      </a:pPr>
                      <a:r>
                        <a:rPr lang="en-US" b="1"/>
                        <a:t>Proximity Maintenance = child want to stay close</a:t>
                      </a:r>
                    </a:p>
                    <a:p>
                      <a:pPr marL="342900" lvl="0" indent="-342900" algn="l">
                        <a:buSzPct val="100000"/>
                        <a:buFont typeface="+mj-lt"/>
                        <a:buAutoNum type="arabicPeriod"/>
                      </a:pPr>
                      <a:r>
                        <a:rPr lang="en-US" b="1"/>
                        <a:t>Safe place= comfort provider</a:t>
                      </a:r>
                    </a:p>
                    <a:p>
                      <a:pPr marL="342900" lvl="0" indent="-342900" algn="l">
                        <a:buSzPct val="100000"/>
                        <a:buFont typeface="+mj-lt"/>
                        <a:buAutoNum type="arabicPeriod"/>
                      </a:pPr>
                      <a:r>
                        <a:rPr lang="en-US" b="1"/>
                        <a:t>Secure base= feeling safe </a:t>
                      </a:r>
                    </a:p>
                    <a:p>
                      <a:pPr marL="342900" lvl="0" indent="-342900" algn="l">
                        <a:buSzPct val="100000"/>
                        <a:buFont typeface="+mj-lt"/>
                        <a:buAutoNum type="arabicPeriod"/>
                      </a:pPr>
                      <a:r>
                        <a:rPr lang="en-US" b="1"/>
                        <a:t>Separation distress=</a:t>
                      </a:r>
                    </a:p>
                    <a:p>
                      <a:pPr marL="0" lvl="0" indent="0" algn="l">
                        <a:buNone/>
                      </a:pPr>
                      <a:r>
                        <a:rPr lang="en-US" b="1"/>
                        <a:t>anxious child</a:t>
                      </a:r>
                    </a:p>
                    <a:p>
                      <a:pPr marL="0" lvl="0" indent="0" algn="l">
                        <a:buNone/>
                      </a:pPr>
                      <a:endParaRPr lang="en-US" b="1"/>
                    </a:p>
                    <a:p>
                      <a:pPr lvl="0" algn="just"/>
                      <a:endParaRPr lang="en-GB" b="1"/>
                    </a:p>
                  </a:txBody>
                  <a:tcPr/>
                </a:tc>
                <a:tc>
                  <a:txBody>
                    <a:bodyPr/>
                    <a:lstStyle/>
                    <a:p>
                      <a:pPr lvl="0"/>
                      <a:r>
                        <a:rPr lang="en-US"/>
                        <a:t>Children develop a mental framework about:</a:t>
                      </a:r>
                    </a:p>
                    <a:p>
                      <a:pPr lvl="0" algn="just"/>
                      <a:endParaRPr lang="en-US"/>
                    </a:p>
                    <a:p>
                      <a:pPr marL="285750" lvl="0" indent="-285750" algn="l">
                        <a:buSzPct val="100000"/>
                        <a:buFont typeface="Arial" pitchFamily="34"/>
                        <a:buChar char="•"/>
                      </a:pPr>
                      <a:r>
                        <a:rPr lang="en-US"/>
                        <a:t> Themselves (Am I worthy of love?)</a:t>
                      </a:r>
                    </a:p>
                    <a:p>
                      <a:pPr marL="285750" lvl="0" indent="-285750" algn="l">
                        <a:buSzPct val="100000"/>
                        <a:buFont typeface="Arial" pitchFamily="34"/>
                        <a:buChar char="•"/>
                      </a:pPr>
                      <a:r>
                        <a:rPr lang="en-US"/>
                        <a:t>Others (Are people reliable?)</a:t>
                      </a:r>
                    </a:p>
                    <a:p>
                      <a:pPr marL="285750" lvl="0" indent="-285750" algn="l">
                        <a:buSzPct val="100000"/>
                        <a:buFont typeface="Arial" pitchFamily="34"/>
                        <a:buChar char="•"/>
                      </a:pPr>
                      <a:r>
                        <a:rPr lang="en-US"/>
                        <a:t> Relationships (Can I trust others?)</a:t>
                      </a:r>
                      <a:endParaRPr lang="en-GB"/>
                    </a:p>
                    <a:p>
                      <a:pPr marL="0" lvl="0" indent="0" algn="l">
                        <a:buNone/>
                      </a:pPr>
                      <a:r>
                        <a:rPr lang="en-GB"/>
                        <a:t> </a:t>
                      </a:r>
                    </a:p>
                    <a:p>
                      <a:pPr marL="0" lvl="0" indent="0" algn="l">
                        <a:buNone/>
                      </a:pPr>
                      <a:endParaRPr lang="en-GB"/>
                    </a:p>
                    <a:p>
                      <a:pPr marL="0" lvl="0" indent="0" algn="l">
                        <a:buNone/>
                      </a:pPr>
                      <a:r>
                        <a:rPr lang="en-GB"/>
                        <a:t>Questioning parental styles ,romantic relations, friendship.</a:t>
                      </a:r>
                      <a:endParaRPr lang="en-US"/>
                    </a:p>
                  </a:txBody>
                  <a:tcPr/>
                </a:tc>
                <a:tc>
                  <a:txBody>
                    <a:bodyPr/>
                    <a:lstStyle/>
                    <a:p>
                      <a:pPr lvl="0"/>
                      <a:r>
                        <a:rPr lang="en-GB" sz="1800" b="1" kern="1200">
                          <a:solidFill>
                            <a:srgbClr val="FFFFFF"/>
                          </a:solidFill>
                          <a:latin typeface="Garamond"/>
                        </a:rPr>
                        <a:t>Pre-attachment (0–6 wks.) </a:t>
                      </a:r>
                      <a:br>
                        <a:rPr lang="en-GB" sz="1800" b="1" kern="1200">
                          <a:solidFill>
                            <a:srgbClr val="FFFFFF"/>
                          </a:solidFill>
                          <a:latin typeface="Garamond"/>
                        </a:rPr>
                      </a:br>
                      <a:r>
                        <a:rPr lang="en-GB" sz="1800" b="1" kern="1200">
                          <a:solidFill>
                            <a:srgbClr val="FFFFFF"/>
                          </a:solidFill>
                          <a:latin typeface="Garamond"/>
                        </a:rPr>
                        <a:t>prefers familiar people.</a:t>
                      </a:r>
                    </a:p>
                    <a:p>
                      <a:pPr lvl="0"/>
                      <a:r>
                        <a:rPr lang="en-GB" sz="1800" b="1" kern="1200">
                          <a:solidFill>
                            <a:srgbClr val="FFFFFF"/>
                          </a:solidFill>
                          <a:latin typeface="Garamond"/>
                        </a:rPr>
                        <a:t>Attachment-in-the-making (6wks–6 months)</a:t>
                      </a:r>
                      <a:br>
                        <a:rPr lang="en-GB" sz="1800" b="1" kern="1200">
                          <a:solidFill>
                            <a:srgbClr val="FFFFFF"/>
                          </a:solidFill>
                          <a:latin typeface="Garamond"/>
                        </a:rPr>
                      </a:br>
                      <a:r>
                        <a:rPr lang="en-GB" sz="1800" b="1" kern="1200">
                          <a:solidFill>
                            <a:srgbClr val="FFFFFF"/>
                          </a:solidFill>
                          <a:latin typeface="Garamond"/>
                        </a:rPr>
                        <a:t> prefer primary caregivers.</a:t>
                      </a:r>
                    </a:p>
                    <a:p>
                      <a:pPr lvl="0"/>
                      <a:r>
                        <a:rPr lang="en-GB" sz="1800" b="1" kern="1200">
                          <a:solidFill>
                            <a:srgbClr val="FFFFFF"/>
                          </a:solidFill>
                          <a:latin typeface="Garamond"/>
                        </a:rPr>
                        <a:t>Clear-cut attachment (6 m–2 y)</a:t>
                      </a:r>
                      <a:br>
                        <a:rPr lang="en-GB" sz="1800" b="1" kern="1200">
                          <a:solidFill>
                            <a:srgbClr val="FFFFFF"/>
                          </a:solidFill>
                          <a:latin typeface="Garamond"/>
                        </a:rPr>
                      </a:br>
                      <a:r>
                        <a:rPr lang="en-GB" sz="1800" b="1" kern="1200">
                          <a:solidFill>
                            <a:srgbClr val="FFFFFF"/>
                          </a:solidFill>
                          <a:latin typeface="Garamond"/>
                        </a:rPr>
                        <a:t>Strong attachment forms; separation anxiety appears.</a:t>
                      </a:r>
                    </a:p>
                    <a:p>
                      <a:pPr lvl="0" algn="l"/>
                      <a:r>
                        <a:rPr lang="en-GB" sz="1800" b="1" kern="1200">
                          <a:solidFill>
                            <a:srgbClr val="FFFFFF"/>
                          </a:solidFill>
                          <a:latin typeface="Garamond"/>
                        </a:rPr>
                        <a:t>Goal-corrected partnership (2+ years)</a:t>
                      </a:r>
                      <a:br>
                        <a:rPr lang="en-GB" sz="1800" b="1" kern="1200">
                          <a:solidFill>
                            <a:srgbClr val="FFFFFF"/>
                          </a:solidFill>
                          <a:latin typeface="Garamond"/>
                        </a:rPr>
                      </a:br>
                      <a:r>
                        <a:rPr lang="en-GB" sz="1800" b="1" kern="1200">
                          <a:solidFill>
                            <a:srgbClr val="FFFFFF"/>
                          </a:solidFill>
                          <a:latin typeface="Garamond"/>
                        </a:rPr>
                        <a:t> understand  feelings and intentions of the  caregivers.</a:t>
                      </a:r>
                    </a:p>
                    <a:p>
                      <a:pPr lvl="0"/>
                      <a:endParaRPr lang="en-GB"/>
                    </a:p>
                  </a:txBody>
                  <a:tcPr/>
                </a:tc>
                <a:extLst>
                  <a:ext uri="{0D108BD9-81ED-4DB2-BD59-A6C34878D82A}">
                    <a16:rowId xmlns:a16="http://schemas.microsoft.com/office/drawing/2014/main" val="2983521232"/>
                  </a:ext>
                </a:extLst>
              </a:tr>
            </a:tbl>
          </a:graphicData>
        </a:graphic>
      </p:graphicFrame>
      <p:graphicFrame>
        <p:nvGraphicFramePr>
          <p:cNvPr id="5" name="Table 9">
            <a:extLst>
              <a:ext uri="{FF2B5EF4-FFF2-40B4-BE49-F238E27FC236}">
                <a16:creationId xmlns:a16="http://schemas.microsoft.com/office/drawing/2014/main" id="{A11106DD-67B0-CE0A-0324-503D71FFA2B9}"/>
              </a:ext>
            </a:extLst>
          </p:cNvPr>
          <p:cNvGraphicFramePr>
            <a:graphicFrameLocks noGrp="1"/>
          </p:cNvGraphicFramePr>
          <p:nvPr/>
        </p:nvGraphicFramePr>
        <p:xfrm>
          <a:off x="631411" y="1225296"/>
          <a:ext cx="10816867" cy="1000682"/>
        </p:xfrm>
        <a:graphic>
          <a:graphicData uri="http://schemas.openxmlformats.org/drawingml/2006/table">
            <a:tbl>
              <a:tblPr firstRow="1" bandRow="1">
                <a:effectLst/>
                <a:tableStyleId>{5C22544A-7EE6-4342-B048-85BDC9FD1C3A}</a:tableStyleId>
              </a:tblPr>
              <a:tblGrid>
                <a:gridCol w="2678753">
                  <a:extLst>
                    <a:ext uri="{9D8B030D-6E8A-4147-A177-3AD203B41FA5}">
                      <a16:colId xmlns:a16="http://schemas.microsoft.com/office/drawing/2014/main" val="1795444679"/>
                    </a:ext>
                  </a:extLst>
                </a:gridCol>
                <a:gridCol w="2670011">
                  <a:extLst>
                    <a:ext uri="{9D8B030D-6E8A-4147-A177-3AD203B41FA5}">
                      <a16:colId xmlns:a16="http://schemas.microsoft.com/office/drawing/2014/main" val="629034000"/>
                    </a:ext>
                  </a:extLst>
                </a:gridCol>
                <a:gridCol w="2687485">
                  <a:extLst>
                    <a:ext uri="{9D8B030D-6E8A-4147-A177-3AD203B41FA5}">
                      <a16:colId xmlns:a16="http://schemas.microsoft.com/office/drawing/2014/main" val="3490923330"/>
                    </a:ext>
                  </a:extLst>
                </a:gridCol>
                <a:gridCol w="2780617">
                  <a:extLst>
                    <a:ext uri="{9D8B030D-6E8A-4147-A177-3AD203B41FA5}">
                      <a16:colId xmlns:a16="http://schemas.microsoft.com/office/drawing/2014/main" val="1655839706"/>
                    </a:ext>
                  </a:extLst>
                </a:gridCol>
              </a:tblGrid>
              <a:tr h="1000682">
                <a:tc>
                  <a:txBody>
                    <a:bodyPr/>
                    <a:lstStyle/>
                    <a:p>
                      <a:pPr lvl="0"/>
                      <a:r>
                        <a:rPr lang="en-GB"/>
                        <a:t>Basic concept </a:t>
                      </a:r>
                    </a:p>
                    <a:p>
                      <a:pPr lvl="0"/>
                      <a:endParaRPr lang="en-GB"/>
                    </a:p>
                  </a:txBody>
                  <a:tcPr/>
                </a:tc>
                <a:tc>
                  <a:txBody>
                    <a:bodyPr/>
                    <a:lstStyle/>
                    <a:p>
                      <a:pPr lvl="0"/>
                      <a:r>
                        <a:rPr lang="en-GB"/>
                        <a:t>Four characteristic of attachment</a:t>
                      </a:r>
                    </a:p>
                    <a:p>
                      <a:pPr lvl="0"/>
                      <a:endParaRPr lang="en-GB"/>
                    </a:p>
                  </a:txBody>
                  <a:tcPr/>
                </a:tc>
                <a:tc>
                  <a:txBody>
                    <a:bodyPr/>
                    <a:lstStyle/>
                    <a:p>
                      <a:pPr lvl="0"/>
                      <a:r>
                        <a:rPr lang="en-GB"/>
                        <a:t>Internal working model </a:t>
                      </a:r>
                    </a:p>
                    <a:p>
                      <a:pPr lvl="0"/>
                      <a:endParaRPr lang="en-GB"/>
                    </a:p>
                  </a:txBody>
                  <a:tcPr/>
                </a:tc>
                <a:tc>
                  <a:txBody>
                    <a:bodyPr/>
                    <a:lstStyle/>
                    <a:p>
                      <a:pPr lvl="0"/>
                      <a:r>
                        <a:rPr lang="en-GB"/>
                        <a:t>Stages of attachment development</a:t>
                      </a:r>
                    </a:p>
                    <a:p>
                      <a:pPr lvl="0"/>
                      <a:endParaRPr lang="en-GB"/>
                    </a:p>
                  </a:txBody>
                  <a:tcPr/>
                </a:tc>
                <a:extLst>
                  <a:ext uri="{0D108BD9-81ED-4DB2-BD59-A6C34878D82A}">
                    <a16:rowId xmlns:a16="http://schemas.microsoft.com/office/drawing/2014/main" val="4123171638"/>
                  </a:ext>
                </a:extLst>
              </a:tr>
            </a:tbl>
          </a:graphicData>
        </a:graphic>
      </p:graphicFrame>
      <p:sp>
        <p:nvSpPr>
          <p:cNvPr id="6" name="Arrow: Down 10">
            <a:extLst>
              <a:ext uri="{FF2B5EF4-FFF2-40B4-BE49-F238E27FC236}">
                <a16:creationId xmlns:a16="http://schemas.microsoft.com/office/drawing/2014/main" id="{94E9FDDA-43E1-E12B-3D5B-5DBCF36C97DE}"/>
              </a:ext>
            </a:extLst>
          </p:cNvPr>
          <p:cNvSpPr/>
          <p:nvPr/>
        </p:nvSpPr>
        <p:spPr>
          <a:xfrm>
            <a:off x="7150607" y="4773168"/>
            <a:ext cx="45720" cy="393192"/>
          </a:xfrm>
          <a:custGeom>
            <a:avLst>
              <a:gd name="f0" fmla="val 20344"/>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0 f13 1"/>
              <a:gd name="f24" fmla="*/ 0 f12 1"/>
              <a:gd name="f25" fmla="*/ f16 1 f4"/>
              <a:gd name="f26" fmla="*/ 21600 f12 1"/>
              <a:gd name="f27" fmla="*/ f17 1 f4"/>
              <a:gd name="f28" fmla="+- 21600 0 f19"/>
              <a:gd name="f29" fmla="*/ f18 f12 1"/>
              <a:gd name="f30" fmla="*/ f20 f12 1"/>
              <a:gd name="f31" fmla="*/ f19 f13 1"/>
              <a:gd name="f32" fmla="+- f25 0 f3"/>
              <a:gd name="f33" fmla="+- f27 0 f3"/>
              <a:gd name="f34" fmla="*/ f28 f18 1"/>
              <a:gd name="f35" fmla="*/ f34 1 10800"/>
              <a:gd name="f36" fmla="+- f19 f35 0"/>
              <a:gd name="f37" fmla="*/ f36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23" r="f30" b="f37"/>
            <a:pathLst>
              <a:path w="21600" h="21600">
                <a:moveTo>
                  <a:pt x="f18" y="f7"/>
                </a:moveTo>
                <a:lnTo>
                  <a:pt x="f18" y="f19"/>
                </a:lnTo>
                <a:lnTo>
                  <a:pt x="f7" y="f19"/>
                </a:lnTo>
                <a:lnTo>
                  <a:pt x="f9" y="f8"/>
                </a:lnTo>
                <a:lnTo>
                  <a:pt x="f8" y="f19"/>
                </a:lnTo>
                <a:lnTo>
                  <a:pt x="f20" y="f19"/>
                </a:lnTo>
                <a:lnTo>
                  <a:pt x="f20" y="f7"/>
                </a:lnTo>
                <a:close/>
              </a:path>
            </a:pathLst>
          </a:custGeom>
          <a:solidFill>
            <a:srgbClr val="83992A"/>
          </a:solidFill>
          <a:ln w="15873" cap="flat">
            <a:solidFill>
              <a:srgbClr val="343E0B"/>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BF7D4-86DF-2141-E13D-16A8A5BF5C70}"/>
              </a:ext>
            </a:extLst>
          </p:cNvPr>
          <p:cNvSpPr txBox="1">
            <a:spLocks noGrp="1"/>
          </p:cNvSpPr>
          <p:nvPr>
            <p:ph type="title"/>
          </p:nvPr>
        </p:nvSpPr>
        <p:spPr>
          <a:xfrm>
            <a:off x="1386843" y="1146721"/>
            <a:ext cx="9601200" cy="1303870"/>
          </a:xfrm>
        </p:spPr>
        <p:txBody>
          <a:bodyPr/>
          <a:lstStyle/>
          <a:p>
            <a:pPr lvl="0"/>
            <a:r>
              <a:rPr lang="en-GB"/>
              <a:t> </a:t>
            </a:r>
            <a:r>
              <a:rPr lang="en-GB" b="1"/>
              <a:t>Effects of Attachment Disruption</a:t>
            </a:r>
          </a:p>
        </p:txBody>
      </p:sp>
      <p:sp>
        <p:nvSpPr>
          <p:cNvPr id="3" name="Content Placeholder 5">
            <a:extLst>
              <a:ext uri="{FF2B5EF4-FFF2-40B4-BE49-F238E27FC236}">
                <a16:creationId xmlns:a16="http://schemas.microsoft.com/office/drawing/2014/main" id="{BDA1E808-755E-F77E-FECC-43346F8E2722}"/>
              </a:ext>
            </a:extLst>
          </p:cNvPr>
          <p:cNvSpPr txBox="1">
            <a:spLocks noGrp="1"/>
          </p:cNvSpPr>
          <p:nvPr>
            <p:ph idx="1"/>
          </p:nvPr>
        </p:nvSpPr>
        <p:spPr>
          <a:xfrm>
            <a:off x="960120" y="2368296"/>
            <a:ext cx="10271756" cy="3877056"/>
          </a:xfrm>
        </p:spPr>
        <p:txBody>
          <a:bodyPr/>
          <a:lstStyle/>
          <a:p>
            <a:pPr marL="0" lvl="0" indent="0">
              <a:buNone/>
            </a:pPr>
            <a:r>
              <a:rPr lang="en-GB"/>
              <a:t>Bowlby believed that </a:t>
            </a:r>
            <a:r>
              <a:rPr lang="en-US"/>
              <a:t>being away from a caregiver for an extended period of the time could have negative consequences(Newcombe and Lerner, 1982). The idea of maternal deprivation was developed because of his studies with children who were separated during a conflict, and it proposed that a loss of early bonding may result in:</a:t>
            </a:r>
          </a:p>
          <a:p>
            <a:pPr lvl="0"/>
            <a:r>
              <a:rPr lang="en-GB"/>
              <a:t>emotional difficulties</a:t>
            </a:r>
          </a:p>
          <a:p>
            <a:pPr lvl="0"/>
            <a:r>
              <a:rPr lang="en-GB"/>
              <a:t>delinquency</a:t>
            </a:r>
          </a:p>
          <a:p>
            <a:pPr lvl="0"/>
            <a:r>
              <a:rPr lang="en-GB"/>
              <a:t>difficulties forming relationships.</a:t>
            </a:r>
          </a:p>
          <a:p>
            <a:pPr marL="0" lvl="0" indent="0">
              <a:buNone/>
            </a:pP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EC782-4AE6-4C07-B4F8-00F1A2251887}"/>
              </a:ext>
            </a:extLst>
          </p:cNvPr>
          <p:cNvSpPr txBox="1">
            <a:spLocks noGrp="1"/>
          </p:cNvSpPr>
          <p:nvPr>
            <p:ph type="title"/>
          </p:nvPr>
        </p:nvSpPr>
        <p:spPr>
          <a:xfrm>
            <a:off x="1295403" y="673949"/>
            <a:ext cx="9601200" cy="1303870"/>
          </a:xfrm>
        </p:spPr>
        <p:txBody>
          <a:bodyPr/>
          <a:lstStyle/>
          <a:p>
            <a:pPr lvl="0"/>
            <a:r>
              <a:rPr lang="en-GB" b="1"/>
              <a:t>Impact on Psychology   </a:t>
            </a:r>
          </a:p>
        </p:txBody>
      </p:sp>
      <p:sp>
        <p:nvSpPr>
          <p:cNvPr id="3" name="Content Placeholder 2">
            <a:extLst>
              <a:ext uri="{FF2B5EF4-FFF2-40B4-BE49-F238E27FC236}">
                <a16:creationId xmlns:a16="http://schemas.microsoft.com/office/drawing/2014/main" id="{68E32DB3-D26E-0C29-22B1-EB2736CC4773}"/>
              </a:ext>
            </a:extLst>
          </p:cNvPr>
          <p:cNvSpPr txBox="1">
            <a:spLocks noGrp="1"/>
          </p:cNvSpPr>
          <p:nvPr>
            <p:ph idx="1"/>
          </p:nvPr>
        </p:nvSpPr>
        <p:spPr>
          <a:xfrm>
            <a:off x="1295403" y="2017102"/>
            <a:ext cx="10098020" cy="4227234"/>
          </a:xfrm>
        </p:spPr>
        <p:txBody>
          <a:bodyPr/>
          <a:lstStyle/>
          <a:p>
            <a:pPr marL="0" lvl="0" indent="0">
              <a:buNone/>
            </a:pPr>
            <a:r>
              <a:rPr lang="en-US"/>
              <a:t>Attachment theory later expanded through research by Mary Ainsworth, who identified different attachment styles using the Strange Situation experiment:	Secure attachment, Anxious-ambivalent ,attachment Avoidant attachment.</a:t>
            </a:r>
          </a:p>
          <a:p>
            <a:pPr lvl="0"/>
            <a:r>
              <a:rPr lang="en-US"/>
              <a:t>Recent study shows that 76% of young men incarcerated in England and Wales have absent fathers, and young women and girls are also impacted(Prison reform trust 2013)proving that attachment disruption have a negative emotional and mental impact(Gough, 2021).</a:t>
            </a:r>
          </a:p>
          <a:p>
            <a:pPr marL="0" lvl="0" indent="0">
              <a:buNone/>
            </a:pP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131D2-9299-0D8C-131F-C36479FF7A74}"/>
              </a:ext>
            </a:extLst>
          </p:cNvPr>
          <p:cNvSpPr txBox="1">
            <a:spLocks noGrp="1"/>
          </p:cNvSpPr>
          <p:nvPr>
            <p:ph type="title"/>
          </p:nvPr>
        </p:nvSpPr>
        <p:spPr>
          <a:xfrm>
            <a:off x="1295403" y="1155865"/>
            <a:ext cx="9601200" cy="1303870"/>
          </a:xfrm>
        </p:spPr>
        <p:txBody>
          <a:bodyPr/>
          <a:lstStyle/>
          <a:p>
            <a:pPr lvl="0"/>
            <a:r>
              <a:rPr lang="en-US" sz="4000" b="1"/>
              <a:t>Applying Bowlby’s Attachment Theory to Jenny’s Case</a:t>
            </a:r>
            <a:endParaRPr lang="en-GB" sz="4000" b="1"/>
          </a:p>
        </p:txBody>
      </p:sp>
      <p:sp>
        <p:nvSpPr>
          <p:cNvPr id="3" name="Content Placeholder 2">
            <a:extLst>
              <a:ext uri="{FF2B5EF4-FFF2-40B4-BE49-F238E27FC236}">
                <a16:creationId xmlns:a16="http://schemas.microsoft.com/office/drawing/2014/main" id="{83E12AEA-4752-0505-4A12-A56FBC5FAC44}"/>
              </a:ext>
            </a:extLst>
          </p:cNvPr>
          <p:cNvSpPr txBox="1">
            <a:spLocks noGrp="1"/>
          </p:cNvSpPr>
          <p:nvPr>
            <p:ph idx="1"/>
          </p:nvPr>
        </p:nvSpPr>
        <p:spPr/>
        <p:txBody>
          <a:bodyPr/>
          <a:lstStyle/>
          <a:p>
            <a:pPr marL="0" lvl="0" indent="0" algn="ctr">
              <a:lnSpc>
                <a:spcPct val="90000"/>
              </a:lnSpc>
              <a:buNone/>
            </a:pPr>
            <a:r>
              <a:rPr lang="en-US"/>
              <a:t>Attachment theory suggests that children form strong emotional bonds with caregivers. These attachments provide a secure base that allows children to explore the world and develop emotionally.</a:t>
            </a:r>
          </a:p>
          <a:p>
            <a:pPr marL="0" lvl="0" indent="0" algn="ctr">
              <a:lnSpc>
                <a:spcPct val="90000"/>
              </a:lnSpc>
              <a:buNone/>
            </a:pPr>
            <a:r>
              <a:rPr lang="en-US"/>
              <a:t>According to Bowlby, and responsive caregiving. Early relationships shape a child’s internal working model (beliefs about themselves and others).</a:t>
            </a:r>
          </a:p>
          <a:p>
            <a:pPr marL="0" lvl="0" indent="0" algn="ctr">
              <a:lnSpc>
                <a:spcPct val="90000"/>
              </a:lnSpc>
              <a:buNone/>
            </a:pPr>
            <a:r>
              <a:rPr lang="en-US"/>
              <a:t>loss of a caregiver can affect emotional development and relationships later in life. In Jenny’s case, her father died 5 years ago, when she was around 11 years old.</a:t>
            </a:r>
          </a:p>
          <a:p>
            <a:pPr marL="0" lvl="0" indent="0">
              <a:lnSpc>
                <a:spcPct val="90000"/>
              </a:lnSpc>
              <a:buNone/>
            </a:pPr>
            <a:endParaRPr lang="en-US"/>
          </a:p>
          <a:p>
            <a:pPr marL="0" lvl="0" indent="0">
              <a:lnSpc>
                <a:spcPct val="90000"/>
              </a:lnSpc>
              <a:buNone/>
            </a:pP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1B50-DB25-FBA1-1A54-94029881B5E5}"/>
              </a:ext>
            </a:extLst>
          </p:cNvPr>
          <p:cNvSpPr txBox="1">
            <a:spLocks noGrp="1"/>
          </p:cNvSpPr>
          <p:nvPr>
            <p:ph type="title"/>
          </p:nvPr>
        </p:nvSpPr>
        <p:spPr/>
        <p:txBody>
          <a:bodyPr/>
          <a:lstStyle/>
          <a:p>
            <a:pPr lvl="0"/>
            <a:r>
              <a:rPr lang="en-US"/>
              <a:t>Loss of an important Attachment Figure</a:t>
            </a:r>
            <a:endParaRPr lang="en-GB"/>
          </a:p>
        </p:txBody>
      </p:sp>
      <p:sp>
        <p:nvSpPr>
          <p:cNvPr id="3" name="Content Placeholder 2">
            <a:extLst>
              <a:ext uri="{FF2B5EF4-FFF2-40B4-BE49-F238E27FC236}">
                <a16:creationId xmlns:a16="http://schemas.microsoft.com/office/drawing/2014/main" id="{5F713F65-D3B4-ECE0-56BD-13CB81B61FBC}"/>
              </a:ext>
            </a:extLst>
          </p:cNvPr>
          <p:cNvSpPr txBox="1">
            <a:spLocks noGrp="1"/>
          </p:cNvSpPr>
          <p:nvPr>
            <p:ph idx="1"/>
          </p:nvPr>
        </p:nvSpPr>
        <p:spPr>
          <a:xfrm>
            <a:off x="1295403" y="2487168"/>
            <a:ext cx="10052300" cy="3721608"/>
          </a:xfrm>
        </p:spPr>
        <p:txBody>
          <a:bodyPr/>
          <a:lstStyle/>
          <a:p>
            <a:pPr lvl="0"/>
            <a:r>
              <a:rPr lang="en-US"/>
              <a:t>Losing a caregiver can lead to emotional pain, sadness, and insecurity.</a:t>
            </a:r>
          </a:p>
          <a:p>
            <a:pPr lvl="0"/>
            <a:r>
              <a:rPr lang="en-US"/>
              <a:t>Regarding Jenny her father previously provided care for her mother.</a:t>
            </a:r>
          </a:p>
          <a:p>
            <a:pPr lvl="0"/>
            <a:r>
              <a:rPr lang="en-US"/>
              <a:t>The family's emotional stability might have been affected by his passing.</a:t>
            </a:r>
          </a:p>
          <a:p>
            <a:pPr lvl="0"/>
            <a:r>
              <a:rPr lang="en-US"/>
              <a:t> Jenny might have been grieving and distressed by her loss.</a:t>
            </a:r>
          </a:p>
          <a:p>
            <a:pPr marL="0" lvl="0" indent="0">
              <a:buNone/>
            </a:pPr>
            <a:r>
              <a:rPr lang="en-US"/>
              <a:t>Studies suggests</a:t>
            </a:r>
            <a:r>
              <a:rPr lang="en-GB"/>
              <a:t> the </a:t>
            </a:r>
            <a:r>
              <a:rPr lang="en-US"/>
              <a:t>fatherless daughters can have self-esteem issues ,they are more likely to have eating disorders ,more prone to depression struggled to build and maintain relationships ore likely to become sexually active earlier Can develop an addiction</a:t>
            </a:r>
            <a:r>
              <a:rPr lang="en-GB"/>
              <a:t>(Gough, 2021)</a:t>
            </a:r>
            <a:r>
              <a:rPr lang="en-US"/>
              <a:t> .</a:t>
            </a:r>
          </a:p>
          <a:p>
            <a:pPr lvl="0"/>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1ACCAF32-A253-4E3D-C7F2-1CB0B00810C4}"/>
              </a:ext>
            </a:extLst>
          </p:cNvPr>
          <p:cNvSpPr txBox="1">
            <a:spLocks noGrp="1"/>
          </p:cNvSpPr>
          <p:nvPr>
            <p:ph type="body" idx="1"/>
          </p:nvPr>
        </p:nvSpPr>
        <p:spPr>
          <a:xfrm>
            <a:off x="1828123" y="1709735"/>
            <a:ext cx="4718303" cy="576264"/>
          </a:xfrm>
        </p:spPr>
        <p:txBody>
          <a:bodyPr/>
          <a:lstStyle/>
          <a:p>
            <a:pPr lvl="0"/>
            <a:r>
              <a:rPr lang="en-GB" b="1"/>
              <a:t>Reversal role </a:t>
            </a:r>
          </a:p>
        </p:txBody>
      </p:sp>
      <p:sp>
        <p:nvSpPr>
          <p:cNvPr id="3" name="Content Placeholder 9">
            <a:extLst>
              <a:ext uri="{FF2B5EF4-FFF2-40B4-BE49-F238E27FC236}">
                <a16:creationId xmlns:a16="http://schemas.microsoft.com/office/drawing/2014/main" id="{3E0FA5C5-5DD4-390E-C99D-89F509B08255}"/>
              </a:ext>
            </a:extLst>
          </p:cNvPr>
          <p:cNvSpPr txBox="1">
            <a:spLocks noGrp="1"/>
          </p:cNvSpPr>
          <p:nvPr>
            <p:ph type="body" idx="3"/>
          </p:nvPr>
        </p:nvSpPr>
        <p:spPr>
          <a:xfrm>
            <a:off x="902211" y="2514600"/>
            <a:ext cx="5193792" cy="3785615"/>
          </a:xfrm>
        </p:spPr>
        <p:txBody>
          <a:bodyPr anchor="t">
            <a:normAutofit/>
          </a:bodyPr>
          <a:lstStyle/>
          <a:p>
            <a:pPr lvl="0">
              <a:lnSpc>
                <a:spcPct val="80000"/>
              </a:lnSpc>
              <a:spcBef>
                <a:spcPts val="400"/>
              </a:spcBef>
            </a:pPr>
            <a:r>
              <a:rPr lang="en-US" sz="1800">
                <a:solidFill>
                  <a:srgbClr val="262626"/>
                </a:solidFill>
              </a:rPr>
              <a:t>Jenny has been caring for her mother since age 11.According to attachment theory, children should normally receive care from parents, not provide it.</a:t>
            </a:r>
          </a:p>
          <a:p>
            <a:pPr lvl="0">
              <a:lnSpc>
                <a:spcPct val="80000"/>
              </a:lnSpc>
              <a:spcBef>
                <a:spcPts val="400"/>
              </a:spcBef>
            </a:pPr>
            <a:r>
              <a:rPr lang="en-US" sz="1800" b="1">
                <a:solidFill>
                  <a:srgbClr val="262626"/>
                </a:solidFill>
              </a:rPr>
              <a:t>This situation may cause:</a:t>
            </a:r>
          </a:p>
          <a:p>
            <a:pPr marL="285750" lvl="0" indent="-285750">
              <a:lnSpc>
                <a:spcPct val="80000"/>
              </a:lnSpc>
              <a:spcBef>
                <a:spcPts val="400"/>
              </a:spcBef>
              <a:buChar char="•"/>
            </a:pPr>
            <a:r>
              <a:rPr lang="en-US" sz="1800">
                <a:solidFill>
                  <a:srgbClr val="262626"/>
                </a:solidFill>
              </a:rPr>
              <a:t>Role reversal (child becoming the caregiver)</a:t>
            </a:r>
          </a:p>
          <a:p>
            <a:pPr marL="285750" lvl="0" indent="-285750">
              <a:lnSpc>
                <a:spcPct val="80000"/>
              </a:lnSpc>
              <a:spcBef>
                <a:spcPts val="400"/>
              </a:spcBef>
              <a:buChar char="•"/>
            </a:pPr>
            <a:r>
              <a:rPr lang="en-US" sz="1800">
                <a:solidFill>
                  <a:srgbClr val="262626"/>
                </a:solidFill>
              </a:rPr>
              <a:t>Emotional pressure and responsibility</a:t>
            </a:r>
          </a:p>
          <a:p>
            <a:pPr marL="285750" lvl="0" indent="-285750">
              <a:lnSpc>
                <a:spcPct val="80000"/>
              </a:lnSpc>
              <a:spcBef>
                <a:spcPts val="400"/>
              </a:spcBef>
              <a:buChar char="•"/>
            </a:pPr>
            <a:r>
              <a:rPr lang="en-US" sz="1800">
                <a:solidFill>
                  <a:srgbClr val="262626"/>
                </a:solidFill>
              </a:rPr>
              <a:t>Less time for normal adolescent development</a:t>
            </a:r>
          </a:p>
          <a:p>
            <a:pPr lvl="0">
              <a:lnSpc>
                <a:spcPct val="80000"/>
              </a:lnSpc>
              <a:spcBef>
                <a:spcPts val="400"/>
              </a:spcBef>
            </a:pPr>
            <a:r>
              <a:rPr lang="en-US" sz="1800" b="1">
                <a:solidFill>
                  <a:srgbClr val="262626"/>
                </a:solidFill>
              </a:rPr>
              <a:t>This could affect Jenny’s:</a:t>
            </a:r>
          </a:p>
          <a:p>
            <a:pPr marL="285750" lvl="0" indent="-285750">
              <a:lnSpc>
                <a:spcPct val="80000"/>
              </a:lnSpc>
              <a:spcBef>
                <a:spcPts val="400"/>
              </a:spcBef>
              <a:buChar char="•"/>
            </a:pPr>
            <a:r>
              <a:rPr lang="en-US" sz="1800">
                <a:solidFill>
                  <a:srgbClr val="262626"/>
                </a:solidFill>
              </a:rPr>
              <a:t>social life</a:t>
            </a:r>
          </a:p>
          <a:p>
            <a:pPr marL="285750" lvl="0" indent="-285750">
              <a:lnSpc>
                <a:spcPct val="80000"/>
              </a:lnSpc>
              <a:spcBef>
                <a:spcPts val="400"/>
              </a:spcBef>
              <a:buChar char="•"/>
            </a:pPr>
            <a:r>
              <a:rPr lang="en-US" sz="1800">
                <a:solidFill>
                  <a:srgbClr val="262626"/>
                </a:solidFill>
              </a:rPr>
              <a:t>school performance</a:t>
            </a:r>
          </a:p>
          <a:p>
            <a:pPr marL="285750" lvl="0" indent="-285750">
              <a:lnSpc>
                <a:spcPct val="80000"/>
              </a:lnSpc>
              <a:spcBef>
                <a:spcPts val="400"/>
              </a:spcBef>
              <a:buChar char="•"/>
            </a:pPr>
            <a:r>
              <a:rPr lang="en-US" sz="1800">
                <a:solidFill>
                  <a:srgbClr val="262626"/>
                </a:solidFill>
              </a:rPr>
              <a:t>emotional wellbeing.</a:t>
            </a:r>
          </a:p>
          <a:p>
            <a:pPr marL="285750" lvl="0" indent="-285750">
              <a:lnSpc>
                <a:spcPct val="80000"/>
              </a:lnSpc>
              <a:spcBef>
                <a:spcPts val="400"/>
              </a:spcBef>
              <a:buChar char="•"/>
            </a:pPr>
            <a:endParaRPr lang="en-GB" sz="1700">
              <a:solidFill>
                <a:srgbClr val="262626"/>
              </a:solidFill>
            </a:endParaRPr>
          </a:p>
        </p:txBody>
      </p:sp>
      <p:sp>
        <p:nvSpPr>
          <p:cNvPr id="4" name="Text Placeholder 4">
            <a:extLst>
              <a:ext uri="{FF2B5EF4-FFF2-40B4-BE49-F238E27FC236}">
                <a16:creationId xmlns:a16="http://schemas.microsoft.com/office/drawing/2014/main" id="{2E354B00-5A85-E1FA-48B2-F057D3910DD3}"/>
              </a:ext>
            </a:extLst>
          </p:cNvPr>
          <p:cNvSpPr txBox="1">
            <a:spLocks noGrp="1"/>
          </p:cNvSpPr>
          <p:nvPr>
            <p:ph idx="2"/>
          </p:nvPr>
        </p:nvSpPr>
        <p:spPr>
          <a:xfrm>
            <a:off x="6546427" y="1808143"/>
            <a:ext cx="4718303" cy="576264"/>
          </a:xfrm>
        </p:spPr>
        <p:txBody>
          <a:bodyPr anchor="b">
            <a:noAutofit/>
          </a:bodyPr>
          <a:lstStyle/>
          <a:p>
            <a:pPr marL="0" lvl="0" indent="0">
              <a:spcBef>
                <a:spcPts val="670"/>
              </a:spcBef>
              <a:buNone/>
            </a:pPr>
            <a:r>
              <a:rPr lang="en-GB" sz="2800" b="1">
                <a:solidFill>
                  <a:srgbClr val="83992A"/>
                </a:solidFill>
              </a:rPr>
              <a:t>Impact on jenny's life </a:t>
            </a:r>
          </a:p>
        </p:txBody>
      </p:sp>
      <p:sp>
        <p:nvSpPr>
          <p:cNvPr id="5" name="Content Placeholder 5">
            <a:extLst>
              <a:ext uri="{FF2B5EF4-FFF2-40B4-BE49-F238E27FC236}">
                <a16:creationId xmlns:a16="http://schemas.microsoft.com/office/drawing/2014/main" id="{652BC846-9C57-00B5-A202-D8CC569D2196}"/>
              </a:ext>
            </a:extLst>
          </p:cNvPr>
          <p:cNvSpPr txBox="1">
            <a:spLocks noGrp="1"/>
          </p:cNvSpPr>
          <p:nvPr>
            <p:ph idx="4"/>
          </p:nvPr>
        </p:nvSpPr>
        <p:spPr>
          <a:xfrm>
            <a:off x="6180667" y="2514600"/>
            <a:ext cx="5340772" cy="3712463"/>
          </a:xfrm>
        </p:spPr>
        <p:txBody>
          <a:bodyPr/>
          <a:lstStyle/>
          <a:p>
            <a:pPr marL="0" lvl="0" indent="0">
              <a:lnSpc>
                <a:spcPct val="80000"/>
              </a:lnSpc>
              <a:spcBef>
                <a:spcPts val="400"/>
              </a:spcBef>
              <a:buNone/>
            </a:pPr>
            <a:r>
              <a:rPr lang="en-US" sz="1800"/>
              <a:t>According to Bowlby, early experiences shape children's perceptions about relationships.</a:t>
            </a:r>
          </a:p>
          <a:p>
            <a:pPr marL="0" lvl="0" indent="0">
              <a:lnSpc>
                <a:spcPct val="80000"/>
              </a:lnSpc>
              <a:spcBef>
                <a:spcPts val="400"/>
              </a:spcBef>
              <a:buNone/>
            </a:pPr>
            <a:r>
              <a:rPr lang="en-US" sz="1800" b="1"/>
              <a:t>Jenny may come to believe thing like :</a:t>
            </a:r>
          </a:p>
          <a:p>
            <a:pPr marL="0" lvl="0" indent="0">
              <a:lnSpc>
                <a:spcPct val="80000"/>
              </a:lnSpc>
              <a:spcBef>
                <a:spcPts val="400"/>
              </a:spcBef>
              <a:buNone/>
            </a:pPr>
            <a:r>
              <a:rPr lang="en-US" sz="1800"/>
              <a:t>	Feeling responsible for others’ wellbeing</a:t>
            </a:r>
          </a:p>
          <a:p>
            <a:pPr marL="0" lvl="0" indent="0">
              <a:lnSpc>
                <a:spcPct val="80000"/>
              </a:lnSpc>
              <a:spcBef>
                <a:spcPts val="400"/>
              </a:spcBef>
              <a:buNone/>
            </a:pPr>
            <a:r>
              <a:rPr lang="en-US" sz="1800"/>
              <a:t>•	Thinking she must always be the strong one</a:t>
            </a:r>
          </a:p>
          <a:p>
            <a:pPr marL="0" lvl="0" indent="0">
              <a:lnSpc>
                <a:spcPct val="80000"/>
              </a:lnSpc>
              <a:spcBef>
                <a:spcPts val="400"/>
              </a:spcBef>
              <a:buNone/>
            </a:pPr>
            <a:r>
              <a:rPr lang="en-US" sz="1800"/>
              <a:t>•	Difficulty trusting others to support her</a:t>
            </a:r>
          </a:p>
          <a:p>
            <a:pPr marL="0" lvl="0" indent="0">
              <a:lnSpc>
                <a:spcPct val="80000"/>
              </a:lnSpc>
              <a:spcBef>
                <a:spcPts val="400"/>
              </a:spcBef>
              <a:buNone/>
            </a:pPr>
            <a:r>
              <a:rPr lang="en-US" sz="1800" b="1"/>
              <a:t>This could lead to:</a:t>
            </a:r>
          </a:p>
          <a:p>
            <a:pPr marL="0" lvl="0" indent="0">
              <a:lnSpc>
                <a:spcPct val="80000"/>
              </a:lnSpc>
              <a:spcBef>
                <a:spcPts val="400"/>
              </a:spcBef>
              <a:buNone/>
            </a:pPr>
            <a:r>
              <a:rPr lang="en-US" sz="1800"/>
              <a:t>•	stress or anxiety</a:t>
            </a:r>
          </a:p>
          <a:p>
            <a:pPr marL="0" lvl="0" indent="0">
              <a:lnSpc>
                <a:spcPct val="80000"/>
              </a:lnSpc>
              <a:spcBef>
                <a:spcPts val="400"/>
              </a:spcBef>
              <a:buNone/>
            </a:pPr>
            <a:r>
              <a:rPr lang="en-US" sz="1800"/>
              <a:t>•	difficulty forming balanced relationships</a:t>
            </a:r>
          </a:p>
          <a:p>
            <a:pPr marL="0" lvl="0" indent="0">
              <a:lnSpc>
                <a:spcPct val="80000"/>
              </a:lnSpc>
              <a:spcBef>
                <a:spcPts val="400"/>
              </a:spcBef>
              <a:buNone/>
            </a:pPr>
            <a:r>
              <a:rPr lang="en-US" sz="1800"/>
              <a:t>•	problems asking for help.</a:t>
            </a:r>
          </a:p>
          <a:p>
            <a:pPr marL="0" lvl="0" indent="0">
              <a:lnSpc>
                <a:spcPct val="80000"/>
              </a:lnSpc>
              <a:spcBef>
                <a:spcPts val="400"/>
              </a:spcBef>
              <a:buNone/>
            </a:pPr>
            <a:r>
              <a:rPr lang="en-US" sz="1700"/>
              <a:t> </a:t>
            </a:r>
            <a:endParaRPr lang="en-GB" sz="17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4B66DB8-135E-92C5-1A05-312BCE27533F}"/>
              </a:ext>
            </a:extLst>
          </p:cNvPr>
          <p:cNvSpPr txBox="1">
            <a:spLocks noGrp="1"/>
          </p:cNvSpPr>
          <p:nvPr>
            <p:ph idx="1"/>
          </p:nvPr>
        </p:nvSpPr>
        <p:spPr>
          <a:xfrm>
            <a:off x="1298448" y="2432304"/>
            <a:ext cx="4797555" cy="3785615"/>
          </a:xfrm>
        </p:spPr>
        <p:txBody>
          <a:bodyPr/>
          <a:lstStyle/>
          <a:p>
            <a:pPr marL="0" lvl="0" indent="0">
              <a:lnSpc>
                <a:spcPct val="80000"/>
              </a:lnSpc>
              <a:spcBef>
                <a:spcPts val="400"/>
              </a:spcBef>
              <a:buNone/>
            </a:pPr>
            <a:r>
              <a:rPr lang="en-US" sz="1700" b="1"/>
              <a:t>Jenny's mom have:</a:t>
            </a:r>
          </a:p>
          <a:p>
            <a:pPr lvl="0">
              <a:lnSpc>
                <a:spcPct val="80000"/>
              </a:lnSpc>
              <a:spcBef>
                <a:spcPts val="400"/>
              </a:spcBef>
            </a:pPr>
            <a:r>
              <a:rPr lang="en-US" sz="1800"/>
              <a:t> Issues with mobility</a:t>
            </a:r>
          </a:p>
          <a:p>
            <a:pPr lvl="0">
              <a:lnSpc>
                <a:spcPct val="80000"/>
              </a:lnSpc>
              <a:spcBef>
                <a:spcPts val="400"/>
              </a:spcBef>
            </a:pPr>
            <a:r>
              <a:rPr lang="en-US" sz="1800"/>
              <a:t>Issues with memory</a:t>
            </a:r>
          </a:p>
          <a:p>
            <a:pPr lvl="0">
              <a:lnSpc>
                <a:spcPct val="80000"/>
              </a:lnSpc>
              <a:spcBef>
                <a:spcPts val="400"/>
              </a:spcBef>
            </a:pPr>
            <a:r>
              <a:rPr lang="en-US" sz="1800"/>
              <a:t>A depressed state.</a:t>
            </a:r>
          </a:p>
          <a:p>
            <a:pPr marL="0" lvl="0" indent="0">
              <a:lnSpc>
                <a:spcPct val="80000"/>
              </a:lnSpc>
              <a:spcBef>
                <a:spcPts val="400"/>
              </a:spcBef>
              <a:buNone/>
            </a:pPr>
            <a:r>
              <a:rPr lang="en-US" sz="1800"/>
              <a:t>Her mother could find it difficult to consistently offer emotional support as a result in the absence of a safe foundation, Jenny might experience.</a:t>
            </a:r>
          </a:p>
          <a:p>
            <a:pPr lvl="0">
              <a:lnSpc>
                <a:spcPct val="80000"/>
              </a:lnSpc>
              <a:spcBef>
                <a:spcPts val="400"/>
              </a:spcBef>
            </a:pPr>
            <a:r>
              <a:rPr lang="en-US" sz="1800"/>
              <a:t>lack of emotional support</a:t>
            </a:r>
          </a:p>
          <a:p>
            <a:pPr lvl="0">
              <a:lnSpc>
                <a:spcPct val="80000"/>
              </a:lnSpc>
              <a:spcBef>
                <a:spcPts val="400"/>
              </a:spcBef>
            </a:pPr>
            <a:r>
              <a:rPr lang="en-US" sz="1800"/>
              <a:t>Feel stressed or lonely</a:t>
            </a:r>
          </a:p>
          <a:p>
            <a:pPr lvl="0">
              <a:lnSpc>
                <a:spcPct val="80000"/>
              </a:lnSpc>
              <a:spcBef>
                <a:spcPts val="400"/>
              </a:spcBef>
            </a:pPr>
            <a:r>
              <a:rPr lang="en-US" sz="1800"/>
              <a:t> During adolescence, she battled with her own identity.</a:t>
            </a:r>
          </a:p>
          <a:p>
            <a:pPr lvl="0">
              <a:lnSpc>
                <a:spcPct val="80000"/>
              </a:lnSpc>
              <a:spcBef>
                <a:spcPts val="400"/>
              </a:spcBef>
            </a:pPr>
            <a:endParaRPr lang="en-US" sz="1800"/>
          </a:p>
          <a:p>
            <a:pPr lvl="0">
              <a:lnSpc>
                <a:spcPct val="80000"/>
              </a:lnSpc>
              <a:spcBef>
                <a:spcPts val="400"/>
              </a:spcBef>
            </a:pPr>
            <a:endParaRPr lang="en-GB" sz="1700"/>
          </a:p>
        </p:txBody>
      </p:sp>
      <p:sp>
        <p:nvSpPr>
          <p:cNvPr id="3" name="Content Placeholder 3">
            <a:extLst>
              <a:ext uri="{FF2B5EF4-FFF2-40B4-BE49-F238E27FC236}">
                <a16:creationId xmlns:a16="http://schemas.microsoft.com/office/drawing/2014/main" id="{36294808-DAAF-5A4F-D91E-66FB1070DFD0}"/>
              </a:ext>
            </a:extLst>
          </p:cNvPr>
          <p:cNvSpPr txBox="1">
            <a:spLocks noGrp="1"/>
          </p:cNvSpPr>
          <p:nvPr>
            <p:ph idx="2"/>
          </p:nvPr>
        </p:nvSpPr>
        <p:spPr>
          <a:xfrm>
            <a:off x="6480051" y="2432304"/>
            <a:ext cx="5096252" cy="3950207"/>
          </a:xfrm>
        </p:spPr>
        <p:txBody>
          <a:bodyPr/>
          <a:lstStyle/>
          <a:p>
            <a:pPr marL="0" lvl="0" indent="0">
              <a:lnSpc>
                <a:spcPct val="80000"/>
              </a:lnSpc>
              <a:spcBef>
                <a:spcPts val="400"/>
              </a:spcBef>
              <a:buNone/>
            </a:pPr>
            <a:r>
              <a:rPr lang="en-US" sz="1700" b="1"/>
              <a:t>jenny may experience:</a:t>
            </a:r>
          </a:p>
          <a:p>
            <a:pPr lvl="0" algn="just">
              <a:lnSpc>
                <a:spcPct val="80000"/>
              </a:lnSpc>
              <a:spcBef>
                <a:spcPts val="400"/>
              </a:spcBef>
            </a:pPr>
            <a:r>
              <a:rPr lang="en-US" sz="1700"/>
              <a:t>Emotional effects</a:t>
            </a:r>
          </a:p>
          <a:p>
            <a:pPr lvl="0" algn="just">
              <a:lnSpc>
                <a:spcPct val="80000"/>
              </a:lnSpc>
              <a:spcBef>
                <a:spcPts val="400"/>
              </a:spcBef>
            </a:pPr>
            <a:r>
              <a:rPr lang="en-US" sz="1700"/>
              <a:t>	stress</a:t>
            </a:r>
          </a:p>
          <a:p>
            <a:pPr lvl="0" algn="just">
              <a:lnSpc>
                <a:spcPct val="80000"/>
              </a:lnSpc>
              <a:spcBef>
                <a:spcPts val="400"/>
              </a:spcBef>
            </a:pPr>
            <a:r>
              <a:rPr lang="en-US" sz="1700"/>
              <a:t>anxiety</a:t>
            </a:r>
          </a:p>
          <a:p>
            <a:pPr lvl="0" algn="just">
              <a:lnSpc>
                <a:spcPct val="80000"/>
              </a:lnSpc>
              <a:spcBef>
                <a:spcPts val="400"/>
              </a:spcBef>
            </a:pPr>
            <a:r>
              <a:rPr lang="en-US" sz="1700"/>
              <a:t>emotional exhaustion</a:t>
            </a:r>
          </a:p>
          <a:p>
            <a:pPr lvl="0" algn="just">
              <a:lnSpc>
                <a:spcPct val="80000"/>
              </a:lnSpc>
              <a:spcBef>
                <a:spcPts val="400"/>
              </a:spcBef>
            </a:pPr>
            <a:r>
              <a:rPr lang="en-US" sz="1700"/>
              <a:t>Social effects</a:t>
            </a:r>
          </a:p>
          <a:p>
            <a:pPr lvl="0" algn="just">
              <a:lnSpc>
                <a:spcPct val="80000"/>
              </a:lnSpc>
              <a:spcBef>
                <a:spcPts val="400"/>
              </a:spcBef>
            </a:pPr>
            <a:r>
              <a:rPr lang="en-US" sz="1700"/>
              <a:t>less time for friends</a:t>
            </a:r>
          </a:p>
          <a:p>
            <a:pPr lvl="0" algn="just">
              <a:lnSpc>
                <a:spcPct val="80000"/>
              </a:lnSpc>
              <a:spcBef>
                <a:spcPts val="400"/>
              </a:spcBef>
            </a:pPr>
            <a:r>
              <a:rPr lang="en-US" sz="1700"/>
              <a:t>isolation from peers</a:t>
            </a:r>
          </a:p>
          <a:p>
            <a:pPr lvl="0" algn="just">
              <a:lnSpc>
                <a:spcPct val="80000"/>
              </a:lnSpc>
              <a:spcBef>
                <a:spcPts val="400"/>
              </a:spcBef>
            </a:pPr>
            <a:r>
              <a:rPr lang="en-US" sz="1700"/>
              <a:t>Educational effects</a:t>
            </a:r>
          </a:p>
          <a:p>
            <a:pPr lvl="0" algn="just">
              <a:lnSpc>
                <a:spcPct val="80000"/>
              </a:lnSpc>
              <a:spcBef>
                <a:spcPts val="400"/>
              </a:spcBef>
            </a:pPr>
            <a:r>
              <a:rPr lang="en-US" sz="1700"/>
              <a:t>	reduced focus on school</a:t>
            </a:r>
          </a:p>
          <a:p>
            <a:pPr lvl="0" algn="just">
              <a:lnSpc>
                <a:spcPct val="80000"/>
              </a:lnSpc>
              <a:spcBef>
                <a:spcPts val="400"/>
              </a:spcBef>
            </a:pPr>
            <a:r>
              <a:rPr lang="en-US" sz="1700"/>
              <a:t>	missed opportunities.</a:t>
            </a:r>
          </a:p>
          <a:p>
            <a:pPr lvl="0">
              <a:lnSpc>
                <a:spcPct val="80000"/>
              </a:lnSpc>
              <a:spcBef>
                <a:spcPts val="400"/>
              </a:spcBef>
            </a:pPr>
            <a:endParaRPr lang="en-GB" sz="1700"/>
          </a:p>
        </p:txBody>
      </p:sp>
      <p:graphicFrame>
        <p:nvGraphicFramePr>
          <p:cNvPr id="4" name="Table 5">
            <a:extLst>
              <a:ext uri="{FF2B5EF4-FFF2-40B4-BE49-F238E27FC236}">
                <a16:creationId xmlns:a16="http://schemas.microsoft.com/office/drawing/2014/main" id="{0A5C11B1-6D04-1BDA-70D4-06CFECAAAF2D}"/>
              </a:ext>
            </a:extLst>
          </p:cNvPr>
          <p:cNvGraphicFramePr>
            <a:graphicFrameLocks noGrp="1"/>
          </p:cNvGraphicFramePr>
          <p:nvPr/>
        </p:nvGraphicFramePr>
        <p:xfrm>
          <a:off x="1097280" y="1572768"/>
          <a:ext cx="9390888" cy="365760"/>
        </p:xfrm>
        <a:graphic>
          <a:graphicData uri="http://schemas.openxmlformats.org/drawingml/2006/table">
            <a:tbl>
              <a:tblPr firstRow="1" bandRow="1">
                <a:effectLst/>
                <a:tableStyleId>{5C22544A-7EE6-4342-B048-85BDC9FD1C3A}</a:tableStyleId>
              </a:tblPr>
              <a:tblGrid>
                <a:gridCol w="5030946">
                  <a:extLst>
                    <a:ext uri="{9D8B030D-6E8A-4147-A177-3AD203B41FA5}">
                      <a16:colId xmlns:a16="http://schemas.microsoft.com/office/drawing/2014/main" val="3477906955"/>
                    </a:ext>
                  </a:extLst>
                </a:gridCol>
                <a:gridCol w="4359941">
                  <a:extLst>
                    <a:ext uri="{9D8B030D-6E8A-4147-A177-3AD203B41FA5}">
                      <a16:colId xmlns:a16="http://schemas.microsoft.com/office/drawing/2014/main" val="3422903619"/>
                    </a:ext>
                  </a:extLst>
                </a:gridCol>
              </a:tblGrid>
              <a:tr h="217087">
                <a:tc>
                  <a:txBody>
                    <a:bodyPr/>
                    <a:lstStyle/>
                    <a:p>
                      <a:pPr lvl="1" algn="l"/>
                      <a:r>
                        <a:rPr lang="en-GB"/>
                        <a:t>secure base</a:t>
                      </a:r>
                    </a:p>
                  </a:txBody>
                  <a:tcPr/>
                </a:tc>
                <a:tc>
                  <a:txBody>
                    <a:bodyPr/>
                    <a:lstStyle/>
                    <a:p>
                      <a:pPr lvl="1" algn="ctr"/>
                      <a:r>
                        <a:rPr lang="en-GB"/>
                        <a:t>Development impact</a:t>
                      </a:r>
                    </a:p>
                  </a:txBody>
                  <a:tcPr/>
                </a:tc>
                <a:extLst>
                  <a:ext uri="{0D108BD9-81ED-4DB2-BD59-A6C34878D82A}">
                    <a16:rowId xmlns:a16="http://schemas.microsoft.com/office/drawing/2014/main" val="4014529018"/>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CC5E4-DDBC-4372-4979-4306C8093666}"/>
              </a:ext>
            </a:extLst>
          </p:cNvPr>
          <p:cNvSpPr txBox="1">
            <a:spLocks noGrp="1"/>
          </p:cNvSpPr>
          <p:nvPr>
            <p:ph type="title"/>
          </p:nvPr>
        </p:nvSpPr>
        <p:spPr>
          <a:xfrm>
            <a:off x="1295403" y="649224"/>
            <a:ext cx="9601200" cy="1303870"/>
          </a:xfrm>
        </p:spPr>
        <p:txBody>
          <a:bodyPr/>
          <a:lstStyle/>
          <a:p>
            <a:pPr lvl="0"/>
            <a:r>
              <a:rPr lang="en-GB"/>
              <a:t> support for jenny's outcome</a:t>
            </a:r>
          </a:p>
        </p:txBody>
      </p:sp>
      <p:sp>
        <p:nvSpPr>
          <p:cNvPr id="3" name="Content Placeholder 2">
            <a:extLst>
              <a:ext uri="{FF2B5EF4-FFF2-40B4-BE49-F238E27FC236}">
                <a16:creationId xmlns:a16="http://schemas.microsoft.com/office/drawing/2014/main" id="{08466D9E-9586-B22E-4A2F-FAF566D576A8}"/>
              </a:ext>
            </a:extLst>
          </p:cNvPr>
          <p:cNvSpPr txBox="1">
            <a:spLocks noGrp="1"/>
          </p:cNvSpPr>
          <p:nvPr>
            <p:ph idx="1"/>
          </p:nvPr>
        </p:nvSpPr>
        <p:spPr>
          <a:xfrm>
            <a:off x="973836" y="2081110"/>
            <a:ext cx="10244324" cy="4255681"/>
          </a:xfrm>
        </p:spPr>
        <p:txBody>
          <a:bodyPr/>
          <a:lstStyle/>
          <a:p>
            <a:pPr marL="0" lvl="0" indent="0">
              <a:lnSpc>
                <a:spcPct val="80000"/>
              </a:lnSpc>
              <a:spcBef>
                <a:spcPts val="500"/>
              </a:spcBef>
              <a:buNone/>
            </a:pPr>
            <a:r>
              <a:rPr lang="en-US" sz="2200"/>
              <a:t>To support Jenny, services should help restore emotional security and support.</a:t>
            </a:r>
          </a:p>
          <a:p>
            <a:pPr lvl="0">
              <a:lnSpc>
                <a:spcPct val="80000"/>
              </a:lnSpc>
              <a:spcBef>
                <a:spcPts val="500"/>
              </a:spcBef>
            </a:pPr>
            <a:r>
              <a:rPr lang="en-US" sz="2200"/>
              <a:t>Possible interventions include:</a:t>
            </a:r>
          </a:p>
          <a:p>
            <a:pPr lvl="0">
              <a:lnSpc>
                <a:spcPct val="80000"/>
              </a:lnSpc>
              <a:spcBef>
                <a:spcPts val="500"/>
              </a:spcBef>
            </a:pPr>
            <a:r>
              <a:rPr lang="en-US" sz="2200"/>
              <a:t>Young Carer Support Services</a:t>
            </a:r>
          </a:p>
          <a:p>
            <a:pPr lvl="0">
              <a:lnSpc>
                <a:spcPct val="80000"/>
              </a:lnSpc>
              <a:spcBef>
                <a:spcPts val="500"/>
              </a:spcBef>
            </a:pPr>
            <a:r>
              <a:rPr lang="en-US" sz="2200"/>
              <a:t>These organizations can:</a:t>
            </a:r>
          </a:p>
          <a:p>
            <a:pPr marL="0" lvl="0" indent="0">
              <a:lnSpc>
                <a:spcPct val="80000"/>
              </a:lnSpc>
              <a:spcBef>
                <a:spcPts val="500"/>
              </a:spcBef>
              <a:buNone/>
            </a:pPr>
            <a:r>
              <a:rPr lang="en-US" sz="2200"/>
              <a:t>Give Jenny practical support reduce her caregiving responsibilities allow her time for school and social life.</a:t>
            </a:r>
          </a:p>
          <a:p>
            <a:pPr lvl="0">
              <a:lnSpc>
                <a:spcPct val="80000"/>
              </a:lnSpc>
              <a:spcBef>
                <a:spcPts val="500"/>
              </a:spcBef>
            </a:pPr>
            <a:r>
              <a:rPr lang="en-US" sz="2200"/>
              <a:t>Counselling or Emotional Support a counsellor could help Jenny:</a:t>
            </a:r>
          </a:p>
          <a:p>
            <a:pPr lvl="0">
              <a:lnSpc>
                <a:spcPct val="80000"/>
              </a:lnSpc>
              <a:spcBef>
                <a:spcPts val="500"/>
              </a:spcBef>
            </a:pPr>
            <a:r>
              <a:rPr lang="en-US" sz="2200"/>
              <a:t>process grief for her father</a:t>
            </a:r>
          </a:p>
          <a:p>
            <a:pPr lvl="0">
              <a:lnSpc>
                <a:spcPct val="80000"/>
              </a:lnSpc>
              <a:spcBef>
                <a:spcPts val="500"/>
              </a:spcBef>
            </a:pPr>
            <a:r>
              <a:rPr lang="en-US" sz="2200"/>
              <a:t>express her feelings</a:t>
            </a:r>
          </a:p>
          <a:p>
            <a:pPr lvl="0">
              <a:lnSpc>
                <a:spcPct val="80000"/>
              </a:lnSpc>
              <a:spcBef>
                <a:spcPts val="500"/>
              </a:spcBef>
            </a:pPr>
            <a:r>
              <a:rPr lang="en-US" sz="2200"/>
              <a:t>reduce emotional stress.</a:t>
            </a:r>
          </a:p>
          <a:p>
            <a:pPr lvl="0">
              <a:lnSpc>
                <a:spcPct val="80000"/>
              </a:lnSpc>
              <a:spcBef>
                <a:spcPts val="500"/>
              </a:spcBef>
            </a:pPr>
            <a:endParaRPr lang="en-GB" sz="22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8C2548D-E24C-6290-91EC-275E16A6F9BA}"/>
              </a:ext>
            </a:extLst>
          </p:cNvPr>
          <p:cNvSpPr txBox="1">
            <a:spLocks noGrp="1"/>
          </p:cNvSpPr>
          <p:nvPr>
            <p:ph idx="1"/>
          </p:nvPr>
        </p:nvSpPr>
        <p:spPr>
          <a:xfrm>
            <a:off x="1331979" y="841248"/>
            <a:ext cx="9695684" cy="4924894"/>
          </a:xfrm>
        </p:spPr>
        <p:txBody>
          <a:bodyPr/>
          <a:lstStyle/>
          <a:p>
            <a:pPr lvl="0">
              <a:spcBef>
                <a:spcPts val="400"/>
              </a:spcBef>
            </a:pPr>
            <a:r>
              <a:rPr lang="en-US" sz="1800"/>
              <a:t>Community Care for jenny's Mother Professional carers could assist with:</a:t>
            </a:r>
          </a:p>
          <a:p>
            <a:pPr lvl="0">
              <a:spcBef>
                <a:spcPts val="400"/>
              </a:spcBef>
            </a:pPr>
            <a:r>
              <a:rPr lang="en-US" sz="1800"/>
              <a:t>Housework, shopping, administrative tasks this would reduce Jenny’s burden.</a:t>
            </a:r>
          </a:p>
          <a:p>
            <a:pPr lvl="0">
              <a:spcBef>
                <a:spcPts val="400"/>
              </a:spcBef>
            </a:pPr>
            <a:r>
              <a:rPr lang="en-US" sz="1800"/>
              <a:t>To Support jenny at school teachers could:</a:t>
            </a:r>
          </a:p>
          <a:p>
            <a:pPr lvl="0">
              <a:spcBef>
                <a:spcPts val="400"/>
              </a:spcBef>
            </a:pPr>
            <a:r>
              <a:rPr lang="en-US" sz="1800"/>
              <a:t>provide flexibility with homework, monitor Jenny’s wellbeing offer pastoral support.</a:t>
            </a:r>
          </a:p>
          <a:p>
            <a:pPr lvl="0">
              <a:spcBef>
                <a:spcPts val="400"/>
              </a:spcBef>
            </a:pPr>
            <a:endParaRPr lang="en-US" sz="1800"/>
          </a:p>
          <a:p>
            <a:pPr lvl="0">
              <a:spcBef>
                <a:spcPts val="400"/>
              </a:spcBef>
            </a:pPr>
            <a:endParaRPr lang="en-US" sz="1800"/>
          </a:p>
          <a:p>
            <a:pPr marL="0" lvl="0" indent="0">
              <a:spcBef>
                <a:spcPts val="400"/>
              </a:spcBef>
              <a:buNone/>
            </a:pPr>
            <a:endParaRPr lang="en-US" sz="1800"/>
          </a:p>
          <a:p>
            <a:pPr marL="0" lvl="0" indent="0">
              <a:spcBef>
                <a:spcPts val="400"/>
              </a:spcBef>
              <a:buNone/>
            </a:pPr>
            <a:endParaRPr lang="en-US" sz="1800"/>
          </a:p>
          <a:p>
            <a:pPr marL="0" lvl="0" indent="0">
              <a:spcBef>
                <a:spcPts val="400"/>
              </a:spcBef>
              <a:buNone/>
            </a:pPr>
            <a:r>
              <a:rPr lang="en-US" sz="1800"/>
              <a:t>To  conclude Jenny's experiences demonstrate how the loss of a caregiver and increased duties can impact emotional development using Bowlby's attachment theory. Jenny's welfare could be enhanced by offering her mother practical assistance, counseling, and support services that could help her feel more secure and balanced.</a:t>
            </a:r>
            <a:endParaRPr lang="en-GB" sz="18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extBox 25">
            <a:extLst>
              <a:ext uri="{FF2B5EF4-FFF2-40B4-BE49-F238E27FC236}">
                <a16:creationId xmlns:a16="http://schemas.microsoft.com/office/drawing/2014/main" id="{7183B66C-AED9-0E72-0B87-044436D96D67}"/>
              </a:ext>
            </a:extLst>
          </p:cNvPr>
          <p:cNvSpPr txBox="1"/>
          <p:nvPr/>
        </p:nvSpPr>
        <p:spPr>
          <a:xfrm>
            <a:off x="586743" y="326321"/>
            <a:ext cx="11018520" cy="603645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50000"/>
              </a:lnSpc>
              <a:spcBef>
                <a:spcPts val="0"/>
              </a:spcBef>
              <a:spcAft>
                <a:spcPts val="1200"/>
              </a:spcAft>
              <a:buNone/>
              <a:tabLst/>
              <a:defRPr sz="1800" b="0" i="0" u="none" strike="noStrike" kern="0" cap="none" spc="0" baseline="0">
                <a:solidFill>
                  <a:srgbClr val="000000"/>
                </a:solidFill>
                <a:uFillTx/>
              </a:defRPr>
            </a:pPr>
            <a:r>
              <a:rPr lang="en-US" sz="2800" b="0" i="0" u="none" strike="noStrike" kern="0" cap="none" spc="0" baseline="0">
                <a:solidFill>
                  <a:srgbClr val="000000"/>
                </a:solidFill>
                <a:uFillTx/>
                <a:latin typeface="Times New Roman" pitchFamily="18"/>
                <a:ea typeface="Times New Roman" pitchFamily="18"/>
                <a:cs typeface="Times New Roman" pitchFamily="18"/>
              </a:rPr>
              <a:t>Reference list</a:t>
            </a:r>
            <a:endParaRPr lang="en-GB" sz="1800" b="0" i="0" u="none" strike="noStrike" kern="1200" cap="none" spc="0" baseline="0">
              <a:solidFill>
                <a:srgbClr val="000000"/>
              </a:solidFill>
              <a:uFillTx/>
              <a:latin typeface="Aptos" pitchFamily="34"/>
              <a:ea typeface="Times New Roman" pitchFamily="18"/>
              <a:cs typeface="Times New Roman" pitchFamily="18"/>
            </a:endParaRPr>
          </a:p>
          <a:p>
            <a:pPr marL="0" marR="0" lvl="0" indent="0" algn="l" defTabSz="457200" rtl="0" fontAlgn="auto" hangingPunct="1">
              <a:lnSpc>
                <a:spcPct val="150000"/>
              </a:lnSpc>
              <a:spcBef>
                <a:spcPts val="0"/>
              </a:spcBef>
              <a:spcAft>
                <a:spcPts val="120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Times New Roman" pitchFamily="18"/>
                <a:ea typeface="Times New Roman" pitchFamily="18"/>
                <a:cs typeface="Times New Roman" pitchFamily="18"/>
              </a:rPr>
              <a:t>Celinska, A. (2025). </a:t>
            </a:r>
            <a:r>
              <a:rPr lang="en-US" sz="1800" b="0" i="1" u="none" strike="noStrike" kern="0" cap="none" spc="0" baseline="0">
                <a:solidFill>
                  <a:srgbClr val="000000"/>
                </a:solidFill>
                <a:uFillTx/>
                <a:latin typeface="Times New Roman" pitchFamily="18"/>
                <a:ea typeface="Times New Roman" pitchFamily="18"/>
                <a:cs typeface="Times New Roman" pitchFamily="18"/>
              </a:rPr>
              <a:t>An introduction to John Bowlby</a:t>
            </a:r>
            <a:r>
              <a:rPr lang="en-US" sz="1800" b="0" i="0" u="none" strike="noStrike" kern="0" cap="none" spc="0" baseline="0">
                <a:solidFill>
                  <a:srgbClr val="000000"/>
                </a:solidFill>
                <a:uFillTx/>
                <a:latin typeface="Times New Roman" pitchFamily="18"/>
                <a:ea typeface="Times New Roman" pitchFamily="18"/>
                <a:cs typeface="Times New Roman" pitchFamily="18"/>
              </a:rPr>
              <a:t>. [online] The Voice of Early Childhood. Available at: </a:t>
            </a:r>
            <a:r>
              <a:rPr lang="en-US" sz="1800" b="0" i="0" u="none" strike="noStrike" kern="0" cap="none" spc="0" baseline="0">
                <a:solidFill>
                  <a:srgbClr val="000000"/>
                </a:solidFill>
                <a:uFillTx/>
                <a:latin typeface="Times New Roman" pitchFamily="18"/>
                <a:ea typeface="Times New Roman" pitchFamily="18"/>
                <a:cs typeface="Times New Roman" pitchFamily="18"/>
                <a:hlinkClick r:id="rId2">
                  <a:extLst>
                    <a:ext uri="{A12FA001-AC4F-418D-AE19-62706E023703}">
                      <ahyp:hlinkClr xmlns:ahyp="http://schemas.microsoft.com/office/drawing/2018/hyperlinkcolor" val="tx"/>
                    </a:ext>
                  </a:extLst>
                </a:hlinkClick>
              </a:rPr>
              <a:t>https://thevoiceofearlychildhood.com/an-introduction-to-john-bowlby/</a:t>
            </a:r>
            <a:r>
              <a:rPr lang="en-US" sz="1800" b="0" i="0" u="none" strike="noStrike" kern="0" cap="none" spc="0" baseline="0">
                <a:solidFill>
                  <a:srgbClr val="000000"/>
                </a:solidFill>
                <a:uFillTx/>
                <a:latin typeface="Times New Roman" pitchFamily="18"/>
                <a:ea typeface="Times New Roman" pitchFamily="18"/>
                <a:cs typeface="Times New Roman" pitchFamily="18"/>
              </a:rPr>
              <a:t>.</a:t>
            </a:r>
            <a:endParaRPr lang="en-GB" sz="1800" b="0" i="0" u="none" strike="noStrike" kern="1200" cap="none" spc="0" baseline="0">
              <a:solidFill>
                <a:srgbClr val="000000"/>
              </a:solidFill>
              <a:uFillTx/>
              <a:latin typeface="Aptos" pitchFamily="34"/>
              <a:ea typeface="Times New Roman" pitchFamily="18"/>
              <a:cs typeface="Times New Roman" pitchFamily="18"/>
            </a:endParaRPr>
          </a:p>
          <a:p>
            <a:pPr marL="0" marR="0" lvl="0" indent="0" algn="l" defTabSz="457200" rtl="0" fontAlgn="auto" hangingPunct="1">
              <a:lnSpc>
                <a:spcPct val="150000"/>
              </a:lnSpc>
              <a:spcBef>
                <a:spcPts val="0"/>
              </a:spcBef>
              <a:spcAft>
                <a:spcPts val="120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Times New Roman" pitchFamily="18"/>
                <a:ea typeface="Times New Roman" pitchFamily="18"/>
                <a:cs typeface="Times New Roman" pitchFamily="18"/>
              </a:rPr>
              <a:t>Gough, L. (2021). </a:t>
            </a:r>
            <a:r>
              <a:rPr lang="en-US" sz="1800" b="0" i="1" u="none" strike="noStrike" kern="0" cap="none" spc="0" baseline="0">
                <a:solidFill>
                  <a:srgbClr val="000000"/>
                </a:solidFill>
                <a:uFillTx/>
                <a:latin typeface="Times New Roman" pitchFamily="18"/>
                <a:ea typeface="Times New Roman" pitchFamily="18"/>
                <a:cs typeface="Times New Roman" pitchFamily="18"/>
              </a:rPr>
              <a:t>10 Consequences of a fatherless home: The impact on young people</a:t>
            </a:r>
            <a:r>
              <a:rPr lang="en-US" sz="1800" b="0" i="0" u="none" strike="noStrike" kern="0" cap="none" spc="0" baseline="0">
                <a:solidFill>
                  <a:srgbClr val="000000"/>
                </a:solidFill>
                <a:uFillTx/>
                <a:latin typeface="Times New Roman" pitchFamily="18"/>
                <a:ea typeface="Times New Roman" pitchFamily="18"/>
                <a:cs typeface="Times New Roman" pitchFamily="18"/>
              </a:rPr>
              <a:t>. [online] Activating Creative Talent. Available at: </a:t>
            </a:r>
            <a:r>
              <a:rPr lang="en-US" sz="1800" b="0" i="0" u="none" strike="noStrike" kern="0" cap="none" spc="0" baseline="0">
                <a:solidFill>
                  <a:srgbClr val="000000"/>
                </a:solidFill>
                <a:uFillTx/>
                <a:latin typeface="Times New Roman" pitchFamily="18"/>
                <a:ea typeface="Times New Roman" pitchFamily="18"/>
                <a:cs typeface="Times New Roman" pitchFamily="18"/>
                <a:hlinkClick r:id="rId3">
                  <a:extLst>
                    <a:ext uri="{A12FA001-AC4F-418D-AE19-62706E023703}">
                      <ahyp:hlinkClr xmlns:ahyp="http://schemas.microsoft.com/office/drawing/2018/hyperlinkcolor" val="tx"/>
                    </a:ext>
                  </a:extLst>
                </a:hlinkClick>
              </a:rPr>
              <a:t>https://www.actcic.org.uk/fatherless-home/</a:t>
            </a:r>
            <a:r>
              <a:rPr lang="en-US" sz="1800" b="0" i="0" u="none" strike="noStrike" kern="0" cap="none" spc="0" baseline="0">
                <a:solidFill>
                  <a:srgbClr val="000000"/>
                </a:solidFill>
                <a:uFillTx/>
                <a:latin typeface="Times New Roman" pitchFamily="18"/>
                <a:ea typeface="Times New Roman" pitchFamily="18"/>
                <a:cs typeface="Times New Roman" pitchFamily="18"/>
              </a:rPr>
              <a:t> [Accessed Mar. 16BC].</a:t>
            </a:r>
            <a:endParaRPr lang="en-GB" sz="1800" b="0" i="0" u="none" strike="noStrike" kern="1200" cap="none" spc="0" baseline="0">
              <a:solidFill>
                <a:srgbClr val="000000"/>
              </a:solidFill>
              <a:uFillTx/>
              <a:latin typeface="Aptos" pitchFamily="34"/>
              <a:ea typeface="Times New Roman" pitchFamily="18"/>
              <a:cs typeface="Times New Roman" pitchFamily="18"/>
            </a:endParaRPr>
          </a:p>
          <a:p>
            <a:pPr marL="0" marR="0" lvl="0" indent="0" algn="l" defTabSz="457200" rtl="0" fontAlgn="auto" hangingPunct="1">
              <a:lnSpc>
                <a:spcPct val="150000"/>
              </a:lnSpc>
              <a:spcBef>
                <a:spcPts val="0"/>
              </a:spcBef>
              <a:spcAft>
                <a:spcPts val="120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Times New Roman" pitchFamily="18"/>
                <a:ea typeface="Times New Roman" pitchFamily="18"/>
                <a:cs typeface="Times New Roman" pitchFamily="18"/>
              </a:rPr>
              <a:t>Little, S. (2018). </a:t>
            </a:r>
            <a:r>
              <a:rPr lang="en-US" sz="1800" b="0" i="1" u="none" strike="noStrike" kern="0" cap="none" spc="0" baseline="0">
                <a:solidFill>
                  <a:srgbClr val="000000"/>
                </a:solidFill>
                <a:uFillTx/>
                <a:latin typeface="Times New Roman" pitchFamily="18"/>
                <a:ea typeface="Times New Roman" pitchFamily="18"/>
                <a:cs typeface="Times New Roman" pitchFamily="18"/>
              </a:rPr>
              <a:t>Building Secure Attachment &amp; Infant Mental Health</a:t>
            </a:r>
            <a:r>
              <a:rPr lang="en-US" sz="1800" b="0" i="0" u="none" strike="noStrike" kern="0" cap="none" spc="0" baseline="0">
                <a:solidFill>
                  <a:srgbClr val="000000"/>
                </a:solidFill>
                <a:uFillTx/>
                <a:latin typeface="Times New Roman" pitchFamily="18"/>
                <a:ea typeface="Times New Roman" pitchFamily="18"/>
                <a:cs typeface="Times New Roman" pitchFamily="18"/>
              </a:rPr>
              <a:t>. [online] The GP Infant Feeding Network (UK). Available at: </a:t>
            </a:r>
            <a:r>
              <a:rPr lang="en-US" sz="1800" b="0" i="0" u="none" strike="noStrike" kern="0" cap="none" spc="0" baseline="0">
                <a:solidFill>
                  <a:srgbClr val="000000"/>
                </a:solidFill>
                <a:uFillTx/>
                <a:latin typeface="Times New Roman" pitchFamily="18"/>
                <a:ea typeface="Times New Roman" pitchFamily="18"/>
                <a:cs typeface="Times New Roman" pitchFamily="18"/>
                <a:hlinkClick r:id="rId4">
                  <a:extLst>
                    <a:ext uri="{A12FA001-AC4F-418D-AE19-62706E023703}">
                      <ahyp:hlinkClr xmlns:ahyp="http://schemas.microsoft.com/office/drawing/2018/hyperlinkcolor" val="tx"/>
                    </a:ext>
                  </a:extLst>
                </a:hlinkClick>
              </a:rPr>
              <a:t>https://gpifn.org.uk/secure-attachment/</a:t>
            </a:r>
            <a:r>
              <a:rPr lang="en-US" sz="1800" b="0" i="0" u="none" strike="noStrike" kern="0" cap="none" spc="0" baseline="0">
                <a:solidFill>
                  <a:srgbClr val="000000"/>
                </a:solidFill>
                <a:uFillTx/>
                <a:latin typeface="Times New Roman" pitchFamily="18"/>
                <a:ea typeface="Times New Roman" pitchFamily="18"/>
                <a:cs typeface="Times New Roman" pitchFamily="18"/>
              </a:rPr>
              <a:t>.</a:t>
            </a:r>
            <a:endParaRPr lang="en-GB" sz="1800" b="0" i="0" u="none" strike="noStrike" kern="1200" cap="none" spc="0" baseline="0">
              <a:solidFill>
                <a:srgbClr val="000000"/>
              </a:solidFill>
              <a:uFillTx/>
              <a:latin typeface="Aptos" pitchFamily="34"/>
              <a:ea typeface="Times New Roman" pitchFamily="18"/>
              <a:cs typeface="Times New Roman" pitchFamily="18"/>
            </a:endParaRPr>
          </a:p>
          <a:p>
            <a:pPr marL="0" marR="0" lvl="0" indent="0" algn="l" defTabSz="457200" rtl="0" fontAlgn="auto" hangingPunct="1">
              <a:lnSpc>
                <a:spcPct val="150000"/>
              </a:lnSpc>
              <a:spcBef>
                <a:spcPts val="0"/>
              </a:spcBef>
              <a:spcAft>
                <a:spcPts val="120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Times New Roman" pitchFamily="18"/>
                <a:ea typeface="Times New Roman" pitchFamily="18"/>
                <a:cs typeface="Times New Roman" pitchFamily="18"/>
              </a:rPr>
              <a:t>McLeod, S. (2025). </a:t>
            </a:r>
            <a:r>
              <a:rPr lang="en-US" sz="1800" b="0" i="1" u="none" strike="noStrike" kern="0" cap="none" spc="0" baseline="0">
                <a:solidFill>
                  <a:srgbClr val="000000"/>
                </a:solidFill>
                <a:uFillTx/>
                <a:latin typeface="Times New Roman" pitchFamily="18"/>
                <a:ea typeface="Times New Roman" pitchFamily="18"/>
                <a:cs typeface="Times New Roman" pitchFamily="18"/>
              </a:rPr>
              <a:t>John Bowlby’s Attachment Theory</a:t>
            </a:r>
            <a:r>
              <a:rPr lang="en-US" sz="1800" b="0" i="0" u="none" strike="noStrike" kern="0" cap="none" spc="0" baseline="0">
                <a:solidFill>
                  <a:srgbClr val="000000"/>
                </a:solidFill>
                <a:uFillTx/>
                <a:latin typeface="Times New Roman" pitchFamily="18"/>
                <a:ea typeface="Times New Roman" pitchFamily="18"/>
                <a:cs typeface="Times New Roman" pitchFamily="18"/>
              </a:rPr>
              <a:t>. [online] Simply Psychology. Available at: </a:t>
            </a:r>
            <a:r>
              <a:rPr lang="en-US" sz="1800" b="0" i="0" u="none" strike="noStrike" kern="0" cap="none" spc="0" baseline="0">
                <a:solidFill>
                  <a:srgbClr val="000000"/>
                </a:solidFill>
                <a:uFillTx/>
                <a:latin typeface="Times New Roman" pitchFamily="18"/>
                <a:ea typeface="Times New Roman" pitchFamily="18"/>
                <a:cs typeface="Times New Roman" pitchFamily="18"/>
                <a:hlinkClick r:id="rId5">
                  <a:extLst>
                    <a:ext uri="{A12FA001-AC4F-418D-AE19-62706E023703}">
                      <ahyp:hlinkClr xmlns:ahyp="http://schemas.microsoft.com/office/drawing/2018/hyperlinkcolor" val="tx"/>
                    </a:ext>
                  </a:extLst>
                </a:hlinkClick>
              </a:rPr>
              <a:t>https://www.simplypsychology.org/bowlby.html</a:t>
            </a:r>
            <a:r>
              <a:rPr lang="en-US" sz="1800" b="0" i="0" u="none" strike="noStrike" kern="0" cap="none" spc="0" baseline="0">
                <a:solidFill>
                  <a:srgbClr val="000000"/>
                </a:solidFill>
                <a:uFillTx/>
                <a:latin typeface="Times New Roman" pitchFamily="18"/>
                <a:ea typeface="Times New Roman" pitchFamily="18"/>
                <a:cs typeface="Times New Roman" pitchFamily="18"/>
              </a:rPr>
              <a:t>.</a:t>
            </a:r>
            <a:endParaRPr lang="en-GB" sz="1800" b="0" i="0" u="none" strike="noStrike" kern="1200" cap="none" spc="0" baseline="0">
              <a:solidFill>
                <a:srgbClr val="000000"/>
              </a:solidFill>
              <a:uFillTx/>
              <a:latin typeface="Aptos" pitchFamily="34"/>
              <a:ea typeface="Times New Roman" pitchFamily="18"/>
              <a:cs typeface="Times New Roman" pitchFamily="18"/>
            </a:endParaRPr>
          </a:p>
          <a:p>
            <a:pPr marL="0" marR="0" lvl="0" indent="0" algn="l" defTabSz="457200" rtl="0" fontAlgn="auto" hangingPunct="1">
              <a:lnSpc>
                <a:spcPct val="150000"/>
              </a:lnSpc>
              <a:spcBef>
                <a:spcPts val="0"/>
              </a:spcBef>
              <a:spcAft>
                <a:spcPts val="120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Times New Roman" pitchFamily="18"/>
                <a:ea typeface="Times New Roman" pitchFamily="18"/>
                <a:cs typeface="Times New Roman" pitchFamily="18"/>
              </a:rPr>
              <a:t>National Society for the Prevention of Cruelty to Children (2021). </a:t>
            </a:r>
            <a:r>
              <a:rPr lang="en-US" sz="1800" b="0" i="1" u="none" strike="noStrike" kern="0" cap="none" spc="0" baseline="0">
                <a:solidFill>
                  <a:srgbClr val="000000"/>
                </a:solidFill>
                <a:uFillTx/>
                <a:latin typeface="Times New Roman" pitchFamily="18"/>
                <a:ea typeface="Times New Roman" pitchFamily="18"/>
                <a:cs typeface="Times New Roman" pitchFamily="18"/>
              </a:rPr>
              <a:t>Attachment and child development</a:t>
            </a:r>
            <a:r>
              <a:rPr lang="en-US" sz="1800" b="0" i="0" u="none" strike="noStrike" kern="0" cap="none" spc="0" baseline="0">
                <a:solidFill>
                  <a:srgbClr val="000000"/>
                </a:solidFill>
                <a:uFillTx/>
                <a:latin typeface="Times New Roman" pitchFamily="18"/>
                <a:ea typeface="Times New Roman" pitchFamily="18"/>
                <a:cs typeface="Times New Roman" pitchFamily="18"/>
              </a:rPr>
              <a:t>. [online] NSPCC Learning. Available at: </a:t>
            </a:r>
            <a:r>
              <a:rPr lang="en-US" sz="1800" b="0" i="0" u="none" strike="noStrike" kern="0" cap="none" spc="0" baseline="0">
                <a:solidFill>
                  <a:srgbClr val="000000"/>
                </a:solidFill>
                <a:uFillTx/>
                <a:latin typeface="Times New Roman" pitchFamily="18"/>
                <a:ea typeface="Times New Roman" pitchFamily="18"/>
                <a:cs typeface="Times New Roman" pitchFamily="18"/>
                <a:hlinkClick r:id="rId6">
                  <a:extLst>
                    <a:ext uri="{A12FA001-AC4F-418D-AE19-62706E023703}">
                      <ahyp:hlinkClr xmlns:ahyp="http://schemas.microsoft.com/office/drawing/2018/hyperlinkcolor" val="tx"/>
                    </a:ext>
                  </a:extLst>
                </a:hlinkClick>
              </a:rPr>
              <a:t>https://learning.nspcc.org.uk/child-health-development/attachment-early-years</a:t>
            </a:r>
            <a:r>
              <a:rPr lang="en-US" sz="1800" b="0" i="0" u="none" strike="noStrike" kern="0" cap="none" spc="0" baseline="0">
                <a:solidFill>
                  <a:srgbClr val="000000"/>
                </a:solidFill>
                <a:uFillTx/>
                <a:latin typeface="Times New Roman" pitchFamily="18"/>
                <a:ea typeface="Times New Roman" pitchFamily="18"/>
                <a:cs typeface="Times New Roman" pitchFamily="18"/>
              </a:rPr>
              <a:t> [Accessed Mar. 11AD].</a:t>
            </a:r>
            <a:endParaRPr lang="en-GB" sz="1800" b="0" i="0" u="none" strike="noStrike" kern="1200" cap="none" spc="0" baseline="0">
              <a:solidFill>
                <a:srgbClr val="000000"/>
              </a:solidFill>
              <a:uFillTx/>
              <a:latin typeface="Aptos" pitchFamily="34"/>
              <a:ea typeface="Times New Roman" pitchFamily="18"/>
              <a:cs typeface="Times New Roman" pitchFamily="18"/>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extBox 6">
            <a:extLst>
              <a:ext uri="{FF2B5EF4-FFF2-40B4-BE49-F238E27FC236}">
                <a16:creationId xmlns:a16="http://schemas.microsoft.com/office/drawing/2014/main" id="{D068DFBA-BD2E-DD79-D8EB-00B0F188BD77}"/>
              </a:ext>
            </a:extLst>
          </p:cNvPr>
          <p:cNvSpPr txBox="1"/>
          <p:nvPr/>
        </p:nvSpPr>
        <p:spPr>
          <a:xfrm>
            <a:off x="704088" y="670748"/>
            <a:ext cx="10927080" cy="408169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50000"/>
              </a:lnSpc>
              <a:spcBef>
                <a:spcPts val="0"/>
              </a:spcBef>
              <a:spcAft>
                <a:spcPts val="120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Times New Roman" pitchFamily="18"/>
                <a:ea typeface="Times New Roman" pitchFamily="18"/>
                <a:cs typeface="Times New Roman" pitchFamily="18"/>
              </a:rPr>
              <a:t>Newcombe, N. and Lerner, J.C. (1982). Britain between the Wars: The Historical Context of Bowlby’s Theory of Attachment. </a:t>
            </a:r>
            <a:r>
              <a:rPr lang="en-US" sz="1800" b="0" i="1" u="none" strike="noStrike" kern="0" cap="none" spc="0" baseline="0">
                <a:solidFill>
                  <a:srgbClr val="000000"/>
                </a:solidFill>
                <a:uFillTx/>
                <a:latin typeface="Times New Roman" pitchFamily="18"/>
                <a:ea typeface="Times New Roman" pitchFamily="18"/>
                <a:cs typeface="Times New Roman" pitchFamily="18"/>
              </a:rPr>
              <a:t>Psychiatry</a:t>
            </a:r>
            <a:r>
              <a:rPr lang="en-US" sz="1800" b="0" i="0" u="none" strike="noStrike" kern="0" cap="none" spc="0" baseline="0">
                <a:solidFill>
                  <a:srgbClr val="000000"/>
                </a:solidFill>
                <a:uFillTx/>
                <a:latin typeface="Times New Roman" pitchFamily="18"/>
                <a:ea typeface="Times New Roman" pitchFamily="18"/>
                <a:cs typeface="Times New Roman" pitchFamily="18"/>
              </a:rPr>
              <a:t>, 45(1), pp.1–12. doi:</a:t>
            </a:r>
            <a:r>
              <a:rPr lang="en-US" sz="1800" b="0" i="0" u="none" strike="noStrike" kern="0" cap="none" spc="0" baseline="0">
                <a:solidFill>
                  <a:srgbClr val="000000"/>
                </a:solidFill>
                <a:uFillTx/>
                <a:latin typeface="Times New Roman" pitchFamily="18"/>
                <a:ea typeface="Times New Roman" pitchFamily="18"/>
                <a:cs typeface="Times New Roman" pitchFamily="18"/>
                <a:hlinkClick r:id="rId2">
                  <a:extLst>
                    <a:ext uri="{A12FA001-AC4F-418D-AE19-62706E023703}">
                      <ahyp:hlinkClr xmlns:ahyp="http://schemas.microsoft.com/office/drawing/2018/hyperlinkcolor" val="tx"/>
                    </a:ext>
                  </a:extLst>
                </a:hlinkClick>
              </a:rPr>
              <a:t>https://doi.org/10.1080/00332747.1982.11024127</a:t>
            </a:r>
            <a:r>
              <a:rPr lang="en-US" sz="1800" b="0" i="0" u="none" strike="noStrike" kern="0" cap="none" spc="0" baseline="0">
                <a:solidFill>
                  <a:srgbClr val="000000"/>
                </a:solidFill>
                <a:uFillTx/>
                <a:latin typeface="Times New Roman" pitchFamily="18"/>
                <a:ea typeface="Times New Roman" pitchFamily="18"/>
                <a:cs typeface="Times New Roman" pitchFamily="18"/>
              </a:rPr>
              <a:t>.</a:t>
            </a:r>
            <a:endParaRPr lang="en-GB" sz="1800" b="0" i="0" u="none" strike="noStrike" kern="1200" cap="none" spc="0" baseline="0">
              <a:solidFill>
                <a:srgbClr val="000000"/>
              </a:solidFill>
              <a:uFillTx/>
              <a:latin typeface="Aptos" pitchFamily="34"/>
              <a:ea typeface="Times New Roman" pitchFamily="18"/>
              <a:cs typeface="Times New Roman" pitchFamily="18"/>
            </a:endParaRPr>
          </a:p>
          <a:p>
            <a:pPr marL="0" marR="0" lvl="0" indent="0" algn="l" defTabSz="457200" rtl="0" fontAlgn="auto" hangingPunct="1">
              <a:lnSpc>
                <a:spcPct val="150000"/>
              </a:lnSpc>
              <a:spcBef>
                <a:spcPts val="0"/>
              </a:spcBef>
              <a:spcAft>
                <a:spcPts val="120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Times New Roman" pitchFamily="18"/>
                <a:ea typeface="Times New Roman" pitchFamily="18"/>
                <a:cs typeface="Times New Roman" pitchFamily="18"/>
              </a:rPr>
              <a:t>Newman, L., Sivaratnam, C. and Komiti, A. (2015). Attachment and early brain development – neuroprotective interventions in infant–caregiver therapy. </a:t>
            </a:r>
            <a:r>
              <a:rPr lang="en-US" sz="1800" b="0" i="1" u="none" strike="noStrike" kern="0" cap="none" spc="0" baseline="0">
                <a:solidFill>
                  <a:srgbClr val="000000"/>
                </a:solidFill>
                <a:uFillTx/>
                <a:latin typeface="Times New Roman" pitchFamily="18"/>
                <a:ea typeface="Times New Roman" pitchFamily="18"/>
                <a:cs typeface="Times New Roman" pitchFamily="18"/>
              </a:rPr>
              <a:t>Translational Developmental Psychiatry</a:t>
            </a:r>
            <a:r>
              <a:rPr lang="en-US" sz="1800" b="0" i="0" u="none" strike="noStrike" kern="0" cap="none" spc="0" baseline="0">
                <a:solidFill>
                  <a:srgbClr val="000000"/>
                </a:solidFill>
                <a:uFillTx/>
                <a:latin typeface="Times New Roman" pitchFamily="18"/>
                <a:ea typeface="Times New Roman" pitchFamily="18"/>
                <a:cs typeface="Times New Roman" pitchFamily="18"/>
              </a:rPr>
              <a:t>, [online] 3(1), p.28647. doi:</a:t>
            </a:r>
            <a:r>
              <a:rPr lang="en-US" sz="1800" b="0" i="0" u="none" strike="noStrike" kern="0" cap="none" spc="0" baseline="0">
                <a:solidFill>
                  <a:srgbClr val="000000"/>
                </a:solidFill>
                <a:uFillTx/>
                <a:latin typeface="Times New Roman" pitchFamily="18"/>
                <a:ea typeface="Times New Roman" pitchFamily="18"/>
                <a:cs typeface="Times New Roman" pitchFamily="18"/>
                <a:hlinkClick r:id="rId3">
                  <a:extLst>
                    <a:ext uri="{A12FA001-AC4F-418D-AE19-62706E023703}">
                      <ahyp:hlinkClr xmlns:ahyp="http://schemas.microsoft.com/office/drawing/2018/hyperlinkcolor" val="tx"/>
                    </a:ext>
                  </a:extLst>
                </a:hlinkClick>
              </a:rPr>
              <a:t>https://doi.org/10.3402/tdp.v3.28647</a:t>
            </a:r>
            <a:r>
              <a:rPr lang="en-US" sz="1800" b="0" i="0" u="none" strike="noStrike" kern="0" cap="none" spc="0" baseline="0">
                <a:solidFill>
                  <a:srgbClr val="000000"/>
                </a:solidFill>
                <a:uFillTx/>
                <a:latin typeface="Times New Roman" pitchFamily="18"/>
                <a:ea typeface="Times New Roman" pitchFamily="18"/>
                <a:cs typeface="Times New Roman" pitchFamily="18"/>
              </a:rPr>
              <a:t>.</a:t>
            </a:r>
            <a:endParaRPr lang="en-GB" sz="1800" b="0" i="0" u="none" strike="noStrike" kern="1200" cap="none" spc="0" baseline="0">
              <a:solidFill>
                <a:srgbClr val="000000"/>
              </a:solidFill>
              <a:uFillTx/>
              <a:latin typeface="Aptos" pitchFamily="34"/>
              <a:ea typeface="Times New Roman" pitchFamily="18"/>
              <a:cs typeface="Times New Roman" pitchFamily="18"/>
            </a:endParaRPr>
          </a:p>
          <a:p>
            <a:pPr marL="0" marR="0" lvl="0" indent="0" algn="l" defTabSz="457200" rtl="0" fontAlgn="auto" hangingPunct="1">
              <a:lnSpc>
                <a:spcPct val="150000"/>
              </a:lnSpc>
              <a:spcBef>
                <a:spcPts val="0"/>
              </a:spcBef>
              <a:spcAft>
                <a:spcPts val="120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Times New Roman" pitchFamily="18"/>
                <a:ea typeface="Times New Roman" pitchFamily="18"/>
                <a:cs typeface="Times New Roman" pitchFamily="18"/>
              </a:rPr>
              <a:t>The Attachment Project (2024). </a:t>
            </a:r>
            <a:r>
              <a:rPr lang="en-US" sz="1800" b="0" i="1" u="none" strike="noStrike" kern="0" cap="none" spc="0" baseline="0">
                <a:solidFill>
                  <a:srgbClr val="000000"/>
                </a:solidFill>
                <a:uFillTx/>
                <a:latin typeface="Times New Roman" pitchFamily="18"/>
                <a:ea typeface="Times New Roman" pitchFamily="18"/>
                <a:cs typeface="Times New Roman" pitchFamily="18"/>
              </a:rPr>
              <a:t>John Bowlby and Attachment Theory: Stages and Working Model</a:t>
            </a:r>
            <a:r>
              <a:rPr lang="en-US" sz="1800" b="0" i="0" u="none" strike="noStrike" kern="0" cap="none" spc="0" baseline="0">
                <a:solidFill>
                  <a:srgbClr val="000000"/>
                </a:solidFill>
                <a:uFillTx/>
                <a:latin typeface="Times New Roman" pitchFamily="18"/>
                <a:ea typeface="Times New Roman" pitchFamily="18"/>
                <a:cs typeface="Times New Roman" pitchFamily="18"/>
              </a:rPr>
              <a:t>. [online] Attachment Project. Available at: </a:t>
            </a:r>
            <a:r>
              <a:rPr lang="en-US" sz="1800" b="0" i="0" u="none" strike="noStrike" kern="0" cap="none" spc="0" baseline="0">
                <a:solidFill>
                  <a:srgbClr val="000000"/>
                </a:solidFill>
                <a:uFillTx/>
                <a:latin typeface="Times New Roman" pitchFamily="18"/>
                <a:ea typeface="Times New Roman" pitchFamily="18"/>
                <a:cs typeface="Times New Roman" pitchFamily="18"/>
                <a:hlinkClick r:id="rId4">
                  <a:extLst>
                    <a:ext uri="{A12FA001-AC4F-418D-AE19-62706E023703}">
                      <ahyp:hlinkClr xmlns:ahyp="http://schemas.microsoft.com/office/drawing/2018/hyperlinkcolor" val="tx"/>
                    </a:ext>
                  </a:extLst>
                </a:hlinkClick>
              </a:rPr>
              <a:t>https://www.attachmentproject.com/attachment-theory/john-bowlby/</a:t>
            </a:r>
            <a:r>
              <a:rPr lang="en-US" sz="1800" b="0" i="0" u="none" strike="noStrike" kern="0" cap="none" spc="0" baseline="0">
                <a:solidFill>
                  <a:srgbClr val="000000"/>
                </a:solidFill>
                <a:uFillTx/>
                <a:latin typeface="Times New Roman" pitchFamily="18"/>
                <a:ea typeface="Times New Roman" pitchFamily="18"/>
                <a:cs typeface="Times New Roman" pitchFamily="18"/>
              </a:rPr>
              <a:t>.</a:t>
            </a:r>
            <a:endParaRPr lang="en-GB" sz="1800" b="0" i="0" u="none" strike="noStrike" kern="1200" cap="none" spc="0" baseline="0">
              <a:solidFill>
                <a:srgbClr val="000000"/>
              </a:solidFill>
              <a:uFillTx/>
              <a:latin typeface="Aptos" pitchFamily="34"/>
              <a:ea typeface="Times New Roman" pitchFamily="18"/>
              <a:cs typeface="Times New Roman" pitchFamily="18"/>
            </a:endParaRP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Times New Roman" pitchFamily="18"/>
                <a:ea typeface="Times New Roman" pitchFamily="18"/>
                <a:cs typeface="Times New Roman" pitchFamily="18"/>
              </a:rPr>
              <a:t>Twohig, A., Lyne, J. and McNicholas, F. (2024). Attachment theory: survival, trauma, and war through the eyes of Bowlby. </a:t>
            </a:r>
            <a:r>
              <a:rPr lang="en-US" sz="1800" b="0" i="1" u="none" strike="noStrike" kern="0" cap="none" spc="0" baseline="0">
                <a:solidFill>
                  <a:srgbClr val="000000"/>
                </a:solidFill>
                <a:uFillTx/>
                <a:latin typeface="Times New Roman" pitchFamily="18"/>
                <a:ea typeface="Times New Roman" pitchFamily="18"/>
                <a:cs typeface="Times New Roman" pitchFamily="18"/>
              </a:rPr>
              <a:t>Irish journal of psychological medicine</a:t>
            </a:r>
            <a:r>
              <a:rPr lang="en-US" sz="1800" b="0" i="0" u="none" strike="noStrike" kern="0" cap="none" spc="0" baseline="0">
                <a:solidFill>
                  <a:srgbClr val="000000"/>
                </a:solidFill>
                <a:uFillTx/>
                <a:latin typeface="Times New Roman" pitchFamily="18"/>
                <a:ea typeface="Times New Roman" pitchFamily="18"/>
                <a:cs typeface="Times New Roman" pitchFamily="18"/>
              </a:rPr>
              <a:t>, 41(3), pp.1–</a:t>
            </a:r>
            <a:endParaRPr lang="en-GB" sz="1800" b="0" i="0" u="none" strike="noStrike" kern="1200" cap="none" spc="0" baseline="0">
              <a:solidFill>
                <a:srgbClr val="000000"/>
              </a:solidFill>
              <a:uFillTx/>
              <a:latin typeface="Aptos" pitchFamily="34"/>
              <a:ea typeface="Times New Roman" pitchFamily="18"/>
              <a:cs typeface="Times New Roman" pitchFamily="18"/>
            </a:endParaRPr>
          </a:p>
        </p:txBody>
      </p:sp>
    </p:spTree>
  </p:cSld>
  <p:clrMapOvr>
    <a:masterClrMapping/>
  </p:clrMapOvr>
</p:sld>
</file>

<file path=ppt/theme/theme1.xml><?xml version="1.0" encoding="utf-8"?>
<a:theme xmlns:a="http://schemas.openxmlformats.org/drawingml/2006/main" name="Organic">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4242</TotalTime>
  <Words>1565</Words>
  <Application>Microsoft Office PowerPoint</Application>
  <PresentationFormat>Widescreen</PresentationFormat>
  <Paragraphs>128</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Garamond</vt:lpstr>
      <vt:lpstr>Times New Roman</vt:lpstr>
      <vt:lpstr>Organic</vt:lpstr>
      <vt:lpstr>Module Name: Psychology in H&amp;SC Module Code: LCHS4010 Student name: jessica cravid Student ID:2440920 Lecturer’s Name: Shepherd Zico  </vt:lpstr>
      <vt:lpstr>Introduction</vt:lpstr>
      <vt:lpstr>John Bowlby </vt:lpstr>
      <vt:lpstr>Bowlby’s Attachment Theory PIES</vt:lpstr>
      <vt:lpstr> Effects of Attachment Disruption</vt:lpstr>
      <vt:lpstr>Impact on Psychology   </vt:lpstr>
      <vt:lpstr>Applying Bowlby’s Attachment Theory to Jenny’s Case</vt:lpstr>
      <vt:lpstr>Loss of an important Attachment Figure</vt:lpstr>
      <vt:lpstr>PowerPoint Presentation</vt:lpstr>
      <vt:lpstr>PowerPoint Presentation</vt:lpstr>
      <vt:lpstr> support for jenny's outcome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cravid</dc:creator>
  <cp:lastModifiedBy>jessica cravid</cp:lastModifiedBy>
  <cp:revision>66</cp:revision>
  <dcterms:created xsi:type="dcterms:W3CDTF">2026-03-12T22:50:03Z</dcterms:created>
  <dcterms:modified xsi:type="dcterms:W3CDTF">2026-03-16T10:24:40Z</dcterms:modified>
</cp:coreProperties>
</file>