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sldIdLst>
    <p:sldId id="256" r:id="rId2"/>
    <p:sldId id="257" r:id="rId3"/>
    <p:sldId id="258" r:id="rId4"/>
    <p:sldId id="259" r:id="rId5"/>
    <p:sldId id="260" r:id="rId6"/>
    <p:sldId id="261" r:id="rId7"/>
    <p:sldId id="262" r:id="rId8"/>
    <p:sldId id="263" r:id="rId9"/>
    <p:sldId id="264" r:id="rId10"/>
  </p:sldIdLst>
  <p:sldSz cx="12192000" cy="6858000"/>
  <p:notesSz cx="7010400" cy="92964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95" autoAdjust="0"/>
    <p:restoredTop sz="94660"/>
  </p:normalViewPr>
  <p:slideViewPr>
    <p:cSldViewPr snapToGrid="0">
      <p:cViewPr varScale="1">
        <p:scale>
          <a:sx n="89" d="100"/>
          <a:sy n="89" d="100"/>
        </p:scale>
        <p:origin x="466" y="7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smtClean="0"/>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4/30/2019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4/30/2019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4/30/2019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EB712588-04B1-427B-82EE-E8DB90309F08}" type="datetimeFigureOut">
              <a:rPr lang="en-US" dirty="0"/>
              <a:t>4/30/2019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FF9F0C5-380F-41C2-899A-BAC0F0927E16}"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dirty="0"/>
              <a:pPr/>
              <a:t>4/30/2019</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dirty="0"/>
              <a:pPr/>
              <a:t>4/30/2019</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4/30/2019</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smtClean="0"/>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42A54C80-263E-416B-A8E0-580EDEADCBDC}" type="datetimeFigureOut">
              <a:rPr lang="en-US" dirty="0"/>
              <a:t>4/30/2019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519954A3-9DFD-4C44-94BA-B95130A3BA1C}" type="slidenum">
              <a:rPr lang="en-US" dirty="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4/30/2019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4/30/2019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smtClean="0"/>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4/30/2019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4/30/2019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smtClean="0"/>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4/30/2019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smtClean="0"/>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4/30/2019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55C6B4A9-1611-4792-9094-5F34BCA07E0B}" type="datetimeFigureOut">
              <a:rPr lang="en-US" dirty="0"/>
              <a:t>4/30/2019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9333C77-0158-454C-844F-B7AB9BD7DAD4}" type="slidenum">
              <a:rPr lang="en-US" dirty="0"/>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4/30/2019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B61BEF0D-F0BB-DE4B-95CE-6DB70DBA9567}" type="datetimeFigureOut">
              <a:rPr lang="en-US" dirty="0"/>
              <a:pPr/>
              <a:t>4/30/2019</a:t>
            </a:fld>
            <a:endParaRPr lang="en-US" dirty="0"/>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D57F1E4F-1CFF-5643-939E-217C01CDF565}"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65" r:id="rId4"/>
    <p:sldLayoutId id="2147483653" r:id="rId5"/>
    <p:sldLayoutId id="2147483654" r:id="rId6"/>
    <p:sldLayoutId id="2147483655" r:id="rId7"/>
    <p:sldLayoutId id="2147483666" r:id="rId8"/>
    <p:sldLayoutId id="2147483657" r:id="rId9"/>
    <p:sldLayoutId id="2147483660" r:id="rId10"/>
    <p:sldLayoutId id="2147483661" r:id="rId11"/>
    <p:sldLayoutId id="2147483662" r:id="rId12"/>
    <p:sldLayoutId id="2147483663" r:id="rId13"/>
    <p:sldLayoutId id="2147483664" r:id="rId14"/>
    <p:sldLayoutId id="2147483667" r:id="rId15"/>
    <p:sldLayoutId id="2147483659"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US" sz="4000" dirty="0" smtClean="0">
                <a:solidFill>
                  <a:srgbClr val="FFC000"/>
                </a:solidFill>
              </a:rPr>
              <a:t>PROJECT REPORT PRESENTATION</a:t>
            </a:r>
            <a:endParaRPr lang="en-US" sz="4000" dirty="0">
              <a:solidFill>
                <a:srgbClr val="FFC000"/>
              </a:solidFill>
            </a:endParaRPr>
          </a:p>
        </p:txBody>
      </p:sp>
      <p:sp>
        <p:nvSpPr>
          <p:cNvPr id="3" name="Subtitle 2"/>
          <p:cNvSpPr>
            <a:spLocks noGrp="1"/>
          </p:cNvSpPr>
          <p:nvPr>
            <p:ph type="subTitle" idx="1"/>
          </p:nvPr>
        </p:nvSpPr>
        <p:spPr/>
        <p:txBody>
          <a:bodyPr>
            <a:normAutofit/>
          </a:bodyPr>
          <a:lstStyle/>
          <a:p>
            <a:r>
              <a:rPr lang="en-US" dirty="0" smtClean="0"/>
              <a:t> </a:t>
            </a:r>
            <a:r>
              <a:rPr lang="en-US" dirty="0"/>
              <a:t>B</a:t>
            </a:r>
            <a:r>
              <a:rPr lang="en-US" dirty="0" smtClean="0"/>
              <a:t>y: Asha Domun</a:t>
            </a:r>
          </a:p>
          <a:p>
            <a:r>
              <a:rPr lang="en-US" dirty="0" smtClean="0"/>
              <a:t>Student Number : 1715705</a:t>
            </a:r>
            <a:endParaRPr lang="en-US" dirty="0"/>
          </a:p>
        </p:txBody>
      </p:sp>
    </p:spTree>
    <p:extLst>
      <p:ext uri="{BB962C8B-B14F-4D97-AF65-F5344CB8AC3E}">
        <p14:creationId xmlns:p14="http://schemas.microsoft.com/office/powerpoint/2010/main" val="252605147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u="sng" dirty="0"/>
              <a:t>Enhancing communication within the spa department </a:t>
            </a:r>
            <a:r>
              <a:rPr lang="en-GB" u="sng" dirty="0" smtClean="0"/>
              <a:t>of LUX* </a:t>
            </a:r>
            <a:r>
              <a:rPr lang="en-GB" u="sng" dirty="0"/>
              <a:t>Belle Mare</a:t>
            </a:r>
            <a:endParaRPr lang="en-US" u="sng" dirty="0"/>
          </a:p>
        </p:txBody>
      </p:sp>
      <p:sp>
        <p:nvSpPr>
          <p:cNvPr id="3" name="Content Placeholder 2"/>
          <p:cNvSpPr>
            <a:spLocks noGrp="1"/>
          </p:cNvSpPr>
          <p:nvPr>
            <p:ph idx="1"/>
          </p:nvPr>
        </p:nvSpPr>
        <p:spPr>
          <a:xfrm>
            <a:off x="703213" y="2160589"/>
            <a:ext cx="8596668" cy="3880773"/>
          </a:xfrm>
        </p:spPr>
        <p:txBody>
          <a:bodyPr/>
          <a:lstStyle/>
          <a:p>
            <a:pPr>
              <a:buClrTx/>
              <a:buFont typeface="Arial" panose="020B0604020202020204" pitchFamily="34" charset="0"/>
              <a:buChar char="•"/>
            </a:pPr>
            <a:r>
              <a:rPr lang="en-US" dirty="0"/>
              <a:t>Having analyzed various guests’ feedback and complaints, there appears to be an issue of poor or miscommunication in the spa.</a:t>
            </a:r>
          </a:p>
          <a:p>
            <a:pPr marL="0" indent="0">
              <a:buClrTx/>
              <a:buNone/>
            </a:pPr>
            <a:endParaRPr lang="en-US" dirty="0"/>
          </a:p>
          <a:p>
            <a:pPr>
              <a:buClrTx/>
              <a:buFont typeface="Arial" panose="020B0604020202020204" pitchFamily="34" charset="0"/>
              <a:buChar char="•"/>
            </a:pPr>
            <a:r>
              <a:rPr lang="en-US" dirty="0" smtClean="0"/>
              <a:t>As </a:t>
            </a:r>
            <a:r>
              <a:rPr lang="en-US" dirty="0"/>
              <a:t>we were already using SPA BOOKER software, the aim and objective of this research was to understand if and how the SPA BOOKER can be utilized to enhance the communication within the </a:t>
            </a:r>
            <a:r>
              <a:rPr lang="en-US" dirty="0" smtClean="0"/>
              <a:t>spa</a:t>
            </a:r>
            <a:r>
              <a:rPr lang="en-US" dirty="0" smtClean="0"/>
              <a:t>.</a:t>
            </a:r>
          </a:p>
          <a:p>
            <a:pPr>
              <a:buClrTx/>
              <a:buFont typeface="Arial" panose="020B0604020202020204" pitchFamily="34" charset="0"/>
              <a:buChar char="•"/>
            </a:pPr>
            <a:endParaRPr lang="en-US" dirty="0"/>
          </a:p>
          <a:p>
            <a:pPr>
              <a:buClrTx/>
              <a:buFont typeface="Arial" panose="020B0604020202020204" pitchFamily="34" charset="0"/>
              <a:buChar char="•"/>
            </a:pPr>
            <a:r>
              <a:rPr lang="en-US" dirty="0" smtClean="0"/>
              <a:t> Minimizing </a:t>
            </a:r>
            <a:r>
              <a:rPr lang="en-US" dirty="0"/>
              <a:t>or eliminating guests complaints related to communication failures.</a:t>
            </a:r>
            <a:endParaRPr lang="en-ZA" dirty="0"/>
          </a:p>
          <a:p>
            <a:endParaRPr lang="en-US" dirty="0"/>
          </a:p>
        </p:txBody>
      </p:sp>
    </p:spTree>
    <p:extLst>
      <p:ext uri="{BB962C8B-B14F-4D97-AF65-F5344CB8AC3E}">
        <p14:creationId xmlns:p14="http://schemas.microsoft.com/office/powerpoint/2010/main" val="1927854340"/>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u="sng" dirty="0"/>
              <a:t>Methods </a:t>
            </a:r>
            <a:br>
              <a:rPr lang="en-US" u="sng" dirty="0"/>
            </a:br>
            <a:endParaRPr lang="en-US" dirty="0"/>
          </a:p>
        </p:txBody>
      </p:sp>
      <p:sp>
        <p:nvSpPr>
          <p:cNvPr id="3" name="Content Placeholder 2"/>
          <p:cNvSpPr>
            <a:spLocks noGrp="1"/>
          </p:cNvSpPr>
          <p:nvPr>
            <p:ph idx="1"/>
          </p:nvPr>
        </p:nvSpPr>
        <p:spPr>
          <a:xfrm>
            <a:off x="582444" y="1410090"/>
            <a:ext cx="8596668" cy="1773057"/>
          </a:xfrm>
        </p:spPr>
        <p:txBody>
          <a:bodyPr>
            <a:normAutofit/>
          </a:bodyPr>
          <a:lstStyle/>
          <a:p>
            <a:pPr marL="0" indent="0">
              <a:buClrTx/>
              <a:buNone/>
            </a:pPr>
            <a:r>
              <a:rPr lang="en-US" dirty="0" smtClean="0"/>
              <a:t>Collection </a:t>
            </a:r>
            <a:r>
              <a:rPr lang="en-US" dirty="0"/>
              <a:t>of quantitative and qualitative data from </a:t>
            </a:r>
            <a:r>
              <a:rPr lang="en-US" dirty="0" smtClean="0"/>
              <a:t>25 </a:t>
            </a:r>
            <a:r>
              <a:rPr lang="en-US" dirty="0"/>
              <a:t>Team Members by </a:t>
            </a:r>
            <a:endParaRPr lang="en-US" dirty="0" smtClean="0"/>
          </a:p>
          <a:p>
            <a:pPr marL="400050" indent="-400050">
              <a:buClrTx/>
              <a:buFont typeface="+mj-lt"/>
              <a:buAutoNum type="romanLcPeriod"/>
            </a:pPr>
            <a:r>
              <a:rPr lang="en-US" dirty="0" smtClean="0"/>
              <a:t>Survey </a:t>
            </a:r>
            <a:r>
              <a:rPr lang="en-US" dirty="0"/>
              <a:t>– questionnaire</a:t>
            </a:r>
          </a:p>
          <a:p>
            <a:pPr marL="400050" indent="-400050">
              <a:buClrTx/>
              <a:buFont typeface="+mj-lt"/>
              <a:buAutoNum type="romanLcPeriod"/>
            </a:pPr>
            <a:r>
              <a:rPr lang="en-US" dirty="0"/>
              <a:t>Interview </a:t>
            </a:r>
            <a:r>
              <a:rPr lang="en-US" dirty="0" smtClean="0"/>
              <a:t>of participants</a:t>
            </a:r>
          </a:p>
          <a:p>
            <a:pPr marL="400050" indent="-400050">
              <a:buClrTx/>
              <a:buFont typeface="+mj-lt"/>
              <a:buAutoNum type="romanLcPeriod"/>
            </a:pPr>
            <a:r>
              <a:rPr lang="en-US" dirty="0" smtClean="0"/>
              <a:t>Focus groups discussions with LUX* GROUP Spa managers</a:t>
            </a:r>
          </a:p>
          <a:p>
            <a:pPr marL="400050" indent="-400050">
              <a:buClrTx/>
              <a:buFont typeface="+mj-lt"/>
              <a:buAutoNum type="romanLcPeriod"/>
            </a:pPr>
            <a:endParaRPr lang="en-US" dirty="0"/>
          </a:p>
          <a:p>
            <a:pPr>
              <a:buClrTx/>
            </a:pPr>
            <a:endParaRPr lang="en-US" dirty="0"/>
          </a:p>
          <a:p>
            <a:pPr marL="400050" indent="-400050">
              <a:buFont typeface="+mj-lt"/>
              <a:buAutoNum type="romanLcPeriod"/>
            </a:pPr>
            <a:endParaRPr lang="en-US" dirty="0"/>
          </a:p>
          <a:p>
            <a:pPr marL="0" indent="0">
              <a:buNone/>
            </a:pPr>
            <a:endParaRPr lang="en-US" dirty="0"/>
          </a:p>
          <a:p>
            <a:endParaRPr lang="en-US" dirty="0"/>
          </a:p>
        </p:txBody>
      </p:sp>
      <p:sp>
        <p:nvSpPr>
          <p:cNvPr id="4" name="TextBox 3"/>
          <p:cNvSpPr txBox="1"/>
          <p:nvPr/>
        </p:nvSpPr>
        <p:spPr>
          <a:xfrm>
            <a:off x="439948" y="4011283"/>
            <a:ext cx="7323826" cy="1754326"/>
          </a:xfrm>
          <a:prstGeom prst="rect">
            <a:avLst/>
          </a:prstGeom>
          <a:noFill/>
        </p:spPr>
        <p:txBody>
          <a:bodyPr wrap="square" rtlCol="0">
            <a:spAutoFit/>
          </a:bodyPr>
          <a:lstStyle/>
          <a:p>
            <a:pPr marL="400050" indent="-400050">
              <a:buClrTx/>
              <a:buFont typeface="+mj-lt"/>
              <a:buAutoNum type="romanLcPeriod"/>
            </a:pPr>
            <a:r>
              <a:rPr lang="en-US" dirty="0"/>
              <a:t>Purpose of study explained to participants</a:t>
            </a:r>
          </a:p>
          <a:p>
            <a:pPr marL="400050" indent="-400050">
              <a:buClrTx/>
              <a:buFont typeface="+mj-lt"/>
              <a:buAutoNum type="romanLcPeriod"/>
            </a:pPr>
            <a:r>
              <a:rPr lang="en-US" dirty="0"/>
              <a:t>Confidentiality, anonymity and no risks was assured</a:t>
            </a:r>
          </a:p>
          <a:p>
            <a:pPr marL="400050" indent="-400050">
              <a:buClrTx/>
              <a:buFont typeface="+mj-lt"/>
              <a:buAutoNum type="romanLcPeriod"/>
            </a:pPr>
            <a:r>
              <a:rPr lang="en-US" dirty="0"/>
              <a:t>No preference / no discrimination done</a:t>
            </a:r>
          </a:p>
          <a:p>
            <a:pPr marL="400050" indent="-400050">
              <a:buClrTx/>
              <a:buFont typeface="+mj-lt"/>
              <a:buAutoNum type="romanLcPeriod"/>
            </a:pPr>
            <a:r>
              <a:rPr lang="en-US" dirty="0"/>
              <a:t>Data collected not manipulated</a:t>
            </a:r>
          </a:p>
          <a:p>
            <a:pPr marL="400050" indent="-400050">
              <a:buClrTx/>
              <a:buFont typeface="+mj-lt"/>
              <a:buAutoNum type="romanLcPeriod"/>
            </a:pPr>
            <a:r>
              <a:rPr lang="en-US" dirty="0"/>
              <a:t>Analysis carried out only from data obtained by this research survey</a:t>
            </a:r>
          </a:p>
        </p:txBody>
      </p:sp>
      <p:sp>
        <p:nvSpPr>
          <p:cNvPr id="5" name="TextBox 4"/>
          <p:cNvSpPr txBox="1"/>
          <p:nvPr/>
        </p:nvSpPr>
        <p:spPr>
          <a:xfrm>
            <a:off x="586597" y="3191772"/>
            <a:ext cx="6832120" cy="646331"/>
          </a:xfrm>
          <a:prstGeom prst="rect">
            <a:avLst/>
          </a:prstGeom>
          <a:noFill/>
        </p:spPr>
        <p:txBody>
          <a:bodyPr wrap="square" rtlCol="0">
            <a:spAutoFit/>
          </a:bodyPr>
          <a:lstStyle/>
          <a:p>
            <a:r>
              <a:rPr lang="en-US" sz="3600" u="sng" dirty="0">
                <a:solidFill>
                  <a:schemeClr val="accent1"/>
                </a:solidFill>
                <a:latin typeface="+mj-lt"/>
                <a:ea typeface="+mj-ea"/>
                <a:cs typeface="+mj-cs"/>
              </a:rPr>
              <a:t>Ethical considerations</a:t>
            </a:r>
          </a:p>
        </p:txBody>
      </p:sp>
    </p:spTree>
    <p:extLst>
      <p:ext uri="{BB962C8B-B14F-4D97-AF65-F5344CB8AC3E}">
        <p14:creationId xmlns:p14="http://schemas.microsoft.com/office/powerpoint/2010/main" val="147761021"/>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Findings</a:t>
            </a:r>
            <a:endParaRPr lang="en-US" dirty="0"/>
          </a:p>
        </p:txBody>
      </p:sp>
      <p:sp>
        <p:nvSpPr>
          <p:cNvPr id="3" name="Content Placeholder 2"/>
          <p:cNvSpPr>
            <a:spLocks noGrp="1"/>
          </p:cNvSpPr>
          <p:nvPr>
            <p:ph idx="1"/>
          </p:nvPr>
        </p:nvSpPr>
        <p:spPr/>
        <p:txBody>
          <a:bodyPr/>
          <a:lstStyle/>
          <a:p>
            <a:pPr>
              <a:buClrTx/>
              <a:buFont typeface="Arial" panose="020B0604020202020204" pitchFamily="34" charset="0"/>
              <a:buChar char="•"/>
            </a:pPr>
            <a:r>
              <a:rPr lang="en-US" dirty="0"/>
              <a:t>A survey was carried with the Spa team members of LUX* Le Morne, LUX* Grand Gaube as well as Spa team members from </a:t>
            </a:r>
            <a:r>
              <a:rPr lang="en-US" dirty="0">
                <a:solidFill>
                  <a:schemeClr val="tx1"/>
                </a:solidFill>
              </a:rPr>
              <a:t>2</a:t>
            </a:r>
            <a:r>
              <a:rPr lang="en-US" dirty="0" smtClean="0">
                <a:solidFill>
                  <a:srgbClr val="FF0000"/>
                </a:solidFill>
              </a:rPr>
              <a:t> </a:t>
            </a:r>
            <a:r>
              <a:rPr lang="en-US" dirty="0" smtClean="0"/>
              <a:t>other </a:t>
            </a:r>
            <a:r>
              <a:rPr lang="en-US" dirty="0"/>
              <a:t>resorts on the East Coast actually using SPA BOOKER. </a:t>
            </a:r>
            <a:endParaRPr lang="en-US" dirty="0" smtClean="0"/>
          </a:p>
          <a:p>
            <a:pPr>
              <a:buClrTx/>
              <a:buFont typeface="Arial" panose="020B0604020202020204" pitchFamily="34" charset="0"/>
              <a:buChar char="•"/>
            </a:pPr>
            <a:endParaRPr lang="en-US" dirty="0" smtClean="0"/>
          </a:p>
          <a:p>
            <a:pPr>
              <a:buClrTx/>
              <a:buFont typeface="Arial" panose="020B0604020202020204" pitchFamily="34" charset="0"/>
              <a:buChar char="•"/>
            </a:pPr>
            <a:r>
              <a:rPr lang="en-US" dirty="0"/>
              <a:t>SPA BOOKER feature used by these 2 hotels are </a:t>
            </a:r>
            <a:r>
              <a:rPr lang="en-US" dirty="0" smtClean="0"/>
              <a:t>different.( notes )</a:t>
            </a:r>
            <a:endParaRPr lang="en-US" dirty="0"/>
          </a:p>
          <a:p>
            <a:pPr marL="0" indent="0">
              <a:buClrTx/>
              <a:buNone/>
            </a:pPr>
            <a:endParaRPr lang="en-US" dirty="0"/>
          </a:p>
          <a:p>
            <a:pPr>
              <a:buClrTx/>
              <a:buFont typeface="Arial" panose="020B0604020202020204" pitchFamily="34" charset="0"/>
              <a:buChar char="•"/>
            </a:pPr>
            <a:r>
              <a:rPr lang="en-US" dirty="0"/>
              <a:t>All the 25 participants responded to the survey, 15 participants were from LUX* group and 10 participants from the other resorts. </a:t>
            </a:r>
          </a:p>
          <a:p>
            <a:pPr>
              <a:buClrTx/>
              <a:buFont typeface="Arial" panose="020B0604020202020204" pitchFamily="34" charset="0"/>
              <a:buChar char="•"/>
            </a:pPr>
            <a:endParaRPr lang="en-US" dirty="0"/>
          </a:p>
        </p:txBody>
      </p:sp>
    </p:spTree>
    <p:extLst>
      <p:ext uri="{BB962C8B-B14F-4D97-AF65-F5344CB8AC3E}">
        <p14:creationId xmlns:p14="http://schemas.microsoft.com/office/powerpoint/2010/main" val="2616578108"/>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The results were as follows:</a:t>
            </a:r>
            <a:br>
              <a:rPr lang="en-US" dirty="0"/>
            </a:br>
            <a:endParaRPr lang="en-US" dirty="0"/>
          </a:p>
        </p:txBody>
      </p:sp>
      <p:sp>
        <p:nvSpPr>
          <p:cNvPr id="3" name="Content Placeholder 2"/>
          <p:cNvSpPr>
            <a:spLocks noGrp="1"/>
          </p:cNvSpPr>
          <p:nvPr>
            <p:ph idx="1"/>
          </p:nvPr>
        </p:nvSpPr>
        <p:spPr>
          <a:xfrm>
            <a:off x="470299" y="1384212"/>
            <a:ext cx="8596668" cy="3880773"/>
          </a:xfrm>
        </p:spPr>
        <p:txBody>
          <a:bodyPr/>
          <a:lstStyle/>
          <a:p>
            <a:endParaRPr lang="en-US" dirty="0"/>
          </a:p>
          <a:p>
            <a:pPr marL="0" indent="0">
              <a:buNone/>
            </a:pPr>
            <a:r>
              <a:rPr lang="en-US" dirty="0"/>
              <a:t> All  participants agreed that SPA BOOKER is a very useful Spa software. And that the SPA </a:t>
            </a:r>
            <a:r>
              <a:rPr lang="en-US" sz="1600" dirty="0">
                <a:latin typeface="Tw Cen MT Std Light"/>
                <a:cs typeface="Tw Cen MT Std Light"/>
              </a:rPr>
              <a:t>BOOKER</a:t>
            </a:r>
            <a:r>
              <a:rPr lang="en-US" dirty="0"/>
              <a:t> features, helps in building a fluid communication between the spa and other department.</a:t>
            </a:r>
          </a:p>
          <a:p>
            <a:pPr marL="285750" indent="-285750">
              <a:buFont typeface="Arial" panose="020B0604020202020204" pitchFamily="34" charset="0"/>
              <a:buChar char="•"/>
            </a:pPr>
            <a:endParaRPr lang="en-US" dirty="0"/>
          </a:p>
          <a:p>
            <a:pPr marL="0" indent="0">
              <a:buNone/>
            </a:pPr>
            <a:r>
              <a:rPr lang="en-US" dirty="0"/>
              <a:t>Through the findings it could be seen that LUX* team members are in favor of the SPA BOOKER software. </a:t>
            </a:r>
          </a:p>
          <a:p>
            <a:pPr marL="285750" indent="-285750">
              <a:buFont typeface="Arial" panose="020B0604020202020204" pitchFamily="34" charset="0"/>
              <a:buChar char="•"/>
            </a:pPr>
            <a:endParaRPr lang="en-US" dirty="0"/>
          </a:p>
          <a:p>
            <a:pPr marL="0" indent="0">
              <a:buNone/>
            </a:pPr>
            <a:r>
              <a:rPr lang="en-US" dirty="0"/>
              <a:t>It has been acknowledged as a useful tool for the spa and the most appropriate way of communication between team members</a:t>
            </a:r>
          </a:p>
        </p:txBody>
      </p:sp>
    </p:spTree>
    <p:extLst>
      <p:ext uri="{BB962C8B-B14F-4D97-AF65-F5344CB8AC3E}">
        <p14:creationId xmlns:p14="http://schemas.microsoft.com/office/powerpoint/2010/main" val="3812366919"/>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660081" y="1116793"/>
            <a:ext cx="8596668" cy="3880773"/>
          </a:xfrm>
        </p:spPr>
        <p:txBody>
          <a:bodyPr/>
          <a:lstStyle/>
          <a:p>
            <a:pPr marL="0" indent="0">
              <a:buNone/>
            </a:pPr>
            <a:endParaRPr lang="en-US" dirty="0" smtClean="0"/>
          </a:p>
          <a:p>
            <a:pPr marL="0" indent="0">
              <a:buNone/>
            </a:pPr>
            <a:r>
              <a:rPr lang="en-US" dirty="0"/>
              <a:t>60% of the participants which represent the totality of LUX* ME Spa team said that </a:t>
            </a:r>
            <a:r>
              <a:rPr lang="en-US" dirty="0" smtClean="0"/>
              <a:t>guests </a:t>
            </a:r>
            <a:r>
              <a:rPr lang="en-US" dirty="0"/>
              <a:t>cannot see the available </a:t>
            </a:r>
            <a:r>
              <a:rPr lang="en-US" dirty="0" smtClean="0"/>
              <a:t>slots online </a:t>
            </a:r>
            <a:r>
              <a:rPr lang="en-US" dirty="0"/>
              <a:t>to book their treatment as this feature is not available</a:t>
            </a:r>
            <a:r>
              <a:rPr lang="en-US" dirty="0" smtClean="0"/>
              <a:t>. </a:t>
            </a:r>
            <a:endParaRPr lang="en-US" dirty="0"/>
          </a:p>
          <a:p>
            <a:pPr marL="0" indent="0">
              <a:buNone/>
            </a:pPr>
            <a:endParaRPr lang="en-US" dirty="0"/>
          </a:p>
          <a:p>
            <a:pPr marL="0" indent="0">
              <a:buNone/>
            </a:pPr>
            <a:r>
              <a:rPr lang="en-US" dirty="0" smtClean="0"/>
              <a:t>Following </a:t>
            </a:r>
            <a:r>
              <a:rPr lang="en-US" dirty="0"/>
              <a:t>analysis of the Spa Managers </a:t>
            </a:r>
            <a:r>
              <a:rPr lang="en-US" dirty="0" smtClean="0"/>
              <a:t>interview of LUX* GROUP, </a:t>
            </a:r>
            <a:r>
              <a:rPr lang="en-US" dirty="0"/>
              <a:t>we can conclude that the SPA BOOKER is an important tool for the spa department for communication at all </a:t>
            </a:r>
            <a:r>
              <a:rPr lang="en-US" dirty="0" smtClean="0"/>
              <a:t>levels. It </a:t>
            </a:r>
            <a:r>
              <a:rPr lang="en-US" dirty="0"/>
              <a:t>can </a:t>
            </a:r>
            <a:r>
              <a:rPr lang="en-US" dirty="0" smtClean="0"/>
              <a:t>also improve </a:t>
            </a:r>
            <a:r>
              <a:rPr lang="en-US" dirty="0"/>
              <a:t>our levels of service and contribute </a:t>
            </a:r>
            <a:r>
              <a:rPr lang="en-US" dirty="0" smtClean="0"/>
              <a:t>towards </a:t>
            </a:r>
            <a:r>
              <a:rPr lang="en-US" dirty="0"/>
              <a:t>a more productive performance if fully explored.</a:t>
            </a:r>
          </a:p>
          <a:p>
            <a:endParaRPr lang="en-US" dirty="0"/>
          </a:p>
        </p:txBody>
      </p:sp>
    </p:spTree>
    <p:extLst>
      <p:ext uri="{BB962C8B-B14F-4D97-AF65-F5344CB8AC3E}">
        <p14:creationId xmlns:p14="http://schemas.microsoft.com/office/powerpoint/2010/main" val="879741336"/>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677334" y="1384211"/>
            <a:ext cx="8596668" cy="3880773"/>
          </a:xfrm>
        </p:spPr>
        <p:txBody>
          <a:bodyPr/>
          <a:lstStyle/>
          <a:p>
            <a:pPr marL="0" indent="0">
              <a:buFont typeface="Wingdings 3" charset="2"/>
              <a:buNone/>
            </a:pPr>
            <a:r>
              <a:rPr lang="en-US" dirty="0"/>
              <a:t>Five Spa Managers in the east coast who use SPA BOOKER confirmed that they are fully satisfied with the SPA BOOKER software. This tool helps them with different reports that it uses for communication purposes with the marketing department, revenue department and HR departments. </a:t>
            </a:r>
          </a:p>
          <a:p>
            <a:endParaRPr lang="en-US" dirty="0"/>
          </a:p>
          <a:p>
            <a:pPr marL="0" indent="0">
              <a:buNone/>
            </a:pPr>
            <a:r>
              <a:rPr lang="en-US" dirty="0" smtClean="0"/>
              <a:t>From </a:t>
            </a:r>
            <a:r>
              <a:rPr lang="en-US" dirty="0"/>
              <a:t>the findings it also shows that WhatsApp is a tool that could be explored further for the ease of usage with team members</a:t>
            </a:r>
          </a:p>
          <a:p>
            <a:endParaRPr lang="en-US" dirty="0"/>
          </a:p>
        </p:txBody>
      </p:sp>
    </p:spTree>
    <p:extLst>
      <p:ext uri="{BB962C8B-B14F-4D97-AF65-F5344CB8AC3E}">
        <p14:creationId xmlns:p14="http://schemas.microsoft.com/office/powerpoint/2010/main" val="785410602"/>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marL="0" indent="0"/>
            <a:r>
              <a:rPr lang="en-US" u="sng" dirty="0"/>
              <a:t>Conclusion</a:t>
            </a:r>
          </a:p>
        </p:txBody>
      </p:sp>
      <p:sp>
        <p:nvSpPr>
          <p:cNvPr id="3" name="Content Placeholder 2"/>
          <p:cNvSpPr>
            <a:spLocks noGrp="1"/>
          </p:cNvSpPr>
          <p:nvPr>
            <p:ph idx="1"/>
          </p:nvPr>
        </p:nvSpPr>
        <p:spPr>
          <a:xfrm>
            <a:off x="608323" y="1280695"/>
            <a:ext cx="8596668" cy="1341735"/>
          </a:xfrm>
        </p:spPr>
        <p:txBody>
          <a:bodyPr>
            <a:normAutofit/>
          </a:bodyPr>
          <a:lstStyle/>
          <a:p>
            <a:pPr marL="0" indent="0">
              <a:buNone/>
            </a:pPr>
            <a:r>
              <a:rPr lang="en-US" dirty="0" smtClean="0"/>
              <a:t>Based </a:t>
            </a:r>
            <a:r>
              <a:rPr lang="en-US" dirty="0"/>
              <a:t>on the research and findings, it can be concluded that SPA BOOKER is worth a try if a hotel is aiming at improving communication internally and externally with guest. </a:t>
            </a:r>
          </a:p>
          <a:p>
            <a:endParaRPr lang="en-US" dirty="0"/>
          </a:p>
        </p:txBody>
      </p:sp>
      <p:sp>
        <p:nvSpPr>
          <p:cNvPr id="4" name="TextBox 3"/>
          <p:cNvSpPr txBox="1"/>
          <p:nvPr/>
        </p:nvSpPr>
        <p:spPr>
          <a:xfrm>
            <a:off x="629729" y="3545458"/>
            <a:ext cx="7099539" cy="2308324"/>
          </a:xfrm>
          <a:prstGeom prst="rect">
            <a:avLst/>
          </a:prstGeom>
          <a:noFill/>
        </p:spPr>
        <p:txBody>
          <a:bodyPr wrap="square" rtlCol="0">
            <a:spAutoFit/>
          </a:bodyPr>
          <a:lstStyle/>
          <a:p>
            <a:r>
              <a:rPr lang="en-US" dirty="0" smtClean="0"/>
              <a:t>Senior </a:t>
            </a:r>
            <a:r>
              <a:rPr lang="en-US" dirty="0"/>
              <a:t>management will need to invest in the enhancement of the spa booker, to maximize the productivity and communication which will result to more revenue.</a:t>
            </a:r>
          </a:p>
          <a:p>
            <a:endParaRPr lang="en-US" dirty="0"/>
          </a:p>
          <a:p>
            <a:r>
              <a:rPr lang="en-US" dirty="0"/>
              <a:t>A meeting to explain  the reports it generated, how it will be beneficial.</a:t>
            </a:r>
          </a:p>
          <a:p>
            <a:endParaRPr lang="en-US" dirty="0">
              <a:solidFill>
                <a:srgbClr val="FF0000"/>
              </a:solidFill>
            </a:endParaRPr>
          </a:p>
          <a:p>
            <a:r>
              <a:rPr lang="en-US" dirty="0"/>
              <a:t>A proper training with the SPA BOOKER trainer</a:t>
            </a:r>
          </a:p>
        </p:txBody>
      </p:sp>
      <p:sp>
        <p:nvSpPr>
          <p:cNvPr id="6" name="TextBox 5"/>
          <p:cNvSpPr txBox="1"/>
          <p:nvPr/>
        </p:nvSpPr>
        <p:spPr>
          <a:xfrm>
            <a:off x="638354" y="2682816"/>
            <a:ext cx="3933645" cy="646331"/>
          </a:xfrm>
          <a:prstGeom prst="rect">
            <a:avLst/>
          </a:prstGeom>
          <a:noFill/>
        </p:spPr>
        <p:txBody>
          <a:bodyPr wrap="square" rtlCol="0">
            <a:spAutoFit/>
          </a:bodyPr>
          <a:lstStyle/>
          <a:p>
            <a:pPr>
              <a:spcBef>
                <a:spcPct val="0"/>
              </a:spcBef>
            </a:pPr>
            <a:r>
              <a:rPr lang="en-US" sz="3600" u="sng" dirty="0">
                <a:solidFill>
                  <a:schemeClr val="accent1"/>
                </a:solidFill>
                <a:latin typeface="+mj-lt"/>
                <a:ea typeface="+mj-ea"/>
                <a:cs typeface="+mj-cs"/>
              </a:rPr>
              <a:t>Recommendation</a:t>
            </a:r>
          </a:p>
        </p:txBody>
      </p:sp>
    </p:spTree>
    <p:extLst>
      <p:ext uri="{BB962C8B-B14F-4D97-AF65-F5344CB8AC3E}">
        <p14:creationId xmlns:p14="http://schemas.microsoft.com/office/powerpoint/2010/main" val="2059874544"/>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u="sng" dirty="0"/>
              <a:t>Personal &amp; Professional learning experience</a:t>
            </a:r>
            <a:br>
              <a:rPr lang="en-US" u="sng" dirty="0"/>
            </a:br>
            <a:endParaRPr lang="en-US" dirty="0"/>
          </a:p>
        </p:txBody>
      </p:sp>
      <p:sp>
        <p:nvSpPr>
          <p:cNvPr id="3" name="Content Placeholder 2"/>
          <p:cNvSpPr>
            <a:spLocks noGrp="1"/>
          </p:cNvSpPr>
          <p:nvPr>
            <p:ph idx="1"/>
          </p:nvPr>
        </p:nvSpPr>
        <p:spPr>
          <a:xfrm>
            <a:off x="660081" y="1867291"/>
            <a:ext cx="8596668" cy="3880773"/>
          </a:xfrm>
          <a:ln>
            <a:solidFill>
              <a:schemeClr val="bg1"/>
            </a:solidFill>
          </a:ln>
        </p:spPr>
        <p:txBody>
          <a:bodyPr>
            <a:normAutofit/>
          </a:bodyPr>
          <a:lstStyle/>
          <a:p>
            <a:pPr>
              <a:buClrTx/>
              <a:buFont typeface="Arial" panose="020B0604020202020204" pitchFamily="34" charset="0"/>
              <a:buChar char="•"/>
            </a:pPr>
            <a:r>
              <a:rPr lang="en-US" dirty="0" smtClean="0"/>
              <a:t>Gain </a:t>
            </a:r>
            <a:r>
              <a:rPr lang="en-US" dirty="0"/>
              <a:t>knowledge how to carry out professional research</a:t>
            </a:r>
          </a:p>
          <a:p>
            <a:pPr>
              <a:buClrTx/>
              <a:buFont typeface="Arial" panose="020B0604020202020204" pitchFamily="34" charset="0"/>
              <a:buChar char="•"/>
            </a:pPr>
            <a:r>
              <a:rPr lang="en-US" dirty="0"/>
              <a:t>Learn the usefulness of data collection</a:t>
            </a:r>
          </a:p>
          <a:p>
            <a:pPr>
              <a:buClrTx/>
              <a:buFont typeface="Arial" panose="020B0604020202020204" pitchFamily="34" charset="0"/>
              <a:buChar char="•"/>
            </a:pPr>
            <a:r>
              <a:rPr lang="en-US" dirty="0"/>
              <a:t>Develop analytical skills</a:t>
            </a:r>
          </a:p>
          <a:p>
            <a:pPr>
              <a:buClrTx/>
              <a:buFont typeface="Arial" panose="020B0604020202020204" pitchFamily="34" charset="0"/>
              <a:buChar char="•"/>
            </a:pPr>
            <a:r>
              <a:rPr lang="en-US" dirty="0"/>
              <a:t>Improve report writing skills</a:t>
            </a:r>
          </a:p>
          <a:p>
            <a:pPr>
              <a:buClr>
                <a:schemeClr val="tx1"/>
              </a:buClr>
            </a:pPr>
            <a:endParaRPr lang="en-US" dirty="0"/>
          </a:p>
        </p:txBody>
      </p:sp>
    </p:spTree>
    <p:extLst>
      <p:ext uri="{BB962C8B-B14F-4D97-AF65-F5344CB8AC3E}">
        <p14:creationId xmlns:p14="http://schemas.microsoft.com/office/powerpoint/2010/main" val="627201604"/>
      </p:ext>
    </p:extLst>
  </p:cSld>
  <p:clrMapOvr>
    <a:masterClrMapping/>
  </p:clrMapOvr>
  <p:timing>
    <p:tnLst>
      <p:par>
        <p:cTn id="1" dur="indefinite" restart="never" nodeType="tmRoot"/>
      </p:par>
    </p:tnLst>
  </p:timing>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docProps/app.xml><?xml version="1.0" encoding="utf-8"?>
<Properties xmlns="http://schemas.openxmlformats.org/officeDocument/2006/extended-properties" xmlns:vt="http://schemas.openxmlformats.org/officeDocument/2006/docPropsVTypes">
  <Template>Facet</Template>
  <TotalTime>470</TotalTime>
  <Words>583</Words>
  <Application>Microsoft Office PowerPoint</Application>
  <PresentationFormat>Widescreen</PresentationFormat>
  <Paragraphs>56</Paragraphs>
  <Slides>9</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9</vt:i4>
      </vt:variant>
    </vt:vector>
  </HeadingPairs>
  <TitlesOfParts>
    <vt:vector size="14" baseType="lpstr">
      <vt:lpstr>Arial</vt:lpstr>
      <vt:lpstr>Trebuchet MS</vt:lpstr>
      <vt:lpstr>Tw Cen MT Std Light</vt:lpstr>
      <vt:lpstr>Wingdings 3</vt:lpstr>
      <vt:lpstr>Facet</vt:lpstr>
      <vt:lpstr>PROJECT REPORT PRESENTATION</vt:lpstr>
      <vt:lpstr>Enhancing communication within the spa department of LUX* Belle Mare</vt:lpstr>
      <vt:lpstr>Methods  </vt:lpstr>
      <vt:lpstr>Findings</vt:lpstr>
      <vt:lpstr>The results were as follows: </vt:lpstr>
      <vt:lpstr>PowerPoint Presentation</vt:lpstr>
      <vt:lpstr>PowerPoint Presentation</vt:lpstr>
      <vt:lpstr>Conclusion</vt:lpstr>
      <vt:lpstr>Personal &amp; Professional learning experience </vt:lpstr>
    </vt:vector>
  </TitlesOfParts>
  <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Orange Blossom Mist</dc:title>
  <dc:creator>Asha Domun - LUX* Belle Mare</dc:creator>
  <cp:lastModifiedBy>Asha Domun - LUX* Belle Mare</cp:lastModifiedBy>
  <cp:revision>34</cp:revision>
  <cp:lastPrinted>2019-04-09T04:54:00Z</cp:lastPrinted>
  <dcterms:created xsi:type="dcterms:W3CDTF">2018-10-12T12:18:02Z</dcterms:created>
  <dcterms:modified xsi:type="dcterms:W3CDTF">2019-04-30T07:26:30Z</dcterms:modified>
</cp:coreProperties>
</file>