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61" r:id="rId1"/>
  </p:sldMasterIdLst>
  <p:sldIdLst>
    <p:sldId id="256" r:id="rId2"/>
    <p:sldId id="257" r:id="rId3"/>
    <p:sldId id="260" r:id="rId4"/>
    <p:sldId id="278" r:id="rId5"/>
    <p:sldId id="259" r:id="rId6"/>
    <p:sldId id="261" r:id="rId7"/>
    <p:sldId id="262" r:id="rId8"/>
    <p:sldId id="264" r:id="rId9"/>
    <p:sldId id="263" r:id="rId10"/>
    <p:sldId id="276" r:id="rId11"/>
    <p:sldId id="271" r:id="rId12"/>
    <p:sldId id="272" r:id="rId13"/>
    <p:sldId id="273" r:id="rId14"/>
    <p:sldId id="274" r:id="rId15"/>
    <p:sldId id="266" r:id="rId16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rot="16200000">
            <a:off x="1066801" y="1603786"/>
            <a:ext cx="3474720" cy="3474720"/>
          </a:xfrm>
          <a:prstGeom prst="round2SameRect">
            <a:avLst>
              <a:gd name="adj1" fmla="val 3122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8" name="Group 25"/>
          <p:cNvGrpSpPr>
            <a:grpSpLocks noChangeAspect="1"/>
          </p:cNvGrpSpPr>
          <p:nvPr/>
        </p:nvGrpSpPr>
        <p:grpSpPr>
          <a:xfrm>
            <a:off x="2071048" y="2502945"/>
            <a:ext cx="1466879" cy="1676400"/>
            <a:chOff x="1230573" y="1890215"/>
            <a:chExt cx="1444388" cy="1650696"/>
          </a:xfrm>
        </p:grpSpPr>
        <p:sp>
          <p:nvSpPr>
            <p:cNvPr id="9" name="Oval 8"/>
            <p:cNvSpPr/>
            <p:nvPr/>
          </p:nvSpPr>
          <p:spPr>
            <a:xfrm>
              <a:off x="1230573" y="1890215"/>
              <a:ext cx="1444388" cy="937146"/>
            </a:xfrm>
            <a:prstGeom prst="ellipse">
              <a:avLst/>
            </a:prstGeom>
            <a:solidFill>
              <a:srgbClr val="FFFFFF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1935709" y="2845831"/>
              <a:ext cx="603504" cy="402336"/>
            </a:xfrm>
            <a:prstGeom prst="ellipse">
              <a:avLst/>
            </a:prstGeom>
            <a:solidFill>
              <a:srgbClr val="FFFFFF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1901589" y="3275735"/>
              <a:ext cx="392373" cy="265176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Oval 11"/>
            <p:cNvSpPr/>
            <p:nvPr/>
          </p:nvSpPr>
          <p:spPr>
            <a:xfrm>
              <a:off x="1633181" y="2395181"/>
              <a:ext cx="621792" cy="402336"/>
            </a:xfrm>
            <a:prstGeom prst="ellipse">
              <a:avLst/>
            </a:prstGeom>
            <a:solidFill>
              <a:srgbClr val="FFFFFF">
                <a:alpha val="38039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D8D24-C127-4F98-B463-1D28989498F4}" type="datetime1">
              <a:rPr lang="en-US" smtClean="0"/>
              <a:pPr/>
              <a:t>27-Oct-19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356350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9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C2DD1C59-B8FB-4BC6-84FE-FD700C7CFC4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Round Same Side Corner Rectangle 12"/>
          <p:cNvSpPr/>
          <p:nvPr/>
        </p:nvSpPr>
        <p:spPr>
          <a:xfrm rot="5400000" flipH="1">
            <a:off x="4572000" y="1603786"/>
            <a:ext cx="3474720" cy="3474720"/>
          </a:xfrm>
          <a:prstGeom prst="round2SameRect">
            <a:avLst>
              <a:gd name="adj1" fmla="val 3122"/>
              <a:gd name="adj2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1248" y="1680881"/>
            <a:ext cx="3273552" cy="1640541"/>
          </a:xfrm>
        </p:spPr>
        <p:txBody>
          <a:bodyPr vert="horz" lIns="91440" tIns="0" rIns="91440" bIns="0" rtlCol="0" anchor="b" anchorCtr="0">
            <a:noAutofit/>
          </a:bodyPr>
          <a:lstStyle>
            <a:lvl1pPr algn="ct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51248" y="3384176"/>
            <a:ext cx="3273552" cy="530352"/>
          </a:xfrm>
        </p:spPr>
        <p:txBody>
          <a:bodyPr vert="horz" lIns="91440" tIns="0" rIns="91440" bIns="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/>
          <a:lstStyle>
            <a:lvl1pPr algn="ctr">
              <a:defRPr sz="9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ound Same Side Corner Rectangle 6"/>
          <p:cNvSpPr/>
          <p:nvPr/>
        </p:nvSpPr>
        <p:spPr>
          <a:xfrm rot="16200000">
            <a:off x="1066801" y="1603786"/>
            <a:ext cx="3474720" cy="3474720"/>
          </a:xfrm>
          <a:prstGeom prst="round2SameRect">
            <a:avLst>
              <a:gd name="adj1" fmla="val 3122"/>
              <a:gd name="adj2" fmla="val 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 rot="5400000">
            <a:off x="4585448" y="1603786"/>
            <a:ext cx="3474720" cy="3474720"/>
          </a:xfrm>
          <a:prstGeom prst="round2SameRect">
            <a:avLst>
              <a:gd name="adj1" fmla="val 3096"/>
              <a:gd name="adj2" fmla="val 0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  <a:ln>
            <a:noFill/>
          </a:ln>
        </p:spPr>
        <p:txBody>
          <a:bodyPr vert="vert270"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grpSp>
        <p:nvGrpSpPr>
          <p:cNvPr id="8" name="Group 25"/>
          <p:cNvGrpSpPr>
            <a:grpSpLocks noChangeAspect="1"/>
          </p:cNvGrpSpPr>
          <p:nvPr/>
        </p:nvGrpSpPr>
        <p:grpSpPr>
          <a:xfrm>
            <a:off x="2071048" y="1842448"/>
            <a:ext cx="1466879" cy="1676400"/>
            <a:chOff x="1230573" y="1890215"/>
            <a:chExt cx="1444388" cy="1650696"/>
          </a:xfrm>
        </p:grpSpPr>
        <p:sp>
          <p:nvSpPr>
            <p:cNvPr id="27" name="Oval 26"/>
            <p:cNvSpPr/>
            <p:nvPr/>
          </p:nvSpPr>
          <p:spPr>
            <a:xfrm>
              <a:off x="1230573" y="1890215"/>
              <a:ext cx="1444388" cy="937146"/>
            </a:xfrm>
            <a:prstGeom prst="ellipse">
              <a:avLst/>
            </a:prstGeom>
            <a:solidFill>
              <a:srgbClr val="FFFFFF">
                <a:alpha val="5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>
              <a:off x="1935709" y="2845831"/>
              <a:ext cx="603504" cy="402336"/>
            </a:xfrm>
            <a:prstGeom prst="ellipse">
              <a:avLst/>
            </a:prstGeom>
            <a:solidFill>
              <a:srgbClr val="FFFFFF">
                <a:alpha val="4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9" name="Oval 28"/>
            <p:cNvSpPr/>
            <p:nvPr/>
          </p:nvSpPr>
          <p:spPr>
            <a:xfrm>
              <a:off x="1901589" y="3275735"/>
              <a:ext cx="392373" cy="265176"/>
            </a:xfrm>
            <a:prstGeom prst="ellipse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30" name="Oval 29"/>
            <p:cNvSpPr/>
            <p:nvPr/>
          </p:nvSpPr>
          <p:spPr>
            <a:xfrm>
              <a:off x="1633181" y="2395181"/>
              <a:ext cx="621792" cy="402336"/>
            </a:xfrm>
            <a:prstGeom prst="ellipse">
              <a:avLst/>
            </a:prstGeom>
            <a:solidFill>
              <a:srgbClr val="FFFFFF">
                <a:alpha val="38039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6447" y="3114115"/>
            <a:ext cx="3276600" cy="1162050"/>
          </a:xfrm>
        </p:spPr>
        <p:txBody>
          <a:bodyPr tIns="0" bIns="0" anchor="b" anchorCtr="0">
            <a:noAutofit/>
          </a:bodyPr>
          <a:lstStyle>
            <a:lvl1pPr algn="ctr">
              <a:lnSpc>
                <a:spcPts val="4000"/>
              </a:lnSpc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6447" y="4343400"/>
            <a:ext cx="3276600" cy="533400"/>
          </a:xfrm>
        </p:spPr>
        <p:txBody>
          <a:bodyPr tIns="0" bIns="0">
            <a:normAutofit/>
          </a:bodyPr>
          <a:lstStyle>
            <a:lvl1pPr marL="0" indent="0" algn="ctr">
              <a:spcBef>
                <a:spcPct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6"/>
          <p:cNvGrpSpPr/>
          <p:nvPr/>
        </p:nvGrpSpPr>
        <p:grpSpPr>
          <a:xfrm>
            <a:off x="222912" y="1254456"/>
            <a:ext cx="7892388" cy="3918778"/>
            <a:chOff x="222912" y="1254456"/>
            <a:chExt cx="7892388" cy="3918778"/>
          </a:xfrm>
        </p:grpSpPr>
        <p:sp>
          <p:nvSpPr>
            <p:cNvPr id="7" name="Rounded Rectangle 6"/>
            <p:cNvSpPr/>
            <p:nvPr/>
          </p:nvSpPr>
          <p:spPr>
            <a:xfrm>
              <a:off x="1028700" y="1600200"/>
              <a:ext cx="7086600" cy="3474720"/>
            </a:xfrm>
            <a:prstGeom prst="roundRect">
              <a:avLst>
                <a:gd name="adj" fmla="val 3122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222912" y="1254456"/>
              <a:ext cx="3429000" cy="3918778"/>
              <a:chOff x="1230573" y="1890215"/>
              <a:chExt cx="1444388" cy="1650696"/>
            </a:xfrm>
          </p:grpSpPr>
          <p:sp>
            <p:nvSpPr>
              <p:cNvPr id="11" name="Oval 10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182" y="2021541"/>
            <a:ext cx="4200618" cy="1362075"/>
          </a:xfrm>
        </p:spPr>
        <p:txBody>
          <a:bodyPr vert="horz" lIns="91440" tIns="0" rIns="91440" bIns="0" rtlCol="0" anchor="b" anchorCtr="0">
            <a:noAutofit/>
          </a:bodyPr>
          <a:lstStyle>
            <a:lvl1pPr algn="r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21424" y="3388659"/>
            <a:ext cx="4603376" cy="1083328"/>
          </a:xfrm>
        </p:spPr>
        <p:txBody>
          <a:bodyPr vert="horz" lIns="91440" tIns="0" rIns="91440" bIns="0" rtlCol="0">
            <a:normAutofit/>
          </a:bodyPr>
          <a:lstStyle>
            <a:lvl1pPr marL="0" indent="0" algn="r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0A6DB27C-A513-4C42-B94B-53B99CD8A008}" type="datetime1">
              <a:rPr lang="en-US" smtClean="0"/>
              <a:pPr/>
              <a:t>27-Oct-19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9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D99619C8-A375-448C-891B-9999C6BE8E64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15" name="Rounded Rectangle 14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9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7" name="Oval 16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070" y="224118"/>
            <a:ext cx="4800600" cy="886968"/>
          </a:xfrm>
        </p:spPr>
        <p:txBody>
          <a:bodyPr lIns="4572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2474" y="1600200"/>
            <a:ext cx="3703320" cy="4525963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1647" y="1600200"/>
            <a:ext cx="3703320" cy="4525963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21040" y="363071"/>
            <a:ext cx="609600" cy="365125"/>
          </a:xfrm>
        </p:spPr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664" y="228600"/>
            <a:ext cx="4800600" cy="886968"/>
          </a:xfrm>
        </p:spPr>
        <p:txBody>
          <a:bodyPr vert="horz" lIns="4572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1212" y="1548761"/>
            <a:ext cx="3657600" cy="274320"/>
          </a:xfrm>
          <a:prstGeom prst="roundRect">
            <a:avLst>
              <a:gd name="adj" fmla="val 3116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 defTabSz="914400" rtl="0" eaLnBrk="1" latinLnBrk="0" hangingPunct="1">
              <a:spcBef>
                <a:spcPct val="0"/>
              </a:spcBef>
              <a:buNone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8352" y="2021456"/>
            <a:ext cx="3703320" cy="4106294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81533" y="1548761"/>
            <a:ext cx="3657600" cy="274320"/>
          </a:xfrm>
          <a:prstGeom prst="roundRect">
            <a:avLst>
              <a:gd name="adj" fmla="val 3405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 defTabSz="914400" rtl="0" eaLnBrk="1" latinLnBrk="0" hangingPunct="1">
              <a:spcBef>
                <a:spcPct val="0"/>
              </a:spcBef>
              <a:buNone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673" y="2019869"/>
            <a:ext cx="3703320" cy="4106294"/>
          </a:xfrm>
        </p:spPr>
        <p:txBody>
          <a:bodyPr lIns="45720"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321729" y="365760"/>
            <a:ext cx="609600" cy="365125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15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17" name="Rounded Rectangle 16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9" name="Oval 18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664" y="228600"/>
            <a:ext cx="4800600" cy="886968"/>
          </a:xfrm>
        </p:spPr>
        <p:txBody>
          <a:bodyPr vert="horz" lIns="4572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21040" y="365760"/>
            <a:ext cx="609600" cy="365125"/>
          </a:xfrm>
        </p:spPr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6" name="Group 8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10" name="Rounded Rectangle 9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7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321040" y="365760"/>
            <a:ext cx="609600" cy="365125"/>
          </a:xfrm>
        </p:spPr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5" name="Group 7"/>
          <p:cNvGrpSpPr/>
          <p:nvPr/>
        </p:nvGrpSpPr>
        <p:grpSpPr>
          <a:xfrm>
            <a:off x="7418696" y="457200"/>
            <a:ext cx="914400" cy="914400"/>
            <a:chOff x="842682" y="2971800"/>
            <a:chExt cx="914400" cy="914400"/>
          </a:xfrm>
        </p:grpSpPr>
        <p:sp>
          <p:nvSpPr>
            <p:cNvPr id="9" name="Rounded Rectangle 8"/>
            <p:cNvSpPr/>
            <p:nvPr/>
          </p:nvSpPr>
          <p:spPr>
            <a:xfrm>
              <a:off x="842682" y="2971800"/>
              <a:ext cx="914400" cy="914400"/>
            </a:xfrm>
            <a:prstGeom prst="roundRect">
              <a:avLst>
                <a:gd name="adj" fmla="val 931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" name="Group 10"/>
            <p:cNvGrpSpPr>
              <a:grpSpLocks noChangeAspect="1"/>
            </p:cNvGrpSpPr>
            <p:nvPr/>
          </p:nvGrpSpPr>
          <p:grpSpPr>
            <a:xfrm>
              <a:off x="948372" y="3034353"/>
              <a:ext cx="700732" cy="800823"/>
              <a:chOff x="1230573" y="1890215"/>
              <a:chExt cx="1444388" cy="1650696"/>
            </a:xfrm>
          </p:grpSpPr>
          <p:sp>
            <p:nvSpPr>
              <p:cNvPr id="11" name="Oval 10"/>
              <p:cNvSpPr/>
              <p:nvPr/>
            </p:nvSpPr>
            <p:spPr>
              <a:xfrm>
                <a:off x="1230573" y="1890215"/>
                <a:ext cx="1444388" cy="937146"/>
              </a:xfrm>
              <a:prstGeom prst="ellipse">
                <a:avLst/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1935709" y="2845831"/>
                <a:ext cx="603504" cy="402336"/>
              </a:xfrm>
              <a:prstGeom prst="ellipse">
                <a:avLst/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1901589" y="3275735"/>
                <a:ext cx="392373" cy="265176"/>
              </a:xfrm>
              <a:prstGeom prst="ellipse">
                <a:avLst/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33181" y="2395181"/>
                <a:ext cx="621792" cy="402336"/>
              </a:xfrm>
              <a:prstGeom prst="ellipse">
                <a:avLst/>
              </a:prstGeom>
              <a:solidFill>
                <a:srgbClr val="FFFFFF">
                  <a:alpha val="38039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8999" y="304800"/>
            <a:ext cx="4948269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8113" y="2292824"/>
            <a:ext cx="4959126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0" y="1160463"/>
            <a:ext cx="4948269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429001" y="450850"/>
            <a:ext cx="4922184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6758" y="5069541"/>
            <a:ext cx="4924425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6759" y="5732060"/>
            <a:ext cx="4924425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6" y="1609725"/>
            <a:ext cx="5343525" cy="228123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18" y="3904812"/>
            <a:ext cx="5416313" cy="681892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19" y="4586704"/>
            <a:ext cx="5416313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6" y="443552"/>
            <a:ext cx="5343525" cy="2281238"/>
          </a:xfrm>
          <a:prstGeom prst="round2SameRect">
            <a:avLst>
              <a:gd name="adj1" fmla="val 5300"/>
              <a:gd name="adj2" fmla="val 0"/>
            </a:avLst>
          </a:prstGeom>
          <a:noFill/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18" y="5055855"/>
            <a:ext cx="5416313" cy="681892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19" y="5737747"/>
            <a:ext cx="5416313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 flipH="1" flipV="1">
            <a:off x="3021106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lIns="91440" tIns="45720" rIns="91440" bIns="45720" rtlCol="0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 algn="l" defTabSz="914400" rtl="0" eaLnBrk="1" latinLnBrk="0" hangingPunct="1">
              <a:spcBef>
                <a:spcPts val="180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4" name="Picture Placeholder 11"/>
          <p:cNvSpPr>
            <a:spLocks noGrp="1"/>
          </p:cNvSpPr>
          <p:nvPr>
            <p:ph type="pic" sz="quarter" idx="15"/>
          </p:nvPr>
        </p:nvSpPr>
        <p:spPr>
          <a:xfrm flipV="1">
            <a:off x="5722015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lIns="91440" tIns="45720" rIns="91440" bIns="45720" rtlCol="0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 algn="l" defTabSz="914400" rtl="0" eaLnBrk="1" latinLnBrk="0" hangingPunct="1">
              <a:spcBef>
                <a:spcPts val="1800"/>
              </a:spcBef>
              <a:buClr>
                <a:schemeClr val="accent1"/>
              </a:buClr>
              <a:buSzPct val="130000"/>
              <a:buFont typeface="Wingdings" pitchFamily="2" charset="2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18" y="5055855"/>
            <a:ext cx="5416313" cy="681892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19" y="5737747"/>
            <a:ext cx="5416313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4"/>
          </p:nvPr>
        </p:nvSpPr>
        <p:spPr>
          <a:xfrm flipH="1" flipV="1">
            <a:off x="3021106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4" name="Picture Placeholder 11"/>
          <p:cNvSpPr>
            <a:spLocks noGrp="1"/>
          </p:cNvSpPr>
          <p:nvPr>
            <p:ph type="pic" sz="quarter" idx="15"/>
          </p:nvPr>
        </p:nvSpPr>
        <p:spPr>
          <a:xfrm flipV="1">
            <a:off x="5723362" y="2756848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0" name="Picture Placeholder 11"/>
          <p:cNvSpPr>
            <a:spLocks noGrp="1"/>
          </p:cNvSpPr>
          <p:nvPr>
            <p:ph type="pic" sz="quarter" idx="16"/>
          </p:nvPr>
        </p:nvSpPr>
        <p:spPr>
          <a:xfrm flipH="1">
            <a:off x="3021106" y="437202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1" name="Picture Placeholder 11"/>
          <p:cNvSpPr>
            <a:spLocks noGrp="1"/>
          </p:cNvSpPr>
          <p:nvPr>
            <p:ph type="pic" sz="quarter" idx="17"/>
          </p:nvPr>
        </p:nvSpPr>
        <p:spPr>
          <a:xfrm>
            <a:off x="5723362" y="437202"/>
            <a:ext cx="2642616" cy="2281238"/>
          </a:xfrm>
          <a:prstGeom prst="round1Rect">
            <a:avLst>
              <a:gd name="adj" fmla="val 9488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vert="horz"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, 2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40505" y="1112198"/>
            <a:ext cx="2524126" cy="1998756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7" y="443551"/>
            <a:ext cx="2743200" cy="2968389"/>
          </a:xfrm>
          <a:prstGeom prst="round2SameRect">
            <a:avLst>
              <a:gd name="adj1" fmla="val 5300"/>
              <a:gd name="adj2" fmla="val 0"/>
            </a:avLst>
          </a:prstGeom>
          <a:noFill/>
        </p:spPr>
        <p:txBody>
          <a:bodyPr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5" name="Picture Placeholder 11"/>
          <p:cNvSpPr>
            <a:spLocks noGrp="1"/>
          </p:cNvSpPr>
          <p:nvPr>
            <p:ph type="pic" sz="quarter" idx="14"/>
          </p:nvPr>
        </p:nvSpPr>
        <p:spPr>
          <a:xfrm flipV="1">
            <a:off x="3021107" y="3442648"/>
            <a:ext cx="2743200" cy="2968389"/>
          </a:xfrm>
          <a:prstGeom prst="round2SameRect">
            <a:avLst>
              <a:gd name="adj1" fmla="val 5300"/>
              <a:gd name="adj2" fmla="val 0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5"/>
          </p:nvPr>
        </p:nvSpPr>
        <p:spPr>
          <a:xfrm>
            <a:off x="5840505" y="4108759"/>
            <a:ext cx="2524126" cy="1998756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6"/>
          </p:nvPr>
        </p:nvSpPr>
        <p:spPr>
          <a:xfrm>
            <a:off x="5840505" y="3442648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40505" y="443551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, 3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40505" y="1112198"/>
            <a:ext cx="2524126" cy="989959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3021107" y="443551"/>
            <a:ext cx="2743200" cy="1956816"/>
          </a:xfrm>
          <a:prstGeom prst="round2SameRect">
            <a:avLst>
              <a:gd name="adj1" fmla="val 5300"/>
              <a:gd name="adj2" fmla="val 0"/>
            </a:avLst>
          </a:prstGeom>
          <a:noFill/>
        </p:spPr>
        <p:txBody>
          <a:bodyPr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5" name="Picture Placeholder 11"/>
          <p:cNvSpPr>
            <a:spLocks noGrp="1"/>
          </p:cNvSpPr>
          <p:nvPr>
            <p:ph type="pic" sz="quarter" idx="14"/>
          </p:nvPr>
        </p:nvSpPr>
        <p:spPr>
          <a:xfrm flipV="1">
            <a:off x="3021107" y="4462815"/>
            <a:ext cx="2743200" cy="1956816"/>
          </a:xfrm>
          <a:prstGeom prst="round2SameRect">
            <a:avLst>
              <a:gd name="adj1" fmla="val 5300"/>
              <a:gd name="adj2" fmla="val 0"/>
            </a:avLst>
          </a:prstGeo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anchor="b" anchorCtr="1">
            <a:normAutofit/>
            <a:scene3d>
              <a:camera prst="orthographicFront">
                <a:rot lat="0" lon="0" rev="10800000"/>
              </a:camera>
              <a:lightRig rig="threePt" dir="t"/>
            </a:scene3d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40505" y="443551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1"/>
          <p:cNvSpPr>
            <a:spLocks noGrp="1"/>
          </p:cNvSpPr>
          <p:nvPr>
            <p:ph type="pic" sz="quarter" idx="18"/>
          </p:nvPr>
        </p:nvSpPr>
        <p:spPr>
          <a:xfrm>
            <a:off x="3021107" y="2452048"/>
            <a:ext cx="2743200" cy="1956816"/>
          </a:xfrm>
          <a:prstGeom prst="rect">
            <a:avLst/>
          </a:prstGeom>
          <a:noFill/>
        </p:spPr>
        <p:txBody>
          <a:bodyPr anchor="t" anchorCtr="1">
            <a:norm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19"/>
          </p:nvPr>
        </p:nvSpPr>
        <p:spPr>
          <a:xfrm>
            <a:off x="5840505" y="3133941"/>
            <a:ext cx="2524126" cy="989959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40505" y="2452048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1"/>
          </p:nvPr>
        </p:nvSpPr>
        <p:spPr>
          <a:xfrm>
            <a:off x="5840505" y="5135813"/>
            <a:ext cx="2524126" cy="989959"/>
          </a:xfrm>
        </p:spPr>
        <p:txBody>
          <a:bodyPr/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2"/>
          </p:nvPr>
        </p:nvSpPr>
        <p:spPr>
          <a:xfrm>
            <a:off x="5840505" y="4462815"/>
            <a:ext cx="2524126" cy="67468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18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0206" y="685800"/>
            <a:ext cx="4924424" cy="8869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40206" y="2020888"/>
            <a:ext cx="4924425" cy="41068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24800" y="750580"/>
            <a:ext cx="914400" cy="538193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67100" y="749300"/>
            <a:ext cx="3924300" cy="537686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DC9B7-3638-2342-B202-1BF55AC508A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9266FF9E-E028-1C4C-9826-EB91D7AB8A49}" type="datetimeFigureOut">
              <a:rPr lang="en-GB" smtClean="0"/>
              <a:pPr/>
              <a:t>27/10/2019</a:t>
            </a:fld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0" y="685800"/>
            <a:ext cx="4948238" cy="88696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</a:t>
            </a:r>
            <a:r>
              <a:rPr lang="en-GB" dirty="0" err="1"/>
              <a:t>titleyle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0" y="2020888"/>
            <a:ext cx="4946602" cy="41052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GB" dirty="0"/>
              <a:t>John L. </a:t>
            </a:r>
            <a:r>
              <a:rPr lang="en-GB" dirty="0" err="1"/>
              <a:t>Schropfer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52600" y="2877671"/>
            <a:ext cx="60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 b="1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pic>
        <p:nvPicPr>
          <p:cNvPr id="8" name="Picture 7"/>
          <p:cNvPicPr/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0" y="5724235"/>
            <a:ext cx="4038600" cy="1133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Clr>
          <a:schemeClr val="accent1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2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2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130000"/>
        <a:buFont typeface="Wingdings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2702" y="1572247"/>
            <a:ext cx="3617732" cy="35335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6565" y="236589"/>
            <a:ext cx="8212984" cy="796936"/>
          </a:xfrm>
        </p:spPr>
        <p:txBody>
          <a:bodyPr>
            <a:noAutofit/>
          </a:bodyPr>
          <a:lstStyle/>
          <a:p>
            <a:br>
              <a:rPr lang="en-GB" sz="24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24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24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24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24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GB" sz="24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Sports Management Portfolio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10434" y="1769346"/>
            <a:ext cx="33408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Developing </a:t>
            </a:r>
          </a:p>
          <a:p>
            <a:pPr algn="ctr"/>
            <a:r>
              <a:rPr lang="en-GB" sz="4800" dirty="0"/>
              <a:t>Coaches</a:t>
            </a:r>
          </a:p>
          <a:p>
            <a:pPr algn="ctr"/>
            <a:endParaRPr lang="en-GB" sz="3200" dirty="0">
              <a:solidFill>
                <a:srgbClr val="0070C0"/>
              </a:solidFill>
            </a:endParaRPr>
          </a:p>
          <a:p>
            <a:pPr algn="ctr"/>
            <a:r>
              <a:rPr lang="en-GB" sz="3200" dirty="0">
                <a:solidFill>
                  <a:srgbClr val="0070C0"/>
                </a:solidFill>
              </a:rPr>
              <a:t>Coaching</a:t>
            </a:r>
          </a:p>
          <a:p>
            <a:pPr algn="ctr"/>
            <a:r>
              <a:rPr lang="en-GB" sz="3200" dirty="0">
                <a:solidFill>
                  <a:srgbClr val="0070C0"/>
                </a:solidFill>
              </a:rPr>
              <a:t>Process</a:t>
            </a:r>
          </a:p>
        </p:txBody>
      </p:sp>
      <p:pic>
        <p:nvPicPr>
          <p:cNvPr id="8" name="Picture 7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75178" y="5724235"/>
            <a:ext cx="4038600" cy="1133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318" y="685801"/>
            <a:ext cx="8185802" cy="3884124"/>
          </a:xfrm>
        </p:spPr>
        <p:txBody>
          <a:bodyPr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What type of coach would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 </a:t>
            </a:r>
            <a:r>
              <a:rPr lang="en-GB" sz="8000" dirty="0">
                <a:solidFill>
                  <a:srgbClr val="FF0000"/>
                </a:solidFill>
              </a:rPr>
              <a:t>you</a:t>
            </a:r>
            <a:br>
              <a:rPr lang="en-GB" sz="8000" dirty="0">
                <a:solidFill>
                  <a:srgbClr val="FF0000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 like to employ?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375" y="3623564"/>
            <a:ext cx="2159392" cy="1967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3175" y="3623564"/>
            <a:ext cx="1786946" cy="2540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" y="261494"/>
            <a:ext cx="1838638" cy="1805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84888" y="90488"/>
            <a:ext cx="1976562" cy="197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0" y="2020889"/>
            <a:ext cx="4946602" cy="706124"/>
          </a:xfrm>
        </p:spPr>
        <p:txBody>
          <a:bodyPr/>
          <a:lstStyle/>
          <a:p>
            <a:r>
              <a:rPr lang="en-GB" b="1" dirty="0"/>
              <a:t>List 3 roles the coach (3 minutes)</a:t>
            </a:r>
            <a:endParaRPr lang="en-GB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" y="1070882"/>
            <a:ext cx="3111500" cy="4084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rgbClr val="000000"/>
                </a:solidFill>
              </a:rPr>
              <a:t>Roles of the Coach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0" y="2020889"/>
            <a:ext cx="4946602" cy="706124"/>
          </a:xfrm>
        </p:spPr>
        <p:txBody>
          <a:bodyPr/>
          <a:lstStyle/>
          <a:p>
            <a:r>
              <a:rPr lang="en-GB" b="1" dirty="0"/>
              <a:t>You could have considered:</a:t>
            </a:r>
            <a:endParaRPr lang="en-GB" dirty="0"/>
          </a:p>
          <a:p>
            <a:endParaRPr lang="en-GB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" y="1070882"/>
            <a:ext cx="3111500" cy="4084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rgbClr val="000000"/>
                </a:solidFill>
              </a:rPr>
              <a:t>Roles of the Coach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22192" y="2988507"/>
            <a:ext cx="18428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Leader</a:t>
            </a:r>
          </a:p>
          <a:p>
            <a:r>
              <a:rPr lang="en-GB" dirty="0"/>
              <a:t>Organiser</a:t>
            </a:r>
          </a:p>
          <a:p>
            <a:r>
              <a:rPr lang="en-GB" dirty="0"/>
              <a:t>Manager</a:t>
            </a:r>
          </a:p>
          <a:p>
            <a:r>
              <a:rPr lang="en-GB" dirty="0"/>
              <a:t>Friend</a:t>
            </a:r>
          </a:p>
          <a:p>
            <a:r>
              <a:rPr lang="en-GB" dirty="0"/>
              <a:t>Counsellor</a:t>
            </a:r>
          </a:p>
          <a:p>
            <a:r>
              <a:rPr lang="en-GB" dirty="0"/>
              <a:t>Teacher</a:t>
            </a:r>
          </a:p>
          <a:p>
            <a:r>
              <a:rPr lang="en-GB" dirty="0"/>
              <a:t>Motivator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400022" y="2988507"/>
            <a:ext cx="2036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Innovator</a:t>
            </a:r>
          </a:p>
          <a:p>
            <a:r>
              <a:rPr lang="en-GB" dirty="0"/>
              <a:t>Hero</a:t>
            </a:r>
          </a:p>
          <a:p>
            <a:r>
              <a:rPr lang="en-GB" dirty="0"/>
              <a:t>“Fall Guy”</a:t>
            </a:r>
          </a:p>
          <a:p>
            <a:r>
              <a:rPr lang="en-GB" dirty="0"/>
              <a:t>Decision Maker</a:t>
            </a:r>
          </a:p>
          <a:p>
            <a:r>
              <a:rPr lang="en-GB" dirty="0"/>
              <a:t>Role model</a:t>
            </a:r>
          </a:p>
          <a:p>
            <a:r>
              <a:rPr lang="en-GB" dirty="0"/>
              <a:t>Planner</a:t>
            </a:r>
          </a:p>
          <a:p>
            <a:r>
              <a:rPr lang="en-GB" dirty="0"/>
              <a:t>Taxi driver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43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890" y="685800"/>
            <a:ext cx="7580348" cy="886968"/>
          </a:xfrm>
        </p:spPr>
        <p:txBody>
          <a:bodyPr/>
          <a:lstStyle/>
          <a:p>
            <a:pPr algn="ctr"/>
            <a:r>
              <a:rPr lang="en-GB" sz="4800" dirty="0">
                <a:solidFill>
                  <a:schemeClr val="tx1"/>
                </a:solidFill>
              </a:rPr>
              <a:t>Group Student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890" y="2020888"/>
            <a:ext cx="7578712" cy="4105275"/>
          </a:xfrm>
        </p:spPr>
        <p:txBody>
          <a:bodyPr>
            <a:normAutofit/>
          </a:bodyPr>
          <a:lstStyle/>
          <a:p>
            <a:r>
              <a:rPr lang="en-GB" sz="2800" dirty="0"/>
              <a:t>Write down the knowledge, skills and personal qualities you would like a coach who has just applied for a job in your leisure centre.</a:t>
            </a:r>
          </a:p>
          <a:p>
            <a:r>
              <a:rPr lang="en-GB" sz="2800" dirty="0"/>
              <a:t>One member of the group to present back to the other groups (5 mins)</a:t>
            </a:r>
          </a:p>
          <a:p>
            <a:pPr>
              <a:buNone/>
            </a:pPr>
            <a:r>
              <a:rPr lang="en-GB" sz="2800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188" y="685800"/>
            <a:ext cx="8230378" cy="546959"/>
          </a:xfrm>
        </p:spPr>
        <p:txBody>
          <a:bodyPr/>
          <a:lstStyle/>
          <a:p>
            <a:pPr algn="ctr"/>
            <a:r>
              <a:rPr lang="en-GB" sz="4000" dirty="0">
                <a:solidFill>
                  <a:srgbClr val="000000"/>
                </a:solidFill>
              </a:rPr>
              <a:t>Attributes of a good Coach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188" y="1572768"/>
            <a:ext cx="2589892" cy="4553395"/>
          </a:xfrm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b="1" dirty="0">
                <a:solidFill>
                  <a:schemeClr val="accent2"/>
                </a:solidFill>
                <a:latin typeface="Arial" charset="0"/>
              </a:rPr>
              <a:t>KNOWLEDGE</a:t>
            </a:r>
          </a:p>
          <a:p>
            <a:pPr>
              <a:lnSpc>
                <a:spcPct val="80000"/>
              </a:lnSpc>
            </a:pPr>
            <a:r>
              <a:rPr lang="en-GB" b="1" dirty="0">
                <a:solidFill>
                  <a:schemeClr val="accent2"/>
                </a:solidFill>
                <a:latin typeface="Arial" charset="0"/>
              </a:rPr>
              <a:t>Learning principles</a:t>
            </a:r>
          </a:p>
          <a:p>
            <a:pPr>
              <a:lnSpc>
                <a:spcPct val="80000"/>
              </a:lnSpc>
            </a:pPr>
            <a:r>
              <a:rPr lang="en-GB" b="1" dirty="0">
                <a:solidFill>
                  <a:schemeClr val="accent2"/>
                </a:solidFill>
                <a:latin typeface="Arial" charset="0"/>
              </a:rPr>
              <a:t>People</a:t>
            </a:r>
          </a:p>
          <a:p>
            <a:pPr>
              <a:lnSpc>
                <a:spcPct val="80000"/>
              </a:lnSpc>
            </a:pPr>
            <a:r>
              <a:rPr lang="en-GB" b="1" dirty="0">
                <a:solidFill>
                  <a:schemeClr val="accent2"/>
                </a:solidFill>
                <a:latin typeface="Arial" charset="0"/>
              </a:rPr>
              <a:t>Coaching principles</a:t>
            </a:r>
          </a:p>
          <a:p>
            <a:pPr>
              <a:lnSpc>
                <a:spcPct val="80000"/>
              </a:lnSpc>
            </a:pPr>
            <a:r>
              <a:rPr lang="en-GB" b="1" dirty="0">
                <a:solidFill>
                  <a:schemeClr val="accent2"/>
                </a:solidFill>
                <a:latin typeface="Arial" charset="0"/>
              </a:rPr>
              <a:t>Techniques &amp; tactics</a:t>
            </a:r>
          </a:p>
          <a:p>
            <a:pPr>
              <a:lnSpc>
                <a:spcPct val="80000"/>
              </a:lnSpc>
            </a:pPr>
            <a:r>
              <a:rPr lang="en-GB" b="1" dirty="0">
                <a:solidFill>
                  <a:schemeClr val="accent2"/>
                </a:solidFill>
                <a:latin typeface="Arial" charset="0"/>
              </a:rPr>
              <a:t>Performance factors</a:t>
            </a:r>
          </a:p>
          <a:p>
            <a:pPr>
              <a:lnSpc>
                <a:spcPct val="80000"/>
              </a:lnSpc>
            </a:pPr>
            <a:r>
              <a:rPr lang="en-GB" b="1" dirty="0">
                <a:solidFill>
                  <a:schemeClr val="accent2"/>
                </a:solidFill>
                <a:latin typeface="Arial" charset="0"/>
              </a:rPr>
              <a:t>Competence  assessment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926080" y="1572768"/>
            <a:ext cx="2950983" cy="4524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 eaLnBrk="0" hangingPunct="0"/>
            <a:r>
              <a:rPr lang="en-GB" dirty="0">
                <a:solidFill>
                  <a:srgbClr val="0000CC"/>
                </a:solidFill>
              </a:rPr>
              <a:t>SKILLS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Design player training sessions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Plan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Facilitate learning 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Use questioning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Listens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Explain &amp; inform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Provide feedback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Problem solve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Assess athletes’ competence</a:t>
            </a:r>
            <a:endParaRPr lang="en-GB" u="sng" dirty="0">
              <a:solidFill>
                <a:srgbClr val="0000CC"/>
              </a:solidFill>
            </a:endParaRP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Review </a:t>
            </a:r>
          </a:p>
          <a:p>
            <a:pPr marL="457200" indent="-457200" eaLnBrk="0" hangingPunct="0">
              <a:buFontTx/>
              <a:buChar char="•"/>
            </a:pPr>
            <a:r>
              <a:rPr lang="en-GB" dirty="0">
                <a:solidFill>
                  <a:srgbClr val="0000CC"/>
                </a:solidFill>
              </a:rPr>
              <a:t>Micro-Reviews</a:t>
            </a:r>
          </a:p>
          <a:p>
            <a:pPr marL="457200" indent="-457200" eaLnBrk="0" hangingPunct="0">
              <a:buFontTx/>
              <a:buChar char="•"/>
            </a:pPr>
            <a:endParaRPr lang="en-GB" dirty="0">
              <a:solidFill>
                <a:srgbClr val="0000CC"/>
              </a:solidFill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727646" y="1572768"/>
            <a:ext cx="2838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5600" indent="-355600" algn="ctr" eaLnBrk="0" hangingPunct="0"/>
            <a:r>
              <a:rPr lang="en-GB" dirty="0">
                <a:solidFill>
                  <a:srgbClr val="FF0000"/>
                </a:solidFill>
              </a:rPr>
              <a:t>QUALITIES &amp; ATTITUDES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Empathy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Learner centred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Open-minded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Self-reflective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Fair &amp; objective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Reliability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Punctual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Honest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Supportive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Friendly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Innovative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Committed</a:t>
            </a:r>
          </a:p>
          <a:p>
            <a:pPr marL="355600" indent="-355600" eaLnBrk="0" hangingPunct="0">
              <a:buFontTx/>
              <a:buChar char="•"/>
            </a:pPr>
            <a:r>
              <a:rPr lang="en-GB" dirty="0">
                <a:solidFill>
                  <a:srgbClr val="FF0000"/>
                </a:solidFill>
              </a:rPr>
              <a:t>Accountable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765" y="273946"/>
            <a:ext cx="8332454" cy="946361"/>
          </a:xfrm>
        </p:spPr>
        <p:txBody>
          <a:bodyPr/>
          <a:lstStyle/>
          <a:p>
            <a:r>
              <a:rPr lang="en-GB" sz="4400" dirty="0"/>
              <a:t>APES - Principles for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1372" y="1407091"/>
            <a:ext cx="5524230" cy="3717248"/>
          </a:xfrm>
        </p:spPr>
        <p:txBody>
          <a:bodyPr>
            <a:normAutofit fontScale="77500" lnSpcReduction="20000"/>
          </a:bodyPr>
          <a:lstStyle/>
          <a:p>
            <a:r>
              <a:rPr lang="en-GB" sz="6000" dirty="0"/>
              <a:t>A</a:t>
            </a:r>
            <a:r>
              <a:rPr lang="en-GB" sz="3600" dirty="0"/>
              <a:t>CTIVE</a:t>
            </a:r>
          </a:p>
          <a:p>
            <a:r>
              <a:rPr lang="en-GB" sz="6000" dirty="0"/>
              <a:t>P</a:t>
            </a:r>
            <a:r>
              <a:rPr lang="en-GB" sz="3600" dirty="0"/>
              <a:t>URPOSEFUL</a:t>
            </a:r>
          </a:p>
          <a:p>
            <a:r>
              <a:rPr lang="en-GB" sz="6000" dirty="0"/>
              <a:t>E</a:t>
            </a:r>
            <a:r>
              <a:rPr lang="en-GB" sz="3600" dirty="0"/>
              <a:t>NJOYABLE</a:t>
            </a:r>
          </a:p>
          <a:p>
            <a:r>
              <a:rPr lang="en-GB" sz="6000" dirty="0"/>
              <a:t>S</a:t>
            </a:r>
            <a:r>
              <a:rPr lang="en-GB" sz="3600" dirty="0"/>
              <a:t>AFE</a:t>
            </a:r>
          </a:p>
          <a:p>
            <a:pPr>
              <a:buNone/>
            </a:pPr>
            <a:r>
              <a:rPr lang="en-GB" sz="3600" dirty="0"/>
              <a:t>= </a:t>
            </a:r>
            <a:r>
              <a:rPr lang="en-GB" sz="3600" dirty="0">
                <a:solidFill>
                  <a:srgbClr val="FF0000"/>
                </a:solidFill>
              </a:rPr>
              <a:t>SUCCESS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20307"/>
            <a:ext cx="2048180" cy="24590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1219" y="4538663"/>
            <a:ext cx="1524000" cy="158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0" y="1743296"/>
            <a:ext cx="4946602" cy="4382867"/>
          </a:xfrm>
        </p:spPr>
        <p:txBody>
          <a:bodyPr>
            <a:normAutofit/>
          </a:bodyPr>
          <a:lstStyle/>
          <a:p>
            <a:r>
              <a:rPr lang="en-GB" sz="2400" dirty="0"/>
              <a:t>Think of a time/course where you learnt something. What helped you to learn?</a:t>
            </a:r>
          </a:p>
          <a:p>
            <a:r>
              <a:rPr lang="en-GB" sz="2400" dirty="0"/>
              <a:t>In small groups try to derive an ‘acronym’ by using all of the following letters.</a:t>
            </a:r>
          </a:p>
          <a:p>
            <a:r>
              <a:rPr lang="en-GB" sz="2400" dirty="0"/>
              <a:t>LISCESPRE</a:t>
            </a:r>
          </a:p>
          <a:p>
            <a:r>
              <a:rPr lang="en-GB" sz="2400" dirty="0"/>
              <a:t>5 minutes to complete.</a:t>
            </a:r>
          </a:p>
        </p:txBody>
      </p:sp>
      <p:pic>
        <p:nvPicPr>
          <p:cNvPr id="4" name="Picture 3" descr="1209326638qDlL9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584" y="2020888"/>
            <a:ext cx="3024416" cy="33459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8007B3F-6AB3-4BD3-B1E9-60B5E2D5D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685800"/>
            <a:ext cx="7729538" cy="887413"/>
          </a:xfrm>
        </p:spPr>
        <p:txBody>
          <a:bodyPr/>
          <a:lstStyle/>
          <a:p>
            <a:pPr algn="ctr"/>
            <a:r>
              <a:rPr lang="en-GB" sz="4800" dirty="0">
                <a:solidFill>
                  <a:schemeClr val="tx1"/>
                </a:solidFill>
              </a:rPr>
              <a:t>Group Student Activity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666" y="685800"/>
            <a:ext cx="7777935" cy="546959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PRICELESS PRINCIPLES FOR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341" y="1444446"/>
            <a:ext cx="7566261" cy="4320881"/>
          </a:xfrm>
        </p:spPr>
        <p:txBody>
          <a:bodyPr>
            <a:normAutofit fontScale="85000" lnSpcReduction="20000"/>
          </a:bodyPr>
          <a:lstStyle/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P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	</a:t>
            </a:r>
            <a:r>
              <a:rPr lang="en-GB" sz="2400" b="1" dirty="0">
                <a:latin typeface="Arial" charset="0"/>
              </a:rPr>
              <a:t>ractice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give athletes time to practise</a:t>
            </a: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R</a:t>
            </a:r>
            <a:r>
              <a:rPr lang="en-GB" sz="2400" b="1" dirty="0">
                <a:latin typeface="Arial" charset="0"/>
              </a:rPr>
              <a:t> 	elevant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make it relevant to each athlete</a:t>
            </a:r>
            <a:endParaRPr lang="en-GB" sz="2400" b="1" dirty="0">
              <a:latin typeface="Arial" charset="0"/>
            </a:endParaRP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I</a:t>
            </a:r>
            <a:r>
              <a:rPr lang="en-GB" sz="2400" b="1" dirty="0">
                <a:solidFill>
                  <a:srgbClr val="FF3300"/>
                </a:solidFill>
                <a:latin typeface="Arial" charset="0"/>
              </a:rPr>
              <a:t>  	</a:t>
            </a:r>
            <a:r>
              <a:rPr lang="en-GB" sz="2400" b="1" dirty="0">
                <a:latin typeface="Arial" charset="0"/>
              </a:rPr>
              <a:t>nvolve athletes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in their own learning</a:t>
            </a:r>
            <a:r>
              <a:rPr lang="en-GB" b="1" dirty="0">
                <a:latin typeface="Arial" charset="0"/>
              </a:rPr>
              <a:t> </a:t>
            </a:r>
            <a:endParaRPr lang="en-GB" sz="2400" b="1" dirty="0">
              <a:latin typeface="Arial" charset="0"/>
            </a:endParaRP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C</a:t>
            </a:r>
            <a:r>
              <a:rPr lang="en-GB" sz="2400" b="1" dirty="0">
                <a:solidFill>
                  <a:srgbClr val="FF3300"/>
                </a:solidFill>
                <a:latin typeface="Arial" charset="0"/>
              </a:rPr>
              <a:t>   </a:t>
            </a:r>
            <a:r>
              <a:rPr lang="en-GB" sz="2400" b="1" dirty="0">
                <a:latin typeface="Arial" charset="0"/>
              </a:rPr>
              <a:t>limate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create a supportive learning climate</a:t>
            </a:r>
            <a:r>
              <a:rPr lang="en-GB" b="1" dirty="0">
                <a:latin typeface="Arial" charset="0"/>
              </a:rPr>
              <a:t> </a:t>
            </a:r>
            <a:endParaRPr lang="en-GB" sz="2400" b="1" dirty="0">
              <a:latin typeface="Arial" charset="0"/>
            </a:endParaRP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E</a:t>
            </a:r>
            <a:r>
              <a:rPr lang="en-GB" sz="2400" b="1" dirty="0">
                <a:latin typeface="Arial" charset="0"/>
              </a:rPr>
              <a:t>  	njoyment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make learning enjoyable</a:t>
            </a:r>
            <a:r>
              <a:rPr lang="en-GB" b="1" dirty="0">
                <a:latin typeface="Arial" charset="0"/>
              </a:rPr>
              <a:t> </a:t>
            </a:r>
            <a:endParaRPr lang="en-GB" sz="2400" b="1" dirty="0">
              <a:latin typeface="Arial" charset="0"/>
            </a:endParaRP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L</a:t>
            </a:r>
            <a:r>
              <a:rPr lang="en-GB" sz="2400" b="1" dirty="0">
                <a:latin typeface="Arial" charset="0"/>
              </a:rPr>
              <a:t>  	earner-centred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let them learn in their own way</a:t>
            </a:r>
            <a:r>
              <a:rPr lang="en-GB" b="1" dirty="0">
                <a:latin typeface="Arial" charset="0"/>
              </a:rPr>
              <a:t> </a:t>
            </a:r>
            <a:endParaRPr lang="en-GB" sz="2400" b="1" dirty="0">
              <a:latin typeface="Arial" charset="0"/>
            </a:endParaRP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E</a:t>
            </a:r>
            <a:r>
              <a:rPr lang="en-GB" sz="2400" b="1" dirty="0">
                <a:latin typeface="Arial" charset="0"/>
              </a:rPr>
              <a:t>  	xperience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build on their existing skills/experience </a:t>
            </a:r>
            <a:endParaRPr lang="en-GB" sz="2400" b="1" dirty="0">
              <a:solidFill>
                <a:srgbClr val="0000CC"/>
              </a:solidFill>
              <a:latin typeface="Arial" charset="0"/>
            </a:endParaRP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S</a:t>
            </a:r>
            <a:r>
              <a:rPr lang="en-GB" sz="2400" b="1" dirty="0">
                <a:latin typeface="Arial" charset="0"/>
              </a:rPr>
              <a:t>  	elf-reflection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help them analyse their behaviour</a:t>
            </a:r>
            <a:endParaRPr lang="en-GB" sz="2400" b="1" dirty="0">
              <a:solidFill>
                <a:srgbClr val="0000CC"/>
              </a:solidFill>
              <a:latin typeface="Arial" charset="0"/>
            </a:endParaRPr>
          </a:p>
          <a:p>
            <a:pPr marL="450850" indent="-450850">
              <a:buFontTx/>
              <a:buNone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S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 </a:t>
            </a:r>
            <a:r>
              <a:rPr lang="en-GB" sz="2400" b="1" dirty="0">
                <a:latin typeface="Arial" charset="0"/>
              </a:rPr>
              <a:t> 	uccess/self-esteem </a:t>
            </a:r>
            <a:r>
              <a:rPr lang="en-GB" b="1" dirty="0">
                <a:solidFill>
                  <a:srgbClr val="0000CC"/>
                </a:solidFill>
                <a:latin typeface="Arial" charset="0"/>
              </a:rPr>
              <a:t>ensure everyone gains some success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277" y="242316"/>
            <a:ext cx="7907961" cy="886968"/>
          </a:xfrm>
        </p:spPr>
        <p:txBody>
          <a:bodyPr/>
          <a:lstStyle/>
          <a:p>
            <a:r>
              <a:rPr lang="en-US" sz="3200" dirty="0"/>
              <a:t>The Coaching Process (WRU)</a:t>
            </a:r>
          </a:p>
        </p:txBody>
      </p:sp>
      <p:pic>
        <p:nvPicPr>
          <p:cNvPr id="4" name="Picture 3" descr="pdr_whee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577" y="1302748"/>
            <a:ext cx="6487063" cy="490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704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Number Placeholder 1"/>
          <p:cNvSpPr>
            <a:spLocks noGrp="1"/>
          </p:cNvSpPr>
          <p:nvPr>
            <p:ph type="sldNum" sz="quarter" idx="10"/>
          </p:nvPr>
        </p:nvSpPr>
        <p:spPr>
          <a:noFill/>
        </p:spPr>
        <p:txBody>
          <a:bodyPr/>
          <a:lstStyle/>
          <a:p>
            <a:fld id="{9ED4ACE6-68A9-8D48-B4D3-E9B9FDCB0884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3491" name="Text Box 18"/>
          <p:cNvSpPr txBox="1">
            <a:spLocks noChangeArrowheads="1"/>
          </p:cNvSpPr>
          <p:nvPr/>
        </p:nvSpPr>
        <p:spPr bwMode="auto">
          <a:xfrm>
            <a:off x="2124075" y="188913"/>
            <a:ext cx="522698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000" b="1" dirty="0">
                <a:solidFill>
                  <a:srgbClr val="FF3300"/>
                </a:solidFill>
              </a:rPr>
              <a:t>Providing Instruction &amp; Explanation</a:t>
            </a:r>
          </a:p>
        </p:txBody>
      </p:sp>
      <p:grpSp>
        <p:nvGrpSpPr>
          <p:cNvPr id="2" name="Group 37"/>
          <p:cNvGrpSpPr>
            <a:grpSpLocks/>
          </p:cNvGrpSpPr>
          <p:nvPr/>
        </p:nvGrpSpPr>
        <p:grpSpPr bwMode="auto">
          <a:xfrm>
            <a:off x="179388" y="836613"/>
            <a:ext cx="2663825" cy="1785937"/>
            <a:chOff x="113" y="527"/>
            <a:chExt cx="1678" cy="1125"/>
          </a:xfrm>
        </p:grpSpPr>
        <p:sp>
          <p:nvSpPr>
            <p:cNvPr id="215076" name="Cloud"/>
            <p:cNvSpPr>
              <a:spLocks noChangeAspect="1" noEditPoints="1" noChangeArrowheads="1"/>
            </p:cNvSpPr>
            <p:nvPr/>
          </p:nvSpPr>
          <p:spPr bwMode="auto">
            <a:xfrm>
              <a:off x="113" y="527"/>
              <a:ext cx="1678" cy="1125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FFBE7D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 dirty="0"/>
            </a:p>
          </p:txBody>
        </p:sp>
        <p:sp>
          <p:nvSpPr>
            <p:cNvPr id="63503" name="Rectangle 35"/>
            <p:cNvSpPr>
              <a:spLocks noChangeArrowheads="1"/>
            </p:cNvSpPr>
            <p:nvPr/>
          </p:nvSpPr>
          <p:spPr bwMode="auto">
            <a:xfrm>
              <a:off x="340" y="754"/>
              <a:ext cx="1270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b="1" dirty="0"/>
                <a:t>1: Plan what to say before you speak</a:t>
              </a:r>
              <a:endParaRPr lang="en-GB" b="1" dirty="0"/>
            </a:p>
          </p:txBody>
        </p:sp>
      </p:grpSp>
      <p:grpSp>
        <p:nvGrpSpPr>
          <p:cNvPr id="3" name="Group 44"/>
          <p:cNvGrpSpPr>
            <a:grpSpLocks/>
          </p:cNvGrpSpPr>
          <p:nvPr/>
        </p:nvGrpSpPr>
        <p:grpSpPr bwMode="auto">
          <a:xfrm>
            <a:off x="2124075" y="2276475"/>
            <a:ext cx="2592388" cy="1736725"/>
            <a:chOff x="1338" y="1434"/>
            <a:chExt cx="1633" cy="1094"/>
          </a:xfrm>
        </p:grpSpPr>
        <p:sp>
          <p:nvSpPr>
            <p:cNvPr id="215078" name="Cloud"/>
            <p:cNvSpPr>
              <a:spLocks noChangeAspect="1" noEditPoints="1" noChangeArrowheads="1"/>
            </p:cNvSpPr>
            <p:nvPr/>
          </p:nvSpPr>
          <p:spPr bwMode="auto">
            <a:xfrm>
              <a:off x="1338" y="1434"/>
              <a:ext cx="1633" cy="1094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BEFD7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3501" name="Text Box 39"/>
            <p:cNvSpPr txBox="1">
              <a:spLocks noChangeArrowheads="1"/>
            </p:cNvSpPr>
            <p:nvPr/>
          </p:nvSpPr>
          <p:spPr bwMode="auto">
            <a:xfrm>
              <a:off x="1519" y="1661"/>
              <a:ext cx="1315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 eaLnBrk="0" hangingPunct="0"/>
              <a:r>
                <a:rPr lang="en-US" b="1"/>
                <a:t>2: Gain their attention before you start</a:t>
              </a:r>
              <a:endParaRPr lang="en-GB"/>
            </a:p>
          </p:txBody>
        </p:sp>
      </p:grpSp>
      <p:grpSp>
        <p:nvGrpSpPr>
          <p:cNvPr id="4" name="Group 43"/>
          <p:cNvGrpSpPr>
            <a:grpSpLocks/>
          </p:cNvGrpSpPr>
          <p:nvPr/>
        </p:nvGrpSpPr>
        <p:grpSpPr bwMode="auto">
          <a:xfrm>
            <a:off x="4356100" y="3716338"/>
            <a:ext cx="2449513" cy="1641475"/>
            <a:chOff x="2744" y="2341"/>
            <a:chExt cx="1543" cy="1034"/>
          </a:xfrm>
        </p:grpSpPr>
        <p:sp>
          <p:nvSpPr>
            <p:cNvPr id="215080" name="Cloud"/>
            <p:cNvSpPr>
              <a:spLocks noChangeAspect="1" noEditPoints="1" noChangeArrowheads="1"/>
            </p:cNvSpPr>
            <p:nvPr/>
          </p:nvSpPr>
          <p:spPr bwMode="auto">
            <a:xfrm>
              <a:off x="2744" y="2341"/>
              <a:ext cx="1543" cy="1034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CC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3499" name="Text Box 42"/>
            <p:cNvSpPr txBox="1">
              <a:spLocks noChangeArrowheads="1"/>
            </p:cNvSpPr>
            <p:nvPr/>
          </p:nvSpPr>
          <p:spPr bwMode="auto">
            <a:xfrm>
              <a:off x="2925" y="2568"/>
              <a:ext cx="1225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b="1"/>
                <a:t>3: Keep the message </a:t>
              </a:r>
            </a:p>
            <a:p>
              <a:pPr algn="ctr"/>
              <a:r>
                <a:rPr lang="en-US" b="1"/>
                <a:t>simple</a:t>
              </a:r>
              <a:endParaRPr lang="en-GB"/>
            </a:p>
          </p:txBody>
        </p:sp>
      </p:grpSp>
      <p:grpSp>
        <p:nvGrpSpPr>
          <p:cNvPr id="5" name="Group 46"/>
          <p:cNvGrpSpPr>
            <a:grpSpLocks/>
          </p:cNvGrpSpPr>
          <p:nvPr/>
        </p:nvGrpSpPr>
        <p:grpSpPr bwMode="auto">
          <a:xfrm>
            <a:off x="6659563" y="4892675"/>
            <a:ext cx="2413000" cy="1617663"/>
            <a:chOff x="4195" y="3082"/>
            <a:chExt cx="1520" cy="1019"/>
          </a:xfrm>
        </p:grpSpPr>
        <p:sp>
          <p:nvSpPr>
            <p:cNvPr id="215081" name="Cloud"/>
            <p:cNvSpPr>
              <a:spLocks noChangeAspect="1" noEditPoints="1" noChangeArrowheads="1"/>
            </p:cNvSpPr>
            <p:nvPr/>
          </p:nvSpPr>
          <p:spPr bwMode="auto">
            <a:xfrm>
              <a:off x="4195" y="3082"/>
              <a:ext cx="1520" cy="1019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CC99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3497" name="Text Box 45"/>
            <p:cNvSpPr txBox="1">
              <a:spLocks noChangeArrowheads="1"/>
            </p:cNvSpPr>
            <p:nvPr/>
          </p:nvSpPr>
          <p:spPr bwMode="auto">
            <a:xfrm>
              <a:off x="4377" y="3203"/>
              <a:ext cx="1179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b="1"/>
                <a:t>4: Invite questions and check for</a:t>
              </a:r>
            </a:p>
            <a:p>
              <a:pPr algn="ctr"/>
              <a:r>
                <a:rPr lang="en-US" b="1"/>
                <a:t>understanding</a:t>
              </a:r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Number Placeholder 1"/>
          <p:cNvSpPr>
            <a:spLocks noGrp="1"/>
          </p:cNvSpPr>
          <p:nvPr>
            <p:ph type="sldNum" sz="quarter" idx="10"/>
          </p:nvPr>
        </p:nvSpPr>
        <p:spPr>
          <a:noFill/>
        </p:spPr>
        <p:txBody>
          <a:bodyPr/>
          <a:lstStyle/>
          <a:p>
            <a:fld id="{A4E596A6-7174-F945-B3CA-146A505257B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62467" name="Text Box 2"/>
          <p:cNvSpPr txBox="1">
            <a:spLocks noChangeArrowheads="1"/>
          </p:cNvSpPr>
          <p:nvPr/>
        </p:nvSpPr>
        <p:spPr bwMode="auto">
          <a:xfrm>
            <a:off x="2843213" y="188913"/>
            <a:ext cx="4313611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ctr" eaLnBrk="0" hangingPunct="0"/>
            <a:r>
              <a:rPr lang="en-GB" sz="2000" b="1" dirty="0">
                <a:solidFill>
                  <a:srgbClr val="0000FF"/>
                </a:solidFill>
              </a:rPr>
              <a:t>Providing Demonstrations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79388" y="836613"/>
            <a:ext cx="2663825" cy="1785937"/>
            <a:chOff x="113" y="527"/>
            <a:chExt cx="1678" cy="1125"/>
          </a:xfrm>
        </p:grpSpPr>
        <p:sp>
          <p:nvSpPr>
            <p:cNvPr id="414724" name="Cloud"/>
            <p:cNvSpPr>
              <a:spLocks noChangeAspect="1" noEditPoints="1" noChangeArrowheads="1"/>
            </p:cNvSpPr>
            <p:nvPr/>
          </p:nvSpPr>
          <p:spPr bwMode="auto">
            <a:xfrm>
              <a:off x="113" y="527"/>
              <a:ext cx="1678" cy="1125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FF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79" name="Rectangle 5"/>
            <p:cNvSpPr>
              <a:spLocks noChangeArrowheads="1"/>
            </p:cNvSpPr>
            <p:nvPr/>
          </p:nvSpPr>
          <p:spPr bwMode="auto">
            <a:xfrm>
              <a:off x="340" y="754"/>
              <a:ext cx="1270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b="1">
                  <a:solidFill>
                    <a:schemeClr val="bg1"/>
                  </a:solidFill>
                </a:rPr>
                <a:t>1: Position so all can see and hear</a:t>
              </a:r>
              <a:endParaRPr lang="en-GB" b="1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Group 6"/>
          <p:cNvGrpSpPr>
            <a:grpSpLocks/>
          </p:cNvGrpSpPr>
          <p:nvPr/>
        </p:nvGrpSpPr>
        <p:grpSpPr bwMode="auto">
          <a:xfrm>
            <a:off x="2124075" y="2276475"/>
            <a:ext cx="2592388" cy="1736725"/>
            <a:chOff x="1338" y="1434"/>
            <a:chExt cx="1633" cy="1094"/>
          </a:xfrm>
        </p:grpSpPr>
        <p:sp>
          <p:nvSpPr>
            <p:cNvPr id="414727" name="Cloud"/>
            <p:cNvSpPr>
              <a:spLocks noChangeAspect="1" noEditPoints="1" noChangeArrowheads="1"/>
            </p:cNvSpPr>
            <p:nvPr/>
          </p:nvSpPr>
          <p:spPr bwMode="auto">
            <a:xfrm>
              <a:off x="1338" y="1434"/>
              <a:ext cx="1633" cy="1094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00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77" name="Text Box 8"/>
            <p:cNvSpPr txBox="1">
              <a:spLocks noChangeArrowheads="1"/>
            </p:cNvSpPr>
            <p:nvPr/>
          </p:nvSpPr>
          <p:spPr bwMode="auto">
            <a:xfrm>
              <a:off x="1519" y="1661"/>
              <a:ext cx="1315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 eaLnBrk="0" hangingPunct="0"/>
              <a:r>
                <a:rPr lang="en-US" b="1">
                  <a:solidFill>
                    <a:schemeClr val="bg1"/>
                  </a:solidFill>
                </a:rPr>
                <a:t>2: Focus attention on 1-2 key points</a:t>
              </a:r>
              <a:endParaRPr lang="en-GB" b="1">
                <a:solidFill>
                  <a:schemeClr val="bg1"/>
                </a:solidFill>
              </a:endParaRPr>
            </a:p>
          </p:txBody>
        </p:sp>
      </p:grpSp>
      <p:grpSp>
        <p:nvGrpSpPr>
          <p:cNvPr id="4" name="Group 9"/>
          <p:cNvGrpSpPr>
            <a:grpSpLocks/>
          </p:cNvGrpSpPr>
          <p:nvPr/>
        </p:nvGrpSpPr>
        <p:grpSpPr bwMode="auto">
          <a:xfrm>
            <a:off x="4356100" y="3644900"/>
            <a:ext cx="2449513" cy="1641475"/>
            <a:chOff x="2744" y="2296"/>
            <a:chExt cx="1543" cy="1034"/>
          </a:xfrm>
        </p:grpSpPr>
        <p:sp>
          <p:nvSpPr>
            <p:cNvPr id="414730" name="Cloud"/>
            <p:cNvSpPr>
              <a:spLocks noChangeAspect="1" noEditPoints="1" noChangeArrowheads="1"/>
            </p:cNvSpPr>
            <p:nvPr/>
          </p:nvSpPr>
          <p:spPr bwMode="auto">
            <a:xfrm>
              <a:off x="2744" y="2296"/>
              <a:ext cx="1543" cy="1034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75" name="Text Box 11"/>
            <p:cNvSpPr txBox="1">
              <a:spLocks noChangeArrowheads="1"/>
            </p:cNvSpPr>
            <p:nvPr/>
          </p:nvSpPr>
          <p:spPr bwMode="auto">
            <a:xfrm>
              <a:off x="2925" y="2432"/>
              <a:ext cx="1225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b="1">
                  <a:solidFill>
                    <a:schemeClr val="bg1"/>
                  </a:solidFill>
                </a:rPr>
                <a:t>3: Repeat appropriate demo more than once</a:t>
              </a:r>
              <a:endParaRPr lang="en-GB" b="1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6659563" y="4892675"/>
            <a:ext cx="2413000" cy="1617663"/>
            <a:chOff x="4195" y="3082"/>
            <a:chExt cx="1520" cy="1019"/>
          </a:xfrm>
        </p:grpSpPr>
        <p:sp>
          <p:nvSpPr>
            <p:cNvPr id="414733" name="Cloud"/>
            <p:cNvSpPr>
              <a:spLocks noChangeAspect="1" noEditPoints="1" noChangeArrowheads="1"/>
            </p:cNvSpPr>
            <p:nvPr/>
          </p:nvSpPr>
          <p:spPr bwMode="auto">
            <a:xfrm>
              <a:off x="4195" y="3082"/>
              <a:ext cx="1520" cy="1019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chemeClr val="tx2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473" name="Text Box 14"/>
            <p:cNvSpPr txBox="1">
              <a:spLocks noChangeArrowheads="1"/>
            </p:cNvSpPr>
            <p:nvPr/>
          </p:nvSpPr>
          <p:spPr bwMode="auto">
            <a:xfrm>
              <a:off x="4377" y="3203"/>
              <a:ext cx="1179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b="1">
                  <a:solidFill>
                    <a:schemeClr val="bg1"/>
                  </a:solidFill>
                </a:rPr>
                <a:t>4: Invite questions and check for</a:t>
              </a:r>
            </a:p>
            <a:p>
              <a:pPr algn="ctr"/>
              <a:r>
                <a:rPr lang="en-US" b="1">
                  <a:solidFill>
                    <a:schemeClr val="bg1"/>
                  </a:solidFill>
                </a:rPr>
                <a:t>understanding</a:t>
              </a:r>
              <a:endParaRPr lang="en-GB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Number Placeholder 1"/>
          <p:cNvSpPr>
            <a:spLocks noGrp="1"/>
          </p:cNvSpPr>
          <p:nvPr>
            <p:ph type="sldNum" sz="quarter" idx="10"/>
          </p:nvPr>
        </p:nvSpPr>
        <p:spPr>
          <a:noFill/>
        </p:spPr>
        <p:txBody>
          <a:bodyPr/>
          <a:lstStyle/>
          <a:p>
            <a:fld id="{8C02B885-432D-F64A-8765-01A60C23119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64515" name="Text Box 2"/>
          <p:cNvSpPr txBox="1">
            <a:spLocks noChangeArrowheads="1"/>
          </p:cNvSpPr>
          <p:nvPr/>
        </p:nvSpPr>
        <p:spPr bwMode="auto">
          <a:xfrm>
            <a:off x="2466181" y="49301"/>
            <a:ext cx="651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400" b="1">
                <a:solidFill>
                  <a:srgbClr val="FF3300"/>
                </a:solidFill>
              </a:rPr>
              <a:t>Key factors in </a:t>
            </a:r>
            <a:r>
              <a:rPr lang="en-GB" sz="2400" b="1">
                <a:solidFill>
                  <a:srgbClr val="0000FF"/>
                </a:solidFill>
              </a:rPr>
              <a:t>Observation</a:t>
            </a:r>
            <a:r>
              <a:rPr lang="en-GB" sz="2400" b="1">
                <a:solidFill>
                  <a:srgbClr val="FF3300"/>
                </a:solidFill>
              </a:rPr>
              <a:t> and </a:t>
            </a:r>
            <a:r>
              <a:rPr lang="en-GB" sz="2400" b="1">
                <a:solidFill>
                  <a:srgbClr val="0000FF"/>
                </a:solidFill>
              </a:rPr>
              <a:t>Analysis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79388" y="836613"/>
            <a:ext cx="2663825" cy="1785937"/>
            <a:chOff x="113" y="527"/>
            <a:chExt cx="1678" cy="1125"/>
          </a:xfrm>
        </p:grpSpPr>
        <p:sp>
          <p:nvSpPr>
            <p:cNvPr id="323588" name="Cloud"/>
            <p:cNvSpPr>
              <a:spLocks noChangeAspect="1" noEditPoints="1" noChangeArrowheads="1"/>
            </p:cNvSpPr>
            <p:nvPr/>
          </p:nvSpPr>
          <p:spPr bwMode="auto">
            <a:xfrm>
              <a:off x="113" y="527"/>
              <a:ext cx="1678" cy="1125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FF00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4527" name="Rectangle 5"/>
            <p:cNvSpPr>
              <a:spLocks noChangeArrowheads="1"/>
            </p:cNvSpPr>
            <p:nvPr/>
          </p:nvSpPr>
          <p:spPr bwMode="auto">
            <a:xfrm>
              <a:off x="340" y="754"/>
              <a:ext cx="1270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1: Focus on each key factor one at a time</a:t>
              </a:r>
            </a:p>
          </p:txBody>
        </p:sp>
      </p:grpSp>
      <p:grpSp>
        <p:nvGrpSpPr>
          <p:cNvPr id="3" name="Group 6"/>
          <p:cNvGrpSpPr>
            <a:grpSpLocks/>
          </p:cNvGrpSpPr>
          <p:nvPr/>
        </p:nvGrpSpPr>
        <p:grpSpPr bwMode="auto">
          <a:xfrm>
            <a:off x="2124075" y="2276475"/>
            <a:ext cx="2592388" cy="1736725"/>
            <a:chOff x="1338" y="1434"/>
            <a:chExt cx="1633" cy="1094"/>
          </a:xfrm>
        </p:grpSpPr>
        <p:sp>
          <p:nvSpPr>
            <p:cNvPr id="323591" name="Cloud"/>
            <p:cNvSpPr>
              <a:spLocks noChangeAspect="1" noEditPoints="1" noChangeArrowheads="1"/>
            </p:cNvSpPr>
            <p:nvPr/>
          </p:nvSpPr>
          <p:spPr bwMode="auto">
            <a:xfrm>
              <a:off x="1338" y="1434"/>
              <a:ext cx="1633" cy="1094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33996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4525" name="Text Box 8"/>
            <p:cNvSpPr txBox="1">
              <a:spLocks noChangeArrowheads="1"/>
            </p:cNvSpPr>
            <p:nvPr/>
          </p:nvSpPr>
          <p:spPr bwMode="auto">
            <a:xfrm>
              <a:off x="1475" y="1674"/>
              <a:ext cx="1405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 eaLnBrk="0" hangingPunct="0"/>
              <a:r>
                <a:rPr lang="en-US" b="1">
                  <a:solidFill>
                    <a:schemeClr val="bg1"/>
                  </a:solidFill>
                </a:rPr>
                <a:t>2: Observe action several times from different positions</a:t>
              </a:r>
              <a:endParaRPr lang="en-GB">
                <a:solidFill>
                  <a:schemeClr val="bg1"/>
                </a:solidFill>
              </a:endParaRPr>
            </a:p>
          </p:txBody>
        </p:sp>
      </p:grpSp>
      <p:grpSp>
        <p:nvGrpSpPr>
          <p:cNvPr id="4" name="Group 9"/>
          <p:cNvGrpSpPr>
            <a:grpSpLocks/>
          </p:cNvGrpSpPr>
          <p:nvPr/>
        </p:nvGrpSpPr>
        <p:grpSpPr bwMode="auto">
          <a:xfrm>
            <a:off x="4265613" y="3530600"/>
            <a:ext cx="2970212" cy="1919288"/>
            <a:chOff x="2687" y="2224"/>
            <a:chExt cx="1871" cy="1209"/>
          </a:xfrm>
        </p:grpSpPr>
        <p:sp>
          <p:nvSpPr>
            <p:cNvPr id="323594" name="Cloud"/>
            <p:cNvSpPr>
              <a:spLocks noChangeAspect="1" noEditPoints="1" noChangeArrowheads="1"/>
            </p:cNvSpPr>
            <p:nvPr/>
          </p:nvSpPr>
          <p:spPr bwMode="auto">
            <a:xfrm>
              <a:off x="2687" y="2224"/>
              <a:ext cx="1871" cy="1209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96969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4523" name="Text Box 11"/>
            <p:cNvSpPr txBox="1">
              <a:spLocks noChangeArrowheads="1"/>
            </p:cNvSpPr>
            <p:nvPr/>
          </p:nvSpPr>
          <p:spPr bwMode="auto">
            <a:xfrm>
              <a:off x="2971" y="2341"/>
              <a:ext cx="1270" cy="9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b="1"/>
                <a:t>3: Compare observation with correct template to find matches and mismatches</a:t>
              </a:r>
              <a:endParaRPr lang="en-GB" b="1"/>
            </a:p>
          </p:txBody>
        </p:sp>
      </p:grpSp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6659563" y="4892675"/>
            <a:ext cx="2484437" cy="1917700"/>
            <a:chOff x="4195" y="3082"/>
            <a:chExt cx="1520" cy="1019"/>
          </a:xfrm>
        </p:grpSpPr>
        <p:sp>
          <p:nvSpPr>
            <p:cNvPr id="323597" name="Cloud"/>
            <p:cNvSpPr>
              <a:spLocks noChangeAspect="1" noEditPoints="1" noChangeArrowheads="1"/>
            </p:cNvSpPr>
            <p:nvPr/>
          </p:nvSpPr>
          <p:spPr bwMode="auto">
            <a:xfrm>
              <a:off x="4195" y="3082"/>
              <a:ext cx="1520" cy="1019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BEFD7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4521" name="Text Box 14"/>
            <p:cNvSpPr txBox="1">
              <a:spLocks noChangeArrowheads="1"/>
            </p:cNvSpPr>
            <p:nvPr/>
          </p:nvSpPr>
          <p:spPr bwMode="auto">
            <a:xfrm>
              <a:off x="4377" y="3203"/>
              <a:ext cx="1179" cy="7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b="1"/>
                <a:t>4: Determine action: build on strengths, correct errors, do nothing</a:t>
              </a:r>
              <a:endParaRPr lang="en-GB" b="1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Number Placeholder 1"/>
          <p:cNvSpPr>
            <a:spLocks noGrp="1"/>
          </p:cNvSpPr>
          <p:nvPr>
            <p:ph type="sldNum" sz="quarter" idx="10"/>
          </p:nvPr>
        </p:nvSpPr>
        <p:spPr>
          <a:noFill/>
        </p:spPr>
        <p:txBody>
          <a:bodyPr/>
          <a:lstStyle/>
          <a:p>
            <a:fld id="{F731840B-2A0F-FE44-9079-6BBBDA7DADAD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324610" name="Text Box 2"/>
          <p:cNvSpPr txBox="1">
            <a:spLocks noChangeArrowheads="1"/>
          </p:cNvSpPr>
          <p:nvPr/>
        </p:nvSpPr>
        <p:spPr bwMode="auto">
          <a:xfrm>
            <a:off x="1944688" y="160691"/>
            <a:ext cx="4860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Providing Feedback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79388" y="836613"/>
            <a:ext cx="2663825" cy="1785937"/>
            <a:chOff x="113" y="527"/>
            <a:chExt cx="1678" cy="1125"/>
          </a:xfrm>
        </p:grpSpPr>
        <p:sp>
          <p:nvSpPr>
            <p:cNvPr id="324612" name="Cloud"/>
            <p:cNvSpPr>
              <a:spLocks noChangeAspect="1" noEditPoints="1" noChangeArrowheads="1"/>
            </p:cNvSpPr>
            <p:nvPr/>
          </p:nvSpPr>
          <p:spPr bwMode="auto">
            <a:xfrm>
              <a:off x="113" y="527"/>
              <a:ext cx="1678" cy="1125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00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5551" name="Rectangle 5"/>
            <p:cNvSpPr>
              <a:spLocks noChangeArrowheads="1"/>
            </p:cNvSpPr>
            <p:nvPr/>
          </p:nvSpPr>
          <p:spPr bwMode="auto">
            <a:xfrm>
              <a:off x="340" y="754"/>
              <a:ext cx="1270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 eaLnBrk="0" hangingPunct="0"/>
              <a:r>
                <a:rPr lang="en-GB" b="1"/>
                <a:t>1: Ask questions to generate </a:t>
              </a:r>
            </a:p>
            <a:p>
              <a:pPr algn="ctr" eaLnBrk="0" hangingPunct="0"/>
              <a:r>
                <a:rPr lang="en-GB" b="1"/>
                <a:t>self-feedback</a:t>
              </a:r>
            </a:p>
          </p:txBody>
        </p:sp>
      </p:grpSp>
      <p:grpSp>
        <p:nvGrpSpPr>
          <p:cNvPr id="3" name="Group 6"/>
          <p:cNvGrpSpPr>
            <a:grpSpLocks/>
          </p:cNvGrpSpPr>
          <p:nvPr/>
        </p:nvGrpSpPr>
        <p:grpSpPr bwMode="auto">
          <a:xfrm>
            <a:off x="2124075" y="2276475"/>
            <a:ext cx="2592388" cy="1736725"/>
            <a:chOff x="1338" y="1434"/>
            <a:chExt cx="1633" cy="1094"/>
          </a:xfrm>
        </p:grpSpPr>
        <p:sp>
          <p:nvSpPr>
            <p:cNvPr id="324615" name="Cloud"/>
            <p:cNvSpPr>
              <a:spLocks noChangeAspect="1" noEditPoints="1" noChangeArrowheads="1"/>
            </p:cNvSpPr>
            <p:nvPr/>
          </p:nvSpPr>
          <p:spPr bwMode="auto">
            <a:xfrm>
              <a:off x="1338" y="1434"/>
              <a:ext cx="1633" cy="1094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CC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5549" name="Text Box 8"/>
            <p:cNvSpPr txBox="1">
              <a:spLocks noChangeArrowheads="1"/>
            </p:cNvSpPr>
            <p:nvPr/>
          </p:nvSpPr>
          <p:spPr bwMode="auto">
            <a:xfrm>
              <a:off x="1519" y="1661"/>
              <a:ext cx="1315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 eaLnBrk="0" hangingPunct="0"/>
              <a:r>
                <a:rPr lang="en-US" b="1"/>
                <a:t>2: Limit information to </a:t>
              </a:r>
            </a:p>
            <a:p>
              <a:pPr algn="ctr" eaLnBrk="0" hangingPunct="0"/>
              <a:r>
                <a:rPr lang="en-US" b="1"/>
                <a:t>1-2 key points</a:t>
              </a:r>
              <a:endParaRPr lang="en-GB" b="1"/>
            </a:p>
          </p:txBody>
        </p:sp>
      </p:grpSp>
      <p:grpSp>
        <p:nvGrpSpPr>
          <p:cNvPr id="4" name="Group 9"/>
          <p:cNvGrpSpPr>
            <a:grpSpLocks/>
          </p:cNvGrpSpPr>
          <p:nvPr/>
        </p:nvGrpSpPr>
        <p:grpSpPr bwMode="auto">
          <a:xfrm>
            <a:off x="4356100" y="3716338"/>
            <a:ext cx="2449513" cy="1641475"/>
            <a:chOff x="2744" y="2341"/>
            <a:chExt cx="1543" cy="1034"/>
          </a:xfrm>
        </p:grpSpPr>
        <p:sp>
          <p:nvSpPr>
            <p:cNvPr id="324618" name="Cloud"/>
            <p:cNvSpPr>
              <a:spLocks noChangeAspect="1" noEditPoints="1" noChangeArrowheads="1"/>
            </p:cNvSpPr>
            <p:nvPr/>
          </p:nvSpPr>
          <p:spPr bwMode="auto">
            <a:xfrm>
              <a:off x="2744" y="2341"/>
              <a:ext cx="1543" cy="1034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FF99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5547" name="Text Box 11"/>
            <p:cNvSpPr txBox="1">
              <a:spLocks noChangeArrowheads="1"/>
            </p:cNvSpPr>
            <p:nvPr/>
          </p:nvSpPr>
          <p:spPr bwMode="auto">
            <a:xfrm>
              <a:off x="2925" y="2568"/>
              <a:ext cx="1225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US" b="1"/>
                <a:t>3: Give specific simple information</a:t>
              </a:r>
              <a:endParaRPr lang="en-GB" b="1"/>
            </a:p>
          </p:txBody>
        </p:sp>
      </p:grpSp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6659563" y="4892675"/>
            <a:ext cx="2413000" cy="1617663"/>
            <a:chOff x="4195" y="3082"/>
            <a:chExt cx="1520" cy="1019"/>
          </a:xfrm>
        </p:grpSpPr>
        <p:sp>
          <p:nvSpPr>
            <p:cNvPr id="324621" name="Cloud"/>
            <p:cNvSpPr>
              <a:spLocks noChangeAspect="1" noEditPoints="1" noChangeArrowheads="1"/>
            </p:cNvSpPr>
            <p:nvPr/>
          </p:nvSpPr>
          <p:spPr bwMode="auto">
            <a:xfrm>
              <a:off x="4195" y="3082"/>
              <a:ext cx="1520" cy="1019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-1" y="8613"/>
                    <a:pt x="-1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4" y="13940"/>
                    <a:pt x="474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299"/>
                    <a:pt x="6247" y="20299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6"/>
                    <a:pt x="11036" y="21596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6"/>
                    <a:pt x="15802" y="18946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-1"/>
                    <a:pt x="16758" y="-1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-1"/>
                    <a:pt x="13174" y="-1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49"/>
                    <a:pt x="9358" y="649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1"/>
                    <a:pt x="5288" y="1971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09"/>
                    <a:pt x="2172" y="13109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BEFD7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rgbClr val="000000">
                  <a:alpha val="74998"/>
                </a:srgbClr>
              </a:outerShdw>
            </a:effectLst>
          </p:spPr>
          <p:txBody>
            <a:bodyPr>
              <a:prstTxWarp prst="textNoShape">
                <a:avLst/>
              </a:prstTxWarp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5545" name="Text Box 14"/>
            <p:cNvSpPr txBox="1">
              <a:spLocks noChangeArrowheads="1"/>
            </p:cNvSpPr>
            <p:nvPr/>
          </p:nvSpPr>
          <p:spPr bwMode="auto">
            <a:xfrm>
              <a:off x="4377" y="3203"/>
              <a:ext cx="1179" cy="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  <a:spAutoFit/>
            </a:bodyPr>
            <a:lstStyle/>
            <a:p>
              <a:pPr algn="ctr"/>
              <a:endParaRPr lang="en-US" b="1"/>
            </a:p>
            <a:p>
              <a:pPr algn="ctr"/>
              <a:r>
                <a:rPr lang="en-US" b="1"/>
                <a:t>4: Keep it</a:t>
              </a:r>
            </a:p>
            <a:p>
              <a:pPr algn="ctr"/>
              <a:r>
                <a:rPr lang="en-US" b="1"/>
                <a:t>positive </a:t>
              </a:r>
            </a:p>
            <a:p>
              <a:pPr algn="ctr" eaLnBrk="0" hangingPunct="0"/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0156" y="242316"/>
            <a:ext cx="4948238" cy="886968"/>
          </a:xfrm>
        </p:spPr>
        <p:txBody>
          <a:bodyPr/>
          <a:lstStyle/>
          <a:p>
            <a:r>
              <a:rPr lang="en-GB" dirty="0"/>
              <a:t>Review Stages of 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2166" y="1507244"/>
            <a:ext cx="4946602" cy="4105275"/>
          </a:xfrm>
        </p:spPr>
        <p:txBody>
          <a:bodyPr/>
          <a:lstStyle/>
          <a:p>
            <a:r>
              <a:rPr lang="en-GB" dirty="0"/>
              <a:t>Instruction and Explanation</a:t>
            </a:r>
          </a:p>
          <a:p>
            <a:endParaRPr lang="en-GB" dirty="0"/>
          </a:p>
          <a:p>
            <a:r>
              <a:rPr lang="en-GB" dirty="0"/>
              <a:t>Demonstration</a:t>
            </a:r>
          </a:p>
          <a:p>
            <a:endParaRPr lang="en-GB" dirty="0"/>
          </a:p>
          <a:p>
            <a:r>
              <a:rPr lang="en-GB" dirty="0"/>
              <a:t>Observation and Analysis</a:t>
            </a:r>
          </a:p>
          <a:p>
            <a:endParaRPr lang="en-GB" dirty="0"/>
          </a:p>
          <a:p>
            <a:r>
              <a:rPr lang="en-GB" dirty="0"/>
              <a:t>Provide Feedback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Arrow: Curved Left 4">
            <a:extLst>
              <a:ext uri="{FF2B5EF4-FFF2-40B4-BE49-F238E27FC236}">
                <a16:creationId xmlns:a16="http://schemas.microsoft.com/office/drawing/2014/main" id="{E0666C7C-9247-4ABF-A4E1-81203A01E4CB}"/>
              </a:ext>
            </a:extLst>
          </p:cNvPr>
          <p:cNvSpPr/>
          <p:nvPr/>
        </p:nvSpPr>
        <p:spPr>
          <a:xfrm>
            <a:off x="6734705" y="1687688"/>
            <a:ext cx="1128889" cy="1196622"/>
          </a:xfrm>
          <a:prstGeom prst="curved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Arrow: Curved Right 5">
            <a:extLst>
              <a:ext uri="{FF2B5EF4-FFF2-40B4-BE49-F238E27FC236}">
                <a16:creationId xmlns:a16="http://schemas.microsoft.com/office/drawing/2014/main" id="{4A05DF54-5EC5-4519-94DE-409476756110}"/>
              </a:ext>
            </a:extLst>
          </p:cNvPr>
          <p:cNvSpPr/>
          <p:nvPr/>
        </p:nvSpPr>
        <p:spPr>
          <a:xfrm>
            <a:off x="856921" y="3559881"/>
            <a:ext cx="1196622" cy="1395941"/>
          </a:xfrm>
          <a:prstGeom prst="curv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nspiration">
  <a:themeElements>
    <a:clrScheme name="Inspiration">
      <a:dk1>
        <a:sysClr val="windowText" lastClr="000000"/>
      </a:dk1>
      <a:lt1>
        <a:sysClr val="window" lastClr="FFFFFF"/>
      </a:lt1>
      <a:dk2>
        <a:srgbClr val="2F2F26"/>
      </a:dk2>
      <a:lt2>
        <a:srgbClr val="9FA795"/>
      </a:lt2>
      <a:accent1>
        <a:srgbClr val="749805"/>
      </a:accent1>
      <a:accent2>
        <a:srgbClr val="BACC82"/>
      </a:accent2>
      <a:accent3>
        <a:srgbClr val="6E9EC2"/>
      </a:accent3>
      <a:accent4>
        <a:srgbClr val="2046A5"/>
      </a:accent4>
      <a:accent5>
        <a:srgbClr val="5039C6"/>
      </a:accent5>
      <a:accent6>
        <a:srgbClr val="7411D0"/>
      </a:accent6>
      <a:hlink>
        <a:srgbClr val="FFC000"/>
      </a:hlink>
      <a:folHlink>
        <a:srgbClr val="C0C000"/>
      </a:folHlink>
    </a:clrScheme>
    <a:fontScheme name="Inspiration">
      <a:majorFont>
        <a:latin typeface="News Gothic MT"/>
        <a:ea typeface=""/>
        <a:cs typeface=""/>
        <a:font script="Jpan" typeface="メイリオ"/>
      </a:majorFont>
      <a:minorFont>
        <a:latin typeface="News Gothic MT"/>
        <a:ea typeface=""/>
        <a:cs typeface=""/>
        <a:font script="Jpan" typeface="メイリオ"/>
      </a:minorFont>
    </a:fontScheme>
    <a:fmtScheme name="Inspiration">
      <a:fillStyleLst>
        <a:solidFill>
          <a:schemeClr val="phClr"/>
        </a:solidFill>
        <a:gradFill rotWithShape="1">
          <a:gsLst>
            <a:gs pos="25000">
              <a:schemeClr val="phClr">
                <a:tint val="90000"/>
                <a:shade val="100000"/>
                <a:alpha val="90000"/>
                <a:satMod val="150000"/>
              </a:schemeClr>
            </a:gs>
            <a:gs pos="100000">
              <a:schemeClr val="phClr">
                <a:tint val="100000"/>
                <a:shade val="60000"/>
                <a:satMod val="13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0000"/>
                <a:shade val="100000"/>
                <a:alpha val="85000"/>
                <a:satMod val="150000"/>
              </a:schemeClr>
            </a:gs>
            <a:gs pos="33000">
              <a:schemeClr val="phClr">
                <a:tint val="90000"/>
                <a:shade val="100000"/>
                <a:alpha val="95000"/>
                <a:satMod val="130000"/>
              </a:schemeClr>
            </a:gs>
            <a:gs pos="67000">
              <a:schemeClr val="phClr">
                <a:shade val="70000"/>
                <a:satMod val="135000"/>
              </a:schemeClr>
            </a:gs>
            <a:gs pos="100000">
              <a:schemeClr val="phClr">
                <a:shade val="50000"/>
                <a:satMod val="135000"/>
              </a:schemeClr>
            </a:gs>
          </a:gsLst>
          <a:lin ang="132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8100" cap="flat" cmpd="thickThin" algn="ctr">
          <a:solidFill>
            <a:schemeClr val="phClr"/>
          </a:solidFill>
          <a:prstDash val="solid"/>
        </a:ln>
        <a:ln w="38100" cap="flat" cmpd="thinThick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woPt" dir="tl"/>
          </a:scene3d>
          <a:sp3d extrusionH="12700" prstMaterial="softEdge">
            <a:bevelT w="25400" h="50800"/>
          </a:sp3d>
        </a:effectStyle>
        <a:effectStyle>
          <a:effectLst>
            <a:innerShdw blurRad="50800" dist="25400" dir="2400000">
              <a:srgbClr val="808080">
                <a:alpha val="75000"/>
              </a:srgbClr>
            </a:innerShdw>
            <a:reflection blurRad="38100" stA="26000" endPos="35000" dist="12700" dir="5400000" fadeDir="4800000" sy="-100000" rotWithShape="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Inspiration.thmx</Template>
  <TotalTime>1342</TotalTime>
  <Words>391</Words>
  <Application>Microsoft Office PowerPoint</Application>
  <PresentationFormat>On-screen Show (4:3)</PresentationFormat>
  <Paragraphs>124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News Gothic MT</vt:lpstr>
      <vt:lpstr>Wingdings</vt:lpstr>
      <vt:lpstr>Inspiration</vt:lpstr>
      <vt:lpstr>      Sports Management Portfolio</vt:lpstr>
      <vt:lpstr>What type of coach would  you  like to employ?</vt:lpstr>
      <vt:lpstr>Roles of the Coach</vt:lpstr>
      <vt:lpstr>Roles of the Coach</vt:lpstr>
      <vt:lpstr>Group Student Activity</vt:lpstr>
      <vt:lpstr>Attributes of a good Coach</vt:lpstr>
      <vt:lpstr>APES - Principles for Learning</vt:lpstr>
      <vt:lpstr>Group Student Activity</vt:lpstr>
      <vt:lpstr>PRICELESS PRINCIPLES FOR LEARNING</vt:lpstr>
      <vt:lpstr>The Coaching Process (WRU)</vt:lpstr>
      <vt:lpstr>PowerPoint Presentation</vt:lpstr>
      <vt:lpstr>PowerPoint Presentation</vt:lpstr>
      <vt:lpstr>PowerPoint Presentation</vt:lpstr>
      <vt:lpstr>PowerPoint Presentation</vt:lpstr>
      <vt:lpstr>Review Stages of Delivery</vt:lpstr>
    </vt:vector>
  </TitlesOfParts>
  <Company>WRU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(Hons) Sports Management</dc:title>
  <dc:creator>John Schropfer</dc:creator>
  <cp:lastModifiedBy>Andrew Thomas</cp:lastModifiedBy>
  <cp:revision>25</cp:revision>
  <dcterms:created xsi:type="dcterms:W3CDTF">2010-10-18T09:31:03Z</dcterms:created>
  <dcterms:modified xsi:type="dcterms:W3CDTF">2019-10-27T17:38:48Z</dcterms:modified>
</cp:coreProperties>
</file>