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2" r:id="rId3"/>
    <p:sldId id="266" r:id="rId4"/>
    <p:sldId id="273" r:id="rId5"/>
    <p:sldId id="261" r:id="rId6"/>
    <p:sldId id="276" r:id="rId7"/>
    <p:sldId id="267" r:id="rId8"/>
    <p:sldId id="274" r:id="rId9"/>
    <p:sldId id="269" r:id="rId10"/>
    <p:sldId id="271" r:id="rId11"/>
    <p:sldId id="270" r:id="rId12"/>
    <p:sldId id="277" r:id="rId13"/>
    <p:sldId id="278" r:id="rId14"/>
    <p:sldId id="275" r:id="rId15"/>
    <p:sldId id="257" r:id="rId16"/>
    <p:sldId id="272" r:id="rId17"/>
    <p:sldId id="258" r:id="rId18"/>
    <p:sldId id="260" r:id="rId19"/>
    <p:sldId id="259" r:id="rId20"/>
    <p:sldId id="263" r:id="rId21"/>
    <p:sldId id="264" r:id="rId22"/>
    <p:sldId id="268" r:id="rId23"/>
    <p:sldId id="265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3" d="100"/>
          <a:sy n="93" d="100"/>
        </p:scale>
        <p:origin x="-1528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printerSettings" Target="printerSettings/printerSettings1.bin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DED5-5543-3B45-99FE-B2B3CAE57C2E}" type="datetimeFigureOut">
              <a:rPr lang="en-US" smtClean="0"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6C432-ED4D-3A4B-B3D5-78C3227B8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885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DED5-5543-3B45-99FE-B2B3CAE57C2E}" type="datetimeFigureOut">
              <a:rPr lang="en-US" smtClean="0"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6C432-ED4D-3A4B-B3D5-78C3227B8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482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DED5-5543-3B45-99FE-B2B3CAE57C2E}" type="datetimeFigureOut">
              <a:rPr lang="en-US" smtClean="0"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6C432-ED4D-3A4B-B3D5-78C3227B8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632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DED5-5543-3B45-99FE-B2B3CAE57C2E}" type="datetimeFigureOut">
              <a:rPr lang="en-US" smtClean="0"/>
              <a:t>19/02/2015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6C432-ED4D-3A4B-B3D5-78C3227B8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845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DED5-5543-3B45-99FE-B2B3CAE57C2E}" type="datetimeFigureOut">
              <a:rPr lang="en-US" smtClean="0"/>
              <a:t>19/02/2015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6C432-ED4D-3A4B-B3D5-78C3227B8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726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DED5-5543-3B45-99FE-B2B3CAE57C2E}" type="datetimeFigureOut">
              <a:rPr lang="en-US" smtClean="0"/>
              <a:t>19/02/2015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6C432-ED4D-3A4B-B3D5-78C3227B8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3108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DED5-5543-3B45-99FE-B2B3CAE57C2E}" type="datetimeFigureOut">
              <a:rPr lang="en-US" smtClean="0"/>
              <a:t>19/02/2015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6C432-ED4D-3A4B-B3D5-78C3227B8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777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DED5-5543-3B45-99FE-B2B3CAE57C2E}" type="datetimeFigureOut">
              <a:rPr lang="en-US" smtClean="0"/>
              <a:t>19/02/2015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6C432-ED4D-3A4B-B3D5-78C3227B8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477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DED5-5543-3B45-99FE-B2B3CAE57C2E}" type="datetimeFigureOut">
              <a:rPr lang="en-US" smtClean="0"/>
              <a:t>19/02/2015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6C432-ED4D-3A4B-B3D5-78C3227B8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565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DED5-5543-3B45-99FE-B2B3CAE57C2E}" type="datetimeFigureOut">
              <a:rPr lang="en-US" smtClean="0"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6C432-ED4D-3A4B-B3D5-78C3227B8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52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DED5-5543-3B45-99FE-B2B3CAE57C2E}" type="datetimeFigureOut">
              <a:rPr lang="en-US" smtClean="0"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6C432-ED4D-3A4B-B3D5-78C3227B8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312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5CDED5-5543-3B45-99FE-B2B3CAE57C2E}" type="datetimeFigureOut">
              <a:rPr lang="en-US" smtClean="0"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6C432-ED4D-3A4B-B3D5-78C3227B8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83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Doing a library based dissertation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Harvey </a:t>
            </a:r>
          </a:p>
          <a:p>
            <a:r>
              <a:rPr lang="en-GB" dirty="0" smtClean="0"/>
              <a:t>Outdoor Education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2687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836" y="1831257"/>
            <a:ext cx="8487090" cy="3084382"/>
          </a:xfrm>
        </p:spPr>
        <p:txBody>
          <a:bodyPr>
            <a:noAutofit/>
          </a:bodyPr>
          <a:lstStyle/>
          <a:p>
            <a:r>
              <a:rPr lang="en-GB" sz="9600" b="1" dirty="0" smtClean="0">
                <a:solidFill>
                  <a:srgbClr val="FF0000"/>
                </a:solidFill>
              </a:rPr>
              <a:t>KEEP A RECORD OF EVERYTHING YOU READ</a:t>
            </a:r>
            <a:endParaRPr lang="en-GB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0598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000" dirty="0" smtClean="0"/>
              <a:t>A critical engagement with the most significant material in the field.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0259019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091083" cy="5460275"/>
          </a:xfrm>
        </p:spPr>
        <p:txBody>
          <a:bodyPr>
            <a:normAutofit/>
          </a:bodyPr>
          <a:lstStyle/>
          <a:p>
            <a:r>
              <a:rPr lang="en-GB" dirty="0" smtClean="0"/>
              <a:t>A story about what you have read about a subject and what you think is good and bad about it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93468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research question…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419" y="1600200"/>
            <a:ext cx="8589249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At this stage you will have an idea of the topic but you need a specific question to bring:</a:t>
            </a:r>
          </a:p>
          <a:p>
            <a:r>
              <a:rPr lang="en-GB" dirty="0" smtClean="0"/>
              <a:t>Focus</a:t>
            </a:r>
            <a:r>
              <a:rPr lang="en-GB" dirty="0"/>
              <a:t>-</a:t>
            </a:r>
            <a:r>
              <a:rPr lang="en-GB" dirty="0" smtClean="0"/>
              <a:t> </a:t>
            </a:r>
            <a:r>
              <a:rPr lang="en-GB" b="1" u="sng" dirty="0" smtClean="0"/>
              <a:t>boundaries</a:t>
            </a:r>
            <a:r>
              <a:rPr lang="en-GB" dirty="0" smtClean="0"/>
              <a:t> and </a:t>
            </a:r>
            <a:r>
              <a:rPr lang="en-GB" b="1" u="sng" dirty="0" smtClean="0"/>
              <a:t>direction </a:t>
            </a:r>
            <a:r>
              <a:rPr lang="en-GB" dirty="0" smtClean="0"/>
              <a:t>to your study</a:t>
            </a:r>
          </a:p>
          <a:p>
            <a:r>
              <a:rPr lang="en-GB" dirty="0" smtClean="0"/>
              <a:t>Clarity-  question is product of design &amp; development</a:t>
            </a:r>
          </a:p>
          <a:p>
            <a:r>
              <a:rPr lang="en-GB" dirty="0" smtClean="0"/>
              <a:t>Interest- something you really want to explore</a:t>
            </a:r>
          </a:p>
          <a:p>
            <a:r>
              <a:rPr lang="en-GB" dirty="0" smtClean="0"/>
              <a:t>Original/ creative- but not too contentious </a:t>
            </a:r>
          </a:p>
          <a:p>
            <a:r>
              <a:rPr lang="en-GB" dirty="0" smtClean="0"/>
              <a:t>Question will be based on your research paradigm…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82758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8615" y="2758940"/>
            <a:ext cx="8229600" cy="1143000"/>
          </a:xfrm>
        </p:spPr>
        <p:txBody>
          <a:bodyPr>
            <a:noAutofit/>
          </a:bodyPr>
          <a:lstStyle/>
          <a:p>
            <a:r>
              <a:rPr lang="en-GB" sz="11500" dirty="0" smtClean="0"/>
              <a:t>Methodology</a:t>
            </a:r>
            <a:endParaRPr lang="en-GB" sz="11500" dirty="0"/>
          </a:p>
        </p:txBody>
      </p:sp>
    </p:spTree>
    <p:extLst>
      <p:ext uri="{BB962C8B-B14F-4D97-AF65-F5344CB8AC3E}">
        <p14:creationId xmlns:p14="http://schemas.microsoft.com/office/powerpoint/2010/main" val="10553217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4400" dirty="0" smtClean="0"/>
              <a:t>Which research paradigm?</a:t>
            </a:r>
          </a:p>
          <a:p>
            <a:pPr marL="0" indent="0" algn="ctr">
              <a:buNone/>
            </a:pPr>
            <a:r>
              <a:rPr lang="en-GB" sz="4400" dirty="0" smtClean="0"/>
              <a:t>Quantitative</a:t>
            </a:r>
          </a:p>
          <a:p>
            <a:pPr marL="0" indent="0" algn="ctr">
              <a:buNone/>
            </a:pPr>
            <a:r>
              <a:rPr lang="en-GB" sz="4400" dirty="0" smtClean="0"/>
              <a:t>Or </a:t>
            </a:r>
          </a:p>
          <a:p>
            <a:pPr marL="0" indent="0" algn="ctr">
              <a:buNone/>
            </a:pPr>
            <a:r>
              <a:rPr lang="en-GB" sz="4400" dirty="0" smtClean="0"/>
              <a:t>Qualitative</a:t>
            </a:r>
          </a:p>
          <a:p>
            <a:pPr marL="0" indent="0" algn="ctr">
              <a:buNone/>
            </a:pPr>
            <a:r>
              <a:rPr lang="en-GB" sz="3600" dirty="0" smtClean="0"/>
              <a:t>You need to justify/ explain your choice. </a:t>
            </a:r>
          </a:p>
          <a:p>
            <a:pPr marL="0" indent="0" algn="ctr">
              <a:buNone/>
            </a:pPr>
            <a:r>
              <a:rPr lang="en-GB" sz="3600" dirty="0" smtClean="0"/>
              <a:t>Decision relates directly to your research 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2600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8118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Paradigms…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Babbie</a:t>
            </a:r>
            <a:r>
              <a:rPr lang="en-GB" dirty="0"/>
              <a:t> (2007:32) describes a paradigm as a model that “shapes both what we see and how we understand it”.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 </a:t>
            </a:r>
            <a:r>
              <a:rPr lang="en-GB" dirty="0"/>
              <a:t>paradigm can be viewed as a framework within which knowledge and understanding are </a:t>
            </a:r>
            <a:r>
              <a:rPr lang="en-GB" dirty="0" smtClean="0"/>
              <a:t>developed.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9280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Quantitative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986348"/>
          </a:xfrm>
        </p:spPr>
        <p:txBody>
          <a:bodyPr>
            <a:normAutofit fontScale="55000" lnSpcReduction="20000"/>
          </a:bodyPr>
          <a:lstStyle/>
          <a:p>
            <a:r>
              <a:rPr lang="en-GB" sz="4500" dirty="0" smtClean="0"/>
              <a:t>Systematic/ Structured review of literature</a:t>
            </a:r>
          </a:p>
          <a:p>
            <a:r>
              <a:rPr lang="en-GB" sz="4500" dirty="0" smtClean="0"/>
              <a:t>E.g.: </a:t>
            </a:r>
          </a:p>
          <a:p>
            <a:r>
              <a:rPr lang="en-GB" sz="4500" dirty="0" smtClean="0"/>
              <a:t>how many publications on obesity this year</a:t>
            </a:r>
            <a:r>
              <a:rPr lang="en-GB" sz="4500" dirty="0"/>
              <a:t>;</a:t>
            </a:r>
            <a:r>
              <a:rPr lang="en-GB" sz="4500" dirty="0" smtClean="0"/>
              <a:t> </a:t>
            </a:r>
          </a:p>
          <a:p>
            <a:r>
              <a:rPr lang="en-GB" sz="4500" dirty="0" smtClean="0"/>
              <a:t>compiling data from numerous studies to generate new data, to analyse differently or extend confirmation</a:t>
            </a:r>
            <a:r>
              <a:rPr lang="en-GB" sz="4500" dirty="0"/>
              <a:t> </a:t>
            </a:r>
            <a:r>
              <a:rPr lang="en-GB" sz="4500" dirty="0" smtClean="0"/>
              <a:t>to increase statistical power; </a:t>
            </a:r>
          </a:p>
          <a:p>
            <a:r>
              <a:rPr lang="en-GB" sz="4500" dirty="0" smtClean="0"/>
              <a:t>to draw out specific points from larger studies;</a:t>
            </a:r>
            <a:r>
              <a:rPr lang="en-GB" sz="4500" b="1" dirty="0" smtClean="0"/>
              <a:t> </a:t>
            </a:r>
          </a:p>
          <a:p>
            <a:endParaRPr lang="en-GB" sz="4500" b="1" dirty="0"/>
          </a:p>
          <a:p>
            <a:r>
              <a:rPr lang="en-GB" sz="4500" b="1" dirty="0" smtClean="0"/>
              <a:t>Meta analysis uses statistical methods to reduce many studies </a:t>
            </a:r>
            <a:r>
              <a:rPr lang="en-GB" sz="4500" b="1" dirty="0" smtClean="0"/>
              <a:t>into one; </a:t>
            </a:r>
            <a:r>
              <a:rPr lang="en-GB" sz="4500" b="1" dirty="0" smtClean="0"/>
              <a:t>looks to discover patterns and relationships from different studies</a:t>
            </a:r>
          </a:p>
          <a:p>
            <a:endParaRPr lang="en-GB" sz="3800" dirty="0" smtClean="0"/>
          </a:p>
          <a:p>
            <a:pPr marL="0" indent="0">
              <a:buNone/>
            </a:pPr>
            <a:r>
              <a:rPr lang="en-GB" sz="3800" dirty="0" smtClean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74213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Qualitative Systematic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Meta-synthesis </a:t>
            </a:r>
            <a:r>
              <a:rPr lang="en-US" dirty="0" smtClean="0"/>
              <a:t>is </a:t>
            </a:r>
            <a:r>
              <a:rPr lang="en-US" dirty="0"/>
              <a:t>the non-statistical </a:t>
            </a:r>
            <a:r>
              <a:rPr lang="en-US" dirty="0" smtClean="0"/>
              <a:t>drawing together of the </a:t>
            </a:r>
            <a:r>
              <a:rPr lang="en-US" dirty="0"/>
              <a:t>findings of </a:t>
            </a:r>
            <a:r>
              <a:rPr lang="en-US" dirty="0" smtClean="0"/>
              <a:t>different  </a:t>
            </a:r>
            <a:r>
              <a:rPr lang="en-US" dirty="0"/>
              <a:t>qualitative </a:t>
            </a:r>
            <a:r>
              <a:rPr lang="en-US" dirty="0" smtClean="0"/>
              <a:t>studies to find common aspects and themes. </a:t>
            </a:r>
            <a:r>
              <a:rPr lang="en-US" dirty="0"/>
              <a:t>Unlike meta-analysis, where the </a:t>
            </a:r>
            <a:r>
              <a:rPr lang="en-US" dirty="0" smtClean="0"/>
              <a:t>intention </a:t>
            </a:r>
            <a:r>
              <a:rPr lang="en-US" dirty="0"/>
              <a:t>is to reduce findings, meta- synthesis involves </a:t>
            </a:r>
            <a:r>
              <a:rPr lang="en-US" dirty="0" err="1"/>
              <a:t>analysing</a:t>
            </a:r>
            <a:r>
              <a:rPr lang="en-US" dirty="0"/>
              <a:t> </a:t>
            </a:r>
            <a:r>
              <a:rPr lang="en-US" dirty="0" smtClean="0"/>
              <a:t>&amp; </a:t>
            </a:r>
            <a:r>
              <a:rPr lang="en-US" dirty="0" err="1" smtClean="0"/>
              <a:t>synthesising</a:t>
            </a:r>
            <a:r>
              <a:rPr lang="en-US" dirty="0" smtClean="0"/>
              <a:t> </a:t>
            </a:r>
            <a:r>
              <a:rPr lang="en-US" dirty="0"/>
              <a:t>key elements in each study, </a:t>
            </a:r>
            <a:r>
              <a:rPr lang="en-US" dirty="0" smtClean="0"/>
              <a:t>to generate new concepts </a:t>
            </a:r>
            <a:r>
              <a:rPr lang="en-US" dirty="0"/>
              <a:t>and </a:t>
            </a:r>
            <a:r>
              <a:rPr lang="en-US" dirty="0" smtClean="0"/>
              <a:t>ideas </a:t>
            </a:r>
            <a:r>
              <a:rPr lang="en-US" dirty="0"/>
              <a:t>(</a:t>
            </a:r>
            <a:r>
              <a:rPr lang="en-US" dirty="0" err="1"/>
              <a:t>Polit</a:t>
            </a:r>
            <a:r>
              <a:rPr lang="en-US" dirty="0"/>
              <a:t> and Beck, 2006). </a:t>
            </a:r>
            <a:endParaRPr lang="en-US" dirty="0" smtClean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44079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Qualitative Unsystematic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GB" dirty="0" smtClean="0"/>
              <a:t>“Traditional” or “narrative”</a:t>
            </a:r>
          </a:p>
          <a:p>
            <a:pPr marL="0" indent="0" algn="ctr">
              <a:buNone/>
            </a:pPr>
            <a:r>
              <a:rPr lang="en-GB" dirty="0" smtClean="0"/>
              <a:t>review of literature  </a:t>
            </a:r>
          </a:p>
          <a:p>
            <a:pPr marL="0" indent="0" algn="ctr">
              <a:buNone/>
            </a:pPr>
            <a:endParaRPr lang="en-GB" dirty="0" smtClean="0"/>
          </a:p>
          <a:p>
            <a:r>
              <a:rPr lang="en-GB" dirty="0"/>
              <a:t>B</a:t>
            </a:r>
            <a:r>
              <a:rPr lang="en-GB" dirty="0" smtClean="0"/>
              <a:t>asically a long essay</a:t>
            </a:r>
          </a:p>
          <a:p>
            <a:r>
              <a:rPr lang="en-GB" dirty="0" smtClean="0"/>
              <a:t>Collects relevant literature and summarises or synthesises it</a:t>
            </a:r>
          </a:p>
          <a:p>
            <a:r>
              <a:rPr lang="en-GB" dirty="0" smtClean="0"/>
              <a:t>Can identify gaps, inconsistencies or other patterns</a:t>
            </a:r>
          </a:p>
          <a:p>
            <a:r>
              <a:rPr lang="en-GB" dirty="0" smtClean="0"/>
              <a:t>Good for establishing your position and developing new theories and exploring links between different authors/countries/fields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19629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Methodology</a:t>
            </a:r>
            <a:r>
              <a:rPr lang="en-GB" b="1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I</a:t>
            </a:r>
            <a:r>
              <a:rPr lang="en-US" dirty="0" smtClean="0"/>
              <a:t>dentify </a:t>
            </a:r>
            <a:r>
              <a:rPr lang="en-US" dirty="0"/>
              <a:t>your research paradigm and why you have chosen to use this particular methodology </a:t>
            </a:r>
            <a:endParaRPr lang="en-US" dirty="0" smtClean="0"/>
          </a:p>
          <a:p>
            <a:r>
              <a:rPr lang="en-GB" dirty="0"/>
              <a:t>What are the advantages/disadvantages over the other methods available?  </a:t>
            </a:r>
          </a:p>
          <a:p>
            <a:r>
              <a:rPr lang="en-GB" dirty="0"/>
              <a:t>Discuss why a library-based dissertation is appropriate and explore the methodological issues raised. </a:t>
            </a:r>
            <a:endParaRPr lang="en-GB" dirty="0" smtClean="0"/>
          </a:p>
          <a:p>
            <a:r>
              <a:rPr lang="en-GB" dirty="0" smtClean="0"/>
              <a:t>What difficulties/limitations </a:t>
            </a:r>
            <a:r>
              <a:rPr lang="en-GB" dirty="0"/>
              <a:t>might this method present?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92679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Ethical considerations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it </a:t>
            </a:r>
            <a:r>
              <a:rPr lang="en-GB" dirty="0"/>
              <a:t>is important that you show that you </a:t>
            </a:r>
            <a:r>
              <a:rPr lang="en-GB" dirty="0" smtClean="0"/>
              <a:t>have considered ethical issues. </a:t>
            </a:r>
          </a:p>
          <a:p>
            <a:r>
              <a:rPr lang="en-GB" dirty="0" smtClean="0"/>
              <a:t>Has </a:t>
            </a:r>
            <a:r>
              <a:rPr lang="en-GB" dirty="0"/>
              <a:t>the work you found or reviewed been conducted ethically? </a:t>
            </a:r>
            <a:endParaRPr lang="en-GB" dirty="0" smtClean="0"/>
          </a:p>
          <a:p>
            <a:r>
              <a:rPr lang="en-GB" dirty="0" smtClean="0"/>
              <a:t>Is your chosen methodology more </a:t>
            </a:r>
            <a:r>
              <a:rPr lang="en-GB" dirty="0"/>
              <a:t>ethical </a:t>
            </a:r>
            <a:r>
              <a:rPr lang="en-GB" dirty="0" smtClean="0"/>
              <a:t>than primary data gathering? </a:t>
            </a:r>
          </a:p>
          <a:p>
            <a:r>
              <a:rPr lang="en-GB" smtClean="0"/>
              <a:t>Acknowledge potential </a:t>
            </a:r>
            <a:r>
              <a:rPr lang="en-GB" dirty="0" smtClean="0"/>
              <a:t>reflexivity (personal biases)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3393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0705" y="2215354"/>
            <a:ext cx="8229600" cy="1143000"/>
          </a:xfrm>
        </p:spPr>
        <p:txBody>
          <a:bodyPr>
            <a:noAutofit/>
          </a:bodyPr>
          <a:lstStyle/>
          <a:p>
            <a:r>
              <a:rPr lang="en-GB" sz="16600" dirty="0" smtClean="0"/>
              <a:t>Method</a:t>
            </a:r>
            <a:endParaRPr lang="en-GB" sz="16600" dirty="0"/>
          </a:p>
        </p:txBody>
      </p:sp>
    </p:spTree>
    <p:extLst>
      <p:ext uri="{BB962C8B-B14F-4D97-AF65-F5344CB8AC3E}">
        <p14:creationId xmlns:p14="http://schemas.microsoft.com/office/powerpoint/2010/main" val="8958542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Literature 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 efficient!</a:t>
            </a:r>
          </a:p>
          <a:p>
            <a:r>
              <a:rPr lang="en-GB" dirty="0" smtClean="0"/>
              <a:t>Don’t confuse search with review</a:t>
            </a:r>
          </a:p>
          <a:p>
            <a:r>
              <a:rPr lang="en-GB" dirty="0" smtClean="0"/>
              <a:t>Have a search strategy- know what you are looking for and stay focussed</a:t>
            </a:r>
          </a:p>
          <a:p>
            <a:r>
              <a:rPr lang="en-GB" dirty="0" smtClean="0"/>
              <a:t>Draw up a list of key words</a:t>
            </a:r>
          </a:p>
          <a:p>
            <a:r>
              <a:rPr lang="en-GB" dirty="0" smtClean="0"/>
              <a:t>The more precise the search parameters the better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8338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 Parameters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5256"/>
            <a:ext cx="8229600" cy="4910908"/>
          </a:xfrm>
        </p:spPr>
        <p:txBody>
          <a:bodyPr>
            <a:normAutofit/>
          </a:bodyPr>
          <a:lstStyle/>
          <a:p>
            <a:r>
              <a:rPr lang="en-GB" dirty="0" smtClean="0"/>
              <a:t>Key words: “diabetes” “type 2 diabetes” “type two diabetes” “diabetes mellitus” “noninsulin dependent diabetes” “adult-onset diabetes”</a:t>
            </a:r>
          </a:p>
          <a:p>
            <a:r>
              <a:rPr lang="en-GB" dirty="0" smtClean="0"/>
              <a:t>Dates: </a:t>
            </a:r>
            <a:r>
              <a:rPr lang="en-GB" dirty="0" smtClean="0"/>
              <a:t>since 1990, between 2010 and 2012?  Need to justify choice</a:t>
            </a:r>
          </a:p>
          <a:p>
            <a:r>
              <a:rPr lang="en-GB" dirty="0" smtClean="0"/>
              <a:t>English language only? UK or US spellings?</a:t>
            </a:r>
          </a:p>
          <a:p>
            <a:r>
              <a:rPr lang="en-GB" dirty="0" smtClean="0"/>
              <a:t>Country of publication/study?</a:t>
            </a:r>
          </a:p>
          <a:p>
            <a:r>
              <a:rPr lang="en-GB" dirty="0" smtClean="0"/>
              <a:t>Only peer reviewed, other condition of quality?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135657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you get enough or too many hits?</a:t>
            </a:r>
          </a:p>
          <a:p>
            <a:r>
              <a:rPr lang="en-GB" dirty="0" smtClean="0"/>
              <a:t>Is there enough relevant and recent material?</a:t>
            </a:r>
          </a:p>
          <a:p>
            <a:r>
              <a:rPr lang="en-GB" dirty="0" smtClean="0"/>
              <a:t>If too narrow will limit scope of study, perhaps a good PhD!</a:t>
            </a:r>
          </a:p>
          <a:p>
            <a:r>
              <a:rPr lang="en-GB" dirty="0" smtClean="0"/>
              <a:t>If too wide, things will get out of hand!</a:t>
            </a:r>
          </a:p>
          <a:p>
            <a:r>
              <a:rPr lang="en-GB" dirty="0" smtClean="0"/>
              <a:t>Revise key words accordingly and search again</a:t>
            </a:r>
          </a:p>
          <a:p>
            <a:r>
              <a:rPr lang="en-GB" dirty="0" smtClean="0"/>
              <a:t>Boolean Operators: “And”, “Not”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5849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ages.jpe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4535" r="-74535"/>
          <a:stretch>
            <a:fillRect/>
          </a:stretch>
        </p:blipFill>
        <p:spPr>
          <a:xfrm>
            <a:off x="-905130" y="458069"/>
            <a:ext cx="10876871" cy="5981860"/>
          </a:xfrm>
        </p:spPr>
      </p:pic>
    </p:spTree>
    <p:extLst>
      <p:ext uri="{BB962C8B-B14F-4D97-AF65-F5344CB8AC3E}">
        <p14:creationId xmlns:p14="http://schemas.microsoft.com/office/powerpoint/2010/main" val="8121331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Reliability and Relevance are key!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840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Who is the author and what is their status?</a:t>
            </a:r>
          </a:p>
          <a:p>
            <a:r>
              <a:rPr lang="en-GB" dirty="0" smtClean="0"/>
              <a:t>How accurate and recent is the document?</a:t>
            </a:r>
          </a:p>
          <a:p>
            <a:r>
              <a:rPr lang="en-GB" dirty="0" smtClean="0"/>
              <a:t>Is there any bias; who funded or published the research?</a:t>
            </a:r>
          </a:p>
          <a:p>
            <a:r>
              <a:rPr lang="en-GB" dirty="0" smtClean="0"/>
              <a:t>Where does the author get the evidence/ data from?</a:t>
            </a:r>
          </a:p>
          <a:p>
            <a:r>
              <a:rPr lang="en-GB" dirty="0" smtClean="0"/>
              <a:t>Has anyone else used or commented on this publication in their research?</a:t>
            </a:r>
          </a:p>
          <a:p>
            <a:r>
              <a:rPr lang="en-GB" dirty="0" smtClean="0"/>
              <a:t>Does it feel right?</a:t>
            </a:r>
          </a:p>
          <a:p>
            <a:r>
              <a:rPr lang="en-GB" dirty="0" smtClean="0"/>
              <a:t>Does it relate directly to your question and the context of your study?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7004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836" y="1831257"/>
            <a:ext cx="8487090" cy="3084382"/>
          </a:xfrm>
        </p:spPr>
        <p:txBody>
          <a:bodyPr>
            <a:noAutofit/>
          </a:bodyPr>
          <a:lstStyle/>
          <a:p>
            <a:r>
              <a:rPr lang="en-GB" sz="9600" b="1" dirty="0" smtClean="0">
                <a:solidFill>
                  <a:srgbClr val="FF0000"/>
                </a:solidFill>
              </a:rPr>
              <a:t>KEEP A RECORD OF EVERYTHING YOU READ</a:t>
            </a:r>
            <a:endParaRPr lang="en-GB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3581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Avoid long quotes</a:t>
            </a:r>
          </a:p>
          <a:p>
            <a:r>
              <a:rPr lang="en-GB" dirty="0" smtClean="0"/>
              <a:t>Avoid overly descriptive accounts</a:t>
            </a:r>
          </a:p>
          <a:p>
            <a:r>
              <a:rPr lang="en-GB" dirty="0" smtClean="0"/>
              <a:t>Engage critically, no matter how much you agree with the author</a:t>
            </a:r>
          </a:p>
          <a:p>
            <a:r>
              <a:rPr lang="en-GB" dirty="0" smtClean="0"/>
              <a:t>Recognise limitations of studies</a:t>
            </a:r>
          </a:p>
          <a:p>
            <a:r>
              <a:rPr lang="en-GB" dirty="0" smtClean="0"/>
              <a:t>Forge links with other literature</a:t>
            </a:r>
          </a:p>
          <a:p>
            <a:r>
              <a:rPr lang="en-GB" dirty="0" smtClean="0"/>
              <a:t>There is a logical order and progression in my work</a:t>
            </a:r>
          </a:p>
          <a:p>
            <a:r>
              <a:rPr lang="en-GB" dirty="0" smtClean="0"/>
              <a:t>Demonstrate your understanding of the work and how it is relevant to your question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12844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836" y="1831257"/>
            <a:ext cx="8487090" cy="3084382"/>
          </a:xfrm>
        </p:spPr>
        <p:txBody>
          <a:bodyPr>
            <a:noAutofit/>
          </a:bodyPr>
          <a:lstStyle/>
          <a:p>
            <a:r>
              <a:rPr lang="en-GB" sz="9600" b="1" dirty="0" smtClean="0">
                <a:solidFill>
                  <a:srgbClr val="FF0000"/>
                </a:solidFill>
              </a:rPr>
              <a:t>KEEP A RECORD OF EVERYTHING YOU READ</a:t>
            </a:r>
            <a:endParaRPr lang="en-GB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3581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References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/>
              <a:t>Babbie</a:t>
            </a:r>
            <a:r>
              <a:rPr lang="en-GB" dirty="0"/>
              <a:t>, E. R. (2007).</a:t>
            </a:r>
            <a:r>
              <a:rPr lang="en-GB" i="1" dirty="0"/>
              <a:t> The practice of social research. </a:t>
            </a:r>
            <a:r>
              <a:rPr lang="en-GB" dirty="0"/>
              <a:t>Wadsworth Pub Co. </a:t>
            </a:r>
            <a:endParaRPr lang="en-GB" dirty="0" smtClean="0"/>
          </a:p>
          <a:p>
            <a:r>
              <a:rPr lang="en-GB" dirty="0"/>
              <a:t>Cronin, P., Ryan, F. and Coughlan, M. (2010). 'Undertaking a literature review: a step-by-step approach', </a:t>
            </a:r>
            <a:r>
              <a:rPr lang="en-GB" i="1" dirty="0"/>
              <a:t>British Journal of Nursing,</a:t>
            </a:r>
            <a:r>
              <a:rPr lang="en-GB" dirty="0"/>
              <a:t> 17(1), 38. 	</a:t>
            </a:r>
            <a:endParaRPr lang="en-GB" dirty="0" smtClean="0"/>
          </a:p>
          <a:p>
            <a:r>
              <a:rPr lang="en-GB" dirty="0" err="1" smtClean="0"/>
              <a:t>Greetham</a:t>
            </a:r>
            <a:r>
              <a:rPr lang="en-GB" dirty="0" smtClean="0"/>
              <a:t>, B. (2014) </a:t>
            </a:r>
            <a:r>
              <a:rPr lang="en-GB" i="1" dirty="0"/>
              <a:t>H</a:t>
            </a:r>
            <a:r>
              <a:rPr lang="en-GB" i="1" dirty="0" smtClean="0"/>
              <a:t>ow to write your undergraduate dissertation Palgrave Macmillan: Basingstoke </a:t>
            </a:r>
          </a:p>
          <a:p>
            <a:r>
              <a:rPr lang="en-GB" dirty="0" err="1"/>
              <a:t>Polit</a:t>
            </a:r>
            <a:r>
              <a:rPr lang="en-GB" dirty="0"/>
              <a:t>, D. and Beck, C. (2004) </a:t>
            </a:r>
            <a:r>
              <a:rPr lang="en-GB" i="1" dirty="0"/>
              <a:t>Nursing Research: Principles and Methods</a:t>
            </a:r>
            <a:r>
              <a:rPr lang="en-GB" dirty="0"/>
              <a:t>, Lippincott, Williams &amp; Wilkins: Philadelphia</a:t>
            </a:r>
          </a:p>
          <a:p>
            <a:r>
              <a:rPr lang="en-GB" dirty="0" err="1"/>
              <a:t>Polit</a:t>
            </a:r>
            <a:r>
              <a:rPr lang="en-GB" dirty="0"/>
              <a:t>, D. and Beck, C. (2006) </a:t>
            </a:r>
            <a:r>
              <a:rPr lang="en-GB" i="1" dirty="0"/>
              <a:t>Essentials of Nursing Research: Methods, Appraisal and</a:t>
            </a:r>
            <a:r>
              <a:rPr lang="en-GB" dirty="0"/>
              <a:t> </a:t>
            </a:r>
            <a:r>
              <a:rPr lang="en-GB" i="1" dirty="0"/>
              <a:t>Utilization</a:t>
            </a:r>
            <a:r>
              <a:rPr lang="en-GB" dirty="0"/>
              <a:t> Lippincott, Williams and Wilkins: Philadelphia </a:t>
            </a:r>
          </a:p>
        </p:txBody>
      </p:sp>
    </p:spTree>
    <p:extLst>
      <p:ext uri="{BB962C8B-B14F-4D97-AF65-F5344CB8AC3E}">
        <p14:creationId xmlns:p14="http://schemas.microsoft.com/office/powerpoint/2010/main" val="17423452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1172</TotalTime>
  <Words>829</Words>
  <Application>Microsoft Macintosh PowerPoint</Application>
  <PresentationFormat>On-screen Show (4:3)</PresentationFormat>
  <Paragraphs>98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Office Theme</vt:lpstr>
      <vt:lpstr>Doing a library based dissertation</vt:lpstr>
      <vt:lpstr>KEEP A RECORD OF EVERYTHING YOU READ</vt:lpstr>
      <vt:lpstr>PowerPoint Presentation</vt:lpstr>
      <vt:lpstr>A story about what you have read about a subject and what you think is good and bad about it </vt:lpstr>
      <vt:lpstr>The research question…</vt:lpstr>
      <vt:lpstr>Methodology</vt:lpstr>
      <vt:lpstr>Methodology</vt:lpstr>
      <vt:lpstr>Paradigms…</vt:lpstr>
      <vt:lpstr>Quantitative</vt:lpstr>
      <vt:lpstr>Qualitative Systematic</vt:lpstr>
      <vt:lpstr>Qualitative Unsystematic</vt:lpstr>
      <vt:lpstr>Methodology…</vt:lpstr>
      <vt:lpstr>Ethical considerations</vt:lpstr>
      <vt:lpstr>Method</vt:lpstr>
      <vt:lpstr>The Literature Search</vt:lpstr>
      <vt:lpstr>Search Parameters</vt:lpstr>
      <vt:lpstr>Searching </vt:lpstr>
      <vt:lpstr>PowerPoint Presentation</vt:lpstr>
      <vt:lpstr>Reliability and Relevance are key! </vt:lpstr>
      <vt:lpstr>KEEP A RECORD OF EVERYTHING YOU READ</vt:lpstr>
      <vt:lpstr>Top Tips</vt:lpstr>
      <vt:lpstr>KEEP A RECORD OF EVERYTHING YOU READ</vt:lpstr>
      <vt:lpstr>References 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Doing a library based dissertation</dc:title>
  <dc:creator>SHOE7</dc:creator>
  <cp:lastModifiedBy>SHOE7</cp:lastModifiedBy>
  <cp:revision>26</cp:revision>
  <dcterms:created xsi:type="dcterms:W3CDTF">2015-02-16T17:57:01Z</dcterms:created>
  <dcterms:modified xsi:type="dcterms:W3CDTF">2015-02-19T12:48:48Z</dcterms:modified>
</cp:coreProperties>
</file>