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3" r:id="rId8"/>
    <p:sldId id="265" r:id="rId9"/>
    <p:sldId id="266" r:id="rId10"/>
    <p:sldId id="264" r:id="rId11"/>
  </p:sldIdLst>
  <p:sldSz cx="18288000" cy="10287000"/>
  <p:notesSz cx="6858000" cy="9144000"/>
  <p:embeddedFontLst>
    <p:embeddedFont>
      <p:font typeface="Calibri" panose="020F0502020204030204" pitchFamily="34" charset="0"/>
      <p:regular r:id="rId13"/>
      <p:bold r:id="rId14"/>
      <p:italic r:id="rId15"/>
      <p:boldItalic r:id="rId16"/>
    </p:embeddedFont>
    <p:embeddedFont>
      <p:font typeface="Canva Sans" panose="020B0503030501040103" pitchFamily="34" charset="0"/>
      <p:regular r:id="rId17"/>
    </p:embeddedFont>
    <p:embeddedFont>
      <p:font typeface="Dubai" panose="020B0503030403030204" pitchFamily="34" charset="-78"/>
      <p:regular r:id="rId18"/>
      <p:bold r:id="rId19"/>
    </p:embeddedFont>
    <p:embeddedFont>
      <p:font typeface="Montserrat" pitchFamily="2" charset="77"/>
      <p:regular r:id="rId20"/>
      <p:bold r:id="rId21"/>
      <p:italic r:id="rId22"/>
      <p:boldItalic r:id="rId23"/>
    </p:embeddedFont>
    <p:embeddedFont>
      <p:font typeface="Montserrat Bold" pitchFamily="2" charset="77"/>
      <p:regular r:id="rId24"/>
      <p:bold r:id="rId25"/>
    </p:embeddedFont>
    <p:embeddedFont>
      <p:font typeface="Poppins" pitchFamily="2" charset="77"/>
      <p:regular r:id="rId26"/>
      <p:bold r:id="rId27"/>
      <p:italic r:id="rId28"/>
      <p:boldItalic r:id="rId29"/>
    </p:embeddedFont>
    <p:embeddedFont>
      <p:font typeface="Poppins Bold" pitchFamily="2" charset="77"/>
      <p:regular r:id="rId30"/>
      <p:bold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5365"/>
    <a:srgbClr val="FFDDD0"/>
    <a:srgbClr val="FFFDF5"/>
    <a:srgbClr val="DF875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34" autoAdjust="0"/>
    <p:restoredTop sz="93784" autoAdjust="0"/>
  </p:normalViewPr>
  <p:slideViewPr>
    <p:cSldViewPr>
      <p:cViewPr varScale="1">
        <p:scale>
          <a:sx n="45" d="100"/>
          <a:sy n="45" d="100"/>
        </p:scale>
        <p:origin x="568"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font" Target="fonts/font1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font" Target="fonts/font1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font" Target="fonts/font18.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F56FC2-F534-4CA4-92C1-101AFE93FA1B}" type="datetimeFigureOut">
              <a:rPr lang="en-US" smtClean="0"/>
              <a:t>7/12/25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B31E94-8F05-40C9-98A1-1A7CE1680768}" type="slidenum">
              <a:rPr lang="en-US" smtClean="0"/>
              <a:t>‹#›</a:t>
            </a:fld>
            <a:endParaRPr lang="en-US"/>
          </a:p>
        </p:txBody>
      </p:sp>
    </p:spTree>
    <p:extLst>
      <p:ext uri="{BB962C8B-B14F-4D97-AF65-F5344CB8AC3E}">
        <p14:creationId xmlns:p14="http://schemas.microsoft.com/office/powerpoint/2010/main" val="3186467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Organisational</a:t>
            </a:r>
            <a:r>
              <a:rPr lang="en-US" dirty="0"/>
              <a:t> performance is greatly impacted by motivation. Innovation, employee satisfaction, recruiting, and productivity are all impacted (</a:t>
            </a:r>
            <a:r>
              <a:rPr lang="en-US" sz="1200" kern="1200" dirty="0" err="1">
                <a:solidFill>
                  <a:schemeClr val="tx1"/>
                </a:solidFill>
                <a:effectLst/>
                <a:latin typeface="+mn-lt"/>
                <a:ea typeface="+mn-ea"/>
                <a:cs typeface="+mn-cs"/>
              </a:rPr>
              <a:t>Kalogiannidis</a:t>
            </a:r>
            <a:r>
              <a:rPr lang="en-US" sz="1200" kern="1200" dirty="0">
                <a:solidFill>
                  <a:schemeClr val="tx1"/>
                </a:solidFill>
                <a:effectLst/>
                <a:latin typeface="+mn-lt"/>
                <a:ea typeface="+mn-ea"/>
                <a:cs typeface="+mn-cs"/>
              </a:rPr>
              <a:t>, 2021).</a:t>
            </a:r>
            <a:r>
              <a:rPr lang="en-US" dirty="0"/>
              <a:t> Traditional methods of employee motivation are becoming more ineffective in today's hybrid workplaces due to factors such as varied workforces, remote teams, and </a:t>
            </a:r>
            <a:r>
              <a:rPr lang="en-US" dirty="0" err="1"/>
              <a:t>organisational</a:t>
            </a:r>
            <a:r>
              <a:rPr lang="en-US" dirty="0"/>
              <a:t> structures. Designing strategies that appeal to workers' diverse experiences and aspirations presents new problems for managers. In this research, we look at how managers may inspire their staff to put in extra hours. How far can managers push their staff to work harder? This theme is the main focus of this investigation. By delving into this, practical strategies for achieving success may be uncovered. In today's business world, it is essential to be familiar with these traits. Companies that implement </a:t>
            </a:r>
            <a:r>
              <a:rPr lang="en-US" dirty="0" err="1"/>
              <a:t>individualised</a:t>
            </a:r>
            <a:r>
              <a:rPr lang="en-US" dirty="0"/>
              <a:t> strategies for employee rewards have a better chance of maintaining high levels of performance, flexibility, and engagement in a dynamic business climate. Both theory and practice of management benefit from this approach (</a:t>
            </a:r>
            <a:r>
              <a:rPr lang="en-US" sz="1200" kern="1200" dirty="0" err="1">
                <a:solidFill>
                  <a:schemeClr val="tx1"/>
                </a:solidFill>
                <a:effectLst/>
                <a:latin typeface="+mn-lt"/>
                <a:ea typeface="+mn-ea"/>
                <a:cs typeface="+mn-cs"/>
              </a:rPr>
              <a:t>Agustian</a:t>
            </a:r>
            <a:r>
              <a:rPr lang="en-US" sz="1200" kern="1200" dirty="0">
                <a:solidFill>
                  <a:schemeClr val="tx1"/>
                </a:solidFill>
                <a:effectLst/>
                <a:latin typeface="+mn-lt"/>
                <a:ea typeface="+mn-ea"/>
                <a:cs typeface="+mn-cs"/>
              </a:rPr>
              <a:t> et al., 2023).</a:t>
            </a:r>
            <a:endParaRPr lang="en-US" dirty="0"/>
          </a:p>
        </p:txBody>
      </p:sp>
      <p:sp>
        <p:nvSpPr>
          <p:cNvPr id="4" name="Slide Number Placeholder 3"/>
          <p:cNvSpPr>
            <a:spLocks noGrp="1"/>
          </p:cNvSpPr>
          <p:nvPr>
            <p:ph type="sldNum" sz="quarter" idx="5"/>
          </p:nvPr>
        </p:nvSpPr>
        <p:spPr/>
        <p:txBody>
          <a:bodyPr/>
          <a:lstStyle/>
          <a:p>
            <a:fld id="{89B31E94-8F05-40C9-98A1-1A7CE1680768}" type="slidenum">
              <a:rPr lang="en-US" smtClean="0"/>
              <a:t>2</a:t>
            </a:fld>
            <a:endParaRPr lang="en-US"/>
          </a:p>
        </p:txBody>
      </p:sp>
    </p:spTree>
    <p:extLst>
      <p:ext uri="{BB962C8B-B14F-4D97-AF65-F5344CB8AC3E}">
        <p14:creationId xmlns:p14="http://schemas.microsoft.com/office/powerpoint/2010/main" val="1561677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study offers insights on corporate motivation that are contextually relevant through the use of qualitative research. To better comprehend the complexities of human </a:t>
            </a:r>
            <a:r>
              <a:rPr lang="en-US" dirty="0" err="1"/>
              <a:t>behaviour</a:t>
            </a:r>
            <a:r>
              <a:rPr lang="en-US" dirty="0"/>
              <a:t>, perspectives, and the workplace, qualitative research is essential (</a:t>
            </a:r>
            <a:r>
              <a:rPr lang="en-US" sz="1200" kern="1200" dirty="0">
                <a:solidFill>
                  <a:schemeClr val="tx1"/>
                </a:solidFill>
                <a:effectLst/>
                <a:latin typeface="+mn-lt"/>
                <a:ea typeface="+mn-ea"/>
                <a:cs typeface="+mn-cs"/>
              </a:rPr>
              <a:t>Phillips, 2023)</a:t>
            </a:r>
            <a:r>
              <a:rPr lang="en-US" dirty="0"/>
              <a:t>. This is in contrast to data-generalizing quantitative approaches. Interviews that are not fully </a:t>
            </a:r>
            <a:r>
              <a:rPr lang="en-US" dirty="0" err="1"/>
              <a:t>organised</a:t>
            </a:r>
            <a:r>
              <a:rPr lang="en-US" dirty="0"/>
              <a:t> will be employed in order to collect data. Interviews like this try to strike a balance between rigidity and adaptability. In order to identify the strategic objective and the lived experiences that drive motivation, managers and workers will take part in these interviews. Participants will have the opportunity to express their thoughts and feelings to management through the use of open-ended questions. Those involved in or affected by motivating </a:t>
            </a:r>
            <a:r>
              <a:rPr lang="en-US" dirty="0" err="1"/>
              <a:t>behaviours</a:t>
            </a:r>
            <a:r>
              <a:rPr lang="en-US" dirty="0"/>
              <a:t> are chosen through a purposeful sampling. This makes sure that the principles that are taught are based on real-life examples. The technique offers the necessary information to comprehend motivational methods in the actual world. Academics and professionals alike can use it to their advantage when looking to boost productivity with tailored management solutions (</a:t>
            </a:r>
            <a:r>
              <a:rPr lang="en-US" sz="1200" kern="1200" dirty="0" err="1">
                <a:solidFill>
                  <a:schemeClr val="tx1"/>
                </a:solidFill>
                <a:effectLst/>
                <a:latin typeface="+mn-lt"/>
                <a:ea typeface="+mn-ea"/>
                <a:cs typeface="+mn-cs"/>
              </a:rPr>
              <a:t>Barchielli</a:t>
            </a:r>
            <a:r>
              <a:rPr lang="en-US" sz="1200" kern="1200" dirty="0">
                <a:solidFill>
                  <a:schemeClr val="tx1"/>
                </a:solidFill>
                <a:effectLst/>
                <a:latin typeface="+mn-lt"/>
                <a:ea typeface="+mn-ea"/>
                <a:cs typeface="+mn-cs"/>
              </a:rPr>
              <a:t> et al., 2021).</a:t>
            </a:r>
            <a:endParaRPr lang="en-US" dirty="0"/>
          </a:p>
        </p:txBody>
      </p:sp>
      <p:sp>
        <p:nvSpPr>
          <p:cNvPr id="4" name="Slide Number Placeholder 3"/>
          <p:cNvSpPr>
            <a:spLocks noGrp="1"/>
          </p:cNvSpPr>
          <p:nvPr>
            <p:ph type="sldNum" sz="quarter" idx="5"/>
          </p:nvPr>
        </p:nvSpPr>
        <p:spPr/>
        <p:txBody>
          <a:bodyPr/>
          <a:lstStyle/>
          <a:p>
            <a:fld id="{89B31E94-8F05-40C9-98A1-1A7CE1680768}" type="slidenum">
              <a:rPr lang="en-US" smtClean="0"/>
              <a:t>3</a:t>
            </a:fld>
            <a:endParaRPr lang="en-US"/>
          </a:p>
        </p:txBody>
      </p:sp>
    </p:spTree>
    <p:extLst>
      <p:ext uri="{BB962C8B-B14F-4D97-AF65-F5344CB8AC3E}">
        <p14:creationId xmlns:p14="http://schemas.microsoft.com/office/powerpoint/2010/main" val="4209819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interview questions will be tested with two different individuals so that we can ensure the reliability of the study. Because of this, you will be able to determine whether the questions are well-framed, relevant, and produce findings that are useful. We perform a thorough review of both the interview recordings and the transcribed text to ensure that they are devoid of any errors or misunderstandings and that they contain correct information. Triangulation is a technique that involves comparing and contrasting the perspectives of members of management and employees in order to ensure the validity of the findings (</a:t>
            </a:r>
            <a:r>
              <a:rPr lang="en-US" sz="1200" kern="1200" dirty="0" err="1">
                <a:solidFill>
                  <a:schemeClr val="tx1"/>
                </a:solidFill>
                <a:effectLst/>
                <a:latin typeface="+mn-lt"/>
                <a:ea typeface="+mn-ea"/>
                <a:cs typeface="+mn-cs"/>
              </a:rPr>
              <a:t>Donkoh</a:t>
            </a:r>
            <a:r>
              <a:rPr lang="en-US" sz="1200" kern="1200" dirty="0">
                <a:solidFill>
                  <a:schemeClr val="tx1"/>
                </a:solidFill>
                <a:effectLst/>
                <a:latin typeface="+mn-lt"/>
                <a:ea typeface="+mn-ea"/>
                <a:cs typeface="+mn-cs"/>
              </a:rPr>
              <a:t> and Mensah, 2023)</a:t>
            </a:r>
            <a:r>
              <a:rPr lang="en-US" dirty="0"/>
              <a:t>. In the event that this strategy is </a:t>
            </a:r>
            <a:r>
              <a:rPr lang="en-US" dirty="0" err="1"/>
              <a:t>utilised</a:t>
            </a:r>
            <a:r>
              <a:rPr lang="en-US" dirty="0"/>
              <a:t>, the outcomes are more reliable and equitable. With regard to the analysis of themes, NVivo will be employed. Because of this, the process of </a:t>
            </a:r>
            <a:r>
              <a:rPr lang="en-US" dirty="0" err="1"/>
              <a:t>organising</a:t>
            </a:r>
            <a:r>
              <a:rPr lang="en-US" dirty="0"/>
              <a:t>, </a:t>
            </a:r>
            <a:r>
              <a:rPr lang="en-US" dirty="0" err="1"/>
              <a:t>categorising</a:t>
            </a:r>
            <a:r>
              <a:rPr lang="en-US" dirty="0"/>
              <a:t>, and </a:t>
            </a:r>
            <a:r>
              <a:rPr lang="en-US" dirty="0" err="1"/>
              <a:t>analysing</a:t>
            </a:r>
            <a:r>
              <a:rPr lang="en-US" dirty="0"/>
              <a:t> data will become significantly simpler. Because motivation is influenced by both the circumstances and the individual, this strategy was selected. The use of qualitative methodologies is required in order to gain an understanding of how firms deal with motivation. Attempts to demonstrate this using quantitative methods could be difficult (</a:t>
            </a:r>
            <a:r>
              <a:rPr lang="en-US" sz="1200" kern="1200" dirty="0" err="1">
                <a:solidFill>
                  <a:schemeClr val="tx1"/>
                </a:solidFill>
                <a:effectLst/>
                <a:latin typeface="+mn-lt"/>
                <a:ea typeface="+mn-ea"/>
                <a:cs typeface="+mn-cs"/>
              </a:rPr>
              <a:t>Dunwoodie</a:t>
            </a:r>
            <a:r>
              <a:rPr lang="en-US" sz="1200" kern="1200" dirty="0">
                <a:solidFill>
                  <a:schemeClr val="tx1"/>
                </a:solidFill>
                <a:effectLst/>
                <a:latin typeface="+mn-lt"/>
                <a:ea typeface="+mn-ea"/>
                <a:cs typeface="+mn-cs"/>
              </a:rPr>
              <a:t> et al., 2023).</a:t>
            </a:r>
            <a:endParaRPr lang="en-US" dirty="0"/>
          </a:p>
        </p:txBody>
      </p:sp>
      <p:sp>
        <p:nvSpPr>
          <p:cNvPr id="4" name="Slide Number Placeholder 3"/>
          <p:cNvSpPr>
            <a:spLocks noGrp="1"/>
          </p:cNvSpPr>
          <p:nvPr>
            <p:ph type="sldNum" sz="quarter" idx="5"/>
          </p:nvPr>
        </p:nvSpPr>
        <p:spPr/>
        <p:txBody>
          <a:bodyPr/>
          <a:lstStyle/>
          <a:p>
            <a:fld id="{89B31E94-8F05-40C9-98A1-1A7CE1680768}" type="slidenum">
              <a:rPr lang="en-US" smtClean="0"/>
              <a:t>4</a:t>
            </a:fld>
            <a:endParaRPr lang="en-US"/>
          </a:p>
        </p:txBody>
      </p:sp>
    </p:spTree>
    <p:extLst>
      <p:ext uri="{BB962C8B-B14F-4D97-AF65-F5344CB8AC3E}">
        <p14:creationId xmlns:p14="http://schemas.microsoft.com/office/powerpoint/2010/main" val="2388358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guarantee the integrity of the research and the well-being of the participants, ethical norms must be adhered to. This strategy starts with obtaining participants' agreement after they have been informed (</a:t>
            </a:r>
            <a:r>
              <a:rPr lang="en-US" sz="1200" kern="1200" dirty="0">
                <a:solidFill>
                  <a:schemeClr val="tx1"/>
                </a:solidFill>
                <a:effectLst/>
                <a:latin typeface="+mn-lt"/>
                <a:ea typeface="+mn-ea"/>
                <a:cs typeface="+mn-cs"/>
              </a:rPr>
              <a:t>Haneef and Agrawal, 2024)</a:t>
            </a:r>
            <a:r>
              <a:rPr lang="en-US" dirty="0"/>
              <a:t>. Information that is both explicit and comprehensive on the study, including its objectives, procedures, and the use of data, will be provided to each participant. Unless they have both understood and consented to the terms of the permission form, they will not sign it. Every piece of personally identifiable information, such as names, job descriptions, and references from companies, will be </a:t>
            </a:r>
            <a:r>
              <a:rPr lang="en-US" dirty="0" err="1"/>
              <a:t>anonymised</a:t>
            </a:r>
            <a:r>
              <a:rPr lang="en-US" dirty="0"/>
              <a:t> in the transcripts and reports in order to protect the confidentiality of the material (</a:t>
            </a:r>
            <a:r>
              <a:rPr lang="en-US" sz="1200" kern="1200" dirty="0">
                <a:solidFill>
                  <a:schemeClr val="tx1"/>
                </a:solidFill>
                <a:effectLst/>
                <a:latin typeface="+mn-lt"/>
                <a:ea typeface="+mn-ea"/>
                <a:cs typeface="+mn-cs"/>
              </a:rPr>
              <a:t>Campbell et al., 2023)</a:t>
            </a:r>
            <a:r>
              <a:rPr lang="en-US" dirty="0"/>
              <a:t>. Because of this phase, it is difficult to attach participant data to specific persons. In conclusion, the study places a focus on involvement that is free of charge. Participants will be notified that they are free to withdraw from the study at any time without being required to provide an explanation or face any penalties. These principles contribute to the establishment of a secure, courteous, and truthful environment for the collecting of data.</a:t>
            </a:r>
          </a:p>
        </p:txBody>
      </p:sp>
      <p:sp>
        <p:nvSpPr>
          <p:cNvPr id="4" name="Slide Number Placeholder 3"/>
          <p:cNvSpPr>
            <a:spLocks noGrp="1"/>
          </p:cNvSpPr>
          <p:nvPr>
            <p:ph type="sldNum" sz="quarter" idx="5"/>
          </p:nvPr>
        </p:nvSpPr>
        <p:spPr/>
        <p:txBody>
          <a:bodyPr/>
          <a:lstStyle/>
          <a:p>
            <a:fld id="{89B31E94-8F05-40C9-98A1-1A7CE1680768}" type="slidenum">
              <a:rPr lang="en-US" smtClean="0"/>
              <a:t>5</a:t>
            </a:fld>
            <a:endParaRPr lang="en-US"/>
          </a:p>
        </p:txBody>
      </p:sp>
    </p:spTree>
    <p:extLst>
      <p:ext uri="{BB962C8B-B14F-4D97-AF65-F5344CB8AC3E}">
        <p14:creationId xmlns:p14="http://schemas.microsoft.com/office/powerpoint/2010/main" val="2454045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with maintaining privacy and obtaining consent, safeguarding others from harm is a moral imperative. Making sure individuals can speak their minds without worrying for their careers or their mental well-being is essential (</a:t>
            </a:r>
            <a:r>
              <a:rPr lang="en-US" sz="1200" kern="1200" dirty="0">
                <a:solidFill>
                  <a:schemeClr val="tx1"/>
                </a:solidFill>
                <a:effectLst/>
                <a:latin typeface="+mn-lt"/>
                <a:ea typeface="+mn-ea"/>
                <a:cs typeface="+mn-cs"/>
              </a:rPr>
              <a:t>Nicholls et al., 2022). </a:t>
            </a:r>
            <a:r>
              <a:rPr lang="en-US" dirty="0"/>
              <a:t>No one will be offended or made to feel uncomfortable during the interview because of this. In addition to obtaining clearance from the university's ethics committee prior to data collection, this study will adhere to all institutional ethical standards. Thus, we know that all of our research practices are safe for participants and uphold the highest standards of academic honesty. The researcher is also responsible for making sure everyone is acting ethically during the process. Keeping a reflective diary might help one </a:t>
            </a:r>
            <a:r>
              <a:rPr lang="en-US" dirty="0" err="1"/>
              <a:t>recognise</a:t>
            </a:r>
            <a:r>
              <a:rPr lang="en-US" dirty="0"/>
              <a:t> and lessen their own biases. The procedures will provide answers to participant questions and resolve their concerns. These protocols guarantee the study's ethical conduct from beginning to end.</a:t>
            </a:r>
          </a:p>
        </p:txBody>
      </p:sp>
      <p:sp>
        <p:nvSpPr>
          <p:cNvPr id="4" name="Slide Number Placeholder 3"/>
          <p:cNvSpPr>
            <a:spLocks noGrp="1"/>
          </p:cNvSpPr>
          <p:nvPr>
            <p:ph type="sldNum" sz="quarter" idx="5"/>
          </p:nvPr>
        </p:nvSpPr>
        <p:spPr/>
        <p:txBody>
          <a:bodyPr/>
          <a:lstStyle/>
          <a:p>
            <a:fld id="{89B31E94-8F05-40C9-98A1-1A7CE1680768}" type="slidenum">
              <a:rPr lang="en-US" smtClean="0"/>
              <a:t>6</a:t>
            </a:fld>
            <a:endParaRPr lang="en-US"/>
          </a:p>
        </p:txBody>
      </p:sp>
    </p:spTree>
    <p:extLst>
      <p:ext uri="{BB962C8B-B14F-4D97-AF65-F5344CB8AC3E}">
        <p14:creationId xmlns:p14="http://schemas.microsoft.com/office/powerpoint/2010/main" val="29796302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study has limitations, as do many others. Primarily, the results might not be </a:t>
            </a:r>
            <a:r>
              <a:rPr lang="en-US" dirty="0" err="1"/>
              <a:t>generalisable</a:t>
            </a:r>
            <a:r>
              <a:rPr lang="en-US" dirty="0"/>
              <a:t> to other industries or businesses due to the small sample size (ten to twelve people). Second, there may not be enough time to conduct in-depth interviews or follow-ups, which limits the amount of information that can be gathered. Problems with access, such as overworked managers or departments, could limit the range of viewpoints taken into account. Several research options are proposed in this article to solve these limits. A larger sample from a variety of </a:t>
            </a:r>
            <a:r>
              <a:rPr lang="en-US" dirty="0" err="1"/>
              <a:t>organisational</a:t>
            </a:r>
            <a:r>
              <a:rPr lang="en-US" dirty="0"/>
              <a:t> levels, departments, and sectors is required to provide more comprehensive insights. extra interviews and improved data triangulation might be possible with extra time to conduct the research. Lastly, to have a better grasp of motivating tactics, a mixed-methods approach is recommended. This approach combines interviews with surveys or productivity evaluations. The validity, relevance, and practicality of future research would be enhanced by these enhancements.</a:t>
            </a:r>
          </a:p>
        </p:txBody>
      </p:sp>
      <p:sp>
        <p:nvSpPr>
          <p:cNvPr id="4" name="Slide Number Placeholder 3"/>
          <p:cNvSpPr>
            <a:spLocks noGrp="1"/>
          </p:cNvSpPr>
          <p:nvPr>
            <p:ph type="sldNum" sz="quarter" idx="5"/>
          </p:nvPr>
        </p:nvSpPr>
        <p:spPr/>
        <p:txBody>
          <a:bodyPr/>
          <a:lstStyle/>
          <a:p>
            <a:fld id="{89B31E94-8F05-40C9-98A1-1A7CE1680768}" type="slidenum">
              <a:rPr lang="en-US" smtClean="0"/>
              <a:t>7</a:t>
            </a:fld>
            <a:endParaRPr lang="en-US"/>
          </a:p>
        </p:txBody>
      </p:sp>
    </p:spTree>
    <p:extLst>
      <p:ext uri="{BB962C8B-B14F-4D97-AF65-F5344CB8AC3E}">
        <p14:creationId xmlns:p14="http://schemas.microsoft.com/office/powerpoint/2010/main" val="4099452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nutshell, the researchers in this study employed semi-structured interviews to collect primary data from employees and supervisors. We learnt a lot about the usage of motivational strategies in the workplace from this strategy. Ensuring participant safety, data confidentiality, and informed permission were all part of the study's rigorous ethical framework. In order to conduct research in an ethical and considerate manner, several protocols have been adopted. Significant limitations, such as a small sample size, time restrictions, and access concerns, are highlighted in the research. Maybe the scope and depth of the findings were impacted by these things. The study nonetheless manages to overcome these obstacles by connecting theoretical incentive models with their practical implementation. It provides managers with insights to increase staff productivity and draws attention to areas for future study on effective workplace motivation.</a:t>
            </a:r>
          </a:p>
        </p:txBody>
      </p:sp>
      <p:sp>
        <p:nvSpPr>
          <p:cNvPr id="4" name="Slide Number Placeholder 3"/>
          <p:cNvSpPr>
            <a:spLocks noGrp="1"/>
          </p:cNvSpPr>
          <p:nvPr>
            <p:ph type="sldNum" sz="quarter" idx="5"/>
          </p:nvPr>
        </p:nvSpPr>
        <p:spPr/>
        <p:txBody>
          <a:bodyPr/>
          <a:lstStyle/>
          <a:p>
            <a:fld id="{89B31E94-8F05-40C9-98A1-1A7CE1680768}" type="slidenum">
              <a:rPr lang="en-US" smtClean="0"/>
              <a:t>8</a:t>
            </a:fld>
            <a:endParaRPr lang="en-US"/>
          </a:p>
        </p:txBody>
      </p:sp>
    </p:spTree>
    <p:extLst>
      <p:ext uri="{BB962C8B-B14F-4D97-AF65-F5344CB8AC3E}">
        <p14:creationId xmlns:p14="http://schemas.microsoft.com/office/powerpoint/2010/main" val="3086124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7.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10.svg"/><Relationship Id="rId4" Type="http://schemas.openxmlformats.org/officeDocument/2006/relationships/image" Target="../media/image8.sv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8.svg"/><Relationship Id="rId7" Type="http://schemas.openxmlformats.org/officeDocument/2006/relationships/image" Target="../media/image2.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sp>
        <p:nvSpPr>
          <p:cNvPr id="2" name="Freeform 2"/>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flipV="1">
            <a:off x="14542983" y="-104775"/>
            <a:ext cx="2716317" cy="1358159"/>
          </a:xfrm>
          <a:custGeom>
            <a:avLst/>
            <a:gdLst/>
            <a:ahLst/>
            <a:cxnLst/>
            <a:rect l="l" t="t" r="r" b="b"/>
            <a:pathLst>
              <a:path w="2716317" h="1358159">
                <a:moveTo>
                  <a:pt x="0" y="1358159"/>
                </a:moveTo>
                <a:lnTo>
                  <a:pt x="2716317" y="1358159"/>
                </a:lnTo>
                <a:lnTo>
                  <a:pt x="2716317" y="0"/>
                </a:lnTo>
                <a:lnTo>
                  <a:pt x="0" y="0"/>
                </a:lnTo>
                <a:lnTo>
                  <a:pt x="0" y="1358159"/>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1230451" y="-816923"/>
            <a:ext cx="4507051" cy="3369623"/>
          </a:xfrm>
          <a:custGeom>
            <a:avLst/>
            <a:gdLst/>
            <a:ahLst/>
            <a:cxnLst/>
            <a:rect l="l" t="t" r="r" b="b"/>
            <a:pathLst>
              <a:path w="5200379" h="4114800">
                <a:moveTo>
                  <a:pt x="0" y="0"/>
                </a:moveTo>
                <a:lnTo>
                  <a:pt x="5200380" y="0"/>
                </a:lnTo>
                <a:lnTo>
                  <a:pt x="520038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12650454" y="5889372"/>
            <a:ext cx="4903436" cy="3823219"/>
          </a:xfrm>
          <a:custGeom>
            <a:avLst/>
            <a:gdLst/>
            <a:ahLst/>
            <a:cxnLst/>
            <a:rect l="l" t="t" r="r" b="b"/>
            <a:pathLst>
              <a:path w="4903436" h="4114800">
                <a:moveTo>
                  <a:pt x="0" y="0"/>
                </a:moveTo>
                <a:lnTo>
                  <a:pt x="4903436" y="0"/>
                </a:lnTo>
                <a:lnTo>
                  <a:pt x="49034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6" name="TextBox 6"/>
          <p:cNvSpPr txBox="1"/>
          <p:nvPr/>
        </p:nvSpPr>
        <p:spPr>
          <a:xfrm>
            <a:off x="2895600" y="1687214"/>
            <a:ext cx="13112360" cy="1219821"/>
          </a:xfrm>
          <a:prstGeom prst="rect">
            <a:avLst/>
          </a:prstGeom>
        </p:spPr>
        <p:txBody>
          <a:bodyPr lIns="0" tIns="0" rIns="0" bIns="0" rtlCol="0" anchor="t">
            <a:spAutoFit/>
          </a:bodyPr>
          <a:lstStyle/>
          <a:p>
            <a:pPr algn="ctr">
              <a:lnSpc>
                <a:spcPct val="150000"/>
              </a:lnSpc>
            </a:pPr>
            <a:r>
              <a:rPr lang="en-US" sz="2800" b="1" dirty="0">
                <a:solidFill>
                  <a:srgbClr val="252930"/>
                </a:solidFill>
                <a:latin typeface="Montserrat Bold"/>
                <a:ea typeface="Montserrat Bold"/>
                <a:cs typeface="Montserrat Bold"/>
                <a:sym typeface="Montserrat Bold"/>
              </a:rPr>
              <a:t>Research Title: A Critical Evaluation of How Managers Motivate Employees to Increase Productivity at Work in an </a:t>
            </a:r>
            <a:r>
              <a:rPr lang="en-US" sz="2800" b="1" dirty="0" err="1">
                <a:solidFill>
                  <a:srgbClr val="252930"/>
                </a:solidFill>
                <a:latin typeface="Montserrat Bold"/>
                <a:ea typeface="Montserrat Bold"/>
                <a:cs typeface="Montserrat Bold"/>
                <a:sym typeface="Montserrat Bold"/>
              </a:rPr>
              <a:t>Organisation</a:t>
            </a:r>
            <a:endParaRPr lang="en-US" sz="2800" b="1" dirty="0">
              <a:solidFill>
                <a:srgbClr val="252930"/>
              </a:solidFill>
              <a:latin typeface="Montserrat Bold"/>
              <a:ea typeface="Montserrat Bold"/>
              <a:cs typeface="Montserrat Bold"/>
              <a:sym typeface="Montserrat Bold"/>
            </a:endParaRPr>
          </a:p>
        </p:txBody>
      </p:sp>
      <p:sp>
        <p:nvSpPr>
          <p:cNvPr id="7" name="TextBox 6">
            <a:extLst>
              <a:ext uri="{FF2B5EF4-FFF2-40B4-BE49-F238E27FC236}">
                <a16:creationId xmlns:a16="http://schemas.microsoft.com/office/drawing/2014/main" id="{94940980-3D95-2B4D-4F52-B623FCB9AF16}"/>
              </a:ext>
            </a:extLst>
          </p:cNvPr>
          <p:cNvSpPr txBox="1"/>
          <p:nvPr/>
        </p:nvSpPr>
        <p:spPr>
          <a:xfrm flipH="1">
            <a:off x="5193731" y="6646031"/>
            <a:ext cx="6390682" cy="646331"/>
          </a:xfrm>
          <a:prstGeom prst="rect">
            <a:avLst/>
          </a:prstGeom>
          <a:noFill/>
        </p:spPr>
        <p:txBody>
          <a:bodyPr wrap="square" rtlCol="0">
            <a:spAutoFit/>
          </a:bodyPr>
          <a:lstStyle/>
          <a:p>
            <a:pPr algn="l"/>
            <a:r>
              <a:rPr lang="en-GB" dirty="0"/>
              <a:t>Student name: Sandra Gorolova</a:t>
            </a:r>
          </a:p>
          <a:p>
            <a:pPr algn="l"/>
            <a:r>
              <a:rPr lang="en-GB" dirty="0"/>
              <a:t>Date:11.07.2025</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sp>
        <p:nvSpPr>
          <p:cNvPr id="2" name="Freeform 2"/>
          <p:cNvSpPr/>
          <p:nvPr/>
        </p:nvSpPr>
        <p:spPr>
          <a:xfrm rot="-3264080">
            <a:off x="16207921" y="8856855"/>
            <a:ext cx="2716317" cy="1358159"/>
          </a:xfrm>
          <a:custGeom>
            <a:avLst/>
            <a:gdLst/>
            <a:ahLst/>
            <a:cxnLst/>
            <a:rect l="l" t="t" r="r" b="b"/>
            <a:pathLst>
              <a:path w="2716317" h="1358159">
                <a:moveTo>
                  <a:pt x="0" y="0"/>
                </a:moveTo>
                <a:lnTo>
                  <a:pt x="2716318" y="0"/>
                </a:lnTo>
                <a:lnTo>
                  <a:pt x="2716318" y="1358159"/>
                </a:lnTo>
                <a:lnTo>
                  <a:pt x="0" y="135815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flipH="1">
            <a:off x="13850095" y="-384183"/>
            <a:ext cx="5200379" cy="4114800"/>
          </a:xfrm>
          <a:custGeom>
            <a:avLst/>
            <a:gdLst/>
            <a:ahLst/>
            <a:cxnLst/>
            <a:rect l="l" t="t" r="r" b="b"/>
            <a:pathLst>
              <a:path w="5200379" h="4114800">
                <a:moveTo>
                  <a:pt x="5200379" y="0"/>
                </a:moveTo>
                <a:lnTo>
                  <a:pt x="0" y="0"/>
                </a:lnTo>
                <a:lnTo>
                  <a:pt x="0" y="4114800"/>
                </a:lnTo>
                <a:lnTo>
                  <a:pt x="5200379" y="4114800"/>
                </a:lnTo>
                <a:lnTo>
                  <a:pt x="520037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4" name="Group 4"/>
          <p:cNvGrpSpPr/>
          <p:nvPr/>
        </p:nvGrpSpPr>
        <p:grpSpPr>
          <a:xfrm>
            <a:off x="1028700" y="1188125"/>
            <a:ext cx="15421585" cy="8419796"/>
            <a:chOff x="0" y="0"/>
            <a:chExt cx="4061652" cy="2217559"/>
          </a:xfrm>
        </p:grpSpPr>
        <p:sp>
          <p:nvSpPr>
            <p:cNvPr id="5" name="Freeform 5"/>
            <p:cNvSpPr/>
            <p:nvPr/>
          </p:nvSpPr>
          <p:spPr>
            <a:xfrm>
              <a:off x="0" y="0"/>
              <a:ext cx="4061652" cy="2217559"/>
            </a:xfrm>
            <a:custGeom>
              <a:avLst/>
              <a:gdLst/>
              <a:ahLst/>
              <a:cxnLst/>
              <a:rect l="l" t="t" r="r" b="b"/>
              <a:pathLst>
                <a:path w="4061652" h="2217559">
                  <a:moveTo>
                    <a:pt x="0" y="0"/>
                  </a:moveTo>
                  <a:lnTo>
                    <a:pt x="4061652" y="0"/>
                  </a:lnTo>
                  <a:lnTo>
                    <a:pt x="4061652" y="2217559"/>
                  </a:lnTo>
                  <a:lnTo>
                    <a:pt x="0" y="2217559"/>
                  </a:lnTo>
                  <a:close/>
                </a:path>
              </a:pathLst>
            </a:custGeom>
            <a:solidFill>
              <a:srgbClr val="245365"/>
            </a:solidFill>
          </p:spPr>
          <p:txBody>
            <a:bodyPr/>
            <a:lstStyle/>
            <a:p>
              <a:endParaRPr lang="en-US"/>
            </a:p>
          </p:txBody>
        </p:sp>
        <p:sp>
          <p:nvSpPr>
            <p:cNvPr id="6" name="TextBox 6"/>
            <p:cNvSpPr txBox="1"/>
            <p:nvPr/>
          </p:nvSpPr>
          <p:spPr>
            <a:xfrm>
              <a:off x="0" y="-38100"/>
              <a:ext cx="4061652" cy="2255659"/>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1559488" y="3524287"/>
            <a:ext cx="14663832" cy="5763116"/>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2800" b="1" dirty="0">
                <a:solidFill>
                  <a:srgbClr val="FFFFFF"/>
                </a:solidFill>
                <a:latin typeface="Dubai" panose="020B0503030403030204" pitchFamily="34" charset="-78"/>
                <a:ea typeface="Montserrat"/>
                <a:cs typeface="Dubai" panose="020B0503030403030204" pitchFamily="34" charset="-78"/>
                <a:sym typeface="Montserrat"/>
              </a:rPr>
              <a:t>Background</a:t>
            </a:r>
          </a:p>
          <a:p>
            <a:pPr>
              <a:lnSpc>
                <a:spcPct val="150000"/>
              </a:lnSpc>
            </a:pPr>
            <a:r>
              <a:rPr lang="en-US" sz="2800" dirty="0">
                <a:solidFill>
                  <a:srgbClr val="FFFFFF"/>
                </a:solidFill>
                <a:latin typeface="Dubai" panose="020B0503030403030204" pitchFamily="34" charset="-78"/>
                <a:ea typeface="Montserrat"/>
                <a:cs typeface="Dubai" panose="020B0503030403030204" pitchFamily="34" charset="-78"/>
                <a:sym typeface="Montserrat"/>
              </a:rPr>
              <a:t>Motivation boosts morale, innovation, retention, and productivity. One-size-fits-all approaches are ineffective due to workplace diversity and hybrid settings.</a:t>
            </a:r>
          </a:p>
          <a:p>
            <a:pPr marL="342900" indent="-342900">
              <a:lnSpc>
                <a:spcPct val="150000"/>
              </a:lnSpc>
              <a:buFont typeface="Arial" panose="020B0604020202020204" pitchFamily="34" charset="0"/>
              <a:buChar char="•"/>
            </a:pPr>
            <a:r>
              <a:rPr lang="en-US" sz="2800" b="1" dirty="0">
                <a:solidFill>
                  <a:srgbClr val="FFFFFF"/>
                </a:solidFill>
                <a:latin typeface="Dubai" panose="020B0503030403030204" pitchFamily="34" charset="-78"/>
                <a:ea typeface="Montserrat"/>
                <a:cs typeface="Dubai" panose="020B0503030403030204" pitchFamily="34" charset="-78"/>
                <a:sym typeface="Montserrat"/>
              </a:rPr>
              <a:t>Research Aim &amp; Question</a:t>
            </a:r>
          </a:p>
          <a:p>
            <a:pPr>
              <a:lnSpc>
                <a:spcPct val="150000"/>
              </a:lnSpc>
            </a:pPr>
            <a:r>
              <a:rPr lang="en-US" sz="2800" b="1" dirty="0">
                <a:solidFill>
                  <a:srgbClr val="FFFFFF"/>
                </a:solidFill>
                <a:latin typeface="Dubai" panose="020B0503030403030204" pitchFamily="34" charset="-78"/>
                <a:ea typeface="Montserrat"/>
                <a:cs typeface="Dubai" panose="020B0503030403030204" pitchFamily="34" charset="-78"/>
                <a:sym typeface="Montserrat"/>
              </a:rPr>
              <a:t>Aim: </a:t>
            </a:r>
            <a:r>
              <a:rPr lang="en-US" sz="2800" dirty="0">
                <a:solidFill>
                  <a:srgbClr val="FFFFFF"/>
                </a:solidFill>
                <a:latin typeface="Dubai" panose="020B0503030403030204" pitchFamily="34" charset="-78"/>
                <a:ea typeface="Montserrat"/>
                <a:cs typeface="Dubai" panose="020B0503030403030204" pitchFamily="34" charset="-78"/>
                <a:sym typeface="Montserrat"/>
              </a:rPr>
              <a:t>Investigate how managerial strategies enhance employee motivation and productivity.</a:t>
            </a:r>
          </a:p>
          <a:p>
            <a:pPr>
              <a:lnSpc>
                <a:spcPct val="150000"/>
              </a:lnSpc>
            </a:pPr>
            <a:r>
              <a:rPr lang="en-US" sz="2800" b="1" dirty="0">
                <a:solidFill>
                  <a:srgbClr val="FFFFFF"/>
                </a:solidFill>
                <a:latin typeface="Dubai" panose="020B0503030403030204" pitchFamily="34" charset="-78"/>
                <a:ea typeface="Montserrat"/>
                <a:cs typeface="Dubai" panose="020B0503030403030204" pitchFamily="34" charset="-78"/>
                <a:sym typeface="Montserrat"/>
              </a:rPr>
              <a:t>Central Question: </a:t>
            </a:r>
            <a:r>
              <a:rPr lang="en-US" sz="2800" dirty="0">
                <a:solidFill>
                  <a:srgbClr val="FFFFFF"/>
                </a:solidFill>
                <a:latin typeface="Dubai" panose="020B0503030403030204" pitchFamily="34" charset="-78"/>
                <a:ea typeface="Montserrat"/>
                <a:cs typeface="Dubai" panose="020B0503030403030204" pitchFamily="34" charset="-78"/>
                <a:sym typeface="Montserrat"/>
              </a:rPr>
              <a:t>How do managers motivate employees to enhance productivity in an </a:t>
            </a:r>
            <a:r>
              <a:rPr lang="en-US" sz="2800" dirty="0" err="1">
                <a:solidFill>
                  <a:srgbClr val="FFFFFF"/>
                </a:solidFill>
                <a:latin typeface="Dubai" panose="020B0503030403030204" pitchFamily="34" charset="-78"/>
                <a:ea typeface="Montserrat"/>
                <a:cs typeface="Dubai" panose="020B0503030403030204" pitchFamily="34" charset="-78"/>
                <a:sym typeface="Montserrat"/>
              </a:rPr>
              <a:t>organisation</a:t>
            </a:r>
            <a:r>
              <a:rPr lang="en-US" sz="2800" dirty="0">
                <a:solidFill>
                  <a:srgbClr val="FFFFFF"/>
                </a:solidFill>
                <a:latin typeface="Dubai" panose="020B0503030403030204" pitchFamily="34" charset="-78"/>
                <a:ea typeface="Montserrat"/>
                <a:cs typeface="Dubai" panose="020B0503030403030204" pitchFamily="34" charset="-78"/>
                <a:sym typeface="Montserrat"/>
              </a:rPr>
              <a:t>?</a:t>
            </a:r>
          </a:p>
          <a:p>
            <a:pPr marL="342900" indent="-342900">
              <a:lnSpc>
                <a:spcPct val="150000"/>
              </a:lnSpc>
              <a:buFont typeface="Arial" panose="020B0604020202020204" pitchFamily="34" charset="0"/>
              <a:buChar char="•"/>
            </a:pPr>
            <a:r>
              <a:rPr lang="en-US" sz="2800" b="1" dirty="0">
                <a:solidFill>
                  <a:srgbClr val="FFFFFF"/>
                </a:solidFill>
                <a:latin typeface="Dubai" panose="020B0503030403030204" pitchFamily="34" charset="-78"/>
                <a:ea typeface="Montserrat"/>
                <a:cs typeface="Dubai" panose="020B0503030403030204" pitchFamily="34" charset="-78"/>
                <a:sym typeface="Montserrat"/>
              </a:rPr>
              <a:t>Workplace Importance</a:t>
            </a:r>
          </a:p>
          <a:p>
            <a:pPr>
              <a:lnSpc>
                <a:spcPct val="150000"/>
              </a:lnSpc>
            </a:pPr>
            <a:r>
              <a:rPr lang="en-US" sz="2800" dirty="0">
                <a:solidFill>
                  <a:srgbClr val="FFFFFF"/>
                </a:solidFill>
                <a:latin typeface="Dubai" panose="020B0503030403030204" pitchFamily="34" charset="-78"/>
                <a:ea typeface="Montserrat"/>
                <a:cs typeface="Dubai" panose="020B0503030403030204" pitchFamily="34" charset="-78"/>
                <a:sym typeface="Montserrat"/>
              </a:rPr>
              <a:t>Understanding motivation strategies supports better performance in diverse, evolving work environments.</a:t>
            </a:r>
          </a:p>
        </p:txBody>
      </p:sp>
      <p:sp>
        <p:nvSpPr>
          <p:cNvPr id="8" name="TextBox 8"/>
          <p:cNvSpPr txBox="1"/>
          <p:nvPr/>
        </p:nvSpPr>
        <p:spPr>
          <a:xfrm>
            <a:off x="1559488" y="1969209"/>
            <a:ext cx="9095826" cy="773994"/>
          </a:xfrm>
          <a:prstGeom prst="rect">
            <a:avLst/>
          </a:prstGeom>
        </p:spPr>
        <p:txBody>
          <a:bodyPr lIns="0" tIns="0" rIns="0" bIns="0" rtlCol="0" anchor="t">
            <a:spAutoFit/>
          </a:bodyPr>
          <a:lstStyle/>
          <a:p>
            <a:pPr algn="l">
              <a:lnSpc>
                <a:spcPts val="6400"/>
              </a:lnSpc>
            </a:pPr>
            <a:r>
              <a:rPr lang="en-US" sz="5000" b="1" dirty="0">
                <a:solidFill>
                  <a:srgbClr val="FFFFFF"/>
                </a:solidFill>
                <a:latin typeface="Montserrat Bold"/>
                <a:ea typeface="Montserrat Bold"/>
                <a:cs typeface="Montserrat Bold"/>
                <a:sym typeface="Montserrat Bold"/>
              </a:rPr>
              <a:t>INTRODUCTION</a:t>
            </a:r>
          </a:p>
        </p:txBody>
      </p:sp>
      <p:sp>
        <p:nvSpPr>
          <p:cNvPr id="9" name="Freeform 9"/>
          <p:cNvSpPr/>
          <p:nvPr/>
        </p:nvSpPr>
        <p:spPr>
          <a:xfrm>
            <a:off x="3733800" y="8928841"/>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sp>
        <p:nvSpPr>
          <p:cNvPr id="3" name="TextBox 3"/>
          <p:cNvSpPr txBox="1"/>
          <p:nvPr/>
        </p:nvSpPr>
        <p:spPr>
          <a:xfrm>
            <a:off x="2133600" y="358958"/>
            <a:ext cx="12288749" cy="850939"/>
          </a:xfrm>
          <a:prstGeom prst="rect">
            <a:avLst/>
          </a:prstGeom>
        </p:spPr>
        <p:txBody>
          <a:bodyPr lIns="0" tIns="0" rIns="0" bIns="0" rtlCol="0" anchor="t">
            <a:spAutoFit/>
          </a:bodyPr>
          <a:lstStyle/>
          <a:p>
            <a:pPr algn="ctr">
              <a:lnSpc>
                <a:spcPts val="7200"/>
              </a:lnSpc>
            </a:pPr>
            <a:r>
              <a:rPr lang="en-US" sz="5000" b="1" dirty="0">
                <a:solidFill>
                  <a:srgbClr val="252930"/>
                </a:solidFill>
                <a:latin typeface="Montserrat Bold"/>
                <a:ea typeface="Montserrat Bold"/>
                <a:cs typeface="Montserrat Bold"/>
                <a:sym typeface="Montserrat Bold"/>
              </a:rPr>
              <a:t>METHODOLOGY</a:t>
            </a:r>
          </a:p>
        </p:txBody>
      </p:sp>
      <p:sp>
        <p:nvSpPr>
          <p:cNvPr id="4" name="Freeform 4"/>
          <p:cNvSpPr/>
          <p:nvPr/>
        </p:nvSpPr>
        <p:spPr>
          <a:xfrm>
            <a:off x="14542983" y="8845306"/>
            <a:ext cx="2716317" cy="1358159"/>
          </a:xfrm>
          <a:custGeom>
            <a:avLst/>
            <a:gdLst/>
            <a:ahLst/>
            <a:cxnLst/>
            <a:rect l="l" t="t" r="r" b="b"/>
            <a:pathLst>
              <a:path w="2716317" h="1358159">
                <a:moveTo>
                  <a:pt x="0" y="0"/>
                </a:moveTo>
                <a:lnTo>
                  <a:pt x="2716317" y="0"/>
                </a:lnTo>
                <a:lnTo>
                  <a:pt x="2716317" y="1358158"/>
                </a:lnTo>
                <a:lnTo>
                  <a:pt x="0" y="13581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flipH="1">
            <a:off x="13868400" y="-1272972"/>
            <a:ext cx="5200379" cy="4114800"/>
          </a:xfrm>
          <a:custGeom>
            <a:avLst/>
            <a:gdLst/>
            <a:ahLst/>
            <a:cxnLst/>
            <a:rect l="l" t="t" r="r" b="b"/>
            <a:pathLst>
              <a:path w="5200379" h="4114800">
                <a:moveTo>
                  <a:pt x="5200379" y="0"/>
                </a:moveTo>
                <a:lnTo>
                  <a:pt x="0" y="0"/>
                </a:lnTo>
                <a:lnTo>
                  <a:pt x="0" y="4114800"/>
                </a:lnTo>
                <a:lnTo>
                  <a:pt x="5200379" y="4114800"/>
                </a:lnTo>
                <a:lnTo>
                  <a:pt x="520037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rot="5400000">
            <a:off x="-679079" y="1707779"/>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rot="-6206491" flipH="1">
            <a:off x="-2125999" y="6871441"/>
            <a:ext cx="4903436" cy="4114800"/>
          </a:xfrm>
          <a:custGeom>
            <a:avLst/>
            <a:gdLst/>
            <a:ahLst/>
            <a:cxnLst/>
            <a:rect l="l" t="t" r="r" b="b"/>
            <a:pathLst>
              <a:path w="4903436" h="4114800">
                <a:moveTo>
                  <a:pt x="4903436" y="0"/>
                </a:moveTo>
                <a:lnTo>
                  <a:pt x="0" y="0"/>
                </a:lnTo>
                <a:lnTo>
                  <a:pt x="0" y="4114800"/>
                </a:lnTo>
                <a:lnTo>
                  <a:pt x="4903436" y="4114800"/>
                </a:lnTo>
                <a:lnTo>
                  <a:pt x="4903436"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dirty="0">
              <a:latin typeface="Montserrat" panose="020B0604020202020204" charset="0"/>
            </a:endParaRPr>
          </a:p>
        </p:txBody>
      </p:sp>
      <p:sp>
        <p:nvSpPr>
          <p:cNvPr id="2" name="TextBox 2"/>
          <p:cNvSpPr txBox="1"/>
          <p:nvPr/>
        </p:nvSpPr>
        <p:spPr>
          <a:xfrm>
            <a:off x="1543773" y="2236797"/>
            <a:ext cx="14991627" cy="6601807"/>
          </a:xfrm>
          <a:prstGeom prst="rect">
            <a:avLst/>
          </a:prstGeom>
        </p:spPr>
        <p:txBody>
          <a:bodyPr wrap="square" lIns="0" tIns="0" rIns="0" bIns="0" rtlCol="0" anchor="t">
            <a:spAutoFit/>
          </a:bodyPr>
          <a:lstStyle/>
          <a:p>
            <a:pPr marL="334642" lvl="1" algn="just">
              <a:lnSpc>
                <a:spcPct val="150000"/>
              </a:lnSpc>
            </a:pPr>
            <a:r>
              <a:rPr lang="en-US" sz="2400" b="1" dirty="0">
                <a:solidFill>
                  <a:srgbClr val="252930"/>
                </a:solidFill>
                <a:latin typeface="Dubai" panose="020B0503030403030204" pitchFamily="34" charset="-78"/>
                <a:ea typeface="Montserrat"/>
                <a:cs typeface="Dubai" panose="020B0503030403030204" pitchFamily="34" charset="-78"/>
                <a:sym typeface="Montserrat"/>
              </a:rPr>
              <a:t>Research Approach</a:t>
            </a:r>
          </a:p>
          <a:p>
            <a:pPr marL="677542" lvl="1" indent="-342900" algn="just">
              <a:lnSpc>
                <a:spcPct val="150000"/>
              </a:lnSpc>
              <a:buFont typeface="Arial" panose="020B0604020202020204" pitchFamily="34" charset="0"/>
              <a:buChar char="•"/>
            </a:pPr>
            <a:r>
              <a:rPr lang="en-US" sz="2400" dirty="0">
                <a:solidFill>
                  <a:srgbClr val="252930"/>
                </a:solidFill>
                <a:latin typeface="Dubai" panose="020B0503030403030204" pitchFamily="34" charset="-78"/>
                <a:ea typeface="Montserrat"/>
                <a:cs typeface="Dubai" panose="020B0503030403030204" pitchFamily="34" charset="-78"/>
                <a:sym typeface="Montserrat"/>
              </a:rPr>
              <a:t>Qualitative Methodology: Focuses on understanding </a:t>
            </a:r>
            <a:r>
              <a:rPr lang="en-US" sz="2400" dirty="0" err="1">
                <a:solidFill>
                  <a:srgbClr val="252930"/>
                </a:solidFill>
                <a:latin typeface="Dubai" panose="020B0503030403030204" pitchFamily="34" charset="-78"/>
                <a:ea typeface="Montserrat"/>
                <a:cs typeface="Dubai" panose="020B0503030403030204" pitchFamily="34" charset="-78"/>
                <a:sym typeface="Montserrat"/>
              </a:rPr>
              <a:t>behaviours</a:t>
            </a:r>
            <a:r>
              <a:rPr lang="en-US" sz="2400" dirty="0">
                <a:solidFill>
                  <a:srgbClr val="252930"/>
                </a:solidFill>
                <a:latin typeface="Dubai" panose="020B0503030403030204" pitchFamily="34" charset="-78"/>
                <a:ea typeface="Montserrat"/>
                <a:cs typeface="Dubai" panose="020B0503030403030204" pitchFamily="34" charset="-78"/>
                <a:sym typeface="Montserrat"/>
              </a:rPr>
              <a:t>, perceptions, and experiences in context.</a:t>
            </a:r>
          </a:p>
          <a:p>
            <a:pPr marL="677542" lvl="1" indent="-342900" algn="just">
              <a:lnSpc>
                <a:spcPct val="150000"/>
              </a:lnSpc>
              <a:buFont typeface="Arial" panose="020B0604020202020204" pitchFamily="34" charset="0"/>
              <a:buChar char="•"/>
            </a:pPr>
            <a:r>
              <a:rPr lang="en-US" sz="2400" dirty="0">
                <a:solidFill>
                  <a:srgbClr val="252930"/>
                </a:solidFill>
                <a:latin typeface="Dubai" panose="020B0503030403030204" pitchFamily="34" charset="-78"/>
                <a:ea typeface="Montserrat"/>
                <a:cs typeface="Dubai" panose="020B0503030403030204" pitchFamily="34" charset="-78"/>
                <a:sym typeface="Montserrat"/>
              </a:rPr>
              <a:t>Allows in-depth exploration of how motivation is implemented and perceived in the workplace.</a:t>
            </a:r>
          </a:p>
          <a:p>
            <a:pPr marL="334642" lvl="1" algn="just">
              <a:lnSpc>
                <a:spcPct val="150000"/>
              </a:lnSpc>
            </a:pPr>
            <a:r>
              <a:rPr lang="en-US" sz="2400" b="1" dirty="0">
                <a:solidFill>
                  <a:srgbClr val="252930"/>
                </a:solidFill>
                <a:latin typeface="Dubai" panose="020B0503030403030204" pitchFamily="34" charset="-78"/>
                <a:ea typeface="Montserrat"/>
                <a:cs typeface="Dubai" panose="020B0503030403030204" pitchFamily="34" charset="-78"/>
                <a:sym typeface="Montserrat"/>
              </a:rPr>
              <a:t>Data Collection Method</a:t>
            </a:r>
          </a:p>
          <a:p>
            <a:pPr marL="677542" lvl="1" indent="-342900" algn="just">
              <a:lnSpc>
                <a:spcPct val="150000"/>
              </a:lnSpc>
              <a:buFont typeface="Arial" panose="020B0604020202020204" pitchFamily="34" charset="0"/>
              <a:buChar char="•"/>
            </a:pPr>
            <a:r>
              <a:rPr lang="en-US" sz="2400" dirty="0">
                <a:solidFill>
                  <a:srgbClr val="252930"/>
                </a:solidFill>
                <a:latin typeface="Dubai" panose="020B0503030403030204" pitchFamily="34" charset="-78"/>
                <a:ea typeface="Montserrat"/>
                <a:cs typeface="Dubai" panose="020B0503030403030204" pitchFamily="34" charset="-78"/>
                <a:sym typeface="Montserrat"/>
              </a:rPr>
              <a:t>Semi-Structured Interviews: Conducted with both managers and employees.</a:t>
            </a:r>
          </a:p>
          <a:p>
            <a:pPr marL="677542" lvl="1" indent="-342900" algn="just">
              <a:lnSpc>
                <a:spcPct val="150000"/>
              </a:lnSpc>
              <a:buFont typeface="Arial" panose="020B0604020202020204" pitchFamily="34" charset="0"/>
              <a:buChar char="•"/>
            </a:pPr>
            <a:r>
              <a:rPr lang="en-US" sz="2400" dirty="0">
                <a:solidFill>
                  <a:srgbClr val="252930"/>
                </a:solidFill>
                <a:latin typeface="Dubai" panose="020B0503030403030204" pitchFamily="34" charset="-78"/>
                <a:ea typeface="Montserrat"/>
                <a:cs typeface="Dubai" panose="020B0503030403030204" pitchFamily="34" charset="-78"/>
                <a:sym typeface="Montserrat"/>
              </a:rPr>
              <a:t>Flexible yet focused, enabling deeper insights into motivation strategies.</a:t>
            </a:r>
          </a:p>
          <a:p>
            <a:pPr marL="334642" lvl="1" algn="just">
              <a:lnSpc>
                <a:spcPct val="150000"/>
              </a:lnSpc>
            </a:pPr>
            <a:r>
              <a:rPr lang="en-US" sz="2400" b="1" dirty="0">
                <a:solidFill>
                  <a:srgbClr val="252930"/>
                </a:solidFill>
                <a:latin typeface="Dubai" panose="020B0503030403030204" pitchFamily="34" charset="-78"/>
                <a:ea typeface="Montserrat"/>
                <a:cs typeface="Dubai" panose="020B0503030403030204" pitchFamily="34" charset="-78"/>
                <a:sym typeface="Montserrat"/>
              </a:rPr>
              <a:t>Sampling Strategy</a:t>
            </a:r>
          </a:p>
          <a:p>
            <a:pPr marL="677542" lvl="1" indent="-342900" algn="just">
              <a:lnSpc>
                <a:spcPct val="150000"/>
              </a:lnSpc>
              <a:buFont typeface="Arial" panose="020B0604020202020204" pitchFamily="34" charset="0"/>
              <a:buChar char="•"/>
            </a:pPr>
            <a:r>
              <a:rPr lang="en-US" sz="2400" dirty="0">
                <a:solidFill>
                  <a:srgbClr val="252930"/>
                </a:solidFill>
                <a:latin typeface="Dubai" panose="020B0503030403030204" pitchFamily="34" charset="-78"/>
                <a:ea typeface="Montserrat"/>
                <a:cs typeface="Dubai" panose="020B0503030403030204" pitchFamily="34" charset="-78"/>
                <a:sym typeface="Montserrat"/>
              </a:rPr>
              <a:t>Purposive Sampling: Targets participants with direct knowledge of motivation practices.</a:t>
            </a:r>
          </a:p>
          <a:p>
            <a:pPr marL="677542" lvl="1" indent="-342900" algn="just">
              <a:lnSpc>
                <a:spcPct val="150000"/>
              </a:lnSpc>
              <a:buFont typeface="Arial" panose="020B0604020202020204" pitchFamily="34" charset="0"/>
              <a:buChar char="•"/>
            </a:pPr>
            <a:r>
              <a:rPr lang="en-US" sz="2400" dirty="0">
                <a:solidFill>
                  <a:srgbClr val="252930"/>
                </a:solidFill>
                <a:latin typeface="Dubai" panose="020B0503030403030204" pitchFamily="34" charset="-78"/>
                <a:ea typeface="Montserrat"/>
                <a:cs typeface="Dubai" panose="020B0503030403030204" pitchFamily="34" charset="-78"/>
                <a:sym typeface="Montserrat"/>
              </a:rPr>
              <a:t>Ensures relevant, experience-based input from multiple </a:t>
            </a:r>
            <a:r>
              <a:rPr lang="en-US" sz="2400" dirty="0" err="1">
                <a:solidFill>
                  <a:srgbClr val="252930"/>
                </a:solidFill>
                <a:latin typeface="Dubai" panose="020B0503030403030204" pitchFamily="34" charset="-78"/>
                <a:ea typeface="Montserrat"/>
                <a:cs typeface="Dubai" panose="020B0503030403030204" pitchFamily="34" charset="-78"/>
                <a:sym typeface="Montserrat"/>
              </a:rPr>
              <a:t>organisational</a:t>
            </a:r>
            <a:r>
              <a:rPr lang="en-US" sz="2400" dirty="0">
                <a:solidFill>
                  <a:srgbClr val="252930"/>
                </a:solidFill>
                <a:latin typeface="Dubai" panose="020B0503030403030204" pitchFamily="34" charset="-78"/>
                <a:ea typeface="Montserrat"/>
                <a:cs typeface="Dubai" panose="020B0503030403030204" pitchFamily="34" charset="-78"/>
                <a:sym typeface="Montserrat"/>
              </a:rPr>
              <a:t> levels.</a:t>
            </a:r>
          </a:p>
          <a:p>
            <a:pPr marL="334642" lvl="1" algn="just">
              <a:lnSpc>
                <a:spcPct val="150000"/>
              </a:lnSpc>
            </a:pPr>
            <a:r>
              <a:rPr lang="en-US" sz="2400" b="1" dirty="0">
                <a:solidFill>
                  <a:srgbClr val="252930"/>
                </a:solidFill>
                <a:latin typeface="Dubai" panose="020B0503030403030204" pitchFamily="34" charset="-78"/>
                <a:ea typeface="Montserrat"/>
                <a:cs typeface="Dubai" panose="020B0503030403030204" pitchFamily="34" charset="-78"/>
                <a:sym typeface="Montserrat"/>
              </a:rPr>
              <a:t>Justification</a:t>
            </a:r>
          </a:p>
          <a:p>
            <a:pPr marL="677542" lvl="1" indent="-342900" algn="just">
              <a:lnSpc>
                <a:spcPct val="150000"/>
              </a:lnSpc>
              <a:buFont typeface="Arial" panose="020B0604020202020204" pitchFamily="34" charset="0"/>
              <a:buChar char="•"/>
            </a:pPr>
            <a:r>
              <a:rPr lang="en-US" sz="2400" dirty="0">
                <a:solidFill>
                  <a:srgbClr val="252930"/>
                </a:solidFill>
                <a:latin typeface="Dubai" panose="020B0503030403030204" pitchFamily="34" charset="-78"/>
                <a:ea typeface="Montserrat"/>
                <a:cs typeface="Dubai" panose="020B0503030403030204" pitchFamily="34" charset="-78"/>
                <a:sym typeface="Montserrat"/>
              </a:rPr>
              <a:t>Captures diverse, detailed perspectives that quantitative data might miss. </a:t>
            </a:r>
          </a:p>
          <a:p>
            <a:pPr marL="677542" lvl="1" indent="-342900" algn="just">
              <a:lnSpc>
                <a:spcPct val="150000"/>
              </a:lnSpc>
              <a:buFont typeface="Arial" panose="020B0604020202020204" pitchFamily="34" charset="0"/>
              <a:buChar char="•"/>
            </a:pPr>
            <a:r>
              <a:rPr lang="en-US" sz="2400" dirty="0">
                <a:solidFill>
                  <a:srgbClr val="252930"/>
                </a:solidFill>
                <a:latin typeface="Dubai" panose="020B0503030403030204" pitchFamily="34" charset="-78"/>
                <a:ea typeface="Montserrat"/>
                <a:cs typeface="Dubai" panose="020B0503030403030204" pitchFamily="34" charset="-78"/>
                <a:sym typeface="Montserrat"/>
              </a:rPr>
              <a:t>Supports a nuanced understanding of motivation within </a:t>
            </a:r>
            <a:r>
              <a:rPr lang="en-US" sz="2400" dirty="0" err="1">
                <a:solidFill>
                  <a:srgbClr val="252930"/>
                </a:solidFill>
                <a:latin typeface="Dubai" panose="020B0503030403030204" pitchFamily="34" charset="-78"/>
                <a:ea typeface="Montserrat"/>
                <a:cs typeface="Dubai" panose="020B0503030403030204" pitchFamily="34" charset="-78"/>
                <a:sym typeface="Montserrat"/>
              </a:rPr>
              <a:t>organisational</a:t>
            </a:r>
            <a:r>
              <a:rPr lang="en-US" sz="2400" dirty="0">
                <a:solidFill>
                  <a:srgbClr val="252930"/>
                </a:solidFill>
                <a:latin typeface="Dubai" panose="020B0503030403030204" pitchFamily="34" charset="-78"/>
                <a:ea typeface="Montserrat"/>
                <a:cs typeface="Dubai" panose="020B0503030403030204" pitchFamily="34" charset="-78"/>
                <a:sym typeface="Montserrat"/>
              </a:rPr>
              <a:t> settings.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sp>
        <p:nvSpPr>
          <p:cNvPr id="2" name="Freeform 2"/>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1186130" y="-1315773"/>
            <a:ext cx="5200379" cy="4114800"/>
          </a:xfrm>
          <a:custGeom>
            <a:avLst/>
            <a:gdLst/>
            <a:ahLst/>
            <a:cxnLst/>
            <a:rect l="l" t="t" r="r" b="b"/>
            <a:pathLst>
              <a:path w="5200379" h="4114800">
                <a:moveTo>
                  <a:pt x="0" y="0"/>
                </a:moveTo>
                <a:lnTo>
                  <a:pt x="5200379" y="0"/>
                </a:lnTo>
                <a:lnTo>
                  <a:pt x="5200379"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5327095">
            <a:off x="15234626" y="7698987"/>
            <a:ext cx="4903436" cy="4114800"/>
          </a:xfrm>
          <a:custGeom>
            <a:avLst/>
            <a:gdLst/>
            <a:ahLst/>
            <a:cxnLst/>
            <a:rect l="l" t="t" r="r" b="b"/>
            <a:pathLst>
              <a:path w="4903436" h="4114800">
                <a:moveTo>
                  <a:pt x="0" y="0"/>
                </a:moveTo>
                <a:lnTo>
                  <a:pt x="4903436" y="0"/>
                </a:lnTo>
                <a:lnTo>
                  <a:pt x="4903436"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Freeform 5"/>
          <p:cNvSpPr/>
          <p:nvPr/>
        </p:nvSpPr>
        <p:spPr>
          <a:xfrm flipV="1">
            <a:off x="14834801" y="0"/>
            <a:ext cx="2716317" cy="1358159"/>
          </a:xfrm>
          <a:custGeom>
            <a:avLst/>
            <a:gdLst/>
            <a:ahLst/>
            <a:cxnLst/>
            <a:rect l="l" t="t" r="r" b="b"/>
            <a:pathLst>
              <a:path w="2716317" h="1358159">
                <a:moveTo>
                  <a:pt x="0" y="1358159"/>
                </a:moveTo>
                <a:lnTo>
                  <a:pt x="2716317" y="1358159"/>
                </a:lnTo>
                <a:lnTo>
                  <a:pt x="2716317" y="0"/>
                </a:lnTo>
                <a:lnTo>
                  <a:pt x="0" y="0"/>
                </a:lnTo>
                <a:lnTo>
                  <a:pt x="0" y="1358159"/>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6" name="TextBox 6"/>
          <p:cNvSpPr txBox="1"/>
          <p:nvPr/>
        </p:nvSpPr>
        <p:spPr>
          <a:xfrm>
            <a:off x="3436642" y="1245710"/>
            <a:ext cx="12582589" cy="655949"/>
          </a:xfrm>
          <a:prstGeom prst="rect">
            <a:avLst/>
          </a:prstGeom>
        </p:spPr>
        <p:txBody>
          <a:bodyPr lIns="0" tIns="0" rIns="0" bIns="0" rtlCol="0" anchor="t">
            <a:spAutoFit/>
          </a:bodyPr>
          <a:lstStyle/>
          <a:p>
            <a:pPr algn="ctr">
              <a:lnSpc>
                <a:spcPts val="4935"/>
              </a:lnSpc>
            </a:pPr>
            <a:r>
              <a:rPr lang="en-US" sz="4800" b="1" dirty="0">
                <a:solidFill>
                  <a:srgbClr val="000000"/>
                </a:solidFill>
                <a:latin typeface="Dubai" panose="020B0503030403030204" pitchFamily="34" charset="-78"/>
                <a:ea typeface="Poppins Bold"/>
                <a:cs typeface="Dubai" panose="020B0503030403030204" pitchFamily="34" charset="-78"/>
                <a:sym typeface="Poppins Bold"/>
              </a:rPr>
              <a:t>CONTINUED…..</a:t>
            </a:r>
          </a:p>
        </p:txBody>
      </p:sp>
      <p:sp>
        <p:nvSpPr>
          <p:cNvPr id="7" name="TextBox 7"/>
          <p:cNvSpPr txBox="1"/>
          <p:nvPr/>
        </p:nvSpPr>
        <p:spPr>
          <a:xfrm>
            <a:off x="1523999" y="1714501"/>
            <a:ext cx="15362601" cy="8348439"/>
          </a:xfrm>
          <a:prstGeom prst="rect">
            <a:avLst/>
          </a:prstGeom>
        </p:spPr>
        <p:txBody>
          <a:bodyPr wrap="square" lIns="0" tIns="0" rIns="0" bIns="0" rtlCol="0" anchor="t">
            <a:spAutoFit/>
          </a:bodyPr>
          <a:lstStyle/>
          <a:p>
            <a:pPr marL="302259" lvl="1" algn="just">
              <a:lnSpc>
                <a:spcPct val="150000"/>
              </a:lnSpc>
            </a:pPr>
            <a:r>
              <a:rPr lang="en-US" sz="2800" b="1" dirty="0">
                <a:solidFill>
                  <a:srgbClr val="000000"/>
                </a:solidFill>
                <a:latin typeface="Dubai" panose="020B0503030403030204" pitchFamily="34" charset="-78"/>
                <a:ea typeface="Montserrat Bold"/>
                <a:cs typeface="Dubai" panose="020B0503030403030204" pitchFamily="34" charset="-78"/>
                <a:sym typeface="Montserrat Bold"/>
              </a:rPr>
              <a:t>Reliability Measures</a:t>
            </a:r>
          </a:p>
          <a:p>
            <a:pPr marL="645159" lvl="1" indent="-342900" algn="just">
              <a:lnSpc>
                <a:spcPct val="150000"/>
              </a:lnSpc>
              <a:buFont typeface="Arial" panose="020B0604020202020204" pitchFamily="34" charset="0"/>
              <a:buChar char="•"/>
            </a:pPr>
            <a:r>
              <a:rPr lang="en-US" sz="2800" dirty="0">
                <a:solidFill>
                  <a:srgbClr val="000000"/>
                </a:solidFill>
                <a:latin typeface="Dubai" panose="020B0503030403030204" pitchFamily="34" charset="-78"/>
                <a:ea typeface="Montserrat Bold"/>
                <a:cs typeface="Dubai" panose="020B0503030403030204" pitchFamily="34" charset="-78"/>
                <a:sym typeface="Montserrat Bold"/>
              </a:rPr>
              <a:t>Pilot Testing: Interview questions were tested with two participants for clarity and consistency.</a:t>
            </a:r>
          </a:p>
          <a:p>
            <a:pPr marL="645159" lvl="1" indent="-342900" algn="just">
              <a:lnSpc>
                <a:spcPct val="150000"/>
              </a:lnSpc>
              <a:buFont typeface="Arial" panose="020B0604020202020204" pitchFamily="34" charset="0"/>
              <a:buChar char="•"/>
            </a:pPr>
            <a:r>
              <a:rPr lang="en-US" sz="2800" dirty="0">
                <a:solidFill>
                  <a:srgbClr val="000000"/>
                </a:solidFill>
                <a:latin typeface="Dubai" panose="020B0503030403030204" pitchFamily="34" charset="-78"/>
                <a:ea typeface="Montserrat Bold"/>
                <a:cs typeface="Dubai" panose="020B0503030403030204" pitchFamily="34" charset="-78"/>
                <a:sym typeface="Montserrat Bold"/>
              </a:rPr>
              <a:t>Transcription Accuracy: Audio recordings are compared with transcriptions to </a:t>
            </a:r>
            <a:r>
              <a:rPr lang="en-US" sz="2800" dirty="0" err="1">
                <a:solidFill>
                  <a:srgbClr val="000000"/>
                </a:solidFill>
                <a:latin typeface="Dubai" panose="020B0503030403030204" pitchFamily="34" charset="-78"/>
                <a:ea typeface="Montserrat Bold"/>
                <a:cs typeface="Dubai" panose="020B0503030403030204" pitchFamily="34" charset="-78"/>
                <a:sym typeface="Montserrat Bold"/>
              </a:rPr>
              <a:t>minimise</a:t>
            </a:r>
            <a:r>
              <a:rPr lang="en-US" sz="2800" dirty="0">
                <a:solidFill>
                  <a:srgbClr val="000000"/>
                </a:solidFill>
                <a:latin typeface="Dubai" panose="020B0503030403030204" pitchFamily="34" charset="-78"/>
                <a:ea typeface="Montserrat Bold"/>
                <a:cs typeface="Dubai" panose="020B0503030403030204" pitchFamily="34" charset="-78"/>
                <a:sym typeface="Montserrat Bold"/>
              </a:rPr>
              <a:t> errors and enhance credibility.</a:t>
            </a:r>
          </a:p>
          <a:p>
            <a:pPr marL="302259" lvl="1" algn="just">
              <a:lnSpc>
                <a:spcPct val="150000"/>
              </a:lnSpc>
            </a:pPr>
            <a:r>
              <a:rPr lang="en-US" sz="2800" b="1" dirty="0">
                <a:solidFill>
                  <a:srgbClr val="000000"/>
                </a:solidFill>
                <a:latin typeface="Dubai" panose="020B0503030403030204" pitchFamily="34" charset="-78"/>
                <a:ea typeface="Montserrat Bold"/>
                <a:cs typeface="Dubai" panose="020B0503030403030204" pitchFamily="34" charset="-78"/>
                <a:sym typeface="Montserrat Bold"/>
              </a:rPr>
              <a:t>Validity Assurance</a:t>
            </a:r>
          </a:p>
          <a:p>
            <a:pPr marL="645159" lvl="1" indent="-342900" algn="just">
              <a:lnSpc>
                <a:spcPct val="150000"/>
              </a:lnSpc>
              <a:buFont typeface="Arial" panose="020B0604020202020204" pitchFamily="34" charset="0"/>
              <a:buChar char="•"/>
            </a:pPr>
            <a:r>
              <a:rPr lang="en-US" sz="2800" dirty="0">
                <a:solidFill>
                  <a:srgbClr val="000000"/>
                </a:solidFill>
                <a:latin typeface="Dubai" panose="020B0503030403030204" pitchFamily="34" charset="-78"/>
                <a:ea typeface="Montserrat Bold"/>
                <a:cs typeface="Dubai" panose="020B0503030403030204" pitchFamily="34" charset="-78"/>
                <a:sym typeface="Montserrat Bold"/>
              </a:rPr>
              <a:t>Triangulation: Manager and employee responses compared to identify converging or differing themes.</a:t>
            </a:r>
          </a:p>
          <a:p>
            <a:pPr marL="645159" lvl="1" indent="-342900" algn="just">
              <a:lnSpc>
                <a:spcPct val="150000"/>
              </a:lnSpc>
              <a:buFont typeface="Arial" panose="020B0604020202020204" pitchFamily="34" charset="0"/>
              <a:buChar char="•"/>
            </a:pPr>
            <a:r>
              <a:rPr lang="en-US" sz="2800" dirty="0">
                <a:solidFill>
                  <a:srgbClr val="000000"/>
                </a:solidFill>
                <a:latin typeface="Dubai" panose="020B0503030403030204" pitchFamily="34" charset="-78"/>
                <a:ea typeface="Montserrat Bold"/>
                <a:cs typeface="Dubai" panose="020B0503030403030204" pitchFamily="34" charset="-78"/>
                <a:sym typeface="Montserrat Bold"/>
              </a:rPr>
              <a:t>Thematic Analysis via NVivo: </a:t>
            </a:r>
            <a:r>
              <a:rPr lang="en-US" sz="2800" dirty="0" err="1">
                <a:solidFill>
                  <a:srgbClr val="000000"/>
                </a:solidFill>
                <a:latin typeface="Dubai" panose="020B0503030403030204" pitchFamily="34" charset="-78"/>
                <a:ea typeface="Montserrat Bold"/>
                <a:cs typeface="Dubai" panose="020B0503030403030204" pitchFamily="34" charset="-78"/>
                <a:sym typeface="Montserrat Bold"/>
              </a:rPr>
              <a:t>Organises</a:t>
            </a:r>
            <a:r>
              <a:rPr lang="en-US" sz="2800" dirty="0">
                <a:solidFill>
                  <a:srgbClr val="000000"/>
                </a:solidFill>
                <a:latin typeface="Dubai" panose="020B0503030403030204" pitchFamily="34" charset="-78"/>
                <a:ea typeface="Montserrat Bold"/>
                <a:cs typeface="Dubai" panose="020B0503030403030204" pitchFamily="34" charset="-78"/>
                <a:sym typeface="Montserrat Bold"/>
              </a:rPr>
              <a:t> and codes qualitative data systematically for better insight and transparency.</a:t>
            </a:r>
          </a:p>
          <a:p>
            <a:pPr marL="302259" lvl="1" algn="just">
              <a:lnSpc>
                <a:spcPct val="150000"/>
              </a:lnSpc>
            </a:pPr>
            <a:r>
              <a:rPr lang="en-US" sz="2800" b="1" dirty="0">
                <a:solidFill>
                  <a:srgbClr val="000000"/>
                </a:solidFill>
                <a:latin typeface="Dubai" panose="020B0503030403030204" pitchFamily="34" charset="-78"/>
                <a:ea typeface="Montserrat Bold"/>
                <a:cs typeface="Dubai" panose="020B0503030403030204" pitchFamily="34" charset="-78"/>
                <a:sym typeface="Montserrat Bold"/>
              </a:rPr>
              <a:t>Rationale for Approach</a:t>
            </a:r>
          </a:p>
          <a:p>
            <a:pPr marL="645159" lvl="1" indent="-342900" algn="just">
              <a:lnSpc>
                <a:spcPct val="150000"/>
              </a:lnSpc>
              <a:buFont typeface="Arial" panose="020B0604020202020204" pitchFamily="34" charset="0"/>
              <a:buChar char="•"/>
            </a:pPr>
            <a:r>
              <a:rPr lang="en-US" sz="2800" dirty="0">
                <a:solidFill>
                  <a:srgbClr val="000000"/>
                </a:solidFill>
                <a:latin typeface="Dubai" panose="020B0503030403030204" pitchFamily="34" charset="-78"/>
                <a:ea typeface="Montserrat Bold"/>
                <a:cs typeface="Dubai" panose="020B0503030403030204" pitchFamily="34" charset="-78"/>
                <a:sym typeface="Montserrat Bold"/>
              </a:rPr>
              <a:t>Complex Motivation Dynamics: Qualitative tools uncover context-specific, individual perspectives on motivation.</a:t>
            </a:r>
          </a:p>
          <a:p>
            <a:pPr marL="645159" lvl="1" indent="-342900" algn="just">
              <a:lnSpc>
                <a:spcPct val="150000"/>
              </a:lnSpc>
              <a:buFont typeface="Arial" panose="020B0604020202020204" pitchFamily="34" charset="0"/>
              <a:buChar char="•"/>
            </a:pPr>
            <a:r>
              <a:rPr lang="en-US" sz="2800" dirty="0">
                <a:solidFill>
                  <a:srgbClr val="000000"/>
                </a:solidFill>
                <a:latin typeface="Dubai" panose="020B0503030403030204" pitchFamily="34" charset="-78"/>
                <a:ea typeface="Montserrat Bold"/>
                <a:cs typeface="Dubai" panose="020B0503030403030204" pitchFamily="34" charset="-78"/>
                <a:sym typeface="Montserrat Bold"/>
              </a:rPr>
              <a:t>Rich Contextual Data: Offers depth that quantitative tools may overlook, especially in dynamic work environments.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grpSp>
        <p:nvGrpSpPr>
          <p:cNvPr id="2" name="Group 2"/>
          <p:cNvGrpSpPr/>
          <p:nvPr/>
        </p:nvGrpSpPr>
        <p:grpSpPr>
          <a:xfrm>
            <a:off x="1524000" y="1"/>
            <a:ext cx="15268073" cy="10287000"/>
            <a:chOff x="0" y="0"/>
            <a:chExt cx="4021221" cy="2748436"/>
          </a:xfrm>
        </p:grpSpPr>
        <p:sp>
          <p:nvSpPr>
            <p:cNvPr id="3" name="Freeform 3"/>
            <p:cNvSpPr/>
            <p:nvPr/>
          </p:nvSpPr>
          <p:spPr>
            <a:xfrm>
              <a:off x="0" y="0"/>
              <a:ext cx="4021221" cy="2748436"/>
            </a:xfrm>
            <a:custGeom>
              <a:avLst/>
              <a:gdLst/>
              <a:ahLst/>
              <a:cxnLst/>
              <a:rect l="l" t="t" r="r" b="b"/>
              <a:pathLst>
                <a:path w="4021221" h="2748436">
                  <a:moveTo>
                    <a:pt x="0" y="0"/>
                  </a:moveTo>
                  <a:lnTo>
                    <a:pt x="4021221" y="0"/>
                  </a:lnTo>
                  <a:lnTo>
                    <a:pt x="4021221" y="2748436"/>
                  </a:lnTo>
                  <a:lnTo>
                    <a:pt x="0" y="2748436"/>
                  </a:lnTo>
                  <a:close/>
                </a:path>
              </a:pathLst>
            </a:custGeom>
            <a:solidFill>
              <a:srgbClr val="245365"/>
            </a:solidFill>
          </p:spPr>
          <p:txBody>
            <a:bodyPr/>
            <a:lstStyle/>
            <a:p>
              <a:endParaRPr lang="en-US"/>
            </a:p>
          </p:txBody>
        </p:sp>
        <p:sp>
          <p:nvSpPr>
            <p:cNvPr id="4" name="TextBox 4"/>
            <p:cNvSpPr txBox="1"/>
            <p:nvPr/>
          </p:nvSpPr>
          <p:spPr>
            <a:xfrm>
              <a:off x="0" y="-38100"/>
              <a:ext cx="4021221" cy="2786536"/>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3352800" y="755197"/>
            <a:ext cx="11041050" cy="577081"/>
          </a:xfrm>
          <a:prstGeom prst="rect">
            <a:avLst/>
          </a:prstGeom>
        </p:spPr>
        <p:txBody>
          <a:bodyPr wrap="square" lIns="0" tIns="0" rIns="0" bIns="0" rtlCol="0" anchor="t">
            <a:spAutoFit/>
          </a:bodyPr>
          <a:lstStyle/>
          <a:p>
            <a:pPr algn="ctr">
              <a:lnSpc>
                <a:spcPts val="4000"/>
              </a:lnSpc>
            </a:pPr>
            <a:r>
              <a:rPr lang="en-US" sz="5000" b="1" dirty="0">
                <a:solidFill>
                  <a:srgbClr val="FFFFFF"/>
                </a:solidFill>
                <a:latin typeface="Dubai" panose="020B0503030403030204" pitchFamily="34" charset="-78"/>
                <a:ea typeface="Montserrat Bold"/>
                <a:cs typeface="Dubai" panose="020B0503030403030204" pitchFamily="34" charset="-78"/>
                <a:sym typeface="Montserrat Bold"/>
              </a:rPr>
              <a:t>ETHICAL CONSIDERATIONS</a:t>
            </a:r>
          </a:p>
        </p:txBody>
      </p:sp>
      <p:sp>
        <p:nvSpPr>
          <p:cNvPr id="10" name="Freeform 10"/>
          <p:cNvSpPr/>
          <p:nvPr/>
        </p:nvSpPr>
        <p:spPr>
          <a:xfrm flipH="1">
            <a:off x="14659110" y="-1045722"/>
            <a:ext cx="5200379" cy="4114800"/>
          </a:xfrm>
          <a:custGeom>
            <a:avLst/>
            <a:gdLst/>
            <a:ahLst/>
            <a:cxnLst/>
            <a:rect l="l" t="t" r="r" b="b"/>
            <a:pathLst>
              <a:path w="5200379" h="4114800">
                <a:moveTo>
                  <a:pt x="5200380" y="0"/>
                </a:moveTo>
                <a:lnTo>
                  <a:pt x="0" y="0"/>
                </a:lnTo>
                <a:lnTo>
                  <a:pt x="0" y="4114800"/>
                </a:lnTo>
                <a:lnTo>
                  <a:pt x="5200380" y="4114800"/>
                </a:lnTo>
                <a:lnTo>
                  <a:pt x="520038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Freeform 11"/>
          <p:cNvSpPr/>
          <p:nvPr/>
        </p:nvSpPr>
        <p:spPr>
          <a:xfrm rot="5400000" flipH="1">
            <a:off x="-679079" y="1031840"/>
            <a:ext cx="2716317" cy="1358159"/>
          </a:xfrm>
          <a:custGeom>
            <a:avLst/>
            <a:gdLst/>
            <a:ahLst/>
            <a:cxnLst/>
            <a:rect l="l" t="t" r="r" b="b"/>
            <a:pathLst>
              <a:path w="2716317" h="1358159">
                <a:moveTo>
                  <a:pt x="2716317" y="0"/>
                </a:moveTo>
                <a:lnTo>
                  <a:pt x="0" y="0"/>
                </a:lnTo>
                <a:lnTo>
                  <a:pt x="0" y="1358159"/>
                </a:lnTo>
                <a:lnTo>
                  <a:pt x="2716317" y="1358159"/>
                </a:lnTo>
                <a:lnTo>
                  <a:pt x="2716317"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7" name="TextBox 7"/>
          <p:cNvSpPr txBox="1"/>
          <p:nvPr/>
        </p:nvSpPr>
        <p:spPr>
          <a:xfrm>
            <a:off x="2286000" y="1638300"/>
            <a:ext cx="13411200" cy="6555641"/>
          </a:xfrm>
          <a:prstGeom prst="rect">
            <a:avLst/>
          </a:prstGeom>
        </p:spPr>
        <p:txBody>
          <a:bodyPr wrap="square" lIns="0" tIns="0" rIns="0" bIns="0" rtlCol="0" anchor="t">
            <a:spAutoFit/>
          </a:bodyPr>
          <a:lstStyle/>
          <a:p>
            <a:pPr marL="655952" lvl="1" indent="-342900" algn="just">
              <a:lnSpc>
                <a:spcPct val="200000"/>
              </a:lnSpc>
              <a:buFont typeface="Arial" panose="020B0604020202020204" pitchFamily="34" charset="0"/>
              <a:buChar char="•"/>
            </a:pPr>
            <a:r>
              <a:rPr lang="en-US" sz="2400" b="1" dirty="0">
                <a:solidFill>
                  <a:srgbClr val="FFFFFF"/>
                </a:solidFill>
                <a:latin typeface="Dubai" panose="020B0503030403030204" pitchFamily="34" charset="-78"/>
                <a:ea typeface="Montserrat"/>
                <a:cs typeface="Dubai" panose="020B0503030403030204" pitchFamily="34" charset="-78"/>
                <a:sym typeface="Montserrat"/>
              </a:rPr>
              <a:t>Informed Consent</a:t>
            </a:r>
          </a:p>
          <a:p>
            <a:pPr marL="313052" lvl="1" algn="just">
              <a:lnSpc>
                <a:spcPct val="200000"/>
              </a:lnSpc>
            </a:pPr>
            <a:r>
              <a:rPr lang="en-US" sz="2400" b="1" dirty="0">
                <a:solidFill>
                  <a:srgbClr val="FFFFFF"/>
                </a:solidFill>
                <a:latin typeface="Dubai" panose="020B0503030403030204" pitchFamily="34" charset="-78"/>
                <a:ea typeface="Montserrat"/>
                <a:cs typeface="Dubai" panose="020B0503030403030204" pitchFamily="34" charset="-78"/>
                <a:sym typeface="Montserrat"/>
              </a:rPr>
              <a:t>Participants will be fully briefed on the research purpose, procedures, and use of data.</a:t>
            </a:r>
          </a:p>
          <a:p>
            <a:pPr marL="313052" lvl="1" algn="just">
              <a:lnSpc>
                <a:spcPct val="200000"/>
              </a:lnSpc>
            </a:pPr>
            <a:r>
              <a:rPr lang="en-US" sz="2400" b="1" dirty="0">
                <a:solidFill>
                  <a:srgbClr val="FFFFFF"/>
                </a:solidFill>
                <a:latin typeface="Dubai" panose="020B0503030403030204" pitchFamily="34" charset="-78"/>
                <a:ea typeface="Montserrat"/>
                <a:cs typeface="Dubai" panose="020B0503030403030204" pitchFamily="34" charset="-78"/>
                <a:sym typeface="Montserrat"/>
              </a:rPr>
              <a:t>Written consent forms will be signed before any data is collected.</a:t>
            </a:r>
          </a:p>
          <a:p>
            <a:pPr marL="655952" lvl="1" indent="-342900" algn="just">
              <a:lnSpc>
                <a:spcPct val="200000"/>
              </a:lnSpc>
              <a:buFont typeface="Arial" panose="020B0604020202020204" pitchFamily="34" charset="0"/>
              <a:buChar char="•"/>
            </a:pPr>
            <a:r>
              <a:rPr lang="en-US" sz="2400" b="1" dirty="0">
                <a:solidFill>
                  <a:srgbClr val="FFFFFF"/>
                </a:solidFill>
                <a:latin typeface="Dubai" panose="020B0503030403030204" pitchFamily="34" charset="-78"/>
                <a:ea typeface="Montserrat"/>
                <a:cs typeface="Dubai" panose="020B0503030403030204" pitchFamily="34" charset="-78"/>
                <a:sym typeface="Montserrat"/>
              </a:rPr>
              <a:t>Confidentiality Measures</a:t>
            </a:r>
          </a:p>
          <a:p>
            <a:pPr marL="313052" lvl="1" algn="just">
              <a:lnSpc>
                <a:spcPct val="200000"/>
              </a:lnSpc>
            </a:pPr>
            <a:r>
              <a:rPr lang="en-US" sz="2400" b="1" dirty="0" err="1">
                <a:solidFill>
                  <a:srgbClr val="FFFFFF"/>
                </a:solidFill>
                <a:latin typeface="Dubai" panose="020B0503030403030204" pitchFamily="34" charset="-78"/>
                <a:ea typeface="Montserrat"/>
                <a:cs typeface="Dubai" panose="020B0503030403030204" pitchFamily="34" charset="-78"/>
                <a:sym typeface="Montserrat"/>
              </a:rPr>
              <a:t>Anonymisation</a:t>
            </a:r>
            <a:r>
              <a:rPr lang="en-US" sz="2400" b="1" dirty="0">
                <a:solidFill>
                  <a:srgbClr val="FFFFFF"/>
                </a:solidFill>
                <a:latin typeface="Dubai" panose="020B0503030403030204" pitchFamily="34" charset="-78"/>
                <a:ea typeface="Montserrat"/>
                <a:cs typeface="Dubai" panose="020B0503030403030204" pitchFamily="34" charset="-78"/>
                <a:sym typeface="Montserrat"/>
              </a:rPr>
              <a:t>: Names, job titles, and any </a:t>
            </a:r>
            <a:r>
              <a:rPr lang="en-US" sz="2400" b="1" dirty="0" err="1">
                <a:solidFill>
                  <a:srgbClr val="FFFFFF"/>
                </a:solidFill>
                <a:latin typeface="Dubai" panose="020B0503030403030204" pitchFamily="34" charset="-78"/>
                <a:ea typeface="Montserrat"/>
                <a:cs typeface="Dubai" panose="020B0503030403030204" pitchFamily="34" charset="-78"/>
                <a:sym typeface="Montserrat"/>
              </a:rPr>
              <a:t>organisational</a:t>
            </a:r>
            <a:r>
              <a:rPr lang="en-US" sz="2400" b="1" dirty="0">
                <a:solidFill>
                  <a:srgbClr val="FFFFFF"/>
                </a:solidFill>
                <a:latin typeface="Dubai" panose="020B0503030403030204" pitchFamily="34" charset="-78"/>
                <a:ea typeface="Montserrat"/>
                <a:cs typeface="Dubai" panose="020B0503030403030204" pitchFamily="34" charset="-78"/>
                <a:sym typeface="Montserrat"/>
              </a:rPr>
              <a:t> identifiers will be removed from transcripts.</a:t>
            </a:r>
          </a:p>
          <a:p>
            <a:pPr marL="313052" lvl="1" algn="just">
              <a:lnSpc>
                <a:spcPct val="200000"/>
              </a:lnSpc>
            </a:pPr>
            <a:r>
              <a:rPr lang="en-US" sz="2400" b="1" dirty="0">
                <a:solidFill>
                  <a:srgbClr val="FFFFFF"/>
                </a:solidFill>
                <a:latin typeface="Dubai" panose="020B0503030403030204" pitchFamily="34" charset="-78"/>
                <a:ea typeface="Montserrat"/>
                <a:cs typeface="Dubai" panose="020B0503030403030204" pitchFamily="34" charset="-78"/>
                <a:sym typeface="Montserrat"/>
              </a:rPr>
              <a:t>Data will be securely stored and used only for academic purposes.</a:t>
            </a:r>
          </a:p>
          <a:p>
            <a:pPr marL="655952" lvl="1" indent="-342900" algn="just">
              <a:lnSpc>
                <a:spcPct val="200000"/>
              </a:lnSpc>
              <a:buFont typeface="Arial" panose="020B0604020202020204" pitchFamily="34" charset="0"/>
              <a:buChar char="•"/>
            </a:pPr>
            <a:r>
              <a:rPr lang="en-US" sz="2400" b="1" dirty="0">
                <a:solidFill>
                  <a:srgbClr val="FFFFFF"/>
                </a:solidFill>
                <a:latin typeface="Dubai" panose="020B0503030403030204" pitchFamily="34" charset="-78"/>
                <a:ea typeface="Montserrat"/>
                <a:cs typeface="Dubai" panose="020B0503030403030204" pitchFamily="34" charset="-78"/>
                <a:sym typeface="Montserrat"/>
              </a:rPr>
              <a:t>Voluntary Participation</a:t>
            </a:r>
          </a:p>
          <a:p>
            <a:pPr marL="313052" lvl="1" algn="just">
              <a:lnSpc>
                <a:spcPct val="200000"/>
              </a:lnSpc>
            </a:pPr>
            <a:r>
              <a:rPr lang="en-US" sz="2400" b="1" dirty="0">
                <a:solidFill>
                  <a:srgbClr val="FFFFFF"/>
                </a:solidFill>
                <a:latin typeface="Dubai" panose="020B0503030403030204" pitchFamily="34" charset="-78"/>
                <a:ea typeface="Montserrat"/>
                <a:cs typeface="Dubai" panose="020B0503030403030204" pitchFamily="34" charset="-78"/>
                <a:sym typeface="Montserrat"/>
              </a:rPr>
              <a:t>All participation is strictly voluntary and free from pressure or coercion.</a:t>
            </a:r>
          </a:p>
          <a:p>
            <a:pPr marL="313052" lvl="1" algn="just">
              <a:lnSpc>
                <a:spcPct val="200000"/>
              </a:lnSpc>
            </a:pPr>
            <a:r>
              <a:rPr lang="en-US" sz="2400" b="1" dirty="0">
                <a:solidFill>
                  <a:srgbClr val="FFFFFF"/>
                </a:solidFill>
                <a:latin typeface="Dubai" panose="020B0503030403030204" pitchFamily="34" charset="-78"/>
                <a:ea typeface="Montserrat"/>
                <a:cs typeface="Dubai" panose="020B0503030403030204" pitchFamily="34" charset="-78"/>
                <a:sym typeface="Montserrat"/>
              </a:rPr>
              <a:t>Participants may withdraw at any time without giving a reason or facing any negative consequences.</a:t>
            </a:r>
            <a:endParaRPr lang="en-US" sz="2400" dirty="0">
              <a:solidFill>
                <a:srgbClr val="FFFFFF"/>
              </a:solidFill>
              <a:latin typeface="Dubai" panose="020B0503030403030204" pitchFamily="34" charset="-78"/>
              <a:ea typeface="Montserrat"/>
              <a:cs typeface="Dubai" panose="020B0503030403030204" pitchFamily="34" charset="-78"/>
              <a:sym typeface="Montserra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sp>
        <p:nvSpPr>
          <p:cNvPr id="2" name="TextBox 2"/>
          <p:cNvSpPr txBox="1"/>
          <p:nvPr/>
        </p:nvSpPr>
        <p:spPr>
          <a:xfrm>
            <a:off x="665260" y="563700"/>
            <a:ext cx="10441907" cy="743793"/>
          </a:xfrm>
          <a:prstGeom prst="rect">
            <a:avLst/>
          </a:prstGeom>
        </p:spPr>
        <p:txBody>
          <a:bodyPr lIns="0" tIns="0" rIns="0" bIns="0" rtlCol="0" anchor="t">
            <a:spAutoFit/>
          </a:bodyPr>
          <a:lstStyle/>
          <a:p>
            <a:pPr>
              <a:lnSpc>
                <a:spcPts val="5760"/>
              </a:lnSpc>
            </a:pPr>
            <a:r>
              <a:rPr lang="en-US" sz="5000" b="1" dirty="0">
                <a:solidFill>
                  <a:srgbClr val="252930"/>
                </a:solidFill>
                <a:latin typeface="Dubai" panose="020B0503030403030204" pitchFamily="34" charset="-78"/>
                <a:ea typeface="Montserrat Bold"/>
                <a:cs typeface="Dubai" panose="020B0503030403030204" pitchFamily="34" charset="-78"/>
                <a:sym typeface="Montserrat Bold"/>
              </a:rPr>
              <a:t>CONTINUED…..</a:t>
            </a:r>
          </a:p>
        </p:txBody>
      </p:sp>
      <p:sp>
        <p:nvSpPr>
          <p:cNvPr id="3" name="Freeform 3"/>
          <p:cNvSpPr/>
          <p:nvPr/>
        </p:nvSpPr>
        <p:spPr>
          <a:xfrm rot="10648495">
            <a:off x="14234262" y="-1028700"/>
            <a:ext cx="4903436" cy="4114800"/>
          </a:xfrm>
          <a:custGeom>
            <a:avLst/>
            <a:gdLst/>
            <a:ahLst/>
            <a:cxnLst/>
            <a:rect l="l" t="t" r="r" b="b"/>
            <a:pathLst>
              <a:path w="4903436" h="4114800">
                <a:moveTo>
                  <a:pt x="0" y="0"/>
                </a:moveTo>
                <a:lnTo>
                  <a:pt x="4903436" y="0"/>
                </a:lnTo>
                <a:lnTo>
                  <a:pt x="4903436"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4" name="Group 4"/>
          <p:cNvGrpSpPr/>
          <p:nvPr/>
        </p:nvGrpSpPr>
        <p:grpSpPr>
          <a:xfrm>
            <a:off x="697215" y="2491353"/>
            <a:ext cx="5323153" cy="6975766"/>
            <a:chOff x="0" y="0"/>
            <a:chExt cx="1301137" cy="1751387"/>
          </a:xfrm>
        </p:grpSpPr>
        <p:sp>
          <p:nvSpPr>
            <p:cNvPr id="5" name="Freeform 5"/>
            <p:cNvSpPr/>
            <p:nvPr/>
          </p:nvSpPr>
          <p:spPr>
            <a:xfrm>
              <a:off x="0" y="0"/>
              <a:ext cx="1301137" cy="1751387"/>
            </a:xfrm>
            <a:custGeom>
              <a:avLst/>
              <a:gdLst/>
              <a:ahLst/>
              <a:cxnLst/>
              <a:rect l="l" t="t" r="r" b="b"/>
              <a:pathLst>
                <a:path w="1301137" h="1751387">
                  <a:moveTo>
                    <a:pt x="21816" y="0"/>
                  </a:moveTo>
                  <a:lnTo>
                    <a:pt x="1279321" y="0"/>
                  </a:lnTo>
                  <a:cubicBezTo>
                    <a:pt x="1285107" y="0"/>
                    <a:pt x="1290656" y="2298"/>
                    <a:pt x="1294747" y="6390"/>
                  </a:cubicBezTo>
                  <a:cubicBezTo>
                    <a:pt x="1298838" y="10481"/>
                    <a:pt x="1301137" y="16030"/>
                    <a:pt x="1301137" y="21816"/>
                  </a:cubicBezTo>
                  <a:lnTo>
                    <a:pt x="1301137" y="1729571"/>
                  </a:lnTo>
                  <a:cubicBezTo>
                    <a:pt x="1301137" y="1735357"/>
                    <a:pt x="1298838" y="1740906"/>
                    <a:pt x="1294747" y="1744997"/>
                  </a:cubicBezTo>
                  <a:cubicBezTo>
                    <a:pt x="1290656" y="1749088"/>
                    <a:pt x="1285107" y="1751387"/>
                    <a:pt x="1279321" y="1751387"/>
                  </a:cubicBezTo>
                  <a:lnTo>
                    <a:pt x="21816" y="1751387"/>
                  </a:lnTo>
                  <a:cubicBezTo>
                    <a:pt x="16030" y="1751387"/>
                    <a:pt x="10481" y="1749088"/>
                    <a:pt x="6390" y="1744997"/>
                  </a:cubicBezTo>
                  <a:cubicBezTo>
                    <a:pt x="2298" y="1740906"/>
                    <a:pt x="0" y="1735357"/>
                    <a:pt x="0" y="1729571"/>
                  </a:cubicBezTo>
                  <a:lnTo>
                    <a:pt x="0" y="21816"/>
                  </a:lnTo>
                  <a:cubicBezTo>
                    <a:pt x="0" y="16030"/>
                    <a:pt x="2298" y="10481"/>
                    <a:pt x="6390" y="6390"/>
                  </a:cubicBezTo>
                  <a:cubicBezTo>
                    <a:pt x="10481" y="2298"/>
                    <a:pt x="16030" y="0"/>
                    <a:pt x="21816" y="0"/>
                  </a:cubicBezTo>
                  <a:close/>
                </a:path>
              </a:pathLst>
            </a:custGeom>
            <a:solidFill>
              <a:srgbClr val="FFFFFF"/>
            </a:solidFill>
            <a:ln cap="sq">
              <a:noFill/>
              <a:prstDash val="solid"/>
              <a:miter/>
            </a:ln>
          </p:spPr>
          <p:txBody>
            <a:bodyPr/>
            <a:lstStyle/>
            <a:p>
              <a:endParaRPr lang="en-US"/>
            </a:p>
          </p:txBody>
        </p:sp>
        <p:sp>
          <p:nvSpPr>
            <p:cNvPr id="6" name="TextBox 6"/>
            <p:cNvSpPr txBox="1"/>
            <p:nvPr/>
          </p:nvSpPr>
          <p:spPr>
            <a:xfrm>
              <a:off x="0" y="-38100"/>
              <a:ext cx="1301137" cy="1789487"/>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838200" y="2781300"/>
            <a:ext cx="16383000" cy="6555641"/>
          </a:xfrm>
          <a:prstGeom prst="rect">
            <a:avLst/>
          </a:prstGeom>
        </p:spPr>
        <p:txBody>
          <a:bodyPr wrap="square" lIns="0" tIns="0" rIns="0" bIns="0" rtlCol="0" anchor="t">
            <a:spAutoFit/>
          </a:bodyPr>
          <a:lstStyle/>
          <a:p>
            <a:pPr>
              <a:lnSpc>
                <a:spcPct val="200000"/>
              </a:lnSpc>
            </a:pPr>
            <a:r>
              <a:rPr lang="en-US" sz="2400" b="1" dirty="0">
                <a:solidFill>
                  <a:srgbClr val="000000"/>
                </a:solidFill>
                <a:latin typeface="Dubai" panose="020B0503030403030204" pitchFamily="34" charset="-78"/>
                <a:ea typeface="Poppins Bold"/>
                <a:cs typeface="Dubai" panose="020B0503030403030204" pitchFamily="34" charset="-78"/>
                <a:sym typeface="Poppins Bold"/>
              </a:rPr>
              <a:t>Protection from Harm</a:t>
            </a:r>
          </a:p>
          <a:p>
            <a:pPr marL="342900" indent="-342900">
              <a:lnSpc>
                <a:spcPct val="200000"/>
              </a:lnSpc>
              <a:buFont typeface="Arial" panose="020B0604020202020204" pitchFamily="34" charset="0"/>
              <a:buChar char="•"/>
            </a:pPr>
            <a:r>
              <a:rPr lang="en-US" sz="2400" dirty="0">
                <a:solidFill>
                  <a:srgbClr val="000000"/>
                </a:solidFill>
                <a:latin typeface="Dubai" panose="020B0503030403030204" pitchFamily="34" charset="-78"/>
                <a:ea typeface="Poppins Bold"/>
                <a:cs typeface="Dubai" panose="020B0503030403030204" pitchFamily="34" charset="-78"/>
                <a:sym typeface="Poppins Bold"/>
              </a:rPr>
              <a:t>Participants will not be exposed to emotional, psychological, or professional risk.</a:t>
            </a:r>
          </a:p>
          <a:p>
            <a:pPr marL="342900" indent="-342900">
              <a:lnSpc>
                <a:spcPct val="200000"/>
              </a:lnSpc>
              <a:buFont typeface="Arial" panose="020B0604020202020204" pitchFamily="34" charset="0"/>
              <a:buChar char="•"/>
            </a:pPr>
            <a:r>
              <a:rPr lang="en-US" sz="2400" dirty="0">
                <a:solidFill>
                  <a:srgbClr val="000000"/>
                </a:solidFill>
                <a:latin typeface="Dubai" panose="020B0503030403030204" pitchFamily="34" charset="-78"/>
                <a:ea typeface="Poppins Bold"/>
                <a:cs typeface="Dubai" panose="020B0503030403030204" pitchFamily="34" charset="-78"/>
                <a:sym typeface="Poppins Bold"/>
              </a:rPr>
              <a:t>Sensitive topics will be approached with care and respect.</a:t>
            </a:r>
          </a:p>
          <a:p>
            <a:pPr>
              <a:lnSpc>
                <a:spcPct val="200000"/>
              </a:lnSpc>
            </a:pPr>
            <a:r>
              <a:rPr lang="en-US" sz="2400" b="1" dirty="0">
                <a:solidFill>
                  <a:srgbClr val="000000"/>
                </a:solidFill>
                <a:latin typeface="Dubai" panose="020B0503030403030204" pitchFamily="34" charset="-78"/>
                <a:ea typeface="Poppins Bold"/>
                <a:cs typeface="Dubai" panose="020B0503030403030204" pitchFamily="34" charset="-78"/>
                <a:sym typeface="Poppins Bold"/>
              </a:rPr>
              <a:t>Compliance with Ethical Guidelines</a:t>
            </a:r>
          </a:p>
          <a:p>
            <a:pPr marL="342900" indent="-342900">
              <a:lnSpc>
                <a:spcPct val="200000"/>
              </a:lnSpc>
              <a:buFont typeface="Arial" panose="020B0604020202020204" pitchFamily="34" charset="0"/>
              <a:buChar char="•"/>
            </a:pPr>
            <a:r>
              <a:rPr lang="en-US" sz="2400" dirty="0">
                <a:solidFill>
                  <a:srgbClr val="000000"/>
                </a:solidFill>
                <a:latin typeface="Dubai" panose="020B0503030403030204" pitchFamily="34" charset="-78"/>
                <a:ea typeface="Poppins Bold"/>
                <a:cs typeface="Dubai" panose="020B0503030403030204" pitchFamily="34" charset="-78"/>
                <a:sym typeface="Poppins Bold"/>
              </a:rPr>
              <a:t>Research will follow all university ethical protocols and obtain formal ethics approval.</a:t>
            </a:r>
          </a:p>
          <a:p>
            <a:pPr marL="342900" indent="-342900">
              <a:lnSpc>
                <a:spcPct val="200000"/>
              </a:lnSpc>
              <a:buFont typeface="Arial" panose="020B0604020202020204" pitchFamily="34" charset="0"/>
              <a:buChar char="•"/>
            </a:pPr>
            <a:r>
              <a:rPr lang="en-US" sz="2400" dirty="0">
                <a:solidFill>
                  <a:srgbClr val="000000"/>
                </a:solidFill>
                <a:latin typeface="Dubai" panose="020B0503030403030204" pitchFamily="34" charset="-78"/>
                <a:ea typeface="Poppins Bold"/>
                <a:cs typeface="Dubai" panose="020B0503030403030204" pitchFamily="34" charset="-78"/>
                <a:sym typeface="Poppins Bold"/>
              </a:rPr>
              <a:t>Ethical integrity will be maintained throughout the research process.</a:t>
            </a:r>
          </a:p>
          <a:p>
            <a:pPr>
              <a:lnSpc>
                <a:spcPct val="200000"/>
              </a:lnSpc>
            </a:pPr>
            <a:r>
              <a:rPr lang="en-US" sz="2400" b="1" dirty="0">
                <a:solidFill>
                  <a:srgbClr val="000000"/>
                </a:solidFill>
                <a:latin typeface="Dubai" panose="020B0503030403030204" pitchFamily="34" charset="-78"/>
                <a:ea typeface="Poppins Bold"/>
                <a:cs typeface="Dubai" panose="020B0503030403030204" pitchFamily="34" charset="-78"/>
                <a:sym typeface="Poppins Bold"/>
              </a:rPr>
              <a:t>Researcher Responsibility</a:t>
            </a:r>
          </a:p>
          <a:p>
            <a:pPr marL="342900" indent="-342900">
              <a:lnSpc>
                <a:spcPct val="200000"/>
              </a:lnSpc>
              <a:buFont typeface="Arial" panose="020B0604020202020204" pitchFamily="34" charset="0"/>
              <a:buChar char="•"/>
            </a:pPr>
            <a:r>
              <a:rPr lang="en-US" sz="2400" dirty="0">
                <a:solidFill>
                  <a:srgbClr val="000000"/>
                </a:solidFill>
                <a:latin typeface="Dubai" panose="020B0503030403030204" pitchFamily="34" charset="-78"/>
                <a:ea typeface="Poppins Bold"/>
                <a:cs typeface="Dubai" panose="020B0503030403030204" pitchFamily="34" charset="-78"/>
                <a:sym typeface="Poppins Bold"/>
              </a:rPr>
              <a:t>A reflective journal will be kept to monitor researcher bias.</a:t>
            </a:r>
          </a:p>
          <a:p>
            <a:pPr marL="342900" indent="-342900">
              <a:lnSpc>
                <a:spcPct val="200000"/>
              </a:lnSpc>
              <a:buFont typeface="Arial" panose="020B0604020202020204" pitchFamily="34" charset="0"/>
              <a:buChar char="•"/>
            </a:pPr>
            <a:r>
              <a:rPr lang="en-US" sz="2400" dirty="0">
                <a:solidFill>
                  <a:srgbClr val="000000"/>
                </a:solidFill>
                <a:latin typeface="Dubai" panose="020B0503030403030204" pitchFamily="34" charset="-78"/>
                <a:ea typeface="Poppins Bold"/>
                <a:cs typeface="Dubai" panose="020B0503030403030204" pitchFamily="34" charset="-78"/>
                <a:sym typeface="Poppins Bold"/>
              </a:rPr>
              <a:t>Clear procedures will be in place for addressing participant concerns or distress.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9374999" y="405531"/>
            <a:ext cx="47625" cy="2312632"/>
            <a:chOff x="0" y="0"/>
            <a:chExt cx="12543" cy="609088"/>
          </a:xfrm>
        </p:grpSpPr>
        <p:sp>
          <p:nvSpPr>
            <p:cNvPr id="3" name="Freeform 3"/>
            <p:cNvSpPr/>
            <p:nvPr/>
          </p:nvSpPr>
          <p:spPr>
            <a:xfrm>
              <a:off x="0" y="0"/>
              <a:ext cx="12543" cy="609088"/>
            </a:xfrm>
            <a:custGeom>
              <a:avLst/>
              <a:gdLst/>
              <a:ahLst/>
              <a:cxnLst/>
              <a:rect l="l" t="t" r="r" b="b"/>
              <a:pathLst>
                <a:path w="12543" h="609088">
                  <a:moveTo>
                    <a:pt x="6272" y="0"/>
                  </a:moveTo>
                  <a:lnTo>
                    <a:pt x="6272" y="0"/>
                  </a:lnTo>
                  <a:cubicBezTo>
                    <a:pt x="7935" y="0"/>
                    <a:pt x="9530" y="661"/>
                    <a:pt x="10706" y="1837"/>
                  </a:cubicBezTo>
                  <a:cubicBezTo>
                    <a:pt x="11882" y="3013"/>
                    <a:pt x="12543" y="4608"/>
                    <a:pt x="12543" y="6272"/>
                  </a:cubicBezTo>
                  <a:lnTo>
                    <a:pt x="12543" y="602817"/>
                  </a:lnTo>
                  <a:cubicBezTo>
                    <a:pt x="12543" y="604480"/>
                    <a:pt x="11882" y="606075"/>
                    <a:pt x="10706" y="607251"/>
                  </a:cubicBezTo>
                  <a:cubicBezTo>
                    <a:pt x="9530" y="608428"/>
                    <a:pt x="7935" y="609088"/>
                    <a:pt x="6272" y="609088"/>
                  </a:cubicBezTo>
                  <a:lnTo>
                    <a:pt x="6272" y="609088"/>
                  </a:lnTo>
                  <a:cubicBezTo>
                    <a:pt x="4608" y="609088"/>
                    <a:pt x="3013" y="608428"/>
                    <a:pt x="1837" y="607251"/>
                  </a:cubicBezTo>
                  <a:cubicBezTo>
                    <a:pt x="661" y="606075"/>
                    <a:pt x="0" y="604480"/>
                    <a:pt x="0" y="602817"/>
                  </a:cubicBezTo>
                  <a:lnTo>
                    <a:pt x="0" y="6272"/>
                  </a:lnTo>
                  <a:cubicBezTo>
                    <a:pt x="0" y="4608"/>
                    <a:pt x="661" y="3013"/>
                    <a:pt x="1837" y="1837"/>
                  </a:cubicBezTo>
                  <a:cubicBezTo>
                    <a:pt x="3013" y="661"/>
                    <a:pt x="4608" y="0"/>
                    <a:pt x="6272" y="0"/>
                  </a:cubicBezTo>
                  <a:close/>
                </a:path>
              </a:pathLst>
            </a:custGeom>
            <a:solidFill>
              <a:srgbClr val="25A37F"/>
            </a:solidFill>
          </p:spPr>
          <p:txBody>
            <a:bodyPr/>
            <a:lstStyle/>
            <a:p>
              <a:endParaRPr lang="en-US"/>
            </a:p>
          </p:txBody>
        </p:sp>
        <p:sp>
          <p:nvSpPr>
            <p:cNvPr id="4" name="TextBox 4"/>
            <p:cNvSpPr txBox="1"/>
            <p:nvPr/>
          </p:nvSpPr>
          <p:spPr>
            <a:xfrm>
              <a:off x="0" y="-38100"/>
              <a:ext cx="12543" cy="647188"/>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rot="5400000">
            <a:off x="9374999" y="-647241"/>
            <a:ext cx="47625" cy="2312632"/>
            <a:chOff x="0" y="0"/>
            <a:chExt cx="12543" cy="609088"/>
          </a:xfrm>
        </p:grpSpPr>
        <p:sp>
          <p:nvSpPr>
            <p:cNvPr id="6" name="Freeform 6"/>
            <p:cNvSpPr/>
            <p:nvPr/>
          </p:nvSpPr>
          <p:spPr>
            <a:xfrm>
              <a:off x="0" y="0"/>
              <a:ext cx="12543" cy="609088"/>
            </a:xfrm>
            <a:custGeom>
              <a:avLst/>
              <a:gdLst/>
              <a:ahLst/>
              <a:cxnLst/>
              <a:rect l="l" t="t" r="r" b="b"/>
              <a:pathLst>
                <a:path w="12543" h="609088">
                  <a:moveTo>
                    <a:pt x="6272" y="0"/>
                  </a:moveTo>
                  <a:lnTo>
                    <a:pt x="6272" y="0"/>
                  </a:lnTo>
                  <a:cubicBezTo>
                    <a:pt x="7935" y="0"/>
                    <a:pt x="9530" y="661"/>
                    <a:pt x="10706" y="1837"/>
                  </a:cubicBezTo>
                  <a:cubicBezTo>
                    <a:pt x="11882" y="3013"/>
                    <a:pt x="12543" y="4608"/>
                    <a:pt x="12543" y="6272"/>
                  </a:cubicBezTo>
                  <a:lnTo>
                    <a:pt x="12543" y="602817"/>
                  </a:lnTo>
                  <a:cubicBezTo>
                    <a:pt x="12543" y="604480"/>
                    <a:pt x="11882" y="606075"/>
                    <a:pt x="10706" y="607251"/>
                  </a:cubicBezTo>
                  <a:cubicBezTo>
                    <a:pt x="9530" y="608428"/>
                    <a:pt x="7935" y="609088"/>
                    <a:pt x="6272" y="609088"/>
                  </a:cubicBezTo>
                  <a:lnTo>
                    <a:pt x="6272" y="609088"/>
                  </a:lnTo>
                  <a:cubicBezTo>
                    <a:pt x="4608" y="609088"/>
                    <a:pt x="3013" y="608428"/>
                    <a:pt x="1837" y="607251"/>
                  </a:cubicBezTo>
                  <a:cubicBezTo>
                    <a:pt x="661" y="606075"/>
                    <a:pt x="0" y="604480"/>
                    <a:pt x="0" y="602817"/>
                  </a:cubicBezTo>
                  <a:lnTo>
                    <a:pt x="0" y="6272"/>
                  </a:lnTo>
                  <a:cubicBezTo>
                    <a:pt x="0" y="4608"/>
                    <a:pt x="661" y="3013"/>
                    <a:pt x="1837" y="1837"/>
                  </a:cubicBezTo>
                  <a:cubicBezTo>
                    <a:pt x="3013" y="661"/>
                    <a:pt x="4608" y="0"/>
                    <a:pt x="6272" y="0"/>
                  </a:cubicBezTo>
                  <a:close/>
                </a:path>
              </a:pathLst>
            </a:custGeom>
            <a:solidFill>
              <a:srgbClr val="25A37F"/>
            </a:solidFill>
          </p:spPr>
          <p:txBody>
            <a:bodyPr/>
            <a:lstStyle/>
            <a:p>
              <a:endParaRPr lang="en-US"/>
            </a:p>
          </p:txBody>
        </p:sp>
        <p:sp>
          <p:nvSpPr>
            <p:cNvPr id="7" name="TextBox 7"/>
            <p:cNvSpPr txBox="1"/>
            <p:nvPr/>
          </p:nvSpPr>
          <p:spPr>
            <a:xfrm>
              <a:off x="0" y="-38100"/>
              <a:ext cx="12543" cy="647188"/>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3826682" y="631155"/>
            <a:ext cx="10700676" cy="734817"/>
          </a:xfrm>
          <a:prstGeom prst="rect">
            <a:avLst/>
          </a:prstGeom>
        </p:spPr>
        <p:txBody>
          <a:bodyPr lIns="0" tIns="0" rIns="0" bIns="0" rtlCol="0" anchor="t">
            <a:spAutoFit/>
          </a:bodyPr>
          <a:lstStyle/>
          <a:p>
            <a:pPr algn="ctr">
              <a:lnSpc>
                <a:spcPts val="6195"/>
              </a:lnSpc>
            </a:pPr>
            <a:r>
              <a:rPr lang="en-US" sz="3600" b="1" dirty="0">
                <a:solidFill>
                  <a:srgbClr val="000000"/>
                </a:solidFill>
                <a:latin typeface="Dubai" panose="020B0503030403030204" pitchFamily="34" charset="-78"/>
                <a:ea typeface="Poppins Bold"/>
                <a:cs typeface="Dubai" panose="020B0503030403030204" pitchFamily="34" charset="-78"/>
                <a:sym typeface="Poppins Bold"/>
              </a:rPr>
              <a:t>Limitations &amp; Recommendations</a:t>
            </a:r>
          </a:p>
        </p:txBody>
      </p:sp>
      <p:grpSp>
        <p:nvGrpSpPr>
          <p:cNvPr id="10" name="Group 10"/>
          <p:cNvGrpSpPr/>
          <p:nvPr/>
        </p:nvGrpSpPr>
        <p:grpSpPr>
          <a:xfrm>
            <a:off x="15953858" y="266700"/>
            <a:ext cx="1052771" cy="1052771"/>
            <a:chOff x="0" y="0"/>
            <a:chExt cx="277273" cy="277273"/>
          </a:xfrm>
        </p:grpSpPr>
        <p:sp>
          <p:nvSpPr>
            <p:cNvPr id="11" name="Freeform 11"/>
            <p:cNvSpPr/>
            <p:nvPr/>
          </p:nvSpPr>
          <p:spPr>
            <a:xfrm>
              <a:off x="0" y="0"/>
              <a:ext cx="277273" cy="277273"/>
            </a:xfrm>
            <a:custGeom>
              <a:avLst/>
              <a:gdLst/>
              <a:ahLst/>
              <a:cxnLst/>
              <a:rect l="l" t="t" r="r" b="b"/>
              <a:pathLst>
                <a:path w="277273" h="277273">
                  <a:moveTo>
                    <a:pt x="0" y="0"/>
                  </a:moveTo>
                  <a:lnTo>
                    <a:pt x="277273" y="0"/>
                  </a:lnTo>
                  <a:lnTo>
                    <a:pt x="277273" y="277273"/>
                  </a:lnTo>
                  <a:lnTo>
                    <a:pt x="0" y="277273"/>
                  </a:lnTo>
                  <a:close/>
                </a:path>
              </a:pathLst>
            </a:custGeom>
            <a:solidFill>
              <a:srgbClr val="E87C67"/>
            </a:solidFill>
          </p:spPr>
          <p:txBody>
            <a:bodyPr/>
            <a:lstStyle/>
            <a:p>
              <a:endParaRPr lang="en-US"/>
            </a:p>
          </p:txBody>
        </p:sp>
        <p:sp>
          <p:nvSpPr>
            <p:cNvPr id="12" name="TextBox 12"/>
            <p:cNvSpPr txBox="1"/>
            <p:nvPr/>
          </p:nvSpPr>
          <p:spPr>
            <a:xfrm>
              <a:off x="0" y="-38100"/>
              <a:ext cx="277273" cy="315373"/>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7006629" y="1343284"/>
            <a:ext cx="1052771" cy="1052771"/>
            <a:chOff x="0" y="0"/>
            <a:chExt cx="277273" cy="277273"/>
          </a:xfrm>
        </p:grpSpPr>
        <p:sp>
          <p:nvSpPr>
            <p:cNvPr id="14" name="Freeform 14"/>
            <p:cNvSpPr/>
            <p:nvPr/>
          </p:nvSpPr>
          <p:spPr>
            <a:xfrm>
              <a:off x="0" y="0"/>
              <a:ext cx="277273" cy="277273"/>
            </a:xfrm>
            <a:custGeom>
              <a:avLst/>
              <a:gdLst/>
              <a:ahLst/>
              <a:cxnLst/>
              <a:rect l="l" t="t" r="r" b="b"/>
              <a:pathLst>
                <a:path w="277273" h="277273">
                  <a:moveTo>
                    <a:pt x="0" y="0"/>
                  </a:moveTo>
                  <a:lnTo>
                    <a:pt x="277273" y="0"/>
                  </a:lnTo>
                  <a:lnTo>
                    <a:pt x="277273" y="277273"/>
                  </a:lnTo>
                  <a:lnTo>
                    <a:pt x="0" y="277273"/>
                  </a:lnTo>
                  <a:close/>
                </a:path>
              </a:pathLst>
            </a:custGeom>
            <a:solidFill>
              <a:srgbClr val="F9D6B7"/>
            </a:solidFill>
          </p:spPr>
          <p:txBody>
            <a:bodyPr/>
            <a:lstStyle/>
            <a:p>
              <a:endParaRPr lang="en-US"/>
            </a:p>
          </p:txBody>
        </p:sp>
        <p:sp>
          <p:nvSpPr>
            <p:cNvPr id="15" name="TextBox 15"/>
            <p:cNvSpPr txBox="1"/>
            <p:nvPr/>
          </p:nvSpPr>
          <p:spPr>
            <a:xfrm>
              <a:off x="0" y="-38100"/>
              <a:ext cx="277273" cy="315373"/>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357571" y="266700"/>
            <a:ext cx="1052771" cy="1052771"/>
            <a:chOff x="0" y="0"/>
            <a:chExt cx="277273" cy="277273"/>
          </a:xfrm>
        </p:grpSpPr>
        <p:sp>
          <p:nvSpPr>
            <p:cNvPr id="17" name="Freeform 17"/>
            <p:cNvSpPr/>
            <p:nvPr/>
          </p:nvSpPr>
          <p:spPr>
            <a:xfrm>
              <a:off x="0" y="0"/>
              <a:ext cx="277273" cy="277273"/>
            </a:xfrm>
            <a:custGeom>
              <a:avLst/>
              <a:gdLst/>
              <a:ahLst/>
              <a:cxnLst/>
              <a:rect l="l" t="t" r="r" b="b"/>
              <a:pathLst>
                <a:path w="277273" h="277273">
                  <a:moveTo>
                    <a:pt x="0" y="0"/>
                  </a:moveTo>
                  <a:lnTo>
                    <a:pt x="277273" y="0"/>
                  </a:lnTo>
                  <a:lnTo>
                    <a:pt x="277273" y="277273"/>
                  </a:lnTo>
                  <a:lnTo>
                    <a:pt x="0" y="277273"/>
                  </a:lnTo>
                  <a:close/>
                </a:path>
              </a:pathLst>
            </a:custGeom>
            <a:solidFill>
              <a:srgbClr val="E87C67"/>
            </a:solidFill>
          </p:spPr>
          <p:txBody>
            <a:bodyPr/>
            <a:lstStyle/>
            <a:p>
              <a:endParaRPr lang="en-US"/>
            </a:p>
          </p:txBody>
        </p:sp>
        <p:sp>
          <p:nvSpPr>
            <p:cNvPr id="18" name="TextBox 18"/>
            <p:cNvSpPr txBox="1"/>
            <p:nvPr/>
          </p:nvSpPr>
          <p:spPr>
            <a:xfrm>
              <a:off x="0" y="-38100"/>
              <a:ext cx="277273" cy="315373"/>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304800" y="1343284"/>
            <a:ext cx="1052771" cy="1052771"/>
            <a:chOff x="0" y="0"/>
            <a:chExt cx="277273" cy="277273"/>
          </a:xfrm>
        </p:grpSpPr>
        <p:sp>
          <p:nvSpPr>
            <p:cNvPr id="20" name="Freeform 20"/>
            <p:cNvSpPr/>
            <p:nvPr/>
          </p:nvSpPr>
          <p:spPr>
            <a:xfrm>
              <a:off x="0" y="0"/>
              <a:ext cx="277273" cy="277273"/>
            </a:xfrm>
            <a:custGeom>
              <a:avLst/>
              <a:gdLst/>
              <a:ahLst/>
              <a:cxnLst/>
              <a:rect l="l" t="t" r="r" b="b"/>
              <a:pathLst>
                <a:path w="277273" h="277273">
                  <a:moveTo>
                    <a:pt x="0" y="0"/>
                  </a:moveTo>
                  <a:lnTo>
                    <a:pt x="277273" y="0"/>
                  </a:lnTo>
                  <a:lnTo>
                    <a:pt x="277273" y="277273"/>
                  </a:lnTo>
                  <a:lnTo>
                    <a:pt x="0" y="277273"/>
                  </a:lnTo>
                  <a:close/>
                </a:path>
              </a:pathLst>
            </a:custGeom>
            <a:solidFill>
              <a:srgbClr val="F9D6B7"/>
            </a:solidFill>
          </p:spPr>
          <p:txBody>
            <a:bodyPr/>
            <a:lstStyle/>
            <a:p>
              <a:endParaRPr lang="en-US"/>
            </a:p>
          </p:txBody>
        </p:sp>
        <p:sp>
          <p:nvSpPr>
            <p:cNvPr id="21" name="TextBox 21"/>
            <p:cNvSpPr txBox="1"/>
            <p:nvPr/>
          </p:nvSpPr>
          <p:spPr>
            <a:xfrm>
              <a:off x="0" y="-38100"/>
              <a:ext cx="277273" cy="315373"/>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304800" y="7895967"/>
            <a:ext cx="1052771" cy="1052771"/>
            <a:chOff x="0" y="0"/>
            <a:chExt cx="277273" cy="277273"/>
          </a:xfrm>
        </p:grpSpPr>
        <p:sp>
          <p:nvSpPr>
            <p:cNvPr id="23" name="Freeform 23"/>
            <p:cNvSpPr/>
            <p:nvPr/>
          </p:nvSpPr>
          <p:spPr>
            <a:xfrm>
              <a:off x="0" y="0"/>
              <a:ext cx="277273" cy="277273"/>
            </a:xfrm>
            <a:custGeom>
              <a:avLst/>
              <a:gdLst/>
              <a:ahLst/>
              <a:cxnLst/>
              <a:rect l="l" t="t" r="r" b="b"/>
              <a:pathLst>
                <a:path w="277273" h="277273">
                  <a:moveTo>
                    <a:pt x="0" y="0"/>
                  </a:moveTo>
                  <a:lnTo>
                    <a:pt x="277273" y="0"/>
                  </a:lnTo>
                  <a:lnTo>
                    <a:pt x="277273" y="277273"/>
                  </a:lnTo>
                  <a:lnTo>
                    <a:pt x="0" y="277273"/>
                  </a:lnTo>
                  <a:close/>
                </a:path>
              </a:pathLst>
            </a:custGeom>
            <a:solidFill>
              <a:srgbClr val="F9D6B7"/>
            </a:solidFill>
          </p:spPr>
          <p:txBody>
            <a:bodyPr/>
            <a:lstStyle/>
            <a:p>
              <a:endParaRPr lang="en-US"/>
            </a:p>
          </p:txBody>
        </p:sp>
        <p:sp>
          <p:nvSpPr>
            <p:cNvPr id="24" name="TextBox 24"/>
            <p:cNvSpPr txBox="1"/>
            <p:nvPr/>
          </p:nvSpPr>
          <p:spPr>
            <a:xfrm>
              <a:off x="0" y="-38100"/>
              <a:ext cx="277273" cy="315373"/>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a:off x="1357571" y="8962767"/>
            <a:ext cx="1052771" cy="1052771"/>
            <a:chOff x="0" y="0"/>
            <a:chExt cx="277273" cy="277273"/>
          </a:xfrm>
        </p:grpSpPr>
        <p:sp>
          <p:nvSpPr>
            <p:cNvPr id="26" name="Freeform 26"/>
            <p:cNvSpPr/>
            <p:nvPr/>
          </p:nvSpPr>
          <p:spPr>
            <a:xfrm>
              <a:off x="0" y="0"/>
              <a:ext cx="277273" cy="277273"/>
            </a:xfrm>
            <a:custGeom>
              <a:avLst/>
              <a:gdLst/>
              <a:ahLst/>
              <a:cxnLst/>
              <a:rect l="l" t="t" r="r" b="b"/>
              <a:pathLst>
                <a:path w="277273" h="277273">
                  <a:moveTo>
                    <a:pt x="0" y="0"/>
                  </a:moveTo>
                  <a:lnTo>
                    <a:pt x="277273" y="0"/>
                  </a:lnTo>
                  <a:lnTo>
                    <a:pt x="277273" y="277273"/>
                  </a:lnTo>
                  <a:lnTo>
                    <a:pt x="0" y="277273"/>
                  </a:lnTo>
                  <a:close/>
                </a:path>
              </a:pathLst>
            </a:custGeom>
            <a:solidFill>
              <a:srgbClr val="E87C67"/>
            </a:solidFill>
          </p:spPr>
          <p:txBody>
            <a:bodyPr/>
            <a:lstStyle/>
            <a:p>
              <a:endParaRPr lang="en-US"/>
            </a:p>
          </p:txBody>
        </p:sp>
        <p:sp>
          <p:nvSpPr>
            <p:cNvPr id="27" name="TextBox 27"/>
            <p:cNvSpPr txBox="1"/>
            <p:nvPr/>
          </p:nvSpPr>
          <p:spPr>
            <a:xfrm>
              <a:off x="0" y="-38100"/>
              <a:ext cx="277273" cy="315373"/>
            </a:xfrm>
            <a:prstGeom prst="rect">
              <a:avLst/>
            </a:prstGeom>
          </p:spPr>
          <p:txBody>
            <a:bodyPr lIns="50800" tIns="50800" rIns="50800" bIns="50800" rtlCol="0" anchor="ctr"/>
            <a:lstStyle/>
            <a:p>
              <a:pPr algn="ctr">
                <a:lnSpc>
                  <a:spcPts val="2659"/>
                </a:lnSpc>
              </a:pPr>
              <a:endParaRPr/>
            </a:p>
          </p:txBody>
        </p:sp>
      </p:grpSp>
      <p:grpSp>
        <p:nvGrpSpPr>
          <p:cNvPr id="28" name="Group 28"/>
          <p:cNvGrpSpPr/>
          <p:nvPr/>
        </p:nvGrpSpPr>
        <p:grpSpPr>
          <a:xfrm>
            <a:off x="15953858" y="8967529"/>
            <a:ext cx="1052771" cy="1052771"/>
            <a:chOff x="0" y="0"/>
            <a:chExt cx="277273" cy="277273"/>
          </a:xfrm>
        </p:grpSpPr>
        <p:sp>
          <p:nvSpPr>
            <p:cNvPr id="29" name="Freeform 29"/>
            <p:cNvSpPr/>
            <p:nvPr/>
          </p:nvSpPr>
          <p:spPr>
            <a:xfrm>
              <a:off x="0" y="0"/>
              <a:ext cx="277273" cy="277273"/>
            </a:xfrm>
            <a:custGeom>
              <a:avLst/>
              <a:gdLst/>
              <a:ahLst/>
              <a:cxnLst/>
              <a:rect l="l" t="t" r="r" b="b"/>
              <a:pathLst>
                <a:path w="277273" h="277273">
                  <a:moveTo>
                    <a:pt x="0" y="0"/>
                  </a:moveTo>
                  <a:lnTo>
                    <a:pt x="277273" y="0"/>
                  </a:lnTo>
                  <a:lnTo>
                    <a:pt x="277273" y="277273"/>
                  </a:lnTo>
                  <a:lnTo>
                    <a:pt x="0" y="277273"/>
                  </a:lnTo>
                  <a:close/>
                </a:path>
              </a:pathLst>
            </a:custGeom>
            <a:solidFill>
              <a:srgbClr val="E87C67"/>
            </a:solidFill>
          </p:spPr>
          <p:txBody>
            <a:bodyPr/>
            <a:lstStyle/>
            <a:p>
              <a:endParaRPr lang="en-US"/>
            </a:p>
          </p:txBody>
        </p:sp>
        <p:sp>
          <p:nvSpPr>
            <p:cNvPr id="30" name="TextBox 30"/>
            <p:cNvSpPr txBox="1"/>
            <p:nvPr/>
          </p:nvSpPr>
          <p:spPr>
            <a:xfrm>
              <a:off x="0" y="-38100"/>
              <a:ext cx="277273" cy="315373"/>
            </a:xfrm>
            <a:prstGeom prst="rect">
              <a:avLst/>
            </a:prstGeom>
          </p:spPr>
          <p:txBody>
            <a:bodyPr lIns="50800" tIns="50800" rIns="50800" bIns="50800" rtlCol="0" anchor="ctr"/>
            <a:lstStyle/>
            <a:p>
              <a:pPr algn="ctr">
                <a:lnSpc>
                  <a:spcPts val="2659"/>
                </a:lnSpc>
              </a:pPr>
              <a:endParaRPr/>
            </a:p>
          </p:txBody>
        </p:sp>
      </p:grpSp>
      <p:grpSp>
        <p:nvGrpSpPr>
          <p:cNvPr id="31" name="Group 31"/>
          <p:cNvGrpSpPr/>
          <p:nvPr/>
        </p:nvGrpSpPr>
        <p:grpSpPr>
          <a:xfrm>
            <a:off x="17001728" y="7914758"/>
            <a:ext cx="1052771" cy="1052771"/>
            <a:chOff x="0" y="0"/>
            <a:chExt cx="277273" cy="277273"/>
          </a:xfrm>
        </p:grpSpPr>
        <p:sp>
          <p:nvSpPr>
            <p:cNvPr id="32" name="Freeform 32"/>
            <p:cNvSpPr/>
            <p:nvPr/>
          </p:nvSpPr>
          <p:spPr>
            <a:xfrm>
              <a:off x="0" y="0"/>
              <a:ext cx="277273" cy="277273"/>
            </a:xfrm>
            <a:custGeom>
              <a:avLst/>
              <a:gdLst/>
              <a:ahLst/>
              <a:cxnLst/>
              <a:rect l="l" t="t" r="r" b="b"/>
              <a:pathLst>
                <a:path w="277273" h="277273">
                  <a:moveTo>
                    <a:pt x="0" y="0"/>
                  </a:moveTo>
                  <a:lnTo>
                    <a:pt x="277273" y="0"/>
                  </a:lnTo>
                  <a:lnTo>
                    <a:pt x="277273" y="277273"/>
                  </a:lnTo>
                  <a:lnTo>
                    <a:pt x="0" y="277273"/>
                  </a:lnTo>
                  <a:close/>
                </a:path>
              </a:pathLst>
            </a:custGeom>
            <a:solidFill>
              <a:srgbClr val="F9D6B7"/>
            </a:solidFill>
          </p:spPr>
          <p:txBody>
            <a:bodyPr/>
            <a:lstStyle/>
            <a:p>
              <a:endParaRPr lang="en-US"/>
            </a:p>
          </p:txBody>
        </p:sp>
        <p:sp>
          <p:nvSpPr>
            <p:cNvPr id="33" name="TextBox 33"/>
            <p:cNvSpPr txBox="1"/>
            <p:nvPr/>
          </p:nvSpPr>
          <p:spPr>
            <a:xfrm>
              <a:off x="0" y="-38100"/>
              <a:ext cx="277273" cy="315373"/>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520393" y="2207223"/>
            <a:ext cx="14975892" cy="5816977"/>
          </a:xfrm>
          <a:prstGeom prst="rect">
            <a:avLst/>
          </a:prstGeom>
        </p:spPr>
        <p:txBody>
          <a:bodyPr wrap="square" lIns="0" tIns="0" rIns="0" bIns="0" rtlCol="0" anchor="t">
            <a:spAutoFit/>
          </a:bodyPr>
          <a:lstStyle/>
          <a:p>
            <a:pPr marL="612777" lvl="1" indent="-342900" algn="just">
              <a:lnSpc>
                <a:spcPct val="200000"/>
              </a:lnSpc>
              <a:buFont typeface="Arial" panose="020B0604020202020204" pitchFamily="34" charset="0"/>
              <a:buChar char="•"/>
            </a:pPr>
            <a:r>
              <a:rPr lang="en-US" sz="2400" b="1" dirty="0">
                <a:latin typeface="Dubai" panose="020B0503030403030204" pitchFamily="34" charset="-78"/>
                <a:ea typeface="Poppins"/>
                <a:cs typeface="Dubai" panose="020B0503030403030204" pitchFamily="34" charset="-78"/>
                <a:sym typeface="Poppins"/>
              </a:rPr>
              <a:t>Potential Limitations</a:t>
            </a:r>
          </a:p>
          <a:p>
            <a:pPr marL="269877" lvl="1" algn="just">
              <a:lnSpc>
                <a:spcPct val="200000"/>
              </a:lnSpc>
            </a:pPr>
            <a:r>
              <a:rPr lang="en-US" sz="2400" dirty="0">
                <a:latin typeface="Dubai" panose="020B0503030403030204" pitchFamily="34" charset="-78"/>
                <a:ea typeface="Poppins"/>
                <a:cs typeface="Dubai" panose="020B0503030403030204" pitchFamily="34" charset="-78"/>
                <a:sym typeface="Poppins"/>
              </a:rPr>
              <a:t>Small Sample Size: A Limited number of participants may affect generalizability.</a:t>
            </a:r>
          </a:p>
          <a:p>
            <a:pPr marL="269877" lvl="1" algn="just">
              <a:lnSpc>
                <a:spcPct val="200000"/>
              </a:lnSpc>
            </a:pPr>
            <a:r>
              <a:rPr lang="en-US" sz="2400" dirty="0">
                <a:latin typeface="Dubai" panose="020B0503030403030204" pitchFamily="34" charset="-78"/>
                <a:ea typeface="Poppins"/>
                <a:cs typeface="Dubai" panose="020B0503030403030204" pitchFamily="34" charset="-78"/>
                <a:sym typeface="Poppins"/>
              </a:rPr>
              <a:t>Time Constraints: A Short project timeframe may restrict data depth.</a:t>
            </a:r>
          </a:p>
          <a:p>
            <a:pPr marL="269877" lvl="1" algn="just">
              <a:lnSpc>
                <a:spcPct val="200000"/>
              </a:lnSpc>
            </a:pPr>
            <a:r>
              <a:rPr lang="en-US" sz="2400" dirty="0">
                <a:latin typeface="Dubai" panose="020B0503030403030204" pitchFamily="34" charset="-78"/>
                <a:ea typeface="Poppins"/>
                <a:cs typeface="Dubai" panose="020B0503030403030204" pitchFamily="34" charset="-78"/>
                <a:sym typeface="Poppins"/>
              </a:rPr>
              <a:t>Access Issues: Difficulty reaching certain participants or departments.</a:t>
            </a:r>
          </a:p>
          <a:p>
            <a:pPr marL="612777" lvl="1" indent="-342900" algn="just">
              <a:lnSpc>
                <a:spcPct val="200000"/>
              </a:lnSpc>
              <a:buFont typeface="Arial" panose="020B0604020202020204" pitchFamily="34" charset="0"/>
              <a:buChar char="•"/>
            </a:pPr>
            <a:r>
              <a:rPr lang="en-US" sz="2400" b="1" dirty="0">
                <a:latin typeface="Dubai" panose="020B0503030403030204" pitchFamily="34" charset="-78"/>
                <a:ea typeface="Poppins"/>
                <a:cs typeface="Dubai" panose="020B0503030403030204" pitchFamily="34" charset="-78"/>
                <a:sym typeface="Poppins"/>
              </a:rPr>
              <a:t>Recommendations for Future Research</a:t>
            </a:r>
          </a:p>
          <a:p>
            <a:pPr marL="269877" lvl="1" algn="just">
              <a:lnSpc>
                <a:spcPct val="200000"/>
              </a:lnSpc>
            </a:pPr>
            <a:r>
              <a:rPr lang="en-US" sz="2400" dirty="0">
                <a:latin typeface="Dubai" panose="020B0503030403030204" pitchFamily="34" charset="-78"/>
                <a:ea typeface="Poppins"/>
                <a:cs typeface="Dubai" panose="020B0503030403030204" pitchFamily="34" charset="-78"/>
                <a:sym typeface="Poppins"/>
              </a:rPr>
              <a:t>Broader Sampling: Include more diverse roles and industries to enhance findings.</a:t>
            </a:r>
          </a:p>
          <a:p>
            <a:pPr marL="269877" lvl="1" algn="just">
              <a:lnSpc>
                <a:spcPct val="200000"/>
              </a:lnSpc>
            </a:pPr>
            <a:r>
              <a:rPr lang="en-US" sz="2400" dirty="0">
                <a:latin typeface="Dubai" panose="020B0503030403030204" pitchFamily="34" charset="-78"/>
                <a:ea typeface="Poppins"/>
                <a:cs typeface="Dubai" panose="020B0503030403030204" pitchFamily="34" charset="-78"/>
                <a:sym typeface="Poppins"/>
              </a:rPr>
              <a:t>Extended Timeframe: Allow more time for deeper exploration and follow-up.</a:t>
            </a:r>
          </a:p>
          <a:p>
            <a:pPr marL="269877" lvl="1" algn="just">
              <a:lnSpc>
                <a:spcPct val="200000"/>
              </a:lnSpc>
            </a:pPr>
            <a:r>
              <a:rPr lang="en-US" sz="2400" dirty="0">
                <a:latin typeface="Dubai" panose="020B0503030403030204" pitchFamily="34" charset="-78"/>
                <a:ea typeface="Poppins"/>
                <a:cs typeface="Dubai" panose="020B0503030403030204" pitchFamily="34" charset="-78"/>
                <a:sym typeface="Poppins"/>
              </a:rPr>
              <a:t>Mixed-Methods Approach: Combine qualitative and quantitative tools for richer insights.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sp>
        <p:nvSpPr>
          <p:cNvPr id="2" name="TextBox 2"/>
          <p:cNvSpPr txBox="1"/>
          <p:nvPr/>
        </p:nvSpPr>
        <p:spPr>
          <a:xfrm>
            <a:off x="3276600" y="816046"/>
            <a:ext cx="12779699" cy="990656"/>
          </a:xfrm>
          <a:prstGeom prst="rect">
            <a:avLst/>
          </a:prstGeom>
        </p:spPr>
        <p:txBody>
          <a:bodyPr lIns="0" tIns="0" rIns="0" bIns="0" rtlCol="0" anchor="t">
            <a:spAutoFit/>
          </a:bodyPr>
          <a:lstStyle/>
          <a:p>
            <a:pPr algn="ctr">
              <a:lnSpc>
                <a:spcPts val="8320"/>
              </a:lnSpc>
            </a:pPr>
            <a:r>
              <a:rPr lang="en-US" sz="5000" b="1" dirty="0">
                <a:solidFill>
                  <a:srgbClr val="252D37"/>
                </a:solidFill>
                <a:latin typeface="Dubai" panose="020B0503030403030204" pitchFamily="34" charset="-78"/>
                <a:ea typeface="Montserrat Bold"/>
                <a:cs typeface="Dubai" panose="020B0503030403030204" pitchFamily="34" charset="-78"/>
                <a:sym typeface="Montserrat Bold"/>
              </a:rPr>
              <a:t>Conclusion</a:t>
            </a:r>
          </a:p>
        </p:txBody>
      </p:sp>
      <p:sp>
        <p:nvSpPr>
          <p:cNvPr id="4" name="Freeform 4"/>
          <p:cNvSpPr/>
          <p:nvPr/>
        </p:nvSpPr>
        <p:spPr>
          <a:xfrm>
            <a:off x="13200404" y="8192865"/>
            <a:ext cx="4261740" cy="2130870"/>
          </a:xfrm>
          <a:custGeom>
            <a:avLst/>
            <a:gdLst/>
            <a:ahLst/>
            <a:cxnLst/>
            <a:rect l="l" t="t" r="r" b="b"/>
            <a:pathLst>
              <a:path w="4261740" h="2130870">
                <a:moveTo>
                  <a:pt x="0" y="0"/>
                </a:moveTo>
                <a:lnTo>
                  <a:pt x="4261740" y="0"/>
                </a:lnTo>
                <a:lnTo>
                  <a:pt x="4261740" y="2130870"/>
                </a:lnTo>
                <a:lnTo>
                  <a:pt x="0" y="21308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dirty="0"/>
          </a:p>
        </p:txBody>
      </p:sp>
      <p:sp>
        <p:nvSpPr>
          <p:cNvPr id="5" name="Freeform 5"/>
          <p:cNvSpPr/>
          <p:nvPr/>
        </p:nvSpPr>
        <p:spPr>
          <a:xfrm>
            <a:off x="-956439" y="-507417"/>
            <a:ext cx="5200379" cy="4114800"/>
          </a:xfrm>
          <a:custGeom>
            <a:avLst/>
            <a:gdLst/>
            <a:ahLst/>
            <a:cxnLst/>
            <a:rect l="l" t="t" r="r" b="b"/>
            <a:pathLst>
              <a:path w="5200379" h="4114800">
                <a:moveTo>
                  <a:pt x="0" y="0"/>
                </a:moveTo>
                <a:lnTo>
                  <a:pt x="5200379" y="0"/>
                </a:lnTo>
                <a:lnTo>
                  <a:pt x="5200379"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10001451" y="8873231"/>
            <a:ext cx="2901008" cy="1450504"/>
          </a:xfrm>
          <a:custGeom>
            <a:avLst/>
            <a:gdLst/>
            <a:ahLst/>
            <a:cxnLst/>
            <a:rect l="l" t="t" r="r" b="b"/>
            <a:pathLst>
              <a:path w="2901008" h="1450504">
                <a:moveTo>
                  <a:pt x="0" y="0"/>
                </a:moveTo>
                <a:lnTo>
                  <a:pt x="2901007" y="0"/>
                </a:lnTo>
                <a:lnTo>
                  <a:pt x="2901007" y="1450504"/>
                </a:lnTo>
                <a:lnTo>
                  <a:pt x="0" y="145050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3" name="TextBox 3"/>
          <p:cNvSpPr txBox="1"/>
          <p:nvPr/>
        </p:nvSpPr>
        <p:spPr>
          <a:xfrm>
            <a:off x="1828800" y="3130165"/>
            <a:ext cx="14630400" cy="5816977"/>
          </a:xfrm>
          <a:prstGeom prst="rect">
            <a:avLst/>
          </a:prstGeom>
        </p:spPr>
        <p:txBody>
          <a:bodyPr wrap="square" lIns="0" tIns="0" rIns="0" bIns="0" rtlCol="0" anchor="t">
            <a:spAutoFit/>
          </a:bodyPr>
          <a:lstStyle/>
          <a:p>
            <a:pPr marL="345437" lvl="1" algn="just">
              <a:lnSpc>
                <a:spcPct val="200000"/>
              </a:lnSpc>
            </a:pPr>
            <a:r>
              <a:rPr lang="en-US" sz="2400" b="1" dirty="0">
                <a:solidFill>
                  <a:srgbClr val="252D37"/>
                </a:solidFill>
                <a:latin typeface="Dubai" panose="020B0503030403030204" pitchFamily="34" charset="-78"/>
                <a:ea typeface="Montserrat"/>
                <a:cs typeface="Dubai" panose="020B0503030403030204" pitchFamily="34" charset="-78"/>
                <a:sym typeface="Montserrat"/>
              </a:rPr>
              <a:t>Research Approach Recap</a:t>
            </a:r>
          </a:p>
          <a:p>
            <a:pPr marL="688337" lvl="1" indent="-342900" algn="just">
              <a:lnSpc>
                <a:spcPct val="200000"/>
              </a:lnSpc>
              <a:buFont typeface="Arial" panose="020B0604020202020204" pitchFamily="34" charset="0"/>
              <a:buChar char="•"/>
            </a:pPr>
            <a:r>
              <a:rPr lang="en-US" sz="2400" dirty="0">
                <a:solidFill>
                  <a:srgbClr val="252D37"/>
                </a:solidFill>
                <a:latin typeface="Dubai" panose="020B0503030403030204" pitchFamily="34" charset="-78"/>
                <a:ea typeface="Montserrat"/>
                <a:cs typeface="Dubai" panose="020B0503030403030204" pitchFamily="34" charset="-78"/>
                <a:sym typeface="Montserrat"/>
              </a:rPr>
              <a:t>Used qualitative methodology and semi-structured interviews to explore motivation in the workplace.</a:t>
            </a:r>
          </a:p>
          <a:p>
            <a:pPr marL="345437" lvl="1" algn="just">
              <a:lnSpc>
                <a:spcPct val="200000"/>
              </a:lnSpc>
            </a:pPr>
            <a:r>
              <a:rPr lang="en-US" sz="2400" b="1" dirty="0">
                <a:solidFill>
                  <a:srgbClr val="252D37"/>
                </a:solidFill>
                <a:latin typeface="Dubai" panose="020B0503030403030204" pitchFamily="34" charset="-78"/>
                <a:ea typeface="Montserrat"/>
                <a:cs typeface="Dubai" panose="020B0503030403030204" pitchFamily="34" charset="-78"/>
                <a:sym typeface="Montserrat"/>
              </a:rPr>
              <a:t>Ethical Commitment</a:t>
            </a:r>
          </a:p>
          <a:p>
            <a:pPr marL="688337" lvl="1" indent="-342900" algn="just">
              <a:lnSpc>
                <a:spcPct val="200000"/>
              </a:lnSpc>
              <a:buFont typeface="Arial" panose="020B0604020202020204" pitchFamily="34" charset="0"/>
              <a:buChar char="•"/>
            </a:pPr>
            <a:r>
              <a:rPr lang="en-US" sz="2400" dirty="0">
                <a:solidFill>
                  <a:srgbClr val="252D37"/>
                </a:solidFill>
                <a:latin typeface="Dubai" panose="020B0503030403030204" pitchFamily="34" charset="-78"/>
                <a:ea typeface="Montserrat"/>
                <a:cs typeface="Dubai" panose="020B0503030403030204" pitchFamily="34" charset="-78"/>
                <a:sym typeface="Montserrat"/>
              </a:rPr>
              <a:t>Ensured informed consent, confidentiality, and participant safety in line with university ethics.</a:t>
            </a:r>
          </a:p>
          <a:p>
            <a:pPr marL="345437" lvl="1" algn="just">
              <a:lnSpc>
                <a:spcPct val="200000"/>
              </a:lnSpc>
            </a:pPr>
            <a:r>
              <a:rPr lang="en-US" sz="2400" b="1" dirty="0">
                <a:solidFill>
                  <a:srgbClr val="252D37"/>
                </a:solidFill>
                <a:latin typeface="Dubai" panose="020B0503030403030204" pitchFamily="34" charset="-78"/>
                <a:ea typeface="Montserrat"/>
                <a:cs typeface="Dubai" panose="020B0503030403030204" pitchFamily="34" charset="-78"/>
                <a:sym typeface="Montserrat"/>
              </a:rPr>
              <a:t>Research Limitations</a:t>
            </a:r>
          </a:p>
          <a:p>
            <a:pPr marL="688337" lvl="1" indent="-342900" algn="just">
              <a:lnSpc>
                <a:spcPct val="200000"/>
              </a:lnSpc>
              <a:buFont typeface="Arial" panose="020B0604020202020204" pitchFamily="34" charset="0"/>
              <a:buChar char="•"/>
            </a:pPr>
            <a:r>
              <a:rPr lang="en-US" sz="2400" dirty="0" err="1">
                <a:solidFill>
                  <a:srgbClr val="252D37"/>
                </a:solidFill>
                <a:latin typeface="Dubai" panose="020B0503030403030204" pitchFamily="34" charset="-78"/>
                <a:ea typeface="Montserrat"/>
                <a:cs typeface="Dubai" panose="020B0503030403030204" pitchFamily="34" charset="-78"/>
                <a:sym typeface="Montserrat"/>
              </a:rPr>
              <a:t>Recognised</a:t>
            </a:r>
            <a:r>
              <a:rPr lang="en-US" sz="2400" dirty="0">
                <a:solidFill>
                  <a:srgbClr val="252D37"/>
                </a:solidFill>
                <a:latin typeface="Dubai" panose="020B0503030403030204" pitchFamily="34" charset="-78"/>
                <a:ea typeface="Montserrat"/>
                <a:cs typeface="Dubai" panose="020B0503030403030204" pitchFamily="34" charset="-78"/>
                <a:sym typeface="Montserrat"/>
              </a:rPr>
              <a:t> challenges such as small sample size, time restrictions, and limited access.</a:t>
            </a:r>
          </a:p>
          <a:p>
            <a:pPr marL="345437" lvl="1" algn="just">
              <a:lnSpc>
                <a:spcPct val="200000"/>
              </a:lnSpc>
            </a:pPr>
            <a:r>
              <a:rPr lang="en-US" sz="2400" b="1" dirty="0">
                <a:solidFill>
                  <a:srgbClr val="252D37"/>
                </a:solidFill>
                <a:latin typeface="Dubai" panose="020B0503030403030204" pitchFamily="34" charset="-78"/>
                <a:ea typeface="Montserrat"/>
                <a:cs typeface="Dubai" panose="020B0503030403030204" pitchFamily="34" charset="-78"/>
                <a:sym typeface="Montserrat"/>
              </a:rPr>
              <a:t>Contribution</a:t>
            </a:r>
          </a:p>
          <a:p>
            <a:pPr marL="688337" lvl="1" indent="-342900" algn="just">
              <a:lnSpc>
                <a:spcPct val="200000"/>
              </a:lnSpc>
              <a:buFont typeface="Arial" panose="020B0604020202020204" pitchFamily="34" charset="0"/>
              <a:buChar char="•"/>
            </a:pPr>
            <a:r>
              <a:rPr lang="en-US" sz="2400" dirty="0">
                <a:solidFill>
                  <a:srgbClr val="252D37"/>
                </a:solidFill>
                <a:latin typeface="Dubai" panose="020B0503030403030204" pitchFamily="34" charset="-78"/>
                <a:ea typeface="Montserrat"/>
                <a:cs typeface="Dubai" panose="020B0503030403030204" pitchFamily="34" charset="-78"/>
                <a:sym typeface="Montserrat"/>
              </a:rPr>
              <a:t>Offers practical insights into motivation strategies and bridges theory with workplace practice.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sp>
        <p:nvSpPr>
          <p:cNvPr id="2" name="TextBox 2"/>
          <p:cNvSpPr txBox="1"/>
          <p:nvPr/>
        </p:nvSpPr>
        <p:spPr>
          <a:xfrm>
            <a:off x="0" y="561970"/>
            <a:ext cx="7285293" cy="820738"/>
          </a:xfrm>
          <a:prstGeom prst="rect">
            <a:avLst/>
          </a:prstGeom>
        </p:spPr>
        <p:txBody>
          <a:bodyPr lIns="0" tIns="0" rIns="0" bIns="0" rtlCol="0" anchor="t">
            <a:spAutoFit/>
          </a:bodyPr>
          <a:lstStyle/>
          <a:p>
            <a:pPr algn="ctr">
              <a:lnSpc>
                <a:spcPts val="6405"/>
              </a:lnSpc>
            </a:pPr>
            <a:r>
              <a:rPr lang="en-US" sz="5000" b="1" dirty="0">
                <a:solidFill>
                  <a:srgbClr val="000000"/>
                </a:solidFill>
                <a:latin typeface="Dubai" panose="020B0503030403030204" pitchFamily="34" charset="-78"/>
                <a:ea typeface="Poppins Bold"/>
                <a:cs typeface="Dubai" panose="020B0503030403030204" pitchFamily="34" charset="-78"/>
                <a:sym typeface="Poppins Bold"/>
              </a:rPr>
              <a:t>REFERENCES</a:t>
            </a:r>
          </a:p>
        </p:txBody>
      </p:sp>
      <p:sp>
        <p:nvSpPr>
          <p:cNvPr id="3" name="TextBox 3"/>
          <p:cNvSpPr txBox="1"/>
          <p:nvPr/>
        </p:nvSpPr>
        <p:spPr>
          <a:xfrm>
            <a:off x="457200" y="1638300"/>
            <a:ext cx="16992600" cy="7644657"/>
          </a:xfrm>
          <a:prstGeom prst="rect">
            <a:avLst/>
          </a:prstGeom>
        </p:spPr>
        <p:txBody>
          <a:bodyPr wrap="square" lIns="0" tIns="0" rIns="0" bIns="0" rtlCol="0" anchor="t">
            <a:spAutoFit/>
          </a:bodyPr>
          <a:lstStyle/>
          <a:p>
            <a:pPr marL="699131" lvl="1" indent="-342900">
              <a:buFont typeface="Arial" panose="020B0604020202020204" pitchFamily="34" charset="0"/>
              <a:buChar char="•"/>
            </a:pPr>
            <a:endParaRPr lang="en-US" sz="1400" dirty="0">
              <a:solidFill>
                <a:srgbClr val="000000"/>
              </a:solidFill>
              <a:latin typeface="Canva Sans"/>
              <a:ea typeface="Canva Sans"/>
              <a:cs typeface="Canva Sans"/>
              <a:sym typeface="Canva Sans"/>
            </a:endParaRPr>
          </a:p>
          <a:p>
            <a:pPr marL="699131" lvl="1" indent="-342900">
              <a:lnSpc>
                <a:spcPct val="150000"/>
              </a:lnSpc>
              <a:buFont typeface="Arial" panose="020B0604020202020204" pitchFamily="34" charset="0"/>
              <a:buChar char="•"/>
            </a:pP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Agustian</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K.,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Pohan</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A., Zen, A.,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Wiwin</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W. and Malik, A.J., 2023. Human resource management strategies in achieving competitive advantage in business administration. Journal of Contemporary Administration and Management (ADMAN), 1(2), pp.108-117. https://doi.org/10.61100/adman.v1i2.53</a:t>
            </a:r>
          </a:p>
          <a:p>
            <a:pPr marL="699131" lvl="1" indent="-342900">
              <a:lnSpc>
                <a:spcPct val="150000"/>
              </a:lnSpc>
              <a:buFont typeface="Arial" panose="020B0604020202020204" pitchFamily="34" charset="0"/>
              <a:buChar char="•"/>
            </a:pP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Barchielli</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C.,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Marullo</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C.,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Bonciani</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M. and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Vainieri</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M., 2021. Nurses and the acceptance of innovations in technology-intensive contexts: the need for tailored management strategies. BMC health services research, 21, pp.1-11. https://doi.org/10.1186/s12913-021-06628-5</a:t>
            </a:r>
          </a:p>
          <a:p>
            <a:pPr marL="699131" lvl="1" indent="-342900">
              <a:lnSpc>
                <a:spcPct val="150000"/>
              </a:lnSpc>
              <a:buFont typeface="Arial" panose="020B0604020202020204" pitchFamily="34" charset="0"/>
              <a:buChar char="•"/>
            </a:pP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Campbell, R.,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Javorka</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M.,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Engleton</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J., Fishwick, K., Gregory, K. and Goodman-Williams, R., 2023. Open-science guidance for qualitative research: An empirically validated approach for de-identifying sensitive narrative data. Advances in methods and practices in psychological science, 6(4), p.25152459231205832. https://doi.org/10.1177/25152459231205832</a:t>
            </a:r>
          </a:p>
          <a:p>
            <a:pPr marL="699131" lvl="1" indent="-342900">
              <a:lnSpc>
                <a:spcPct val="150000"/>
              </a:lnSpc>
              <a:buFont typeface="Arial" panose="020B0604020202020204" pitchFamily="34" charset="0"/>
              <a:buChar char="•"/>
            </a:pP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Donkoh</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S. and Mensah, J., 2023. Application of triangulation in qualitative research. Journal of Applied Biotechnology and Bioengineering, 10(1), pp.6-9.</a:t>
            </a:r>
          </a:p>
          <a:p>
            <a:pPr marL="699131" lvl="1" indent="-342900">
              <a:lnSpc>
                <a:spcPct val="150000"/>
              </a:lnSpc>
              <a:buFont typeface="Arial" panose="020B0604020202020204" pitchFamily="34" charset="0"/>
              <a:buChar char="•"/>
            </a:pP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Dunwoodie</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K., Macaulay, L. and Newman, A., 2023. Qualitative interviewing in the field of work and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organisational</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psychology: Benefits, challenges and guidelines for researchers and reviewers. Applied Psychology, 72(2), pp.863-889. https://doi.org/10.1111/apps.12414</a:t>
            </a:r>
          </a:p>
          <a:p>
            <a:pPr marL="699131" lvl="1" indent="-342900">
              <a:lnSpc>
                <a:spcPct val="150000"/>
              </a:lnSpc>
              <a:buFont typeface="Arial" panose="020B0604020202020204" pitchFamily="34" charset="0"/>
              <a:buChar char="•"/>
            </a:pP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Haneef, D.I. and Agrawal, M., 2024. Ethical issues in educational research. Haneef, I., &amp; Agrawal, M.(2024). Ethical Issues in Educational Research. Asian Research Journal of Arts &amp; Social Sciences, 22(5), pp.29-38.</a:t>
            </a:r>
          </a:p>
          <a:p>
            <a:pPr marL="699131" lvl="1" indent="-342900">
              <a:lnSpc>
                <a:spcPct val="150000"/>
              </a:lnSpc>
              <a:buFont typeface="Arial" panose="020B0604020202020204" pitchFamily="34" charset="0"/>
              <a:buChar char="•"/>
            </a:pP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Kalogiannidis</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S., 2021. Impact of employee motivation on organizational performance. A scoping review paper for public sector. The Strategic Journal of Business &amp; Change Management, 8 (3), 984, 996(3).</a:t>
            </a:r>
          </a:p>
          <a:p>
            <a:pPr marL="699131" lvl="1" indent="-342900">
              <a:lnSpc>
                <a:spcPct val="150000"/>
              </a:lnSpc>
              <a:buFont typeface="Arial" panose="020B0604020202020204" pitchFamily="34" charset="0"/>
              <a:buChar char="•"/>
            </a:pP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Nicholls, H., Nicholls, M.,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Tekin</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S., Lamb, D. and Billings, J., 2022. The impact of working in academia on researchers’ mental health and well-being: A systematic review and qualitative meta-synthesis.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PloS</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one, 17(5), p.e0268890. https://doi.org/10.1371/journal.pone.0268890</a:t>
            </a:r>
          </a:p>
          <a:p>
            <a:pPr marL="699131" lvl="1" indent="-342900">
              <a:lnSpc>
                <a:spcPct val="150000"/>
              </a:lnSpc>
              <a:buFont typeface="Arial" panose="020B0604020202020204" pitchFamily="34" charset="0"/>
              <a:buChar char="•"/>
            </a:pP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Phillips, M.J., 2023. Towards a social constructionist, </a:t>
            </a:r>
            <a:r>
              <a:rPr lang="en-US" dirty="0" err="1">
                <a:solidFill>
                  <a:srgbClr val="000000"/>
                </a:solidFill>
                <a:latin typeface="Times New Roman" panose="02020603050405020304" pitchFamily="18" charset="0"/>
                <a:ea typeface="Canva Sans"/>
                <a:cs typeface="Times New Roman" panose="02020603050405020304" pitchFamily="18" charset="0"/>
                <a:sym typeface="Canva Sans"/>
              </a:rPr>
              <a:t>criticalist</a:t>
            </a:r>
            <a:r>
              <a:rPr lang="en-US" dirty="0">
                <a:solidFill>
                  <a:srgbClr val="000000"/>
                </a:solidFill>
                <a:latin typeface="Times New Roman" panose="02020603050405020304" pitchFamily="18" charset="0"/>
                <a:ea typeface="Canva Sans"/>
                <a:cs typeface="Times New Roman" panose="02020603050405020304" pitchFamily="18" charset="0"/>
                <a:sym typeface="Canva Sans"/>
              </a:rPr>
              <a:t>, Foucauldian-informed qualitative research approach: Opportunities and challenges. SN Social Sciences, 3(10), p.175. https://doi.org/10.1007/s43545-023-00774-9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DF5"/>
        </a:solidFill>
        <a:effectLst/>
      </p:bgPr>
    </p:bg>
    <p:spTree>
      <p:nvGrpSpPr>
        <p:cNvPr id="1" name=""/>
        <p:cNvGrpSpPr/>
        <p:nvPr/>
      </p:nvGrpSpPr>
      <p:grpSpPr>
        <a:xfrm>
          <a:off x="0" y="0"/>
          <a:ext cx="0" cy="0"/>
          <a:chOff x="0" y="0"/>
          <a:chExt cx="0" cy="0"/>
        </a:xfrm>
      </p:grpSpPr>
      <p:sp>
        <p:nvSpPr>
          <p:cNvPr id="13" name="Freeform 13"/>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4" name="Freeform 14"/>
          <p:cNvSpPr/>
          <p:nvPr/>
        </p:nvSpPr>
        <p:spPr>
          <a:xfrm>
            <a:off x="-1186130" y="-1315773"/>
            <a:ext cx="5200379" cy="4114800"/>
          </a:xfrm>
          <a:custGeom>
            <a:avLst/>
            <a:gdLst/>
            <a:ahLst/>
            <a:cxnLst/>
            <a:rect l="l" t="t" r="r" b="b"/>
            <a:pathLst>
              <a:path w="5200379" h="4114800">
                <a:moveTo>
                  <a:pt x="0" y="0"/>
                </a:moveTo>
                <a:lnTo>
                  <a:pt x="5200379" y="0"/>
                </a:lnTo>
                <a:lnTo>
                  <a:pt x="520037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5" name="TextBox 7"/>
          <p:cNvSpPr txBox="1"/>
          <p:nvPr/>
        </p:nvSpPr>
        <p:spPr>
          <a:xfrm>
            <a:off x="5029200" y="1831608"/>
            <a:ext cx="7974549" cy="3670236"/>
          </a:xfrm>
          <a:prstGeom prst="rect">
            <a:avLst/>
          </a:prstGeom>
        </p:spPr>
        <p:txBody>
          <a:bodyPr wrap="square" lIns="0" tIns="0" rIns="0" bIns="0" rtlCol="0" anchor="t">
            <a:spAutoFit/>
          </a:bodyPr>
          <a:lstStyle/>
          <a:p>
            <a:pPr algn="ctr">
              <a:lnSpc>
                <a:spcPts val="4000"/>
              </a:lnSpc>
            </a:pPr>
            <a:endParaRPr lang="en-US" sz="5400" b="1" dirty="0">
              <a:solidFill>
                <a:srgbClr val="252D37"/>
              </a:solidFill>
              <a:latin typeface="Dubai" panose="020B0503030403030204" pitchFamily="34" charset="-78"/>
              <a:ea typeface="Montserrat Bold"/>
              <a:cs typeface="Dubai" panose="020B0503030403030204" pitchFamily="34" charset="-78"/>
              <a:sym typeface="Montserrat Bold"/>
            </a:endParaRPr>
          </a:p>
          <a:p>
            <a:pPr algn="ctr">
              <a:lnSpc>
                <a:spcPts val="4000"/>
              </a:lnSpc>
            </a:pPr>
            <a:endParaRPr lang="en-US" sz="5400" b="1" dirty="0">
              <a:solidFill>
                <a:srgbClr val="252D37"/>
              </a:solidFill>
              <a:latin typeface="Dubai" panose="020B0503030403030204" pitchFamily="34" charset="-78"/>
              <a:ea typeface="Montserrat Bold"/>
              <a:cs typeface="Dubai" panose="020B0503030403030204" pitchFamily="34" charset="-78"/>
              <a:sym typeface="Montserrat Bold"/>
            </a:endParaRPr>
          </a:p>
          <a:p>
            <a:pPr algn="ctr">
              <a:lnSpc>
                <a:spcPts val="4000"/>
              </a:lnSpc>
            </a:pPr>
            <a:endParaRPr lang="en-US" sz="5400" b="1" dirty="0">
              <a:solidFill>
                <a:srgbClr val="252D37"/>
              </a:solidFill>
              <a:latin typeface="Dubai" panose="020B0503030403030204" pitchFamily="34" charset="-78"/>
              <a:ea typeface="Montserrat Bold"/>
              <a:cs typeface="Dubai" panose="020B0503030403030204" pitchFamily="34" charset="-78"/>
              <a:sym typeface="Montserrat Bold"/>
            </a:endParaRPr>
          </a:p>
          <a:p>
            <a:pPr algn="ctr">
              <a:lnSpc>
                <a:spcPts val="4000"/>
              </a:lnSpc>
            </a:pPr>
            <a:endParaRPr lang="en-US" sz="5400" b="1" dirty="0">
              <a:solidFill>
                <a:srgbClr val="252D37"/>
              </a:solidFill>
              <a:latin typeface="Dubai" panose="020B0503030403030204" pitchFamily="34" charset="-78"/>
              <a:ea typeface="Montserrat Bold"/>
              <a:cs typeface="Dubai" panose="020B0503030403030204" pitchFamily="34" charset="-78"/>
              <a:sym typeface="Montserrat Bold"/>
            </a:endParaRPr>
          </a:p>
          <a:p>
            <a:pPr algn="ctr">
              <a:lnSpc>
                <a:spcPts val="4000"/>
              </a:lnSpc>
            </a:pPr>
            <a:endParaRPr lang="en-US" sz="5400" b="1" dirty="0">
              <a:solidFill>
                <a:srgbClr val="252D37"/>
              </a:solidFill>
              <a:latin typeface="Dubai" panose="020B0503030403030204" pitchFamily="34" charset="-78"/>
              <a:ea typeface="Montserrat Bold"/>
              <a:cs typeface="Dubai" panose="020B0503030403030204" pitchFamily="34" charset="-78"/>
              <a:sym typeface="Montserrat Bold"/>
            </a:endParaRPr>
          </a:p>
          <a:p>
            <a:pPr algn="ctr">
              <a:lnSpc>
                <a:spcPts val="4000"/>
              </a:lnSpc>
            </a:pPr>
            <a:endParaRPr lang="en-US" sz="5400" b="1" dirty="0">
              <a:solidFill>
                <a:srgbClr val="252D37"/>
              </a:solidFill>
              <a:latin typeface="Dubai" panose="020B0503030403030204" pitchFamily="34" charset="-78"/>
              <a:ea typeface="Montserrat Bold"/>
              <a:cs typeface="Dubai" panose="020B0503030403030204" pitchFamily="34" charset="-78"/>
              <a:sym typeface="Montserrat Bold"/>
            </a:endParaRPr>
          </a:p>
          <a:p>
            <a:pPr algn="ctr">
              <a:lnSpc>
                <a:spcPts val="4000"/>
              </a:lnSpc>
            </a:pPr>
            <a:r>
              <a:rPr lang="en-US" sz="5400" b="1" dirty="0">
                <a:solidFill>
                  <a:srgbClr val="252D37"/>
                </a:solidFill>
                <a:latin typeface="Dubai" panose="020B0503030403030204" pitchFamily="34" charset="-78"/>
                <a:ea typeface="Montserrat Bold"/>
                <a:cs typeface="Dubai" panose="020B0503030403030204" pitchFamily="34" charset="-78"/>
                <a:sym typeface="Montserrat Bold"/>
              </a:rPr>
              <a:t>THANK YOU</a:t>
            </a:r>
          </a:p>
        </p:txBody>
      </p:sp>
      <p:sp>
        <p:nvSpPr>
          <p:cNvPr id="26" name="Freeform 4">
            <a:extLst>
              <a:ext uri="{FF2B5EF4-FFF2-40B4-BE49-F238E27FC236}">
                <a16:creationId xmlns:a16="http://schemas.microsoft.com/office/drawing/2014/main" id="{9F2806AB-7B21-4DEC-868D-0BFB4F429AE6}"/>
              </a:ext>
            </a:extLst>
          </p:cNvPr>
          <p:cNvSpPr/>
          <p:nvPr/>
        </p:nvSpPr>
        <p:spPr>
          <a:xfrm>
            <a:off x="13770271" y="8165655"/>
            <a:ext cx="4261740" cy="2130870"/>
          </a:xfrm>
          <a:custGeom>
            <a:avLst/>
            <a:gdLst/>
            <a:ahLst/>
            <a:cxnLst/>
            <a:rect l="l" t="t" r="r" b="b"/>
            <a:pathLst>
              <a:path w="4261740" h="2130870">
                <a:moveTo>
                  <a:pt x="0" y="0"/>
                </a:moveTo>
                <a:lnTo>
                  <a:pt x="4261740" y="0"/>
                </a:lnTo>
                <a:lnTo>
                  <a:pt x="4261740" y="2130870"/>
                </a:lnTo>
                <a:lnTo>
                  <a:pt x="0" y="213087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dirty="0"/>
          </a:p>
        </p:txBody>
      </p:sp>
      <p:sp>
        <p:nvSpPr>
          <p:cNvPr id="27" name="Freeform 7">
            <a:extLst>
              <a:ext uri="{FF2B5EF4-FFF2-40B4-BE49-F238E27FC236}">
                <a16:creationId xmlns:a16="http://schemas.microsoft.com/office/drawing/2014/main" id="{A48C92FD-4E7B-42DF-BFC6-DDE9BF701979}"/>
              </a:ext>
            </a:extLst>
          </p:cNvPr>
          <p:cNvSpPr/>
          <p:nvPr/>
        </p:nvSpPr>
        <p:spPr>
          <a:xfrm rot="-6206491" flipH="1">
            <a:off x="-1277653" y="7019908"/>
            <a:ext cx="4903436" cy="4114800"/>
          </a:xfrm>
          <a:custGeom>
            <a:avLst/>
            <a:gdLst/>
            <a:ahLst/>
            <a:cxnLst/>
            <a:rect l="l" t="t" r="r" b="b"/>
            <a:pathLst>
              <a:path w="4903436" h="4114800">
                <a:moveTo>
                  <a:pt x="4903436" y="0"/>
                </a:moveTo>
                <a:lnTo>
                  <a:pt x="0" y="0"/>
                </a:lnTo>
                <a:lnTo>
                  <a:pt x="0" y="4114800"/>
                </a:lnTo>
                <a:lnTo>
                  <a:pt x="4903436" y="4114800"/>
                </a:lnTo>
                <a:lnTo>
                  <a:pt x="4903436"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dirty="0">
              <a:latin typeface="Montserrat" panose="020B0604020202020204" charset="0"/>
            </a:endParaRPr>
          </a:p>
        </p:txBody>
      </p:sp>
      <p:sp>
        <p:nvSpPr>
          <p:cNvPr id="28" name="Freeform 3">
            <a:extLst>
              <a:ext uri="{FF2B5EF4-FFF2-40B4-BE49-F238E27FC236}">
                <a16:creationId xmlns:a16="http://schemas.microsoft.com/office/drawing/2014/main" id="{A7E2FD75-275F-451D-B036-E4E322C797A3}"/>
              </a:ext>
            </a:extLst>
          </p:cNvPr>
          <p:cNvSpPr/>
          <p:nvPr/>
        </p:nvSpPr>
        <p:spPr>
          <a:xfrm flipV="1">
            <a:off x="15571683" y="0"/>
            <a:ext cx="2716317" cy="1358159"/>
          </a:xfrm>
          <a:custGeom>
            <a:avLst/>
            <a:gdLst/>
            <a:ahLst/>
            <a:cxnLst/>
            <a:rect l="l" t="t" r="r" b="b"/>
            <a:pathLst>
              <a:path w="2716317" h="1358159">
                <a:moveTo>
                  <a:pt x="0" y="1358159"/>
                </a:moveTo>
                <a:lnTo>
                  <a:pt x="2716317" y="1358159"/>
                </a:lnTo>
                <a:lnTo>
                  <a:pt x="2716317" y="0"/>
                </a:lnTo>
                <a:lnTo>
                  <a:pt x="0" y="0"/>
                </a:lnTo>
                <a:lnTo>
                  <a:pt x="0" y="1358159"/>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2400</Words>
  <Application>Microsoft Office PowerPoint</Application>
  <PresentationFormat>Custom</PresentationFormat>
  <Paragraphs>102</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sandra gorolova</cp:lastModifiedBy>
  <cp:revision>2</cp:revision>
  <dcterms:created xsi:type="dcterms:W3CDTF">2025-07-01T09:25:03Z</dcterms:created>
  <dcterms:modified xsi:type="dcterms:W3CDTF">2025-07-11T23:37:05Z</dcterms:modified>
  <dc:identifier/>
</cp:coreProperties>
</file>