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37" autoAdjust="0"/>
    <p:restoredTop sz="94660"/>
  </p:normalViewPr>
  <p:slideViewPr>
    <p:cSldViewPr snapToGrid="0">
      <p:cViewPr varScale="1">
        <p:scale>
          <a:sx n="78" d="100"/>
          <a:sy n="78" d="100"/>
        </p:scale>
        <p:origin x="184" y="1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A007-B852-49BE-8EE0-12A868EA3C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5104D6B-0636-4C62-B9F0-619E5CC702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0045BA2-4FC8-4B2F-83E0-1D94879F08C9}"/>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5" name="Footer Placeholder 4">
            <a:extLst>
              <a:ext uri="{FF2B5EF4-FFF2-40B4-BE49-F238E27FC236}">
                <a16:creationId xmlns:a16="http://schemas.microsoft.com/office/drawing/2014/main" id="{34B1E246-EBB2-42B7-93F4-FC7974544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2B48AA-B744-497E-965A-E6F84F6EFECF}"/>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572008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75EDF-1053-4AAA-982E-5F179B211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9FB1482-B66C-449B-9117-A4E4CB8655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C490F6-BDB9-4414-937E-5285B4E9CA8F}"/>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5" name="Footer Placeholder 4">
            <a:extLst>
              <a:ext uri="{FF2B5EF4-FFF2-40B4-BE49-F238E27FC236}">
                <a16:creationId xmlns:a16="http://schemas.microsoft.com/office/drawing/2014/main" id="{C4F75A67-CFC6-46AB-B580-2B6916B52D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6DC31-FE27-4AF2-BB4D-B328DBE0593D}"/>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384421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DC655-BCCD-438E-B6B6-BCF4F0AA50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E30C707-A3D5-4F36-B884-1E8C182DE1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2B109E-1A9B-4400-9BAC-3F638FF4CB61}"/>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5" name="Footer Placeholder 4">
            <a:extLst>
              <a:ext uri="{FF2B5EF4-FFF2-40B4-BE49-F238E27FC236}">
                <a16:creationId xmlns:a16="http://schemas.microsoft.com/office/drawing/2014/main" id="{86F5FE38-395E-4751-97AA-A2EA090E5C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1528A2-5F9A-4C31-84EC-65587A11F0D1}"/>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2850201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AC07-968A-4A0F-9B48-50013F5B66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4162FE-7E4E-4663-8BB1-6F87C0D0DC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00EBE40-27B9-4E74-B691-29ED87F63F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51B595D-1042-4A43-81A2-F6A2B40B5870}"/>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6" name="Footer Placeholder 5">
            <a:extLst>
              <a:ext uri="{FF2B5EF4-FFF2-40B4-BE49-F238E27FC236}">
                <a16:creationId xmlns:a16="http://schemas.microsoft.com/office/drawing/2014/main" id="{155CCBA0-0489-4467-B78D-7B7474B1C7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88E98-89E7-4A8C-818E-73D369529CDF}"/>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2614506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B2E03-BF3F-40DB-B5B9-083BF369A2A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543987-C907-4D47-A8CD-18AC37FAC2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02C474-43CD-43B2-AA07-5C69777C9D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8E7578E-5BFE-4976-8A7B-354112598A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2DE6FA-7E76-40CB-96CF-325D65EB01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81C3CBD-769C-4CBF-99B9-85B6E73D56A7}"/>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8" name="Footer Placeholder 7">
            <a:extLst>
              <a:ext uri="{FF2B5EF4-FFF2-40B4-BE49-F238E27FC236}">
                <a16:creationId xmlns:a16="http://schemas.microsoft.com/office/drawing/2014/main" id="{105F26C6-8559-4E1A-AA30-F043D4CA36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8AC55E-2119-45E5-A3E7-F93A90EF18F3}"/>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1562934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479EB-EB4D-4C2A-BE2A-89C60135728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2BFAA4B-D94A-4210-9892-76421C425B66}"/>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4" name="Footer Placeholder 3">
            <a:extLst>
              <a:ext uri="{FF2B5EF4-FFF2-40B4-BE49-F238E27FC236}">
                <a16:creationId xmlns:a16="http://schemas.microsoft.com/office/drawing/2014/main" id="{316AF05D-CDBF-42CC-97AD-5E77F66D16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6B1A1B-EF08-4B43-BD7D-F82189646FAB}"/>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2287740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9F2D03-CB9A-4118-A78D-3A390891DCF1}"/>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3" name="Footer Placeholder 2">
            <a:extLst>
              <a:ext uri="{FF2B5EF4-FFF2-40B4-BE49-F238E27FC236}">
                <a16:creationId xmlns:a16="http://schemas.microsoft.com/office/drawing/2014/main" id="{C8CE248D-3407-409A-89DA-9316BEDF4AD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7730BA-BC7C-4208-8DA0-B245BB68523B}"/>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19065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D6DC-69B1-4511-BA67-FA2B0D465A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8D3F104-9D93-4213-89BC-04FAC3E867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8BA71A2-7CE9-44E3-9043-9CD32308DB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E50761-CEA9-4701-A91A-0BD23150B684}"/>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6" name="Footer Placeholder 5">
            <a:extLst>
              <a:ext uri="{FF2B5EF4-FFF2-40B4-BE49-F238E27FC236}">
                <a16:creationId xmlns:a16="http://schemas.microsoft.com/office/drawing/2014/main" id="{26D198B0-EC49-4914-AD90-C8B988C215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361D09-7542-4BA6-9E3B-BE2E1918349C}"/>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2810053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1FBA-0B34-43D9-A216-CB97E0CFB2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40C8261-4A24-403B-888D-B484E17FCF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E329127-ED09-4ABE-9C98-1D4D6EE37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A2238A-4A05-4E9C-9077-440D6C829303}"/>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6" name="Footer Placeholder 5">
            <a:extLst>
              <a:ext uri="{FF2B5EF4-FFF2-40B4-BE49-F238E27FC236}">
                <a16:creationId xmlns:a16="http://schemas.microsoft.com/office/drawing/2014/main" id="{8DB7E8C3-86E4-471F-8891-ED5B76F425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F3D3A3-F272-40D4-8F9B-CE5B52808F22}"/>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2021947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A3DA7-6799-4182-B481-851D5AF8BA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70F9BB-3EC6-470E-9D09-B6B4A412C4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ABE179-4349-4D31-9CC5-1F24C05DE955}"/>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5" name="Footer Placeholder 4">
            <a:extLst>
              <a:ext uri="{FF2B5EF4-FFF2-40B4-BE49-F238E27FC236}">
                <a16:creationId xmlns:a16="http://schemas.microsoft.com/office/drawing/2014/main" id="{CEEDDED9-E7BF-4A88-BF39-3F11EF9541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A15682-DB35-4404-B046-0A68F1301561}"/>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2512055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B7E20A-9E60-43C4-B748-9FF5FCC9FAF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5BC5E31-398E-47C3-81FC-97CD1C8C03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078CF3-6259-47CD-8BC8-045E1C603068}"/>
              </a:ext>
            </a:extLst>
          </p:cNvPr>
          <p:cNvSpPr>
            <a:spLocks noGrp="1"/>
          </p:cNvSpPr>
          <p:nvPr>
            <p:ph type="dt" sz="half" idx="10"/>
          </p:nvPr>
        </p:nvSpPr>
        <p:spPr/>
        <p:txBody>
          <a:bodyPr/>
          <a:lstStyle/>
          <a:p>
            <a:fld id="{D97AD070-BA10-4EB9-8394-6B65009056E8}" type="datetimeFigureOut">
              <a:rPr lang="en-US" smtClean="0"/>
              <a:t>12/10/24</a:t>
            </a:fld>
            <a:endParaRPr lang="en-US"/>
          </a:p>
        </p:txBody>
      </p:sp>
      <p:sp>
        <p:nvSpPr>
          <p:cNvPr id="5" name="Footer Placeholder 4">
            <a:extLst>
              <a:ext uri="{FF2B5EF4-FFF2-40B4-BE49-F238E27FC236}">
                <a16:creationId xmlns:a16="http://schemas.microsoft.com/office/drawing/2014/main" id="{C6E6A49B-66E9-4D7B-AD45-B353707C55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7421FB-5698-4053-9DC6-F04CF52084FD}"/>
              </a:ext>
            </a:extLst>
          </p:cNvPr>
          <p:cNvSpPr>
            <a:spLocks noGrp="1"/>
          </p:cNvSpPr>
          <p:nvPr>
            <p:ph type="sldNum" sz="quarter" idx="12"/>
          </p:nvPr>
        </p:nvSpPr>
        <p:spPr/>
        <p:txBody>
          <a:bodyPr/>
          <a:lstStyle/>
          <a:p>
            <a:fld id="{2BC821A7-FDEA-41C4-8F94-EBA3FBBDE71A}" type="slidenum">
              <a:rPr lang="en-US" smtClean="0"/>
              <a:t>‹#›</a:t>
            </a:fld>
            <a:endParaRPr lang="en-US"/>
          </a:p>
        </p:txBody>
      </p:sp>
    </p:spTree>
    <p:extLst>
      <p:ext uri="{BB962C8B-B14F-4D97-AF65-F5344CB8AC3E}">
        <p14:creationId xmlns:p14="http://schemas.microsoft.com/office/powerpoint/2010/main" val="124507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3A7BA6-6075-4779-BF81-D0884CA609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070A41E-BF64-4D17-8634-404041176C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EDEC7D-E428-4A05-A3C8-99D17C561A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7AD070-BA10-4EB9-8394-6B65009056E8}" type="datetimeFigureOut">
              <a:rPr lang="en-US" smtClean="0"/>
              <a:t>12/10/24</a:t>
            </a:fld>
            <a:endParaRPr lang="en-US"/>
          </a:p>
        </p:txBody>
      </p:sp>
      <p:sp>
        <p:nvSpPr>
          <p:cNvPr id="5" name="Footer Placeholder 4">
            <a:extLst>
              <a:ext uri="{FF2B5EF4-FFF2-40B4-BE49-F238E27FC236}">
                <a16:creationId xmlns:a16="http://schemas.microsoft.com/office/drawing/2014/main" id="{37079A21-F112-49C3-93E0-C68384953E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CB31B37-15C7-475B-B934-D9E9DD586B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C821A7-FDEA-41C4-8F94-EBA3FBBDE71A}" type="slidenum">
              <a:rPr lang="en-US" smtClean="0"/>
              <a:t>‹#›</a:t>
            </a:fld>
            <a:endParaRPr lang="en-US"/>
          </a:p>
        </p:txBody>
      </p:sp>
    </p:spTree>
    <p:extLst>
      <p:ext uri="{BB962C8B-B14F-4D97-AF65-F5344CB8AC3E}">
        <p14:creationId xmlns:p14="http://schemas.microsoft.com/office/powerpoint/2010/main" val="734213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entrepreneur.com/article/36802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E51F7-822D-4E6F-9820-5AF0E1ECC805}"/>
              </a:ext>
            </a:extLst>
          </p:cNvPr>
          <p:cNvSpPr>
            <a:spLocks noGrp="1"/>
          </p:cNvSpPr>
          <p:nvPr>
            <p:ph type="ctrTitle"/>
          </p:nvPr>
        </p:nvSpPr>
        <p:spPr>
          <a:xfrm>
            <a:off x="1316791" y="1005303"/>
            <a:ext cx="2032490" cy="4427309"/>
          </a:xfrm>
        </p:spPr>
        <p:txBody>
          <a:bodyPr vert="horz" lIns="91440" tIns="45720" rIns="91440" bIns="45720" rtlCol="0" anchor="ctr">
            <a:normAutofit/>
          </a:bodyPr>
          <a:lstStyle/>
          <a:p>
            <a:pPr algn="l"/>
            <a:r>
              <a:rPr lang="en-US" sz="2800" kern="1200" dirty="0">
                <a:solidFill>
                  <a:schemeClr val="bg1"/>
                </a:solidFill>
                <a:latin typeface="+mj-lt"/>
                <a:ea typeface="+mj-ea"/>
                <a:cs typeface="+mj-cs"/>
              </a:rPr>
              <a:t>Welcome to my presentation </a:t>
            </a:r>
          </a:p>
        </p:txBody>
      </p:sp>
      <p:sp>
        <p:nvSpPr>
          <p:cNvPr id="3" name="Subtitle 2">
            <a:extLst>
              <a:ext uri="{FF2B5EF4-FFF2-40B4-BE49-F238E27FC236}">
                <a16:creationId xmlns:a16="http://schemas.microsoft.com/office/drawing/2014/main" id="{187E9522-9933-434D-B3B1-73E7DFCEE3C7}"/>
              </a:ext>
            </a:extLst>
          </p:cNvPr>
          <p:cNvSpPr>
            <a:spLocks noGrp="1"/>
          </p:cNvSpPr>
          <p:nvPr>
            <p:ph type="subTitle" idx="1"/>
          </p:nvPr>
        </p:nvSpPr>
        <p:spPr>
          <a:xfrm>
            <a:off x="5336498" y="1288934"/>
            <a:ext cx="5801194" cy="4280132"/>
          </a:xfrm>
        </p:spPr>
        <p:txBody>
          <a:bodyPr vert="horz" lIns="91440" tIns="45720" rIns="91440" bIns="45720" rtlCol="0" anchor="ctr">
            <a:normAutofit/>
          </a:bodyPr>
          <a:lstStyle/>
          <a:p>
            <a:pPr indent="-228600" algn="l">
              <a:buFont typeface="Arial" panose="020B0604020202020204" pitchFamily="34" charset="0"/>
              <a:buChar char="•"/>
            </a:pPr>
            <a:r>
              <a:rPr lang="en-US" sz="2000" dirty="0"/>
              <a:t>Student name: </a:t>
            </a:r>
            <a:r>
              <a:rPr lang="en-US" sz="2000" dirty="0" err="1"/>
              <a:t>Iuliana</a:t>
            </a:r>
            <a:r>
              <a:rPr lang="en-US" sz="2000" dirty="0"/>
              <a:t> G </a:t>
            </a:r>
            <a:r>
              <a:rPr lang="en-US" sz="2000" dirty="0" err="1"/>
              <a:t>Vasile</a:t>
            </a:r>
            <a:endParaRPr lang="en-US" sz="2000" dirty="0"/>
          </a:p>
          <a:p>
            <a:pPr indent="-228600" algn="l">
              <a:buFont typeface="Arial" panose="020B0604020202020204" pitchFamily="34" charset="0"/>
              <a:buChar char="•"/>
            </a:pPr>
            <a:r>
              <a:rPr lang="en-US" sz="2000" dirty="0"/>
              <a:t>Student number: 2022387</a:t>
            </a:r>
          </a:p>
          <a:p>
            <a:pPr indent="-228600" algn="l">
              <a:buFont typeface="Arial" panose="020B0604020202020204" pitchFamily="34" charset="0"/>
              <a:buChar char="•"/>
            </a:pPr>
            <a:r>
              <a:rPr lang="en-US" sz="2000" dirty="0"/>
              <a:t>Lecturer: Neil Dyer</a:t>
            </a:r>
          </a:p>
          <a:p>
            <a:pPr indent="-228600" algn="l">
              <a:buFont typeface="Arial" panose="020B0604020202020204" pitchFamily="34" charset="0"/>
              <a:buChar char="•"/>
            </a:pPr>
            <a:r>
              <a:rPr lang="en-US" sz="2000" dirty="0"/>
              <a:t>Module: </a:t>
            </a:r>
            <a:r>
              <a:rPr lang="en-US" sz="2000" dirty="0" err="1"/>
              <a:t>Entrepreunership</a:t>
            </a:r>
            <a:endParaRPr lang="en-US" sz="2000" dirty="0"/>
          </a:p>
          <a:p>
            <a:pPr indent="-228600" algn="l">
              <a:buFont typeface="Arial" panose="020B0604020202020204" pitchFamily="34" charset="0"/>
              <a:buChar char="•"/>
            </a:pPr>
            <a:r>
              <a:rPr lang="en-US" sz="2000" dirty="0"/>
              <a:t>Module code: BMIH5012/BMIH5012D</a:t>
            </a:r>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30455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822B9-29FC-4E81-A0BB-64E936CA0FCD}"/>
              </a:ext>
            </a:extLst>
          </p:cNvPr>
          <p:cNvSpPr>
            <a:spLocks noGrp="1"/>
          </p:cNvSpPr>
          <p:nvPr>
            <p:ph type="title"/>
          </p:nvPr>
        </p:nvSpPr>
        <p:spPr>
          <a:xfrm>
            <a:off x="876692" y="741391"/>
            <a:ext cx="5479719" cy="1616203"/>
          </a:xfrm>
        </p:spPr>
        <p:txBody>
          <a:bodyPr anchor="b">
            <a:normAutofit/>
          </a:bodyPr>
          <a:lstStyle/>
          <a:p>
            <a:r>
              <a:rPr lang="en-US" sz="3200"/>
              <a:t>Executive Summary </a:t>
            </a:r>
          </a:p>
        </p:txBody>
      </p:sp>
      <p:sp>
        <p:nvSpPr>
          <p:cNvPr id="3" name="Content Placeholder 2">
            <a:extLst>
              <a:ext uri="{FF2B5EF4-FFF2-40B4-BE49-F238E27FC236}">
                <a16:creationId xmlns:a16="http://schemas.microsoft.com/office/drawing/2014/main" id="{C8BBB742-18C0-4C01-994A-9673C185311D}"/>
              </a:ext>
            </a:extLst>
          </p:cNvPr>
          <p:cNvSpPr>
            <a:spLocks noGrp="1"/>
          </p:cNvSpPr>
          <p:nvPr>
            <p:ph idx="1"/>
          </p:nvPr>
        </p:nvSpPr>
        <p:spPr>
          <a:xfrm>
            <a:off x="876692" y="2533476"/>
            <a:ext cx="5479719" cy="3447832"/>
          </a:xfrm>
        </p:spPr>
        <p:txBody>
          <a:bodyPr anchor="t">
            <a:normAutofit lnSpcReduction="10000"/>
          </a:bodyPr>
          <a:lstStyle/>
          <a:p>
            <a:r>
              <a:rPr lang="en-US" sz="1000" b="0" i="0" dirty="0">
                <a:effectLst/>
                <a:latin typeface="Times New Roman" panose="02020603050405020304" pitchFamily="18" charset="0"/>
                <a:cs typeface="Times New Roman" panose="02020603050405020304" pitchFamily="18" charset="0"/>
              </a:rPr>
              <a:t>Sweet Haven Sweets can be found at 10 High Street, Birmingham, UK, B4 7SL. </a:t>
            </a:r>
            <a:r>
              <a:rPr lang="en-US" sz="1000" dirty="0">
                <a:latin typeface="Times New Roman" panose="02020603050405020304" pitchFamily="18" charset="0"/>
                <a:cs typeface="Times New Roman" panose="02020603050405020304" pitchFamily="18" charset="0"/>
              </a:rPr>
              <a:t>We</a:t>
            </a:r>
            <a:r>
              <a:rPr lang="en-US" sz="1000" b="0" i="0" dirty="0">
                <a:effectLst/>
                <a:latin typeface="Times New Roman" panose="02020603050405020304" pitchFamily="18" charset="0"/>
                <a:cs typeface="Times New Roman" panose="02020603050405020304" pitchFamily="18" charset="0"/>
              </a:rPr>
              <a:t> make sweets by hand that taste great. The business wants to help people who want tasty treats on their own and people who are planning events and need unique baked goods. For example, Pastries like cakes, pies, cookies, and special event treats are made by hand at Sweet Haven Pastries. </a:t>
            </a:r>
            <a:r>
              <a:rPr lang="en-US" sz="1000" dirty="0">
                <a:latin typeface="Times New Roman" panose="02020603050405020304" pitchFamily="18" charset="0"/>
                <a:cs typeface="Times New Roman" panose="02020603050405020304" pitchFamily="18" charset="0"/>
              </a:rPr>
              <a:t>We</a:t>
            </a:r>
            <a:r>
              <a:rPr lang="en-US" sz="1000" b="0" i="0" dirty="0">
                <a:effectLst/>
                <a:latin typeface="Times New Roman" panose="02020603050405020304" pitchFamily="18" charset="0"/>
                <a:cs typeface="Times New Roman" panose="02020603050405020304" pitchFamily="18" charset="0"/>
              </a:rPr>
              <a:t> would like to make sure customers are happy by selling good products at fair prices. </a:t>
            </a: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r>
              <a:rPr lang="en-US" sz="1000" b="0" i="0" dirty="0">
                <a:effectLst/>
                <a:latin typeface="Times New Roman" panose="02020603050405020304" pitchFamily="18" charset="0"/>
                <a:cs typeface="Times New Roman" panose="02020603050405020304" pitchFamily="18" charset="0"/>
              </a:rPr>
              <a:t>People in the Birmingham area want fresh, home-cooked, and unique foods. There are a lot of other companies like them, but not many of them have unique designs or use eco-friendly building materials. To make beautiful, one-of-a-kind treats based on what customers want, Sweet Haven desserts cares about using local ingredients and decreasing its impact on the earth. </a:t>
            </a: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r>
              <a:rPr lang="en-US" sz="1000" b="0" i="0" dirty="0">
                <a:effectLst/>
                <a:latin typeface="Times New Roman" panose="02020603050405020304" pitchFamily="18" charset="0"/>
                <a:cs typeface="Times New Roman" panose="02020603050405020304" pitchFamily="18" charset="0"/>
              </a:rPr>
              <a:t>In addition to the store itself, the company will also have an easy-to-use online store where customers can place orders and have them shipped. This two-step process will be useful and simple for many customers. </a:t>
            </a: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r>
              <a:rPr lang="en-US" sz="1000" b="0" i="0" dirty="0">
                <a:effectLst/>
                <a:latin typeface="Times New Roman" panose="02020603050405020304" pitchFamily="18" charset="0"/>
                <a:cs typeface="Times New Roman" panose="02020603050405020304" pitchFamily="18" charset="0"/>
              </a:rPr>
              <a:t>The first year's goal is to make £50,000, and the company needs £20,000 to begin with. This amount will pay for everything: the store's equipment, advertising, first stock, and set-up. Several immediate objectives include enhancing brand recognition, establishing a robust consumer base, and ensuring consistent sales both online and offline. </a:t>
            </a: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r>
              <a:rPr lang="en-US" sz="1000" b="0" i="0" dirty="0">
                <a:effectLst/>
                <a:latin typeface="Times New Roman" panose="02020603050405020304" pitchFamily="18" charset="0"/>
                <a:cs typeface="Times New Roman" panose="02020603050405020304" pitchFamily="18" charset="0"/>
              </a:rPr>
              <a:t>Through the creation of exceptional cuisine, the exploration of innovative sales strategies, and a customer-centric approach, Sweet Haven Pastries aspires to establish itself as a premier dining destination in Birmingham.</a:t>
            </a:r>
            <a:endParaRPr lang="en-US" sz="1000" dirty="0">
              <a:latin typeface="Times New Roman" panose="02020603050405020304" pitchFamily="18" charset="0"/>
              <a:cs typeface="Times New Roman" panose="02020603050405020304" pitchFamily="18" charset="0"/>
            </a:endParaRPr>
          </a:p>
        </p:txBody>
      </p:sp>
      <p:pic>
        <p:nvPicPr>
          <p:cNvPr id="5" name="Picture 4" descr="A close-up of a variety of donuts&#10;&#10;Description automatically generated">
            <a:extLst>
              <a:ext uri="{FF2B5EF4-FFF2-40B4-BE49-F238E27FC236}">
                <a16:creationId xmlns:a16="http://schemas.microsoft.com/office/drawing/2014/main" id="{5ABC63DE-087B-4919-E524-A161C0294CE5}"/>
              </a:ext>
            </a:extLst>
          </p:cNvPr>
          <p:cNvPicPr>
            <a:picLocks noChangeAspect="1"/>
          </p:cNvPicPr>
          <p:nvPr/>
        </p:nvPicPr>
        <p:blipFill>
          <a:blip r:embed="rId2"/>
          <a:srcRect l="34691" r="24945"/>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6946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EFB2A-1333-463C-9D00-7711FA25F2D7}"/>
              </a:ext>
            </a:extLst>
          </p:cNvPr>
          <p:cNvSpPr>
            <a:spLocks noGrp="1"/>
          </p:cNvSpPr>
          <p:nvPr>
            <p:ph type="title"/>
          </p:nvPr>
        </p:nvSpPr>
        <p:spPr>
          <a:xfrm>
            <a:off x="761800" y="762001"/>
            <a:ext cx="5334197" cy="1708242"/>
          </a:xfrm>
        </p:spPr>
        <p:txBody>
          <a:bodyPr anchor="ctr">
            <a:normAutofit/>
          </a:bodyPr>
          <a:lstStyle/>
          <a:p>
            <a:r>
              <a:rPr lang="en-US" sz="4000"/>
              <a:t>Business Idea </a:t>
            </a:r>
          </a:p>
        </p:txBody>
      </p:sp>
      <p:sp>
        <p:nvSpPr>
          <p:cNvPr id="3" name="Content Placeholder 2">
            <a:extLst>
              <a:ext uri="{FF2B5EF4-FFF2-40B4-BE49-F238E27FC236}">
                <a16:creationId xmlns:a16="http://schemas.microsoft.com/office/drawing/2014/main" id="{DB4C39DA-FFBE-4084-AF48-030EEF20F99D}"/>
              </a:ext>
            </a:extLst>
          </p:cNvPr>
          <p:cNvSpPr>
            <a:spLocks noGrp="1"/>
          </p:cNvSpPr>
          <p:nvPr>
            <p:ph idx="1"/>
          </p:nvPr>
        </p:nvSpPr>
        <p:spPr>
          <a:xfrm>
            <a:off x="761800" y="2470244"/>
            <a:ext cx="5334197" cy="3769835"/>
          </a:xfrm>
        </p:spPr>
        <p:txBody>
          <a:bodyPr anchor="ctr">
            <a:normAutofit/>
          </a:bodyPr>
          <a:lstStyle/>
          <a:p>
            <a:r>
              <a:rPr lang="en-US" sz="1000" b="1" dirty="0">
                <a:latin typeface="Times New Roman" panose="02020603050405020304" pitchFamily="18" charset="0"/>
                <a:cs typeface="Times New Roman" panose="02020603050405020304" pitchFamily="18" charset="0"/>
              </a:rPr>
              <a:t>Product/ Service</a:t>
            </a:r>
          </a:p>
          <a:p>
            <a:pPr marL="0" indent="0">
              <a:buNone/>
            </a:pPr>
            <a:r>
              <a:rPr lang="en-US" sz="1000" b="0" i="0" dirty="0">
                <a:effectLst/>
                <a:latin typeface="Times New Roman" panose="02020603050405020304" pitchFamily="18" charset="0"/>
                <a:cs typeface="Times New Roman" panose="02020603050405020304" pitchFamily="18" charset="0"/>
              </a:rPr>
              <a:t>The name of the company is Sweet Haven Pastries.</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10 High Street, B4 7SL Birmingham, UK</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Type of Business: Food and drink.</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Sweet Haven's goal is to bring high-quality sweets that are made from scratch to the middle of Birmingham. Many old and new treats are for sale, like croissants and puff cakes made by hand. Deals change with the seasons as well. The foods used to make these things are local, so they stay fresh and last a long time.</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Our one-of-a-kind service also works for people who can't eat certain things. For example, we can make cakes that are vegan and gluten-free. With this way, everyone feels welcome, and the need for healthy food that can be made to order grows. By keeping the price low, we also make our goods available to a lot of people. This is how we achieve the best balance between quality and price.</a:t>
            </a: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pPr marL="0" indent="0">
              <a:buNone/>
            </a:pPr>
            <a:r>
              <a:rPr lang="en-US" sz="1000" b="1" i="0" dirty="0">
                <a:effectLst/>
                <a:latin typeface="Times New Roman" panose="02020603050405020304" pitchFamily="18" charset="0"/>
                <a:cs typeface="Times New Roman" panose="02020603050405020304" pitchFamily="18" charset="0"/>
              </a:rPr>
              <a:t>Strengths and Advantages:</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Customizable choices may satisfy a wide array of culinary preferences and desires.</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Price competition makes it easy to buy good baked goods.</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Value proposition: Sweet Haven Pastries creates one-of-a-kind dessert experiences by using only the finest ingredients. Due to its unique position in Birmingham's mid-range dessert market, Sweet Haven Pastries stands out as the best bakery for people seeking tasty, custom offerings.</a:t>
            </a:r>
            <a:endParaRPr lang="en-US" sz="1000" dirty="0">
              <a:latin typeface="Times New Roman" panose="02020603050405020304" pitchFamily="18" charset="0"/>
              <a:cs typeface="Times New Roman" panose="02020603050405020304" pitchFamily="18" charset="0"/>
            </a:endParaRPr>
          </a:p>
        </p:txBody>
      </p:sp>
      <p:pic>
        <p:nvPicPr>
          <p:cNvPr id="5" name="Picture 4" descr="Birthday candle on a cup cake">
            <a:extLst>
              <a:ext uri="{FF2B5EF4-FFF2-40B4-BE49-F238E27FC236}">
                <a16:creationId xmlns:a16="http://schemas.microsoft.com/office/drawing/2014/main" id="{79E11DCF-C374-38EB-E2CA-EDFE0088C1C5}"/>
              </a:ext>
            </a:extLst>
          </p:cNvPr>
          <p:cNvPicPr>
            <a:picLocks noChangeAspect="1"/>
          </p:cNvPicPr>
          <p:nvPr/>
        </p:nvPicPr>
        <p:blipFill>
          <a:blip r:embed="rId2"/>
          <a:srcRect l="48164"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595198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8D2D15-6B6C-4460-BF1A-B2E29D561EE2}"/>
              </a:ext>
            </a:extLst>
          </p:cNvPr>
          <p:cNvSpPr>
            <a:spLocks noGrp="1"/>
          </p:cNvSpPr>
          <p:nvPr>
            <p:ph type="title"/>
          </p:nvPr>
        </p:nvSpPr>
        <p:spPr>
          <a:xfrm>
            <a:off x="1137034" y="609597"/>
            <a:ext cx="9392421" cy="1330841"/>
          </a:xfrm>
        </p:spPr>
        <p:txBody>
          <a:bodyPr>
            <a:normAutofit/>
          </a:bodyPr>
          <a:lstStyle/>
          <a:p>
            <a:r>
              <a:rPr lang="en-US" b="0" i="0">
                <a:effectLst/>
                <a:latin typeface="Open Sans" panose="020B0606030504020204" pitchFamily="34" charset="0"/>
              </a:rPr>
              <a:t>Summary of the SWOT Analysis</a:t>
            </a:r>
            <a:endParaRPr lang="en-US"/>
          </a:p>
        </p:txBody>
      </p:sp>
      <p:sp>
        <p:nvSpPr>
          <p:cNvPr id="22" name="Content Placeholder 2">
            <a:extLst>
              <a:ext uri="{FF2B5EF4-FFF2-40B4-BE49-F238E27FC236}">
                <a16:creationId xmlns:a16="http://schemas.microsoft.com/office/drawing/2014/main" id="{F32DF486-4968-47C7-8109-CE8D2128A9CC}"/>
              </a:ext>
            </a:extLst>
          </p:cNvPr>
          <p:cNvSpPr>
            <a:spLocks noGrp="1"/>
          </p:cNvSpPr>
          <p:nvPr>
            <p:ph idx="1"/>
          </p:nvPr>
        </p:nvSpPr>
        <p:spPr>
          <a:xfrm>
            <a:off x="1137034" y="2198362"/>
            <a:ext cx="4958966" cy="3917773"/>
          </a:xfrm>
        </p:spPr>
        <p:txBody>
          <a:bodyPr>
            <a:normAutofit/>
          </a:bodyPr>
          <a:lstStyle/>
          <a:p>
            <a:br>
              <a:rPr lang="en-US" sz="1000" b="1" i="0" dirty="0">
                <a:effectLst/>
                <a:latin typeface="Open Sans" panose="020B0606030504020204" pitchFamily="34" charset="0"/>
              </a:rPr>
            </a:br>
            <a:r>
              <a:rPr lang="en-US" sz="1000" b="1" i="0" dirty="0">
                <a:effectLst/>
                <a:latin typeface="Times New Roman" panose="02020603050405020304" pitchFamily="18" charset="0"/>
                <a:cs typeface="Times New Roman" panose="02020603050405020304" pitchFamily="18" charset="0"/>
              </a:rPr>
              <a:t>Strengths</a:t>
            </a:r>
            <a:r>
              <a:rPr lang="en-US" sz="1000" b="0" i="0" dirty="0">
                <a:effectLst/>
                <a:latin typeface="Times New Roman" panose="02020603050405020304" pitchFamily="18" charset="0"/>
                <a:cs typeface="Times New Roman" panose="02020603050405020304" pitchFamily="18" charset="0"/>
              </a:rPr>
              <a:t>:</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Using close, high-quality goods.</a:t>
            </a:r>
            <a:br>
              <a:rPr lang="en-US" sz="1000" b="0" i="0" dirty="0">
                <a:effectLst/>
                <a:latin typeface="Times New Roman" panose="02020603050405020304" pitchFamily="18" charset="0"/>
                <a:cs typeface="Times New Roman" panose="02020603050405020304" pitchFamily="18" charset="0"/>
              </a:rPr>
            </a:br>
            <a:r>
              <a:rPr lang="en-US" sz="1000" dirty="0">
                <a:latin typeface="Times New Roman" panose="02020603050405020304" pitchFamily="18" charset="0"/>
                <a:cs typeface="Times New Roman" panose="02020603050405020304" pitchFamily="18" charset="0"/>
              </a:rPr>
              <a:t>T</a:t>
            </a:r>
            <a:r>
              <a:rPr lang="en-US" sz="1000" b="0" i="0" dirty="0">
                <a:effectLst/>
                <a:latin typeface="Times New Roman" panose="02020603050405020304" pitchFamily="18" charset="0"/>
                <a:cs typeface="Times New Roman" panose="02020603050405020304" pitchFamily="18" charset="0"/>
              </a:rPr>
              <a:t>hings that can be changed so that every customer can get what they want.</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Great place in Birmingham that both locals and tourists love.</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r>
              <a:rPr lang="en-US" sz="1000" b="1" i="0" dirty="0">
                <a:effectLst/>
                <a:latin typeface="Times New Roman" panose="02020603050405020304" pitchFamily="18" charset="0"/>
                <a:cs typeface="Times New Roman" panose="02020603050405020304" pitchFamily="18" charset="0"/>
              </a:rPr>
              <a:t>Weakness:</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Fewer goods at first, which could make it harder for customers to choose.</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Depending on area sources, which could affect how much is available.</a:t>
            </a:r>
          </a:p>
          <a:p>
            <a:br>
              <a:rPr lang="en-US" sz="1000" b="0" i="0" dirty="0">
                <a:effectLst/>
                <a:latin typeface="Times New Roman" panose="02020603050405020304" pitchFamily="18" charset="0"/>
                <a:cs typeface="Times New Roman" panose="02020603050405020304" pitchFamily="18" charset="0"/>
              </a:rPr>
            </a:br>
            <a:r>
              <a:rPr lang="en-US" sz="1000" b="1" i="0" dirty="0">
                <a:effectLst/>
                <a:latin typeface="Times New Roman" panose="02020603050405020304" pitchFamily="18" charset="0"/>
                <a:cs typeface="Times New Roman" panose="02020603050405020304" pitchFamily="18" charset="0"/>
              </a:rPr>
              <a:t>Opportunities:</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More and more people want handmade and customizable foods.</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Collaborations with nearby coffee shops and businesses could help get the word out.</a:t>
            </a:r>
            <a:br>
              <a:rPr lang="en-US" sz="1000" b="0" i="0" dirty="0">
                <a:effectLst/>
                <a:latin typeface="Times New Roman" panose="02020603050405020304" pitchFamily="18" charset="0"/>
                <a:cs typeface="Times New Roman" panose="02020603050405020304" pitchFamily="18" charset="0"/>
              </a:rPr>
            </a:br>
            <a:br>
              <a:rPr lang="en-US" sz="1000" b="0" i="0" dirty="0">
                <a:effectLst/>
                <a:latin typeface="Times New Roman" panose="02020603050405020304" pitchFamily="18" charset="0"/>
                <a:cs typeface="Times New Roman" panose="02020603050405020304" pitchFamily="18" charset="0"/>
              </a:rPr>
            </a:br>
            <a:endParaRPr lang="en-US" sz="1000" b="0" i="0" dirty="0">
              <a:effectLst/>
              <a:latin typeface="Times New Roman" panose="02020603050405020304" pitchFamily="18" charset="0"/>
              <a:cs typeface="Times New Roman" panose="02020603050405020304" pitchFamily="18" charset="0"/>
            </a:endParaRPr>
          </a:p>
          <a:p>
            <a:r>
              <a:rPr lang="en-US" sz="1000" b="1" i="0" dirty="0">
                <a:effectLst/>
                <a:latin typeface="Times New Roman" panose="02020603050405020304" pitchFamily="18" charset="0"/>
                <a:cs typeface="Times New Roman" panose="02020603050405020304" pitchFamily="18" charset="0"/>
              </a:rPr>
              <a:t>Threats:</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Well-known bakers are giving them a run for their money.</a:t>
            </a:r>
            <a:br>
              <a:rPr lang="en-US" sz="1000" b="0" i="0" dirty="0">
                <a:effectLst/>
                <a:latin typeface="Times New Roman" panose="02020603050405020304" pitchFamily="18" charset="0"/>
                <a:cs typeface="Times New Roman" panose="02020603050405020304" pitchFamily="18" charset="0"/>
              </a:rPr>
            </a:br>
            <a:r>
              <a:rPr lang="en-US" sz="1000" b="0" i="0" dirty="0">
                <a:effectLst/>
                <a:latin typeface="Times New Roman" panose="02020603050405020304" pitchFamily="18" charset="0"/>
                <a:cs typeface="Times New Roman" panose="02020603050405020304" pitchFamily="18" charset="0"/>
              </a:rPr>
              <a:t>There are economic risks that could change how people spend their money.</a:t>
            </a:r>
            <a:endParaRPr lang="en-US" sz="1000" dirty="0">
              <a:latin typeface="Times New Roman" panose="02020603050405020304" pitchFamily="18" charset="0"/>
              <a:cs typeface="Times New Roman" panose="02020603050405020304" pitchFamily="18" charset="0"/>
            </a:endParaRPr>
          </a:p>
        </p:txBody>
      </p:sp>
      <p:pic>
        <p:nvPicPr>
          <p:cNvPr id="1026" name="Picture 2" descr="what is a swot analysis">
            <a:extLst>
              <a:ext uri="{FF2B5EF4-FFF2-40B4-BE49-F238E27FC236}">
                <a16:creationId xmlns:a16="http://schemas.microsoft.com/office/drawing/2014/main" id="{E79B2045-13AE-2743-BB67-89326D258A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572449"/>
            <a:ext cx="4788505" cy="2980844"/>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7981664-7AD0-B145-A67A-15AF93ABD470}"/>
              </a:ext>
            </a:extLst>
          </p:cNvPr>
          <p:cNvSpPr txBox="1"/>
          <p:nvPr/>
        </p:nvSpPr>
        <p:spPr>
          <a:xfrm>
            <a:off x="8539871" y="5534018"/>
            <a:ext cx="1989584" cy="553998"/>
          </a:xfrm>
          <a:prstGeom prst="rect">
            <a:avLst/>
          </a:prstGeom>
          <a:noFill/>
        </p:spPr>
        <p:txBody>
          <a:bodyPr wrap="non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(Private Capital Group, 2018)</a:t>
            </a:r>
          </a:p>
          <a:p>
            <a:endParaRPr lang="en-US" dirty="0"/>
          </a:p>
        </p:txBody>
      </p:sp>
    </p:spTree>
    <p:extLst>
      <p:ext uri="{BB962C8B-B14F-4D97-AF65-F5344CB8AC3E}">
        <p14:creationId xmlns:p14="http://schemas.microsoft.com/office/powerpoint/2010/main" val="96462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B148C-1BA7-4C58-8204-EF83518A42EE}"/>
              </a:ext>
            </a:extLst>
          </p:cNvPr>
          <p:cNvSpPr>
            <a:spLocks noGrp="1"/>
          </p:cNvSpPr>
          <p:nvPr>
            <p:ph type="title"/>
          </p:nvPr>
        </p:nvSpPr>
        <p:spPr>
          <a:xfrm>
            <a:off x="876693" y="741391"/>
            <a:ext cx="4355265" cy="1616203"/>
          </a:xfrm>
        </p:spPr>
        <p:txBody>
          <a:bodyPr anchor="b">
            <a:normAutofit/>
          </a:bodyPr>
          <a:lstStyle/>
          <a:p>
            <a:r>
              <a:rPr lang="en-US" sz="3200" dirty="0"/>
              <a:t>The Team </a:t>
            </a:r>
          </a:p>
        </p:txBody>
      </p:sp>
      <p:sp>
        <p:nvSpPr>
          <p:cNvPr id="3" name="Content Placeholder 2">
            <a:extLst>
              <a:ext uri="{FF2B5EF4-FFF2-40B4-BE49-F238E27FC236}">
                <a16:creationId xmlns:a16="http://schemas.microsoft.com/office/drawing/2014/main" id="{021785F7-7794-425F-98F8-9649A925C993}"/>
              </a:ext>
            </a:extLst>
          </p:cNvPr>
          <p:cNvSpPr>
            <a:spLocks noGrp="1"/>
          </p:cNvSpPr>
          <p:nvPr>
            <p:ph idx="1"/>
          </p:nvPr>
        </p:nvSpPr>
        <p:spPr>
          <a:xfrm>
            <a:off x="876692" y="2533476"/>
            <a:ext cx="4355265" cy="3447832"/>
          </a:xfrm>
        </p:spPr>
        <p:txBody>
          <a:bodyPr anchor="t">
            <a:normAutofit/>
          </a:bodyPr>
          <a:lstStyle/>
          <a:p>
            <a:r>
              <a:rPr lang="en-US" sz="700" b="1" i="0" dirty="0">
                <a:effectLst/>
                <a:latin typeface="Times New Roman" panose="02020603050405020304" pitchFamily="18" charset="0"/>
                <a:cs typeface="Times New Roman" panose="02020603050405020304" pitchFamily="18" charset="0"/>
              </a:rPr>
              <a:t>Key Personnel </a:t>
            </a:r>
            <a:br>
              <a:rPr lang="en-US" sz="700" b="1" i="0" dirty="0">
                <a:effectLst/>
                <a:latin typeface="Times New Roman" panose="02020603050405020304" pitchFamily="18" charset="0"/>
                <a:cs typeface="Times New Roman" panose="02020603050405020304" pitchFamily="18" charset="0"/>
              </a:rPr>
            </a:b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1. </a:t>
            </a:r>
            <a:r>
              <a:rPr lang="en-US" sz="700" b="1" i="0" dirty="0">
                <a:effectLst/>
                <a:latin typeface="Times New Roman" panose="02020603050405020304" pitchFamily="18" charset="0"/>
                <a:cs typeface="Times New Roman" panose="02020603050405020304" pitchFamily="18" charset="0"/>
              </a:rPr>
              <a:t>Name: </a:t>
            </a:r>
            <a:r>
              <a:rPr lang="en-US" sz="700" b="1" dirty="0" err="1">
                <a:latin typeface="Times New Roman" panose="02020603050405020304" pitchFamily="18" charset="0"/>
                <a:cs typeface="Times New Roman" panose="02020603050405020304" pitchFamily="18" charset="0"/>
              </a:rPr>
              <a:t>I</a:t>
            </a:r>
            <a:r>
              <a:rPr lang="en-US" sz="700" b="1" i="0" dirty="0" err="1">
                <a:effectLst/>
                <a:latin typeface="Times New Roman" panose="02020603050405020304" pitchFamily="18" charset="0"/>
                <a:cs typeface="Times New Roman" panose="02020603050405020304" pitchFamily="18" charset="0"/>
              </a:rPr>
              <a:t>uliana</a:t>
            </a:r>
            <a:r>
              <a:rPr lang="en-US" sz="700" b="1" i="0" dirty="0">
                <a:effectLst/>
                <a:latin typeface="Times New Roman" panose="02020603050405020304" pitchFamily="18" charset="0"/>
                <a:cs typeface="Times New Roman" panose="02020603050405020304" pitchFamily="18" charset="0"/>
              </a:rPr>
              <a:t> G. </a:t>
            </a:r>
            <a:r>
              <a:rPr lang="en-US" sz="700" b="1" i="0" dirty="0" err="1">
                <a:effectLst/>
                <a:latin typeface="Times New Roman" panose="02020603050405020304" pitchFamily="18" charset="0"/>
                <a:cs typeface="Times New Roman" panose="02020603050405020304" pitchFamily="18" charset="0"/>
              </a:rPr>
              <a:t>Vasile</a:t>
            </a:r>
            <a:r>
              <a:rPr lang="en-US" sz="700" b="1" i="0" dirty="0">
                <a:effectLst/>
                <a:latin typeface="Times New Roman" panose="02020603050405020304" pitchFamily="18" charset="0"/>
                <a:cs typeface="Times New Roman" panose="02020603050405020304" pitchFamily="18" charset="0"/>
              </a:rPr>
              <a:t> </a:t>
            </a: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Job: Founder and Head Baker </a:t>
            </a:r>
            <a:br>
              <a:rPr lang="en-US" sz="700" b="0" i="0" dirty="0">
                <a:effectLst/>
                <a:latin typeface="Times New Roman" panose="02020603050405020304" pitchFamily="18" charset="0"/>
                <a:cs typeface="Times New Roman" panose="02020603050405020304" pitchFamily="18" charset="0"/>
              </a:rPr>
            </a:b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Skills and Experience</a:t>
            </a:r>
            <a:br>
              <a:rPr lang="en-US" sz="700" b="0" i="0" dirty="0">
                <a:effectLst/>
                <a:latin typeface="Times New Roman" panose="02020603050405020304" pitchFamily="18" charset="0"/>
                <a:cs typeface="Times New Roman" panose="02020603050405020304" pitchFamily="18" charset="0"/>
              </a:rPr>
            </a:br>
            <a:r>
              <a:rPr lang="en-US" sz="700" dirty="0" err="1">
                <a:latin typeface="Times New Roman" panose="02020603050405020304" pitchFamily="18" charset="0"/>
                <a:cs typeface="Times New Roman" panose="02020603050405020304" pitchFamily="18" charset="0"/>
              </a:rPr>
              <a:t>I</a:t>
            </a:r>
            <a:r>
              <a:rPr lang="en-US" sz="700" b="0" i="0" dirty="0" err="1">
                <a:effectLst/>
                <a:latin typeface="Times New Roman" panose="02020603050405020304" pitchFamily="18" charset="0"/>
                <a:cs typeface="Times New Roman" panose="02020603050405020304" pitchFamily="18" charset="0"/>
              </a:rPr>
              <a:t>uliana</a:t>
            </a:r>
            <a:r>
              <a:rPr lang="en-US" sz="700" b="0" i="0" dirty="0">
                <a:effectLst/>
                <a:latin typeface="Times New Roman" panose="02020603050405020304" pitchFamily="18" charset="0"/>
                <a:cs typeface="Times New Roman" panose="02020603050405020304" pitchFamily="18" charset="0"/>
              </a:rPr>
              <a:t> is very good at both cooking and running a business. She has a degree in Business Management and has worked as a pastry chef for many years. Sweet Haven Pastries was started by her love of craft baking and dedication to quality. </a:t>
            </a:r>
            <a:br>
              <a:rPr lang="en-US" sz="700" b="0" i="0" dirty="0">
                <a:effectLst/>
                <a:latin typeface="Times New Roman" panose="02020603050405020304" pitchFamily="18" charset="0"/>
                <a:cs typeface="Times New Roman" panose="02020603050405020304" pitchFamily="18" charset="0"/>
              </a:rPr>
            </a:b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In this role, you are responsible for managing daily tasks and making sure that the quality of the products meets the standards set by the brand.</a:t>
            </a:r>
          </a:p>
          <a:p>
            <a:r>
              <a:rPr lang="en-US" sz="700" b="0" i="0" dirty="0">
                <a:effectLst/>
                <a:latin typeface="Times New Roman" panose="02020603050405020304" pitchFamily="18" charset="0"/>
                <a:cs typeface="Times New Roman" panose="02020603050405020304" pitchFamily="18" charset="0"/>
              </a:rPr>
              <a:t>Develop new items and food choices. </a:t>
            </a: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 Plan and oversee marketing strategies and contacts with customers. </a:t>
            </a:r>
            <a:endParaRPr lang="en-US" sz="700" dirty="0">
              <a:latin typeface="Times New Roman" panose="02020603050405020304" pitchFamily="18" charset="0"/>
              <a:cs typeface="Times New Roman" panose="02020603050405020304" pitchFamily="18" charset="0"/>
            </a:endParaRPr>
          </a:p>
          <a:p>
            <a:r>
              <a:rPr lang="en-US" sz="700" b="0" i="0" dirty="0">
                <a:effectLst/>
                <a:latin typeface="Times New Roman" panose="02020603050405020304" pitchFamily="18" charset="0"/>
                <a:cs typeface="Times New Roman" panose="02020603050405020304" pitchFamily="18" charset="0"/>
              </a:rPr>
              <a:t>2. </a:t>
            </a:r>
            <a:r>
              <a:rPr lang="en-US" sz="700" b="1" i="0" dirty="0">
                <a:effectLst/>
                <a:latin typeface="Times New Roman" panose="02020603050405020304" pitchFamily="18" charset="0"/>
                <a:cs typeface="Times New Roman" panose="02020603050405020304" pitchFamily="18" charset="0"/>
              </a:rPr>
              <a:t>Name: Jane Roberts. </a:t>
            </a: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Position: Marketing Manager </a:t>
            </a:r>
            <a:br>
              <a:rPr lang="en-US" sz="700" b="0" i="0" dirty="0">
                <a:effectLst/>
                <a:latin typeface="Times New Roman" panose="02020603050405020304" pitchFamily="18" charset="0"/>
                <a:cs typeface="Times New Roman" panose="02020603050405020304" pitchFamily="18" charset="0"/>
              </a:rPr>
            </a:b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Jane knows a lot about designing food labels and advertising on the internet. Her experience working for many Birmingham businesses gives her a good sense of the city's market trends and how people act.</a:t>
            </a:r>
          </a:p>
          <a:p>
            <a:r>
              <a:rPr lang="en-US" sz="700" b="0" i="0" dirty="0">
                <a:effectLst/>
                <a:latin typeface="Times New Roman" panose="02020603050405020304" pitchFamily="18" charset="0"/>
                <a:cs typeface="Times New Roman" panose="02020603050405020304" pitchFamily="18" charset="0"/>
              </a:rPr>
              <a:t>          Responsibilities: - Develop and execute marketing initiatives to promote the firm. </a:t>
            </a: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Individuals will engage with you on social media if you provide compelling content. </a:t>
            </a: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Plans for selling events and securing sponsors should be developed together with partners. </a:t>
            </a:r>
            <a:br>
              <a:rPr lang="en-US" sz="700" b="0" i="0" dirty="0">
                <a:effectLst/>
                <a:latin typeface="Times New Roman" panose="02020603050405020304" pitchFamily="18" charset="0"/>
                <a:cs typeface="Times New Roman" panose="02020603050405020304" pitchFamily="18" charset="0"/>
              </a:rPr>
            </a:br>
            <a:br>
              <a:rPr lang="en-US" sz="700" b="1" i="0" dirty="0">
                <a:effectLst/>
                <a:latin typeface="Times New Roman" panose="02020603050405020304" pitchFamily="18" charset="0"/>
                <a:cs typeface="Times New Roman" panose="02020603050405020304" pitchFamily="18" charset="0"/>
              </a:rPr>
            </a:br>
            <a:r>
              <a:rPr lang="en-US" sz="700" b="1" i="0" dirty="0">
                <a:effectLst/>
                <a:latin typeface="Times New Roman" panose="02020603050405020304" pitchFamily="18" charset="0"/>
                <a:cs typeface="Times New Roman" panose="02020603050405020304" pitchFamily="18" charset="0"/>
              </a:rPr>
              <a:t>3. I am Liam O'Connor</a:t>
            </a:r>
            <a:r>
              <a:rPr lang="en-US" sz="700" b="0" i="0" dirty="0">
                <a:effectLst/>
                <a:latin typeface="Times New Roman" panose="02020603050405020304" pitchFamily="18" charset="0"/>
                <a:cs typeface="Times New Roman" panose="02020603050405020304" pitchFamily="18" charset="0"/>
              </a:rPr>
              <a:t>, an operations manager. My competencies and expertise are as follows: </a:t>
            </a:r>
            <a:br>
              <a:rPr lang="en-US" sz="700" b="0" i="0" dirty="0">
                <a:effectLst/>
                <a:latin typeface="Times New Roman" panose="02020603050405020304" pitchFamily="18" charset="0"/>
                <a:cs typeface="Times New Roman" panose="02020603050405020304" pitchFamily="18" charset="0"/>
              </a:rPr>
            </a:br>
            <a:r>
              <a:rPr lang="en-US" sz="700" b="0" i="0" dirty="0">
                <a:effectLst/>
                <a:latin typeface="Times New Roman" panose="02020603050405020304" pitchFamily="18" charset="0"/>
                <a:cs typeface="Times New Roman" panose="02020603050405020304" pitchFamily="18" charset="0"/>
              </a:rPr>
              <a:t>Liam has expertise in shipping and supply chain management, enabling him to effectively operate Sweet Haven Pastries. He is adept at managing complex activities related to commodities and collaborating with vendors due to his certification in traffic management.</a:t>
            </a:r>
            <a:endParaRPr lang="en-US" sz="700" dirty="0">
              <a:latin typeface="Times New Roman" panose="02020603050405020304" pitchFamily="18" charset="0"/>
              <a:cs typeface="Times New Roman" panose="02020603050405020304" pitchFamily="18" charset="0"/>
            </a:endParaRPr>
          </a:p>
        </p:txBody>
      </p:sp>
      <p:pic>
        <p:nvPicPr>
          <p:cNvPr id="2050" name="Picture 2" descr="5 Keys To Boosting The Performance Of A Business Team – AlleyWatch">
            <a:extLst>
              <a:ext uri="{FF2B5EF4-FFF2-40B4-BE49-F238E27FC236}">
                <a16:creationId xmlns:a16="http://schemas.microsoft.com/office/drawing/2014/main" id="{9B808992-0DFA-E44F-A1C1-533ED43793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610" r="21168" b="2"/>
          <a:stretch/>
        </p:blipFill>
        <p:spPr bwMode="auto">
          <a:xfrm>
            <a:off x="6093801" y="220727"/>
            <a:ext cx="6095999" cy="6369259"/>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61" name="Rectangle 2060">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 name="TextBox 3">
            <a:extLst>
              <a:ext uri="{FF2B5EF4-FFF2-40B4-BE49-F238E27FC236}">
                <a16:creationId xmlns:a16="http://schemas.microsoft.com/office/drawing/2014/main" id="{692CD997-4303-3947-A962-3372F91A422E}"/>
              </a:ext>
            </a:extLst>
          </p:cNvPr>
          <p:cNvSpPr txBox="1"/>
          <p:nvPr/>
        </p:nvSpPr>
        <p:spPr>
          <a:xfrm>
            <a:off x="8391059" y="6584761"/>
            <a:ext cx="1267270" cy="553998"/>
          </a:xfrm>
          <a:prstGeom prst="rect">
            <a:avLst/>
          </a:prstGeom>
          <a:noFill/>
        </p:spPr>
        <p:txBody>
          <a:bodyPr wrap="none" rtlCol="0">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Zwiling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no date)</a:t>
            </a:r>
          </a:p>
          <a:p>
            <a:endParaRPr lang="en-US" dirty="0"/>
          </a:p>
        </p:txBody>
      </p:sp>
    </p:spTree>
    <p:extLst>
      <p:ext uri="{BB962C8B-B14F-4D97-AF65-F5344CB8AC3E}">
        <p14:creationId xmlns:p14="http://schemas.microsoft.com/office/powerpoint/2010/main" val="4063708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01F90-64F7-4AFE-A2E7-D35A495348BD}"/>
              </a:ext>
            </a:extLst>
          </p:cNvPr>
          <p:cNvSpPr>
            <a:spLocks noGrp="1"/>
          </p:cNvSpPr>
          <p:nvPr>
            <p:ph type="title"/>
          </p:nvPr>
        </p:nvSpPr>
        <p:spPr>
          <a:xfrm>
            <a:off x="876693" y="741391"/>
            <a:ext cx="4355265" cy="1616203"/>
          </a:xfrm>
        </p:spPr>
        <p:txBody>
          <a:bodyPr anchor="b">
            <a:normAutofit/>
          </a:bodyPr>
          <a:lstStyle/>
          <a:p>
            <a:br>
              <a:rPr lang="en-US" sz="2200" b="0" i="0">
                <a:effectLst/>
                <a:latin typeface="Open Sans" panose="020B0606030504020204" pitchFamily="34" charset="0"/>
              </a:rPr>
            </a:br>
            <a:r>
              <a:rPr lang="en-US" sz="2200" b="0" i="0">
                <a:effectLst/>
                <a:latin typeface="Open Sans" panose="020B0606030504020204" pitchFamily="34" charset="0"/>
              </a:rPr>
              <a:t>Skill gaps and important allies </a:t>
            </a:r>
            <a:br>
              <a:rPr lang="en-US" sz="2200" b="0" i="0">
                <a:effectLst/>
                <a:latin typeface="Open Sans" panose="020B0606030504020204" pitchFamily="34" charset="0"/>
              </a:rPr>
            </a:br>
            <a:br>
              <a:rPr lang="en-US" sz="2200" b="0" i="0">
                <a:effectLst/>
                <a:latin typeface="Open Sans" panose="020B0606030504020204" pitchFamily="34" charset="0"/>
              </a:rPr>
            </a:br>
            <a:endParaRPr lang="en-US" sz="2200"/>
          </a:p>
        </p:txBody>
      </p:sp>
      <p:sp>
        <p:nvSpPr>
          <p:cNvPr id="3" name="Content Placeholder 2">
            <a:extLst>
              <a:ext uri="{FF2B5EF4-FFF2-40B4-BE49-F238E27FC236}">
                <a16:creationId xmlns:a16="http://schemas.microsoft.com/office/drawing/2014/main" id="{90B2347C-7AD1-4D4C-BB71-5E1DB7B556A0}"/>
              </a:ext>
            </a:extLst>
          </p:cNvPr>
          <p:cNvSpPr>
            <a:spLocks noGrp="1"/>
          </p:cNvSpPr>
          <p:nvPr>
            <p:ph idx="1"/>
          </p:nvPr>
        </p:nvSpPr>
        <p:spPr>
          <a:xfrm>
            <a:off x="876692" y="2533476"/>
            <a:ext cx="4355265" cy="3447832"/>
          </a:xfrm>
        </p:spPr>
        <p:txBody>
          <a:bodyPr anchor="t">
            <a:normAutofit/>
          </a:bodyPr>
          <a:lstStyle/>
          <a:p>
            <a:pPr marL="0" indent="0">
              <a:buNone/>
            </a:pPr>
            <a:br>
              <a:rPr lang="en-US" sz="700" b="0" i="0">
                <a:effectLst/>
                <a:latin typeface="Open Sans" panose="020B0606030504020204" pitchFamily="34"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More staff needs: </a:t>
            </a: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1. Barrista (Part-Time):</a:t>
            </a:r>
          </a:p>
          <a:p>
            <a:pPr marL="0" indent="0">
              <a:buNone/>
            </a:pPr>
            <a:r>
              <a:rPr lang="en-US" sz="700" b="0" i="0">
                <a:effectLst/>
                <a:latin typeface="Times New Roman" panose="02020603050405020304" pitchFamily="18" charset="0"/>
                <a:cs typeface="Times New Roman" panose="02020603050405020304" pitchFamily="18" charset="0"/>
              </a:rPr>
              <a:t>To make things better for customers by giving them tasty drinks and treats. </a:t>
            </a:r>
          </a:p>
          <a:p>
            <a:pPr marL="0" indent="0">
              <a:buNone/>
            </a:pP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 Job: Make and serve coffee, help with front desk work, and keep the atmosphere friendly. </a:t>
            </a: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 Why: Kitchen Assistant To make production run more smoothly and help the head cook with daily jobs. </a:t>
            </a: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 Duties: Help make pastries, keep the kitchen clean, and be in charge of preparing the ingredients. </a:t>
            </a: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br>
              <a:rPr lang="en-US" sz="700" b="1" i="0">
                <a:effectLst/>
                <a:latin typeface="Times New Roman" panose="02020603050405020304" pitchFamily="18" charset="0"/>
                <a:cs typeface="Times New Roman" panose="02020603050405020304" pitchFamily="18" charset="0"/>
              </a:rPr>
            </a:br>
            <a:r>
              <a:rPr lang="en-US" sz="700" b="1" i="0">
                <a:effectLst/>
                <a:latin typeface="Times New Roman" panose="02020603050405020304" pitchFamily="18" charset="0"/>
                <a:cs typeface="Times New Roman" panose="02020603050405020304" pitchFamily="18" charset="0"/>
              </a:rPr>
              <a:t>Training and growth: </a:t>
            </a:r>
            <a:br>
              <a:rPr lang="en-US" sz="700" b="1"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1. Baking Workshops: - "Provider": professional baking schools and cooking schools in the area. </a:t>
            </a: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Goal: kitchen renovation projects. </a:t>
            </a: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The abilities of the crew provide constant quality in the pastries and fresh concepts. </a:t>
            </a: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Provider of the marketing seminars: marketing companies and industry professionals. </a:t>
            </a:r>
            <a:br>
              <a:rPr lang="en-US" sz="700" b="0" i="0">
                <a:effectLst/>
                <a:latin typeface="Times New Roman" panose="02020603050405020304" pitchFamily="18" charset="0"/>
                <a:cs typeface="Times New Roman" panose="02020603050405020304" pitchFamily="18" charset="0"/>
              </a:rPr>
            </a:br>
            <a:br>
              <a:rPr lang="en-US" sz="700" b="0" i="0">
                <a:effectLst/>
                <a:latin typeface="Times New Roman" panose="02020603050405020304" pitchFamily="18" charset="0"/>
                <a:cs typeface="Times New Roman" panose="02020603050405020304" pitchFamily="18" charset="0"/>
              </a:rPr>
            </a:br>
            <a:r>
              <a:rPr lang="en-US" sz="700" b="0" i="0">
                <a:effectLst/>
                <a:latin typeface="Times New Roman" panose="02020603050405020304" pitchFamily="18" charset="0"/>
                <a:cs typeface="Times New Roman" panose="02020603050405020304" pitchFamily="18" charset="0"/>
              </a:rPr>
              <a:t>Keeping the marketing staff current on digital developments helps the business remain ahead of the competitors</a:t>
            </a:r>
            <a:r>
              <a:rPr lang="en-US" sz="700" b="0" i="0">
                <a:effectLst/>
                <a:latin typeface="Open Sans" panose="020B0606030504020204" pitchFamily="34" charset="0"/>
              </a:rPr>
              <a:t>. </a:t>
            </a:r>
            <a:br>
              <a:rPr lang="en-US" sz="700" b="0" i="0">
                <a:effectLst/>
                <a:latin typeface="Open Sans" panose="020B0606030504020204" pitchFamily="34" charset="0"/>
              </a:rPr>
            </a:br>
            <a:br>
              <a:rPr lang="en-US" sz="700" b="0" i="0">
                <a:effectLst/>
                <a:latin typeface="Open Sans" panose="020B0606030504020204" pitchFamily="34" charset="0"/>
              </a:rPr>
            </a:br>
            <a:endParaRPr lang="en-US" sz="700"/>
          </a:p>
        </p:txBody>
      </p:sp>
      <p:pic>
        <p:nvPicPr>
          <p:cNvPr id="5" name="Picture 4" descr="Espresso machine with earth coffee">
            <a:extLst>
              <a:ext uri="{FF2B5EF4-FFF2-40B4-BE49-F238E27FC236}">
                <a16:creationId xmlns:a16="http://schemas.microsoft.com/office/drawing/2014/main" id="{FCB43EB2-6414-F43E-FF51-7356CE08A5BA}"/>
              </a:ext>
            </a:extLst>
          </p:cNvPr>
          <p:cNvPicPr>
            <a:picLocks noChangeAspect="1"/>
          </p:cNvPicPr>
          <p:nvPr/>
        </p:nvPicPr>
        <p:blipFill>
          <a:blip r:embed="rId2"/>
          <a:srcRect l="28350" r="12316" b="-1"/>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814433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7BF7F-C620-4124-8461-50EDF024AA60}"/>
              </a:ext>
            </a:extLst>
          </p:cNvPr>
          <p:cNvSpPr>
            <a:spLocks noGrp="1"/>
          </p:cNvSpPr>
          <p:nvPr>
            <p:ph type="title"/>
          </p:nvPr>
        </p:nvSpPr>
        <p:spPr>
          <a:xfrm>
            <a:off x="7320466" y="609600"/>
            <a:ext cx="4140014" cy="1330839"/>
          </a:xfrm>
        </p:spPr>
        <p:txBody>
          <a:bodyPr>
            <a:normAutofit/>
          </a:bodyPr>
          <a:lstStyle/>
          <a:p>
            <a:r>
              <a:rPr lang="en-US" sz="3100" b="0" i="0">
                <a:effectLst/>
                <a:latin typeface="Open Sans" panose="020B0606030504020204" pitchFamily="34" charset="0"/>
              </a:rPr>
              <a:t>Key Partners and Outsourced Support:</a:t>
            </a:r>
            <a:endParaRPr lang="en-US" sz="3100"/>
          </a:p>
        </p:txBody>
      </p:sp>
      <p:pic>
        <p:nvPicPr>
          <p:cNvPr id="5" name="Picture 4" descr="Periodic table illustration">
            <a:extLst>
              <a:ext uri="{FF2B5EF4-FFF2-40B4-BE49-F238E27FC236}">
                <a16:creationId xmlns:a16="http://schemas.microsoft.com/office/drawing/2014/main" id="{C731EA70-95CB-C3BF-1691-F09DD2D7BFFE}"/>
              </a:ext>
            </a:extLst>
          </p:cNvPr>
          <p:cNvPicPr>
            <a:picLocks noChangeAspect="1"/>
          </p:cNvPicPr>
          <p:nvPr/>
        </p:nvPicPr>
        <p:blipFill>
          <a:blip r:embed="rId2"/>
          <a:srcRect r="-2" b="63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C62B3DD4-6C87-4042-8FDE-659F0CD33BDC}"/>
              </a:ext>
            </a:extLst>
          </p:cNvPr>
          <p:cNvSpPr>
            <a:spLocks noGrp="1"/>
          </p:cNvSpPr>
          <p:nvPr>
            <p:ph idx="1"/>
          </p:nvPr>
        </p:nvSpPr>
        <p:spPr>
          <a:xfrm>
            <a:off x="7320465" y="2194102"/>
            <a:ext cx="4140013" cy="3908586"/>
          </a:xfrm>
        </p:spPr>
        <p:txBody>
          <a:bodyPr>
            <a:normAutofit/>
          </a:bodyPr>
          <a:lstStyle/>
          <a:p>
            <a:pPr marL="0" indent="0">
              <a:buNone/>
            </a:pPr>
            <a:br>
              <a:rPr lang="en-US" sz="1300" b="0" i="0">
                <a:effectLst/>
                <a:latin typeface="Open Sans" panose="020B0606030504020204" pitchFamily="34" charset="0"/>
              </a:rPr>
            </a:br>
            <a:br>
              <a:rPr lang="en-US" sz="1300" b="0" i="0">
                <a:effectLst/>
                <a:latin typeface="Open Sans" panose="020B0606030504020204" pitchFamily="34" charset="0"/>
              </a:rPr>
            </a:br>
            <a:r>
              <a:rPr lang="en-US" sz="1300" b="0" i="0">
                <a:effectLst/>
                <a:latin typeface="Open Sans" panose="020B0606030504020204" pitchFamily="34" charset="0"/>
              </a:rPr>
              <a:t>1. </a:t>
            </a:r>
            <a:r>
              <a:rPr lang="en-US" sz="1300" b="1" i="0">
                <a:effectLst/>
                <a:latin typeface="Open Sans" panose="020B0606030504020204" pitchFamily="34" charset="0"/>
              </a:rPr>
              <a:t>Graphic Designer:</a:t>
            </a:r>
            <a:br>
              <a:rPr lang="en-US" sz="1300" b="0" i="0">
                <a:effectLst/>
                <a:latin typeface="Open Sans" panose="020B0606030504020204" pitchFamily="34" charset="0"/>
              </a:rPr>
            </a:br>
            <a:r>
              <a:rPr lang="en-US" sz="1300" b="0" i="0">
                <a:effectLst/>
                <a:latin typeface="Open Sans" panose="020B0606030504020204" pitchFamily="34" charset="0"/>
              </a:rPr>
              <a:t>Service: Make logos, menus, and packaging designs for businesses. </a:t>
            </a:r>
            <a:br>
              <a:rPr lang="en-US" sz="1300" b="0" i="0">
                <a:effectLst/>
                <a:latin typeface="Open Sans" panose="020B0606030504020204" pitchFamily="34" charset="0"/>
              </a:rPr>
            </a:br>
            <a:r>
              <a:rPr lang="en-US" sz="1300" b="0" i="0">
                <a:effectLst/>
                <a:latin typeface="Open Sans" panose="020B0606030504020204" pitchFamily="34" charset="0"/>
              </a:rPr>
              <a:t>This is how much it costs: About £500 for each job. </a:t>
            </a:r>
            <a:br>
              <a:rPr lang="en-US" sz="1300" b="0" i="0">
                <a:effectLst/>
                <a:latin typeface="Open Sans" panose="020B0606030504020204" pitchFamily="34" charset="0"/>
              </a:rPr>
            </a:br>
            <a:br>
              <a:rPr lang="en-US" sz="1300" b="0" i="0">
                <a:effectLst/>
                <a:latin typeface="Open Sans" panose="020B0606030504020204" pitchFamily="34" charset="0"/>
              </a:rPr>
            </a:br>
            <a:br>
              <a:rPr lang="en-US" sz="1300" b="0" i="0">
                <a:effectLst/>
                <a:latin typeface="Open Sans" panose="020B0606030504020204" pitchFamily="34" charset="0"/>
              </a:rPr>
            </a:br>
            <a:r>
              <a:rPr lang="en-US" sz="1300" b="0" i="0">
                <a:effectLst/>
                <a:latin typeface="Open Sans" panose="020B0606030504020204" pitchFamily="34" charset="0"/>
              </a:rPr>
              <a:t>2</a:t>
            </a:r>
            <a:r>
              <a:rPr lang="en-US" sz="1300" b="1" i="0">
                <a:effectLst/>
                <a:latin typeface="Open Sans" panose="020B0606030504020204" pitchFamily="34" charset="0"/>
              </a:rPr>
              <a:t>. Information Technology Specialist: </a:t>
            </a:r>
            <a:br>
              <a:rPr lang="en-US" sz="1300" b="0" i="0">
                <a:effectLst/>
                <a:latin typeface="Open Sans" panose="020B0606030504020204" pitchFamily="34" charset="0"/>
              </a:rPr>
            </a:br>
            <a:br>
              <a:rPr lang="en-US" sz="1300" b="0" i="0">
                <a:effectLst/>
                <a:latin typeface="Open Sans" panose="020B0606030504020204" pitchFamily="34" charset="0"/>
              </a:rPr>
            </a:br>
            <a:r>
              <a:rPr lang="en-US" sz="1300" b="0" i="0">
                <a:effectLst/>
                <a:latin typeface="Open Sans" panose="020B0606030504020204" pitchFamily="34" charset="0"/>
              </a:rPr>
              <a:t>The service of the IT specialist is keeping the website current and in excellent condition so that users may quickly make orders and interact with you online. </a:t>
            </a:r>
            <a:br>
              <a:rPr lang="en-US" sz="1300" b="0" i="0">
                <a:effectLst/>
                <a:latin typeface="Open Sans" panose="020B0606030504020204" pitchFamily="34" charset="0"/>
              </a:rPr>
            </a:br>
            <a:r>
              <a:rPr lang="en-US" sz="1300" b="0" i="0">
                <a:effectLst/>
                <a:latin typeface="Open Sans" panose="020B0606030504020204" pitchFamily="34" charset="0"/>
              </a:rPr>
              <a:t>Around £300 a month is the cost. </a:t>
            </a:r>
            <a:br>
              <a:rPr lang="en-US" sz="1300" b="0" i="0">
                <a:effectLst/>
                <a:latin typeface="Open Sans" panose="020B0606030504020204" pitchFamily="34" charset="0"/>
              </a:rPr>
            </a:br>
            <a:br>
              <a:rPr lang="en-US" sz="1300" b="0" i="0">
                <a:effectLst/>
                <a:latin typeface="Open Sans" panose="020B0606030504020204" pitchFamily="34" charset="0"/>
              </a:rPr>
            </a:br>
            <a:r>
              <a:rPr lang="en-US" sz="1300" b="0" i="0">
                <a:effectLst/>
                <a:latin typeface="Open Sans" panose="020B0606030504020204" pitchFamily="34" charset="0"/>
              </a:rPr>
              <a:t>Sweet Haven Pastries rely on its committed staff and clever alliances to provide first-rate service. It maintain seamless operations. From marketing to manufacturing, these positions and alliances ensure that the company runs as a whole.</a:t>
            </a:r>
            <a:endParaRPr lang="en-US" sz="1300"/>
          </a:p>
        </p:txBody>
      </p:sp>
    </p:spTree>
    <p:extLst>
      <p:ext uri="{BB962C8B-B14F-4D97-AF65-F5344CB8AC3E}">
        <p14:creationId xmlns:p14="http://schemas.microsoft.com/office/powerpoint/2010/main" val="2275896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FE4A6D-9EE8-49E3-B4AA-86E0F38AE3F9}"/>
              </a:ext>
            </a:extLst>
          </p:cNvPr>
          <p:cNvSpPr>
            <a:spLocks noGrp="1"/>
          </p:cNvSpPr>
          <p:nvPr>
            <p:ph type="title"/>
          </p:nvPr>
        </p:nvSpPr>
        <p:spPr>
          <a:xfrm>
            <a:off x="1137036" y="548640"/>
            <a:ext cx="9543405" cy="1188720"/>
          </a:xfrm>
        </p:spPr>
        <p:txBody>
          <a:bodyPr>
            <a:normAutofit/>
          </a:bodyPr>
          <a:lstStyle/>
          <a:p>
            <a:r>
              <a:rPr lang="en-US" b="0" i="0">
                <a:solidFill>
                  <a:schemeClr val="tx1">
                    <a:lumMod val="85000"/>
                    <a:lumOff val="15000"/>
                  </a:schemeClr>
                </a:solidFill>
                <a:effectLst/>
                <a:latin typeface="Open Sans" panose="020B0606030504020204" pitchFamily="34" charset="0"/>
              </a:rPr>
              <a:t>. Market Research</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BC3EFFBC-91A7-46F2-BCF7-9820833F16A2}"/>
              </a:ext>
            </a:extLst>
          </p:cNvPr>
          <p:cNvSpPr>
            <a:spLocks noGrp="1"/>
          </p:cNvSpPr>
          <p:nvPr>
            <p:ph idx="1"/>
          </p:nvPr>
        </p:nvSpPr>
        <p:spPr>
          <a:xfrm>
            <a:off x="1957987" y="2431765"/>
            <a:ext cx="8276026" cy="3320031"/>
          </a:xfrm>
        </p:spPr>
        <p:txBody>
          <a:bodyPr anchor="ctr">
            <a:normAutofit/>
          </a:bodyPr>
          <a:lstStyle/>
          <a:p>
            <a:pPr marL="0" indent="0">
              <a:buNone/>
            </a:pP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Market Information, Trends, and External Factors</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It costs £4 billion a year to run a bakery in the UK. Craft baked goods and baked goods made for special diets are becoming more popular. More and more people want gluten-free and vegetarian options, and more and more people like to order food online.</a:t>
            </a:r>
          </a:p>
          <a:p>
            <a:pPr marL="0" indent="0">
              <a:buNone/>
            </a:pP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Key Points of PEST:</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Politic: </a:t>
            </a: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Compliance with rules about food safety and how Brexit might affect importing ingredients are political issues.</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Economic: </a:t>
            </a: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Prices of ingredients are going up because of inflation, and people are looking for items that are good value for money.</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Social: </a:t>
            </a: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People are choosing local, eco-friendly goods more and more.</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Technology: </a:t>
            </a: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In terms of technology, there have been improvements in digital marketing and web buying methods.</a:t>
            </a:r>
          </a:p>
          <a:p>
            <a:pPr marL="0" indent="0">
              <a:buNone/>
            </a:pPr>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The Types of Customers</a:t>
            </a:r>
          </a:p>
          <a:p>
            <a:pPr marL="0" indent="0">
              <a:buNone/>
            </a:pP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Young professionals (ages 25–35): Look for food choices that are quick and good for them because they are busy.</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Families with kids: Look for treats that are both cheap and tasty that are good for all ages.</a:t>
            </a:r>
            <a:b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People who care about their health are interested in goods that are made for certain diets, like vegan and gluten-free choices.</a:t>
            </a:r>
            <a:endParaRPr lang="en-US" sz="110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9925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33A569-AB47-4F5E-86E9-EED06A6370D3}"/>
              </a:ext>
            </a:extLst>
          </p:cNvPr>
          <p:cNvSpPr>
            <a:spLocks noGrp="1"/>
          </p:cNvSpPr>
          <p:nvPr>
            <p:ph type="title"/>
          </p:nvPr>
        </p:nvSpPr>
        <p:spPr>
          <a:xfrm>
            <a:off x="1137036" y="548640"/>
            <a:ext cx="9543405" cy="1188720"/>
          </a:xfrm>
        </p:spPr>
        <p:txBody>
          <a:bodyPr>
            <a:normAutofit/>
          </a:bodyPr>
          <a:lstStyle/>
          <a:p>
            <a:r>
              <a:rPr lang="en-US" b="0" i="0">
                <a:solidFill>
                  <a:schemeClr val="tx1">
                    <a:lumMod val="85000"/>
                    <a:lumOff val="15000"/>
                  </a:schemeClr>
                </a:solidFill>
                <a:effectLst/>
                <a:latin typeface="Open Sans" panose="020B0606030504020204" pitchFamily="34" charset="0"/>
              </a:rPr>
              <a:t>Lists of Competitors</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B7A09233-5165-46DF-A202-3A059C9C6744}"/>
              </a:ext>
            </a:extLst>
          </p:cNvPr>
          <p:cNvSpPr>
            <a:spLocks noGrp="1"/>
          </p:cNvSpPr>
          <p:nvPr>
            <p:ph idx="1"/>
          </p:nvPr>
        </p:nvSpPr>
        <p:spPr>
          <a:xfrm>
            <a:off x="1957987" y="2431765"/>
            <a:ext cx="8276026" cy="3320031"/>
          </a:xfrm>
        </p:spPr>
        <p:txBody>
          <a:bodyPr anchor="ctr">
            <a:normAutofit/>
          </a:bodyPr>
          <a:lstStyle/>
          <a:p>
            <a:pPr marL="0" indent="0">
              <a:buNone/>
            </a:pPr>
            <a:b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700" b="1"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700" b="1" i="0" dirty="0">
                <a:solidFill>
                  <a:schemeClr val="tx1">
                    <a:lumMod val="85000"/>
                    <a:lumOff val="15000"/>
                  </a:schemeClr>
                </a:solidFill>
                <a:effectLst/>
                <a:latin typeface="Times New Roman" panose="02020603050405020304" pitchFamily="18" charset="0"/>
                <a:cs typeface="Times New Roman" panose="02020603050405020304" pitchFamily="18" charset="0"/>
              </a:rPr>
              <a:t>Greggs: </a:t>
            </a:r>
            <a: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t>Has stores all over the country and is affordable but doesn't have any </a:t>
            </a:r>
            <a:r>
              <a:rPr lang="en-US" sz="1700" b="0" i="0" dirty="0" err="1">
                <a:solidFill>
                  <a:schemeClr val="tx1">
                    <a:lumMod val="85000"/>
                    <a:lumOff val="15000"/>
                  </a:schemeClr>
                </a:solidFill>
                <a:effectLst/>
                <a:latin typeface="Times New Roman" panose="02020603050405020304" pitchFamily="18" charset="0"/>
                <a:cs typeface="Times New Roman" panose="02020603050405020304" pitchFamily="18" charset="0"/>
              </a:rPr>
              <a:t>speciality</a:t>
            </a:r>
            <a: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t> choices. Advantage over the competition: premium and </a:t>
            </a:r>
            <a:r>
              <a:rPr lang="en-US" sz="1700" b="0" i="0" dirty="0" err="1">
                <a:solidFill>
                  <a:schemeClr val="tx1">
                    <a:lumMod val="85000"/>
                    <a:lumOff val="15000"/>
                  </a:schemeClr>
                </a:solidFill>
                <a:effectLst/>
                <a:latin typeface="Times New Roman" panose="02020603050405020304" pitchFamily="18" charset="0"/>
                <a:cs typeface="Times New Roman" panose="02020603050405020304" pitchFamily="18" charset="0"/>
              </a:rPr>
              <a:t>customisable</a:t>
            </a:r>
            <a: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t> options.</a:t>
            </a:r>
            <a:b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700" b="1" i="0" dirty="0">
                <a:solidFill>
                  <a:schemeClr val="tx1">
                    <a:lumMod val="85000"/>
                    <a:lumOff val="15000"/>
                  </a:schemeClr>
                </a:solidFill>
                <a:effectLst/>
                <a:latin typeface="Times New Roman" panose="02020603050405020304" pitchFamily="18" charset="0"/>
                <a:cs typeface="Times New Roman" panose="02020603050405020304" pitchFamily="18" charset="0"/>
              </a:rPr>
              <a:t>Local Café Chains: </a:t>
            </a:r>
            <a: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t>They care a lot about the community but only sell a few products. Competitive Advantage: More types of food and more people who can eat them.</a:t>
            </a:r>
            <a:b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t>It's easy and cheap to buy baked goods at the supermarket, but they're not very fresh. Using fresh, locally found foods gives you a competitive edge.</a:t>
            </a:r>
            <a:br>
              <a:rPr lang="en-US" sz="17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endParaRPr lang="en-US" sz="17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7060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A9AC53-4B18-4FFF-9DC0-69BAD07A2248}"/>
              </a:ext>
            </a:extLst>
          </p:cNvPr>
          <p:cNvSpPr>
            <a:spLocks noGrp="1"/>
          </p:cNvSpPr>
          <p:nvPr>
            <p:ph type="title"/>
          </p:nvPr>
        </p:nvSpPr>
        <p:spPr>
          <a:xfrm>
            <a:off x="1137036" y="548640"/>
            <a:ext cx="9543405" cy="1188720"/>
          </a:xfrm>
        </p:spPr>
        <p:txBody>
          <a:bodyPr>
            <a:normAutofit/>
          </a:bodyPr>
          <a:lstStyle/>
          <a:p>
            <a:r>
              <a:rPr lang="en-US" b="0" i="0">
                <a:solidFill>
                  <a:schemeClr val="tx1">
                    <a:lumMod val="85000"/>
                    <a:lumOff val="15000"/>
                  </a:schemeClr>
                </a:solidFill>
                <a:effectLst/>
                <a:latin typeface="Open Sans" panose="020B0606030504020204" pitchFamily="34" charset="0"/>
              </a:rPr>
              <a:t>Marketing Plan</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29EFA7F-301F-45B1-8E06-A114F419371B}"/>
              </a:ext>
            </a:extLst>
          </p:cNvPr>
          <p:cNvSpPr>
            <a:spLocks noGrp="1"/>
          </p:cNvSpPr>
          <p:nvPr>
            <p:ph idx="1"/>
          </p:nvPr>
        </p:nvSpPr>
        <p:spPr>
          <a:xfrm>
            <a:off x="1957987" y="2431765"/>
            <a:ext cx="8276026" cy="3320031"/>
          </a:xfrm>
        </p:spPr>
        <p:txBody>
          <a:bodyPr anchor="ctr">
            <a:normAutofit/>
          </a:bodyPr>
          <a:lstStyle/>
          <a:p>
            <a:br>
              <a:rPr lang="en-US" sz="800" b="0" i="0" dirty="0">
                <a:solidFill>
                  <a:schemeClr val="tx1">
                    <a:lumMod val="85000"/>
                    <a:lumOff val="15000"/>
                  </a:schemeClr>
                </a:solidFill>
                <a:effectLst/>
                <a:latin typeface="Open Sans" panose="020B0606030504020204" pitchFamily="34" charset="0"/>
              </a:rPr>
            </a:br>
            <a:r>
              <a:rPr lang="en-US" sz="800" b="1" i="0" dirty="0">
                <a:solidFill>
                  <a:schemeClr val="tx1">
                    <a:lumMod val="85000"/>
                    <a:lumOff val="15000"/>
                  </a:schemeClr>
                </a:solidFill>
                <a:effectLst/>
                <a:latin typeface="Times New Roman" panose="02020603050405020304" pitchFamily="18" charset="0"/>
                <a:cs typeface="Times New Roman" panose="02020603050405020304" pitchFamily="18" charset="0"/>
              </a:rPr>
              <a:t>Price</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The pricing strategy balances quality and affordability:</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£2.50 for croissants.</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Vegan muffins cost £3.00 and </a:t>
            </a:r>
            <a:r>
              <a:rPr lang="en-US" sz="800" b="0" i="0" dirty="0" err="1">
                <a:solidFill>
                  <a:schemeClr val="tx1">
                    <a:lumMod val="85000"/>
                    <a:lumOff val="15000"/>
                  </a:schemeClr>
                </a:solidFill>
                <a:effectLst/>
                <a:latin typeface="Times New Roman" panose="02020603050405020304" pitchFamily="18" charset="0"/>
                <a:cs typeface="Times New Roman" panose="02020603050405020304" pitchFamily="18" charset="0"/>
              </a:rPr>
              <a:t>speciality</a:t>
            </a: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 pastries cost £4.00.</a:t>
            </a:r>
          </a:p>
          <a:p>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1" i="0" dirty="0">
                <a:solidFill>
                  <a:schemeClr val="tx1">
                    <a:lumMod val="85000"/>
                    <a:lumOff val="15000"/>
                  </a:schemeClr>
                </a:solidFill>
                <a:effectLst/>
                <a:latin typeface="Times New Roman" panose="02020603050405020304" pitchFamily="18" charset="0"/>
                <a:cs typeface="Times New Roman" panose="02020603050405020304" pitchFamily="18" charset="0"/>
              </a:rPr>
              <a:t>Product</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Elegant and eco-friendly are important to Sweet Haven Pastries. To give the packaging a high-end look, eco-friendly materials are used in pastel-colored patterns.</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1" i="0" dirty="0">
                <a:solidFill>
                  <a:schemeClr val="tx1">
                    <a:lumMod val="85000"/>
                    <a:lumOff val="15000"/>
                  </a:schemeClr>
                </a:solidFill>
                <a:effectLst/>
                <a:latin typeface="Times New Roman" panose="02020603050405020304" pitchFamily="18" charset="0"/>
                <a:cs typeface="Times New Roman" panose="02020603050405020304" pitchFamily="18" charset="0"/>
              </a:rPr>
              <a:t>Place</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Store: 10 High Street, Birmingham is the address of the store.</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Online Presence: On the website and through food delivery services, they send food within 5 miles and use eco-friendly packing.</a:t>
            </a:r>
          </a:p>
          <a:p>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1" i="0" dirty="0">
                <a:solidFill>
                  <a:schemeClr val="tx1">
                    <a:lumMod val="85000"/>
                    <a:lumOff val="15000"/>
                  </a:schemeClr>
                </a:solidFill>
                <a:effectLst/>
                <a:latin typeface="Times New Roman" panose="02020603050405020304" pitchFamily="18" charset="0"/>
                <a:cs typeface="Times New Roman" panose="02020603050405020304" pitchFamily="18" charset="0"/>
              </a:rPr>
              <a:t>Promotion</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Social media ads on Facebook and Instagram are examples of digital channels.</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Google Ads that are aimed at people in Birmingham.</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An app that gives savings to people who buy things often.</a:t>
            </a:r>
          </a:p>
          <a:p>
            <a:r>
              <a:rPr lang="en-US" sz="800" b="1" i="0" dirty="0">
                <a:solidFill>
                  <a:schemeClr val="tx1">
                    <a:lumMod val="85000"/>
                    <a:lumOff val="15000"/>
                  </a:schemeClr>
                </a:solidFill>
                <a:effectLst/>
                <a:latin typeface="Times New Roman" panose="02020603050405020304" pitchFamily="18" charset="0"/>
                <a:cs typeface="Times New Roman" panose="02020603050405020304" pitchFamily="18" charset="0"/>
              </a:rPr>
              <a:t>Traditional channels:</a:t>
            </a:r>
          </a:p>
          <a:p>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flyers were put up in </a:t>
            </a:r>
            <a:r>
              <a:rPr lang="en-US" sz="800" b="0" i="0" dirty="0" err="1">
                <a:solidFill>
                  <a:schemeClr val="tx1">
                    <a:lumMod val="85000"/>
                    <a:lumOff val="15000"/>
                  </a:schemeClr>
                </a:solidFill>
                <a:effectLst/>
                <a:latin typeface="Times New Roman" panose="02020603050405020304" pitchFamily="18" charset="0"/>
                <a:cs typeface="Times New Roman" panose="02020603050405020304" pitchFamily="18" charset="0"/>
              </a:rPr>
              <a:t>neighbourhood</a:t>
            </a: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 businesses and schools.</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Partnerships with nearby coffee shops to promote each other.</a:t>
            </a:r>
            <a:b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800" b="0" i="0" dirty="0">
                <a:solidFill>
                  <a:schemeClr val="tx1">
                    <a:lumMod val="85000"/>
                    <a:lumOff val="15000"/>
                  </a:schemeClr>
                </a:solidFill>
                <a:effectLst/>
                <a:latin typeface="Times New Roman" panose="02020603050405020304" pitchFamily="18" charset="0"/>
                <a:cs typeface="Times New Roman" panose="02020603050405020304" pitchFamily="18" charset="0"/>
              </a:rPr>
              <a:t>Engaging customers by holding classes on how to make pastries to build community ties.</a:t>
            </a:r>
            <a:endParaRPr lang="en-US" sz="8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4616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FF7A7BA-565A-447B-9A12-B07AD8C7FCFB}"/>
              </a:ext>
            </a:extLst>
          </p:cNvPr>
          <p:cNvSpPr>
            <a:spLocks noGrp="1"/>
          </p:cNvSpPr>
          <p:nvPr>
            <p:ph idx="1"/>
          </p:nvPr>
        </p:nvSpPr>
        <p:spPr>
          <a:xfrm>
            <a:off x="1957987" y="2431765"/>
            <a:ext cx="8276026" cy="3320031"/>
          </a:xfrm>
        </p:spPr>
        <p:txBody>
          <a:bodyPr anchor="ctr">
            <a:normAutofit/>
          </a:bodyPr>
          <a:lstStyle/>
          <a:p>
            <a:endPar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endParaRPr>
          </a:p>
          <a:p>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Key Resources</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Premises</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At 10 High Street, Birmingham, and rents for £15,000 a year. The store is the main place where goods are sold and made.</a:t>
            </a:r>
            <a:endPar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endParaRPr>
          </a:p>
          <a:p>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Equipment</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Oven: £2,500</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£1,800 for the refrigeration unit</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£1,200 for a counter display</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£800 for mixers and baking tools. The equipment comes from Bakery Supplies UK Ltd, which guarantees its dependability and quality.</a:t>
            </a:r>
            <a:endParaRPr lang="en-US" sz="1100" b="1">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endParaRPr>
          </a:p>
          <a:p>
            <a:r>
              <a:rPr lang="en-US" sz="1100" b="1" i="0">
                <a:solidFill>
                  <a:schemeClr val="tx1">
                    <a:lumMod val="85000"/>
                    <a:lumOff val="15000"/>
                  </a:schemeClr>
                </a:solidFill>
                <a:effectLst/>
                <a:latin typeface="Times New Roman" panose="02020603050405020304" pitchFamily="18" charset="0"/>
                <a:cs typeface="Times New Roman" panose="02020603050405020304" pitchFamily="18" charset="0"/>
              </a:rPr>
              <a:t>Key Suppliers</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Local Farms Ltd, which costs £500 a month, makes sure that the flour and cheese are fresh and come from close by.</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packing: EcoPack Solutions charges £200 a month for packing supplies that are good for the environment.</a:t>
            </a: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br>
              <a:rPr lang="en-US" sz="1100">
                <a:solidFill>
                  <a:schemeClr val="tx1">
                    <a:lumMod val="85000"/>
                    <a:lumOff val="15000"/>
                  </a:schemeClr>
                </a:solidFill>
                <a:latin typeface="Times New Roman" panose="02020603050405020304" pitchFamily="18" charset="0"/>
                <a:cs typeface="Times New Roman" panose="02020603050405020304" pitchFamily="18" charset="0"/>
              </a:rPr>
            </a:br>
            <a:r>
              <a:rPr lang="en-US" sz="1100" b="0" i="0">
                <a:solidFill>
                  <a:schemeClr val="tx1">
                    <a:lumMod val="85000"/>
                    <a:lumOff val="15000"/>
                  </a:schemeClr>
                </a:solidFill>
                <a:effectLst/>
                <a:latin typeface="Times New Roman" panose="02020603050405020304" pitchFamily="18" charset="0"/>
                <a:cs typeface="Times New Roman" panose="02020603050405020304" pitchFamily="18" charset="0"/>
              </a:rPr>
              <a:t>The brand cares about quality and the environment, and these tools help things run easily.</a:t>
            </a:r>
            <a:endParaRPr lang="en-US" sz="110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2430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B352BBB9-69A8-405C-9209-A9FE217AED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2BA8247A-9874-4F57-82F4-AEB016E66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A30C3CE4-8479-4B6E-9C21-D7B0CD89E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7BCD297-22FC-4ECD-95DC-8581D5E6B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61A25F1-8873-4D98-B8D5-169EA0AC9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CB7BCAD9-3EF1-4FCE-AFA0-BD2C545A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36649524-3638-4334-8ED6-539D10DF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303AF1B-77ED-414B-B3E8-7CF4B2DD3C95}"/>
              </a:ext>
            </a:extLst>
          </p:cNvPr>
          <p:cNvSpPr>
            <a:spLocks noGrp="1"/>
          </p:cNvSpPr>
          <p:nvPr>
            <p:ph type="title"/>
          </p:nvPr>
        </p:nvSpPr>
        <p:spPr>
          <a:xfrm>
            <a:off x="630936" y="684915"/>
            <a:ext cx="4651076" cy="1951075"/>
          </a:xfrm>
          <a:noFill/>
        </p:spPr>
        <p:txBody>
          <a:bodyPr vert="horz" lIns="91440" tIns="45720" rIns="91440" bIns="45720" rtlCol="0" anchor="t">
            <a:normAutofit/>
          </a:bodyPr>
          <a:lstStyle/>
          <a:p>
            <a:r>
              <a:rPr lang="en-US" sz="3000" b="1">
                <a:solidFill>
                  <a:schemeClr val="bg1"/>
                </a:solidFill>
              </a:rPr>
              <a:t>FINANCES AND START-UP SUPPORT</a:t>
            </a:r>
            <a:br>
              <a:rPr lang="en-US" sz="3000" b="1">
                <a:solidFill>
                  <a:schemeClr val="bg1"/>
                </a:solidFill>
              </a:rPr>
            </a:br>
            <a:r>
              <a:rPr lang="en-US" sz="3000" b="1">
                <a:solidFill>
                  <a:schemeClr val="bg1"/>
                </a:solidFill>
              </a:rPr>
              <a:t>Financial Summary</a:t>
            </a:r>
            <a:br>
              <a:rPr lang="en-US" sz="3000" b="1">
                <a:solidFill>
                  <a:schemeClr val="bg1"/>
                </a:solidFill>
              </a:rPr>
            </a:br>
            <a:endParaRPr lang="en-US" sz="3000">
              <a:solidFill>
                <a:schemeClr val="bg1"/>
              </a:solidFill>
            </a:endParaRPr>
          </a:p>
        </p:txBody>
      </p:sp>
      <p:sp>
        <p:nvSpPr>
          <p:cNvPr id="9" name="TextBox 8">
            <a:extLst>
              <a:ext uri="{FF2B5EF4-FFF2-40B4-BE49-F238E27FC236}">
                <a16:creationId xmlns:a16="http://schemas.microsoft.com/office/drawing/2014/main" id="{5971FA54-6C04-432D-A4F6-BF8154771539}"/>
              </a:ext>
            </a:extLst>
          </p:cNvPr>
          <p:cNvSpPr txBox="1"/>
          <p:nvPr/>
        </p:nvSpPr>
        <p:spPr>
          <a:xfrm>
            <a:off x="5486080" y="684921"/>
            <a:ext cx="5674107" cy="1951087"/>
          </a:xfrm>
          <a:prstGeom prst="rect">
            <a:avLst/>
          </a:prstGeom>
          <a:noFill/>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b="0" i="0">
                <a:solidFill>
                  <a:schemeClr val="bg1"/>
                </a:solidFill>
                <a:effectLst/>
              </a:rPr>
              <a:t>For help with starting a business, you can apply for government funding of up to £5,000 and low-interest loans of up to £10,000. </a:t>
            </a:r>
            <a:endParaRPr lang="en-US">
              <a:solidFill>
                <a:schemeClr val="bg1"/>
              </a:solidFill>
            </a:endParaRPr>
          </a:p>
        </p:txBody>
      </p:sp>
      <p:sp>
        <p:nvSpPr>
          <p:cNvPr id="28" name="Rectangle 2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1" name="Content Placeholder 10">
            <a:extLst>
              <a:ext uri="{FF2B5EF4-FFF2-40B4-BE49-F238E27FC236}">
                <a16:creationId xmlns:a16="http://schemas.microsoft.com/office/drawing/2014/main" id="{64F55F15-494F-4CAC-AF5A-409628328570}"/>
              </a:ext>
            </a:extLst>
          </p:cNvPr>
          <p:cNvPicPr>
            <a:picLocks noGrp="1" noChangeAspect="1"/>
          </p:cNvPicPr>
          <p:nvPr>
            <p:ph idx="1"/>
          </p:nvPr>
        </p:nvPicPr>
        <p:blipFill>
          <a:blip r:embed="rId2"/>
          <a:srcRect r="3" b="3772"/>
          <a:stretch/>
        </p:blipFill>
        <p:spPr>
          <a:xfrm>
            <a:off x="629638" y="2708781"/>
            <a:ext cx="10848063" cy="3496632"/>
          </a:xfrm>
          <a:prstGeom prst="rect">
            <a:avLst/>
          </a:prstGeom>
        </p:spPr>
      </p:pic>
      <p:grpSp>
        <p:nvGrpSpPr>
          <p:cNvPr id="44" name="Group 43">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2852760"/>
            <a:ext cx="304800" cy="429768"/>
            <a:chOff x="215328" y="-46937"/>
            <a:chExt cx="304800" cy="2773841"/>
          </a:xfrm>
        </p:grpSpPr>
        <p:cxnSp>
          <p:nvCxnSpPr>
            <p:cNvPr id="45" name="Straight Connector 44">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0115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6BB1C9-2F92-43E0-95D0-555A28B729AB}"/>
              </a:ext>
            </a:extLst>
          </p:cNvPr>
          <p:cNvSpPr>
            <a:spLocks noGrp="1"/>
          </p:cNvSpPr>
          <p:nvPr>
            <p:ph type="title"/>
          </p:nvPr>
        </p:nvSpPr>
        <p:spPr>
          <a:xfrm>
            <a:off x="1137036" y="548640"/>
            <a:ext cx="9916632" cy="1188720"/>
          </a:xfrm>
        </p:spPr>
        <p:txBody>
          <a:bodyPr>
            <a:normAutofit/>
          </a:bodyPr>
          <a:lstStyle/>
          <a:p>
            <a:r>
              <a:rPr lang="en-US" b="0" i="0">
                <a:solidFill>
                  <a:schemeClr val="tx1">
                    <a:lumMod val="85000"/>
                    <a:lumOff val="15000"/>
                  </a:schemeClr>
                </a:solidFill>
                <a:effectLst/>
                <a:latin typeface="Open Sans" panose="020B0606030504020204" pitchFamily="34" charset="0"/>
              </a:rPr>
              <a:t>APPENDICES</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5DEF755-DEF6-4F6F-B529-3F067B0CA549}"/>
              </a:ext>
            </a:extLst>
          </p:cNvPr>
          <p:cNvSpPr>
            <a:spLocks noGrp="1"/>
          </p:cNvSpPr>
          <p:nvPr>
            <p:ph idx="1"/>
          </p:nvPr>
        </p:nvSpPr>
        <p:spPr>
          <a:xfrm>
            <a:off x="1957987" y="2431767"/>
            <a:ext cx="8276026" cy="3685156"/>
          </a:xfrm>
        </p:spPr>
        <p:txBody>
          <a:bodyPr anchor="ctr">
            <a:normAutofit/>
          </a:bodyPr>
          <a:lstStyle/>
          <a:p>
            <a:pPr marL="0" indent="0">
              <a:buNone/>
            </a:pPr>
            <a:r>
              <a:rPr lang="en-US" sz="1000" b="0" i="0">
                <a:solidFill>
                  <a:schemeClr val="tx1">
                    <a:lumMod val="85000"/>
                    <a:lumOff val="15000"/>
                  </a:schemeClr>
                </a:solidFill>
                <a:effectLst/>
                <a:latin typeface="Open Sans" panose="020B0606030504020204" pitchFamily="34" charset="0"/>
              </a:rPr>
              <a:t> </a:t>
            </a:r>
            <a:br>
              <a:rPr lang="en-US" sz="1000" b="1"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1" i="0">
                <a:solidFill>
                  <a:schemeClr val="tx1">
                    <a:lumMod val="85000"/>
                    <a:lumOff val="15000"/>
                  </a:schemeClr>
                </a:solidFill>
                <a:effectLst/>
                <a:latin typeface="Times New Roman" panose="02020603050405020304" pitchFamily="18" charset="0"/>
                <a:cs typeface="Times New Roman" panose="02020603050405020304" pitchFamily="18" charset="0"/>
              </a:rPr>
              <a:t>Appendix A: SWOT Analysis</a:t>
            </a: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t>With its unique mix of old and new ideas, Sweet Haven Pastries is a business that looks like it will do well in Birmingham. The fact that we make our sweets with fresh, local goods is what makes us stand out. Our location in the middle of Birmingham makes it easy for a wide range of customers to get to us.</a:t>
            </a: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t>A thorough SWOT analysis shows us what our main strengths and flaws are. Our central placement and high-quality items put us in a good situation in the market. But our original small range of products is a problem that we plan to solve by strategically growing. More and more people are eating healthily, which gives us a great chance to add better choices. Even so, the market's fierce competition is still a threat that we will try to reduce by setting ourselves apart and providing excellent customer service.</a:t>
            </a: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000" b="1"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1" i="0">
                <a:solidFill>
                  <a:schemeClr val="tx1">
                    <a:lumMod val="85000"/>
                    <a:lumOff val="15000"/>
                  </a:schemeClr>
                </a:solidFill>
                <a:effectLst/>
                <a:latin typeface="Times New Roman" panose="02020603050405020304" pitchFamily="18" charset="0"/>
                <a:cs typeface="Times New Roman" panose="02020603050405020304" pitchFamily="18" charset="0"/>
              </a:rPr>
              <a:t>Appendix B: PEST Analysis</a:t>
            </a: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t>A PEST study shows us the outside forces that affect our business. Strict rules about food cleanliness will be followed to make sure that our products are safe and of good quality. Changes in the prices of ingredients are an economic problem that we will solve by buying things more efficiently and keeping track of costs well. More and more people are concerned about environment, which fits with our goal of using local, eco-friendly foods. Finally, using shipping apps will help us reach more people and make things easier for them.</a:t>
            </a: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1" i="0">
                <a:solidFill>
                  <a:schemeClr val="tx1">
                    <a:lumMod val="85000"/>
                    <a:lumOff val="15000"/>
                  </a:schemeClr>
                </a:solidFill>
                <a:effectLst/>
                <a:latin typeface="Times New Roman" panose="02020603050405020304" pitchFamily="18" charset="0"/>
                <a:cs typeface="Times New Roman" panose="02020603050405020304" pitchFamily="18" charset="0"/>
              </a:rPr>
              <a:t>Appendix C: Copy of Pitch</a:t>
            </a: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b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br>
            <a:r>
              <a:rPr lang="en-US" sz="1000" b="0" i="0">
                <a:solidFill>
                  <a:schemeClr val="tx1">
                    <a:lumMod val="85000"/>
                    <a:lumOff val="15000"/>
                  </a:schemeClr>
                </a:solidFill>
                <a:effectLst/>
                <a:latin typeface="Times New Roman" panose="02020603050405020304" pitchFamily="18" charset="0"/>
                <a:cs typeface="Times New Roman" panose="02020603050405020304" pitchFamily="18" charset="0"/>
              </a:rPr>
              <a:t>Our pitch, which is in Appendix C, says everything you need to know about Sweet Haven Pastries.</a:t>
            </a:r>
          </a:p>
          <a:p>
            <a:pPr marL="0" indent="0">
              <a:buNone/>
            </a:pPr>
            <a:r>
              <a:rPr lang="en-US" sz="1000" b="0" i="0">
                <a:solidFill>
                  <a:schemeClr val="tx1">
                    <a:lumMod val="85000"/>
                    <a:lumOff val="15000"/>
                  </a:schemeClr>
                </a:solidFill>
                <a:effectLst/>
                <a:latin typeface="Open Sans" panose="020B0606030504020204" pitchFamily="34" charset="0"/>
              </a:rPr>
              <a:t>Our primary goals are quality and sustainability; we strive to create unforgettable dessert experiences by combining classic traditions with fresh tastes. Using our strengths, grabbing opportunities, and minimising our weaknesses and risks will help us to create a profitable and long-lasting company.</a:t>
            </a:r>
            <a:endParaRPr lang="en-US" sz="1000">
              <a:solidFill>
                <a:schemeClr val="tx1">
                  <a:lumMod val="85000"/>
                  <a:lumOff val="1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3245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90E458-91E5-4794-BC46-21D8F92A7EA2}"/>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References </a:t>
            </a:r>
          </a:p>
        </p:txBody>
      </p:sp>
      <p:sp>
        <p:nvSpPr>
          <p:cNvPr id="3" name="Content Placeholder 2">
            <a:extLst>
              <a:ext uri="{FF2B5EF4-FFF2-40B4-BE49-F238E27FC236}">
                <a16:creationId xmlns:a16="http://schemas.microsoft.com/office/drawing/2014/main" id="{BEC3CDF0-D18F-4D58-85B6-AFF76D82B80F}"/>
              </a:ext>
            </a:extLst>
          </p:cNvPr>
          <p:cNvSpPr>
            <a:spLocks noGrp="1"/>
          </p:cNvSpPr>
          <p:nvPr>
            <p:ph idx="1"/>
          </p:nvPr>
        </p:nvSpPr>
        <p:spPr>
          <a:xfrm>
            <a:off x="1957339" y="1569292"/>
            <a:ext cx="8276026" cy="4740068"/>
          </a:xfrm>
        </p:spPr>
        <p:txBody>
          <a:bodyPr anchor="ctr">
            <a:normAutofit fontScale="55000" lnSpcReduction="20000"/>
          </a:bodyPr>
          <a:lstStyle/>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Business Plan Writing Guide. (2023). How to Create a Business Plan. Small Business Administration. Retrieved from https://</a:t>
            </a: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www.sba.gov</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/business-guide/plan-your-business/write-your-business-plan</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Baines, P., &amp; Fill, C. (2020). Marketing Management (7th ed.). Pearson Education.</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Impact in the Food Industry. (2022). Sustainable Food Systems: Challenges and Opportunities. Journal of Sustainable Food, 14(2), 78-88.</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Aaker, D. A., &amp; McLoughlin, D. (2018). Strategic Market Management (11th ed.). Wiley.</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E-commerce Strategy. (2021). Building Your E-Commerce Platform: Tips for Success. Entrepreneur Magazine. Retrieved from </a:t>
            </a:r>
            <a:r>
              <a:rPr lang="en-US" sz="1200" u="sng"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https://www.entrepreneur.com/article/368028</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Smith, J. (2023). UK Bakery Market Trends. Journal of Food Industry, 32(4), 45-60.</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Baker, S., &amp; Williams, T. (2022). Consumer Behavior in the Bakery Industry. Food Marketing Review, 18(3), 12-28.</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Jones, M. (2023). Economic Impact on Small Business Start-Ups. Business Economics Journal, 24(2), 34-47</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Kotler, P., &amp; Keller, K. L. (2020). Marketing Management (15th ed.). Pearson Education..</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Gurel</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E., &amp; Tat, M. (2017). SWOT Analysis: A Theoretical Review. The Journal of International Social Research, 10(51), 994–1006.</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Johnson, G., Scholes, K., &amp; Whittington, R. (2020). Exploring Strategy: Text and Cases (12th ed.). Pearson Education.</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Cohen, W. A. (2018). The Marketing Plan: How to Prepare and Implement It (7th ed.). Wiley.</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Times New Roman" panose="02020603050405020304" pitchFamily="18" charset="0"/>
              <a:buChar char="•"/>
              <a:tabLst>
                <a:tab pos="457200" algn="l"/>
              </a:tabLst>
            </a:pP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Hitt</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M. A., Ireland, R. D., &amp; </a:t>
            </a: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Hoskisson</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R. E. (2017). Strategic Management: Competitiveness and Globalization (12th ed.). Cengage Learning.</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Kotler, P., &amp; Keller, K. L. (2020). Marketing Management (15th ed.). Pearson Education.</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Gurel</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E., &amp; Tat, M. (2017). SWOT Analysis: A Theoretical Review. The Journal of International Social Research, 10(51), 994–1006..</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Armstrong, G., Kotler, P., &amp; </a:t>
            </a: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Opresnik</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M. O. (2021). Marketing: An Introduction (14th ed.). Pearson.</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Johnson, G., Scholes, K., &amp; Whittington, R. (2020). Exploring Strategy: Text and Cases (12th ed.). </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Baines, P., Fill, C., &amp; Page, K. (2019). Marketing (5th ed.). Oxford University Press.</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Porter, M. E. (1985). Competitive Advantage: Creating and Sustaining Superior Performance. Free Press.</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Bragg, S. M. (2020). Business Ratios and Formulas: A Comprehensive Guide (4th ed.). Wiley.</a:t>
            </a:r>
            <a:endParaRPr lang="en-US" sz="12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Smith, P. R., &amp; Chaffey, D. (2017). Digital Marketing Excellence: Planning, Optimizing and Integrating Online Marketing (5th ed.). Routledge</a:t>
            </a:r>
          </a:p>
          <a:p>
            <a:pPr marL="0" marR="0">
              <a:spcBef>
                <a:spcPts val="0"/>
              </a:spcBef>
              <a:spcAft>
                <a:spcPts val="800"/>
              </a:spcAft>
            </a:pP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Private Capital Group, 2018. What is a SWOT Analysis?. [Online] </a:t>
            </a:r>
            <a:b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https://</a:t>
            </a: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www.intrepidexecutivegroup.com</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/blog/what-is-a-swot-analysis/</a:t>
            </a:r>
            <a:b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[Accessed 10 12 2024].</a:t>
            </a:r>
          </a:p>
          <a:p>
            <a:pPr marL="0" marR="0">
              <a:spcBef>
                <a:spcPts val="0"/>
              </a:spcBef>
              <a:spcAft>
                <a:spcPts val="800"/>
              </a:spcAft>
            </a:pP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Zwiling</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M., no date. 5 Keys To Boosting The Performance Of A Business Team. [Online] </a:t>
            </a:r>
            <a:b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https://</a:t>
            </a:r>
            <a:r>
              <a:rPr lang="en-US" sz="1200" dirty="0" err="1">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www.alleywatch.com</a:t>
            </a: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/2019/03/5-keys-to-boosting-the-performance-of-a-business-team/</a:t>
            </a:r>
            <a:b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2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[Accessed 12 10 2024].</a:t>
            </a:r>
          </a:p>
          <a:p>
            <a:pPr marL="0" marR="0">
              <a:spcBef>
                <a:spcPts val="0"/>
              </a:spcBef>
              <a:spcAft>
                <a:spcPts val="800"/>
              </a:spcAft>
            </a:pPr>
            <a:endParaRPr lang="en-US" sz="500" dirty="0">
              <a:solidFill>
                <a:schemeClr val="tx1">
                  <a:lumMod val="85000"/>
                  <a:lumOff val="1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spcBef>
                <a:spcPts val="0"/>
              </a:spcBef>
              <a:spcAft>
                <a:spcPts val="800"/>
              </a:spcAft>
            </a:pPr>
            <a:endParaRPr lang="en-US" sz="5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500" dirty="0">
              <a:solidFill>
                <a:schemeClr val="tx1">
                  <a:lumMod val="85000"/>
                  <a:lumOff val="15000"/>
                </a:schemeClr>
              </a:solidFill>
            </a:endParaRPr>
          </a:p>
        </p:txBody>
      </p:sp>
    </p:spTree>
    <p:extLst>
      <p:ext uri="{BB962C8B-B14F-4D97-AF65-F5344CB8AC3E}">
        <p14:creationId xmlns:p14="http://schemas.microsoft.com/office/powerpoint/2010/main" val="17980358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3034</Words>
  <Application>Microsoft Macintosh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Open Sans</vt:lpstr>
      <vt:lpstr>Times New Roman</vt:lpstr>
      <vt:lpstr>Office Theme</vt:lpstr>
      <vt:lpstr>Welcome to my presentation </vt:lpstr>
      <vt:lpstr>Executive Summary </vt:lpstr>
      <vt:lpstr>Business Idea </vt:lpstr>
      <vt:lpstr>Summary of the SWOT Analysis</vt:lpstr>
      <vt:lpstr>The Team </vt:lpstr>
      <vt:lpstr> Skill gaps and important allies   </vt:lpstr>
      <vt:lpstr>Key Partners and Outsourced Support:</vt:lpstr>
      <vt:lpstr>. Market Research</vt:lpstr>
      <vt:lpstr>Lists of Competitors</vt:lpstr>
      <vt:lpstr>Marketing Plan</vt:lpstr>
      <vt:lpstr>PowerPoint Presentation</vt:lpstr>
      <vt:lpstr>FINANCES AND START-UP SUPPORT Financial Summary </vt:lpstr>
      <vt:lpstr>APPENDICES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 </dc:title>
  <dc:creator>Tashmiah</dc:creator>
  <cp:lastModifiedBy>ioanamariaalexandra29@outlook.com</cp:lastModifiedBy>
  <cp:revision>4</cp:revision>
  <dcterms:created xsi:type="dcterms:W3CDTF">2024-12-10T11:18:16Z</dcterms:created>
  <dcterms:modified xsi:type="dcterms:W3CDTF">2024-12-10T17:08:36Z</dcterms:modified>
</cp:coreProperties>
</file>