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58" r:id="rId3"/>
    <p:sldId id="259" r:id="rId4"/>
    <p:sldId id="260" r:id="rId5"/>
    <p:sldId id="261" r:id="rId6"/>
    <p:sldId id="262" r:id="rId7"/>
    <p:sldId id="263" r:id="rId8"/>
    <p:sldId id="265" r:id="rId9"/>
    <p:sldId id="266"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aylor morgan" initials="tm" lastIdx="1" clrIdx="0">
    <p:extLst>
      <p:ext uri="{19B8F6BF-5375-455C-9EA6-DF929625EA0E}">
        <p15:presenceInfo xmlns:p15="http://schemas.microsoft.com/office/powerpoint/2012/main" userId="3548f0f55cf4310d"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p:scale>
          <a:sx n="44" d="100"/>
          <a:sy n="44" d="100"/>
        </p:scale>
        <p:origin x="60" y="10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EB0E4C3-3B57-45B1-BC8B-94AC88B0C702}"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8B355C-CCC2-423F-A790-A60F0EFF8114}" type="slidenum">
              <a:rPr lang="en-GB" smtClean="0"/>
              <a:t>‹#›</a:t>
            </a:fld>
            <a:endParaRPr lang="en-GB"/>
          </a:p>
        </p:txBody>
      </p:sp>
    </p:spTree>
    <p:extLst>
      <p:ext uri="{BB962C8B-B14F-4D97-AF65-F5344CB8AC3E}">
        <p14:creationId xmlns:p14="http://schemas.microsoft.com/office/powerpoint/2010/main" val="3515941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B0E4C3-3B57-45B1-BC8B-94AC88B0C702}"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8B355C-CCC2-423F-A790-A60F0EFF8114}" type="slidenum">
              <a:rPr lang="en-GB" smtClean="0"/>
              <a:t>‹#›</a:t>
            </a:fld>
            <a:endParaRPr lang="en-GB"/>
          </a:p>
        </p:txBody>
      </p:sp>
    </p:spTree>
    <p:extLst>
      <p:ext uri="{BB962C8B-B14F-4D97-AF65-F5344CB8AC3E}">
        <p14:creationId xmlns:p14="http://schemas.microsoft.com/office/powerpoint/2010/main" val="670793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B0E4C3-3B57-45B1-BC8B-94AC88B0C702}"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8B355C-CCC2-423F-A790-A60F0EFF8114}" type="slidenum">
              <a:rPr lang="en-GB" smtClean="0"/>
              <a:t>‹#›</a:t>
            </a:fld>
            <a:endParaRPr lang="en-GB"/>
          </a:p>
        </p:txBody>
      </p:sp>
    </p:spTree>
    <p:extLst>
      <p:ext uri="{BB962C8B-B14F-4D97-AF65-F5344CB8AC3E}">
        <p14:creationId xmlns:p14="http://schemas.microsoft.com/office/powerpoint/2010/main" val="2783748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B0E4C3-3B57-45B1-BC8B-94AC88B0C702}"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8B355C-CCC2-423F-A790-A60F0EFF8114}" type="slidenum">
              <a:rPr lang="en-GB" smtClean="0"/>
              <a:t>‹#›</a:t>
            </a:fld>
            <a:endParaRPr lang="en-GB"/>
          </a:p>
        </p:txBody>
      </p:sp>
    </p:spTree>
    <p:extLst>
      <p:ext uri="{BB962C8B-B14F-4D97-AF65-F5344CB8AC3E}">
        <p14:creationId xmlns:p14="http://schemas.microsoft.com/office/powerpoint/2010/main" val="1339095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EB0E4C3-3B57-45B1-BC8B-94AC88B0C702}" type="datetimeFigureOut">
              <a:rPr lang="en-GB" smtClean="0"/>
              <a:t>14/11/2019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8B355C-CCC2-423F-A790-A60F0EFF8114}" type="slidenum">
              <a:rPr lang="en-GB" smtClean="0"/>
              <a:t>‹#›</a:t>
            </a:fld>
            <a:endParaRPr lang="en-GB"/>
          </a:p>
        </p:txBody>
      </p:sp>
    </p:spTree>
    <p:extLst>
      <p:ext uri="{BB962C8B-B14F-4D97-AF65-F5344CB8AC3E}">
        <p14:creationId xmlns:p14="http://schemas.microsoft.com/office/powerpoint/2010/main" val="694175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EB0E4C3-3B57-45B1-BC8B-94AC88B0C702}" type="datetimeFigureOut">
              <a:rPr lang="en-GB" smtClean="0"/>
              <a:t>14/11/2019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8B355C-CCC2-423F-A790-A60F0EFF8114}" type="slidenum">
              <a:rPr lang="en-GB" smtClean="0"/>
              <a:t>‹#›</a:t>
            </a:fld>
            <a:endParaRPr lang="en-GB"/>
          </a:p>
        </p:txBody>
      </p:sp>
    </p:spTree>
    <p:extLst>
      <p:ext uri="{BB962C8B-B14F-4D97-AF65-F5344CB8AC3E}">
        <p14:creationId xmlns:p14="http://schemas.microsoft.com/office/powerpoint/2010/main" val="23649998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AEB0E4C3-3B57-45B1-BC8B-94AC88B0C702}" type="datetimeFigureOut">
              <a:rPr lang="en-GB" smtClean="0"/>
              <a:t>14/11/2019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8B355C-CCC2-423F-A790-A60F0EFF8114}" type="slidenum">
              <a:rPr lang="en-GB" smtClean="0"/>
              <a:t>‹#›</a:t>
            </a:fld>
            <a:endParaRPr lang="en-GB"/>
          </a:p>
        </p:txBody>
      </p:sp>
    </p:spTree>
    <p:extLst>
      <p:ext uri="{BB962C8B-B14F-4D97-AF65-F5344CB8AC3E}">
        <p14:creationId xmlns:p14="http://schemas.microsoft.com/office/powerpoint/2010/main" val="3210716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EB0E4C3-3B57-45B1-BC8B-94AC88B0C702}"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8B355C-CCC2-423F-A790-A60F0EFF8114}" type="slidenum">
              <a:rPr lang="en-GB" smtClean="0"/>
              <a:t>‹#›</a:t>
            </a:fld>
            <a:endParaRPr lang="en-GB"/>
          </a:p>
        </p:txBody>
      </p:sp>
    </p:spTree>
    <p:extLst>
      <p:ext uri="{BB962C8B-B14F-4D97-AF65-F5344CB8AC3E}">
        <p14:creationId xmlns:p14="http://schemas.microsoft.com/office/powerpoint/2010/main" val="36815706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EB0E4C3-3B57-45B1-BC8B-94AC88B0C702}"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A8B355C-CCC2-423F-A790-A60F0EFF8114}" type="slidenum">
              <a:rPr lang="en-GB" smtClean="0"/>
              <a:t>‹#›</a:t>
            </a:fld>
            <a:endParaRPr lang="en-GB"/>
          </a:p>
        </p:txBody>
      </p:sp>
    </p:spTree>
    <p:extLst>
      <p:ext uri="{BB962C8B-B14F-4D97-AF65-F5344CB8AC3E}">
        <p14:creationId xmlns:p14="http://schemas.microsoft.com/office/powerpoint/2010/main" val="3970991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EB0E4C3-3B57-45B1-BC8B-94AC88B0C702}"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8B355C-CCC2-423F-A790-A60F0EFF8114}" type="slidenum">
              <a:rPr lang="en-GB" smtClean="0"/>
              <a:t>‹#›</a:t>
            </a:fld>
            <a:endParaRPr lang="en-GB"/>
          </a:p>
        </p:txBody>
      </p:sp>
    </p:spTree>
    <p:extLst>
      <p:ext uri="{BB962C8B-B14F-4D97-AF65-F5344CB8AC3E}">
        <p14:creationId xmlns:p14="http://schemas.microsoft.com/office/powerpoint/2010/main" val="158378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EB0E4C3-3B57-45B1-BC8B-94AC88B0C702}"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8B355C-CCC2-423F-A790-A60F0EFF8114}" type="slidenum">
              <a:rPr lang="en-GB" smtClean="0"/>
              <a:t>‹#›</a:t>
            </a:fld>
            <a:endParaRPr lang="en-GB"/>
          </a:p>
        </p:txBody>
      </p:sp>
    </p:spTree>
    <p:extLst>
      <p:ext uri="{BB962C8B-B14F-4D97-AF65-F5344CB8AC3E}">
        <p14:creationId xmlns:p14="http://schemas.microsoft.com/office/powerpoint/2010/main" val="36423110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EB0E4C3-3B57-45B1-BC8B-94AC88B0C702}"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8B355C-CCC2-423F-A790-A60F0EFF8114}"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8027373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EB0E4C3-3B57-45B1-BC8B-94AC88B0C702}"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8B355C-CCC2-423F-A790-A60F0EFF8114}" type="slidenum">
              <a:rPr lang="en-GB" smtClean="0"/>
              <a:t>‹#›</a:t>
            </a:fld>
            <a:endParaRPr lang="en-GB"/>
          </a:p>
        </p:txBody>
      </p:sp>
    </p:spTree>
    <p:extLst>
      <p:ext uri="{BB962C8B-B14F-4D97-AF65-F5344CB8AC3E}">
        <p14:creationId xmlns:p14="http://schemas.microsoft.com/office/powerpoint/2010/main" val="29797745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EB0E4C3-3B57-45B1-BC8B-94AC88B0C702}" type="datetimeFigureOut">
              <a:rPr lang="en-GB" smtClean="0"/>
              <a:t>14/11/2019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8B355C-CCC2-423F-A790-A60F0EFF8114}" type="slidenum">
              <a:rPr lang="en-GB" smtClean="0"/>
              <a:t>‹#›</a:t>
            </a:fld>
            <a:endParaRPr lang="en-GB"/>
          </a:p>
        </p:txBody>
      </p:sp>
    </p:spTree>
    <p:extLst>
      <p:ext uri="{BB962C8B-B14F-4D97-AF65-F5344CB8AC3E}">
        <p14:creationId xmlns:p14="http://schemas.microsoft.com/office/powerpoint/2010/main" val="30482081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EB0E4C3-3B57-45B1-BC8B-94AC88B0C702}" type="datetimeFigureOut">
              <a:rPr lang="en-GB" smtClean="0"/>
              <a:t>14/11/2019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8B355C-CCC2-423F-A790-A60F0EFF8114}" type="slidenum">
              <a:rPr lang="en-GB" smtClean="0"/>
              <a:t>‹#›</a:t>
            </a:fld>
            <a:endParaRPr lang="en-GB"/>
          </a:p>
        </p:txBody>
      </p:sp>
    </p:spTree>
    <p:extLst>
      <p:ext uri="{BB962C8B-B14F-4D97-AF65-F5344CB8AC3E}">
        <p14:creationId xmlns:p14="http://schemas.microsoft.com/office/powerpoint/2010/main" val="207273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B0E4C3-3B57-45B1-BC8B-94AC88B0C702}"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8B355C-CCC2-423F-A790-A60F0EFF8114}" type="slidenum">
              <a:rPr lang="en-GB" smtClean="0"/>
              <a:t>‹#›</a:t>
            </a:fld>
            <a:endParaRPr lang="en-GB"/>
          </a:p>
        </p:txBody>
      </p:sp>
    </p:spTree>
    <p:extLst>
      <p:ext uri="{BB962C8B-B14F-4D97-AF65-F5344CB8AC3E}">
        <p14:creationId xmlns:p14="http://schemas.microsoft.com/office/powerpoint/2010/main" val="41400180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B0E4C3-3B57-45B1-BC8B-94AC88B0C702}"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8B355C-CCC2-423F-A790-A60F0EFF8114}" type="slidenum">
              <a:rPr lang="en-GB" smtClean="0"/>
              <a:t>‹#›</a:t>
            </a:fld>
            <a:endParaRPr lang="en-GB"/>
          </a:p>
        </p:txBody>
      </p:sp>
    </p:spTree>
    <p:extLst>
      <p:ext uri="{BB962C8B-B14F-4D97-AF65-F5344CB8AC3E}">
        <p14:creationId xmlns:p14="http://schemas.microsoft.com/office/powerpoint/2010/main" val="1404104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1">
                <a:tint val="90000"/>
                <a:lumMod val="110000"/>
              </a:schemeClr>
            </a:gs>
            <a:gs pos="100000">
              <a:schemeClr val="bg1">
                <a:shade val="64000"/>
                <a:lumMod val="88000"/>
              </a:schemeClr>
            </a:gs>
          </a:gsLst>
          <a:lin ang="5400000" scaled="0"/>
          <a:tileRect/>
        </a:gradFill>
        <a:effectLst/>
      </p:bgPr>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AEB0E4C3-3B57-45B1-BC8B-94AC88B0C702}" type="datetimeFigureOut">
              <a:rPr lang="en-GB" smtClean="0"/>
              <a:t>14/11/2019</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EA8B355C-CCC2-423F-A790-A60F0EFF8114}" type="slidenum">
              <a:rPr lang="en-GB" smtClean="0"/>
              <a:t>‹#›</a:t>
            </a:fld>
            <a:endParaRPr lang="en-GB"/>
          </a:p>
        </p:txBody>
      </p:sp>
    </p:spTree>
    <p:extLst>
      <p:ext uri="{BB962C8B-B14F-4D97-AF65-F5344CB8AC3E}">
        <p14:creationId xmlns:p14="http://schemas.microsoft.com/office/powerpoint/2010/main" val="803072214"/>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bbc.com/future/article/20160805-do-big-sporting-events-make-us-do-more-sport" TargetMode="External"/><Relationship Id="rId2" Type="http://schemas.openxmlformats.org/officeDocument/2006/relationships/hyperlink" Target="https://www.westernalliance.org.au/2017/05/does-elite-sporting-success-influence-public-participation-in-sport-and-exercise" TargetMode="External"/><Relationship Id="rId1" Type="http://schemas.openxmlformats.org/officeDocument/2006/relationships/slideLayout" Target="../slideLayouts/slideLayout7.xml"/><Relationship Id="rId6" Type="http://schemas.openxmlformats.org/officeDocument/2006/relationships/hyperlink" Target="http://www.sportsthinktank.com/uploads/the-inspirational-impact-of-major-sporting-events.pdf" TargetMode="External"/><Relationship Id="rId5" Type="http://schemas.openxmlformats.org/officeDocument/2006/relationships/hyperlink" Target="http://shura.shu.ac.uk/13517/20/Ramchandani%20-%20Sport%20participation%20behaviours%20-%20clean%20accepted.pdf" TargetMode="External"/><Relationship Id="rId4" Type="http://schemas.openxmlformats.org/officeDocument/2006/relationships/hyperlink" Target="https://teaching.blog.gov.uk/2019/10/31/rugby-world-cup-schools-primary-less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53E559B7-FFF0-4CD8-9260-633468131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uwtsd">
            <a:extLst>
              <a:ext uri="{FF2B5EF4-FFF2-40B4-BE49-F238E27FC236}">
                <a16:creationId xmlns:a16="http://schemas.microsoft.com/office/drawing/2014/main" id="{E3CBEF0B-F264-4BCD-B02A-2B802B6BB69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5903" y="1716236"/>
            <a:ext cx="5135784" cy="3417630"/>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137" name="Picture 136">
            <a:extLst>
              <a:ext uri="{FF2B5EF4-FFF2-40B4-BE49-F238E27FC236}">
                <a16:creationId xmlns:a16="http://schemas.microsoft.com/office/drawing/2014/main" id="{180BC9E0-1901-4FD9-90B5-82D9EE5137E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5F9BF1A-2D13-499C-8858-41688DA39C07}"/>
              </a:ext>
            </a:extLst>
          </p:cNvPr>
          <p:cNvSpPr>
            <a:spLocks noGrp="1"/>
          </p:cNvSpPr>
          <p:nvPr>
            <p:ph type="ctrTitle"/>
          </p:nvPr>
        </p:nvSpPr>
        <p:spPr>
          <a:xfrm>
            <a:off x="960120" y="957486"/>
            <a:ext cx="4175471" cy="3131913"/>
          </a:xfrm>
        </p:spPr>
        <p:txBody>
          <a:bodyPr>
            <a:normAutofit/>
          </a:bodyPr>
          <a:lstStyle/>
          <a:p>
            <a:r>
              <a:rPr lang="en-GB" dirty="0"/>
              <a:t>Research project presentation</a:t>
            </a:r>
          </a:p>
        </p:txBody>
      </p:sp>
      <p:sp>
        <p:nvSpPr>
          <p:cNvPr id="3" name="Subtitle 2">
            <a:extLst>
              <a:ext uri="{FF2B5EF4-FFF2-40B4-BE49-F238E27FC236}">
                <a16:creationId xmlns:a16="http://schemas.microsoft.com/office/drawing/2014/main" id="{9064C409-D340-4EBA-BC91-7FB598F576DF}"/>
              </a:ext>
            </a:extLst>
          </p:cNvPr>
          <p:cNvSpPr>
            <a:spLocks noGrp="1"/>
          </p:cNvSpPr>
          <p:nvPr>
            <p:ph type="subTitle" idx="1"/>
          </p:nvPr>
        </p:nvSpPr>
        <p:spPr>
          <a:xfrm>
            <a:off x="960120" y="4165600"/>
            <a:ext cx="4192557" cy="1727016"/>
          </a:xfrm>
        </p:spPr>
        <p:txBody>
          <a:bodyPr>
            <a:normAutofit/>
          </a:bodyPr>
          <a:lstStyle/>
          <a:p>
            <a:r>
              <a:rPr lang="en-GB">
                <a:solidFill>
                  <a:schemeClr val="tx1">
                    <a:lumMod val="50000"/>
                    <a:lumOff val="50000"/>
                  </a:schemeClr>
                </a:solidFill>
              </a:rPr>
              <a:t>Name: Taylor Morgan</a:t>
            </a:r>
          </a:p>
          <a:p>
            <a:r>
              <a:rPr lang="en-GB">
                <a:solidFill>
                  <a:schemeClr val="tx1">
                    <a:lumMod val="50000"/>
                    <a:lumOff val="50000"/>
                  </a:schemeClr>
                </a:solidFill>
              </a:rPr>
              <a:t>Student number: 1701026</a:t>
            </a:r>
          </a:p>
          <a:p>
            <a:endParaRPr lang="en-GB">
              <a:solidFill>
                <a:schemeClr val="tx1">
                  <a:lumMod val="50000"/>
                  <a:lumOff val="50000"/>
                </a:schemeClr>
              </a:solidFill>
            </a:endParaRPr>
          </a:p>
        </p:txBody>
      </p:sp>
    </p:spTree>
    <p:extLst>
      <p:ext uri="{BB962C8B-B14F-4D97-AF65-F5344CB8AC3E}">
        <p14:creationId xmlns:p14="http://schemas.microsoft.com/office/powerpoint/2010/main" val="1274675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CAED36-2344-4995-BB4A-1C47821140D0}"/>
              </a:ext>
            </a:extLst>
          </p:cNvPr>
          <p:cNvSpPr txBox="1"/>
          <p:nvPr/>
        </p:nvSpPr>
        <p:spPr>
          <a:xfrm>
            <a:off x="1595748" y="0"/>
            <a:ext cx="8689976" cy="5116286"/>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2200" u="sng" cap="all" dirty="0">
                <a:latin typeface="+mj-lt"/>
                <a:ea typeface="+mj-ea"/>
                <a:cs typeface="+mj-cs"/>
              </a:rPr>
              <a:t>My question:</a:t>
            </a:r>
            <a:r>
              <a:rPr lang="en-US" sz="2200" cap="all" dirty="0">
                <a:latin typeface="+mj-lt"/>
                <a:ea typeface="+mj-ea"/>
                <a:cs typeface="+mj-cs"/>
              </a:rPr>
              <a:t> Research how elite sporting events has impacted sporting participation levels in Swansea compared to Beijing. </a:t>
            </a:r>
          </a:p>
          <a:p>
            <a:pPr defTabSz="914400">
              <a:lnSpc>
                <a:spcPct val="90000"/>
              </a:lnSpc>
              <a:spcBef>
                <a:spcPct val="0"/>
              </a:spcBef>
              <a:spcAft>
                <a:spcPts val="600"/>
              </a:spcAft>
            </a:pPr>
            <a:r>
              <a:rPr lang="en-US" sz="2200" u="sng" cap="all" dirty="0">
                <a:latin typeface="+mj-lt"/>
                <a:ea typeface="+mj-ea"/>
                <a:cs typeface="+mj-cs"/>
              </a:rPr>
              <a:t>Rationale: </a:t>
            </a:r>
          </a:p>
          <a:p>
            <a:pPr defTabSz="914400">
              <a:lnSpc>
                <a:spcPct val="90000"/>
              </a:lnSpc>
              <a:spcBef>
                <a:spcPct val="0"/>
              </a:spcBef>
              <a:spcAft>
                <a:spcPts val="600"/>
              </a:spcAft>
            </a:pPr>
            <a:r>
              <a:rPr lang="en-US" sz="2200" cap="all" dirty="0">
                <a:latin typeface="+mj-lt"/>
                <a:ea typeface="+mj-ea"/>
                <a:cs typeface="+mj-cs"/>
              </a:rPr>
              <a:t>	I have been interested in sports from an early age. My dad is keen on sports which lead to me watching most major sporting events regardless of the sport growing up. </a:t>
            </a:r>
          </a:p>
          <a:p>
            <a:pPr defTabSz="914400">
              <a:lnSpc>
                <a:spcPct val="90000"/>
              </a:lnSpc>
              <a:spcBef>
                <a:spcPct val="0"/>
              </a:spcBef>
              <a:spcAft>
                <a:spcPts val="600"/>
              </a:spcAft>
            </a:pPr>
            <a:r>
              <a:rPr lang="en-US" sz="2200" cap="all" dirty="0">
                <a:latin typeface="+mj-lt"/>
                <a:ea typeface="+mj-ea"/>
                <a:cs typeface="+mj-cs"/>
              </a:rPr>
              <a:t>	I would like to know whether sporting events such as the Olympics and the rugby world cup has inspired other individuals. </a:t>
            </a:r>
          </a:p>
          <a:p>
            <a:pPr defTabSz="914400">
              <a:lnSpc>
                <a:spcPct val="90000"/>
              </a:lnSpc>
              <a:spcBef>
                <a:spcPct val="0"/>
              </a:spcBef>
              <a:spcAft>
                <a:spcPts val="600"/>
              </a:spcAft>
            </a:pPr>
            <a:r>
              <a:rPr lang="en-US" sz="2200" cap="all" dirty="0">
                <a:latin typeface="+mj-lt"/>
                <a:ea typeface="+mj-ea"/>
                <a:cs typeface="+mj-cs"/>
              </a:rPr>
              <a:t>	One of my motivating factors to play rugby from an early age was watching international rugby and the world cup. From an early age it was a dream to play for rugby for the welsh national side.</a:t>
            </a:r>
          </a:p>
          <a:p>
            <a:pPr defTabSz="914400">
              <a:lnSpc>
                <a:spcPct val="90000"/>
              </a:lnSpc>
              <a:spcBef>
                <a:spcPct val="0"/>
              </a:spcBef>
              <a:spcAft>
                <a:spcPts val="600"/>
              </a:spcAft>
            </a:pPr>
            <a:r>
              <a:rPr lang="en-US" sz="2200" cap="all" dirty="0">
                <a:latin typeface="+mj-lt"/>
                <a:ea typeface="+mj-ea"/>
                <a:cs typeface="+mj-cs"/>
              </a:rPr>
              <a:t>	</a:t>
            </a:r>
          </a:p>
          <a:p>
            <a:pPr defTabSz="914400">
              <a:lnSpc>
                <a:spcPct val="90000"/>
              </a:lnSpc>
              <a:spcBef>
                <a:spcPct val="0"/>
              </a:spcBef>
              <a:spcAft>
                <a:spcPts val="600"/>
              </a:spcAft>
            </a:pPr>
            <a:endParaRPr lang="en-US" sz="2200" cap="all" dirty="0">
              <a:latin typeface="+mj-lt"/>
              <a:ea typeface="+mj-ea"/>
              <a:cs typeface="+mj-cs"/>
            </a:endParaRPr>
          </a:p>
        </p:txBody>
      </p:sp>
    </p:spTree>
    <p:extLst>
      <p:ext uri="{BB962C8B-B14F-4D97-AF65-F5344CB8AC3E}">
        <p14:creationId xmlns:p14="http://schemas.microsoft.com/office/powerpoint/2010/main" val="1873966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9BA3910-38AA-4C68-AA52-522DEF43AAFE}"/>
              </a:ext>
            </a:extLst>
          </p:cNvPr>
          <p:cNvSpPr txBox="1"/>
          <p:nvPr/>
        </p:nvSpPr>
        <p:spPr>
          <a:xfrm rot="10800000" flipV="1">
            <a:off x="152400" y="-10498"/>
            <a:ext cx="11887199" cy="5170646"/>
          </a:xfrm>
          <a:prstGeom prst="rect">
            <a:avLst/>
          </a:prstGeom>
          <a:noFill/>
        </p:spPr>
        <p:txBody>
          <a:bodyPr wrap="square" rtlCol="0">
            <a:spAutoFit/>
          </a:bodyPr>
          <a:lstStyle/>
          <a:p>
            <a:pPr algn="ctr"/>
            <a:r>
              <a:rPr lang="en-US" sz="2400" u="sng" kern="1200" dirty="0">
                <a:solidFill>
                  <a:schemeClr val="tx1"/>
                </a:solidFill>
                <a:latin typeface="+mj-lt"/>
                <a:ea typeface="+mn-ea"/>
                <a:cs typeface="+mn-cs"/>
              </a:rPr>
              <a:t>Aims</a:t>
            </a:r>
          </a:p>
          <a:p>
            <a:pPr marL="342900" indent="-342900">
              <a:buFont typeface="Arial" panose="020B0604020202020204" pitchFamily="34" charset="0"/>
              <a:buChar char="•"/>
            </a:pPr>
            <a:r>
              <a:rPr lang="en-US" sz="2400" dirty="0">
                <a:latin typeface="+mj-lt"/>
              </a:rPr>
              <a:t>Research sporting participation levels for various sports in Swansea and Beijing and make a clear comparison. </a:t>
            </a:r>
          </a:p>
          <a:p>
            <a:pPr marL="342900" indent="-342900">
              <a:buFont typeface="Arial" panose="020B0604020202020204" pitchFamily="34" charset="0"/>
              <a:buChar char="•"/>
            </a:pPr>
            <a:r>
              <a:rPr lang="en-US" sz="2400" kern="1200" dirty="0">
                <a:solidFill>
                  <a:schemeClr val="tx1"/>
                </a:solidFill>
                <a:latin typeface="+mj-lt"/>
                <a:ea typeface="+mn-ea"/>
                <a:cs typeface="+mn-cs"/>
              </a:rPr>
              <a:t>Compare Beijing’s and Swansea’s participation levels for people in school/16 years old or less</a:t>
            </a:r>
          </a:p>
          <a:p>
            <a:pPr marL="342900" indent="-342900">
              <a:buFont typeface="Arial" panose="020B0604020202020204" pitchFamily="34" charset="0"/>
              <a:buChar char="•"/>
            </a:pPr>
            <a:r>
              <a:rPr lang="en-US" sz="2400" kern="1200" dirty="0">
                <a:solidFill>
                  <a:schemeClr val="tx1"/>
                </a:solidFill>
                <a:latin typeface="+mj-lt"/>
                <a:ea typeface="+mn-ea"/>
                <a:cs typeface="+mn-cs"/>
              </a:rPr>
              <a:t>Conduct primary research on my target audience regarding their motivating factors for playing their chosen sport.  </a:t>
            </a:r>
          </a:p>
          <a:p>
            <a:endParaRPr lang="en-US" sz="2400" dirty="0">
              <a:latin typeface="+mj-lt"/>
            </a:endParaRPr>
          </a:p>
          <a:p>
            <a:pPr algn="ctr"/>
            <a:endParaRPr lang="en-US" sz="2400" kern="1200" dirty="0">
              <a:solidFill>
                <a:schemeClr val="tx1"/>
              </a:solidFill>
              <a:latin typeface="+mj-lt"/>
              <a:ea typeface="+mn-ea"/>
              <a:cs typeface="+mn-cs"/>
            </a:endParaRPr>
          </a:p>
          <a:p>
            <a:pPr algn="ctr"/>
            <a:endParaRPr lang="en-US" sz="2400" dirty="0">
              <a:latin typeface="+mj-lt"/>
            </a:endParaRPr>
          </a:p>
          <a:p>
            <a:pPr algn="ctr"/>
            <a:endParaRPr lang="en-US" sz="2400" kern="1200" dirty="0">
              <a:solidFill>
                <a:schemeClr val="tx1"/>
              </a:solidFill>
              <a:latin typeface="+mj-lt"/>
              <a:ea typeface="+mn-ea"/>
              <a:cs typeface="+mn-cs"/>
            </a:endParaRPr>
          </a:p>
          <a:p>
            <a:pPr algn="ctr"/>
            <a:endParaRPr lang="en-US" sz="2400" dirty="0">
              <a:latin typeface="+mj-lt"/>
            </a:endParaRPr>
          </a:p>
          <a:p>
            <a:pPr algn="ctr"/>
            <a:endParaRPr lang="en-US" sz="2400" kern="1200" dirty="0">
              <a:solidFill>
                <a:schemeClr val="tx1"/>
              </a:solidFill>
              <a:latin typeface="+mj-lt"/>
              <a:ea typeface="+mn-ea"/>
              <a:cs typeface="+mn-cs"/>
            </a:endParaRPr>
          </a:p>
          <a:p>
            <a:pPr algn="ctr"/>
            <a:endParaRPr lang="en-US" sz="1800" kern="1200" dirty="0">
              <a:solidFill>
                <a:schemeClr val="tx1"/>
              </a:solidFill>
              <a:latin typeface="+mj-lt"/>
              <a:ea typeface="+mn-ea"/>
              <a:cs typeface="+mn-cs"/>
            </a:endParaRPr>
          </a:p>
        </p:txBody>
      </p:sp>
    </p:spTree>
    <p:extLst>
      <p:ext uri="{BB962C8B-B14F-4D97-AF65-F5344CB8AC3E}">
        <p14:creationId xmlns:p14="http://schemas.microsoft.com/office/powerpoint/2010/main" val="16809328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907831-0FC4-4267-A357-2964107743DE}"/>
              </a:ext>
            </a:extLst>
          </p:cNvPr>
          <p:cNvSpPr txBox="1"/>
          <p:nvPr/>
        </p:nvSpPr>
        <p:spPr>
          <a:xfrm>
            <a:off x="0" y="0"/>
            <a:ext cx="12192001" cy="1569660"/>
          </a:xfrm>
          <a:prstGeom prst="rect">
            <a:avLst/>
          </a:prstGeom>
          <a:noFill/>
        </p:spPr>
        <p:txBody>
          <a:bodyPr wrap="square" rtlCol="0">
            <a:spAutoFit/>
          </a:bodyPr>
          <a:lstStyle/>
          <a:p>
            <a:pPr algn="ctr"/>
            <a:r>
              <a:rPr lang="en-US" sz="2400" u="sng" dirty="0">
                <a:latin typeface="+mj-lt"/>
              </a:rPr>
              <a:t>Objectives</a:t>
            </a:r>
          </a:p>
          <a:p>
            <a:pPr marL="342900" indent="-342900">
              <a:buFont typeface="Arial" panose="020B0604020202020204" pitchFamily="34" charset="0"/>
              <a:buChar char="•"/>
            </a:pPr>
            <a:r>
              <a:rPr lang="en-US" sz="2400" dirty="0">
                <a:latin typeface="+mj-lt"/>
              </a:rPr>
              <a:t>Identify most popular sports in both chosen regions. </a:t>
            </a:r>
          </a:p>
          <a:p>
            <a:pPr marL="342900" indent="-342900">
              <a:buFont typeface="Arial" panose="020B0604020202020204" pitchFamily="34" charset="0"/>
              <a:buChar char="•"/>
            </a:pPr>
            <a:r>
              <a:rPr lang="en-US" sz="2400" dirty="0">
                <a:latin typeface="+mj-lt"/>
              </a:rPr>
              <a:t>Compare Beijing's sporting participation levels to prior and post the 2008 Olympics.</a:t>
            </a:r>
          </a:p>
          <a:p>
            <a:pPr marL="342900" indent="-342900">
              <a:buFont typeface="Arial" panose="020B0604020202020204" pitchFamily="34" charset="0"/>
              <a:buChar char="•"/>
            </a:pPr>
            <a:r>
              <a:rPr lang="en-US" sz="2400" kern="1200" dirty="0">
                <a:solidFill>
                  <a:schemeClr val="tx1"/>
                </a:solidFill>
                <a:latin typeface="+mj-lt"/>
                <a:ea typeface="+mn-ea"/>
                <a:cs typeface="+mn-cs"/>
              </a:rPr>
              <a:t>Compare Swansea’s sporting participation levels to prior and post the 2012 Oly</a:t>
            </a:r>
            <a:r>
              <a:rPr lang="en-US" sz="2400" dirty="0">
                <a:latin typeface="+mj-lt"/>
              </a:rPr>
              <a:t>mpics. </a:t>
            </a:r>
            <a:endParaRPr lang="en-US" sz="2400" kern="1200" dirty="0">
              <a:solidFill>
                <a:schemeClr val="tx1"/>
              </a:solidFill>
              <a:latin typeface="+mj-lt"/>
              <a:ea typeface="+mn-ea"/>
              <a:cs typeface="+mn-cs"/>
            </a:endParaRPr>
          </a:p>
        </p:txBody>
      </p:sp>
    </p:spTree>
    <p:extLst>
      <p:ext uri="{BB962C8B-B14F-4D97-AF65-F5344CB8AC3E}">
        <p14:creationId xmlns:p14="http://schemas.microsoft.com/office/powerpoint/2010/main" val="1147216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9599277-7D0F-40D0-97CF-9D4225E95C27}"/>
              </a:ext>
            </a:extLst>
          </p:cNvPr>
          <p:cNvSpPr txBox="1"/>
          <p:nvPr/>
        </p:nvSpPr>
        <p:spPr>
          <a:xfrm>
            <a:off x="0" y="0"/>
            <a:ext cx="12192000" cy="1938992"/>
          </a:xfrm>
          <a:prstGeom prst="rect">
            <a:avLst/>
          </a:prstGeom>
          <a:noFill/>
        </p:spPr>
        <p:txBody>
          <a:bodyPr wrap="square" rtlCol="0">
            <a:spAutoFit/>
          </a:bodyPr>
          <a:lstStyle/>
          <a:p>
            <a:pPr algn="ctr"/>
            <a:r>
              <a:rPr lang="en-US" sz="2400" u="sng" kern="1200" dirty="0">
                <a:solidFill>
                  <a:schemeClr val="tx1"/>
                </a:solidFill>
                <a:latin typeface="+mj-lt"/>
                <a:ea typeface="+mn-ea"/>
                <a:cs typeface="+mn-cs"/>
              </a:rPr>
              <a:t>Access to resources</a:t>
            </a:r>
          </a:p>
          <a:p>
            <a:pPr marL="285750" indent="-285750">
              <a:buFont typeface="Arial" panose="020B0604020202020204" pitchFamily="34" charset="0"/>
              <a:buChar char="•"/>
            </a:pPr>
            <a:r>
              <a:rPr lang="en-US" sz="2400" kern="1200" dirty="0">
                <a:solidFill>
                  <a:schemeClr val="tx1"/>
                </a:solidFill>
                <a:latin typeface="+mj-lt"/>
                <a:ea typeface="+mn-ea"/>
                <a:cs typeface="+mn-cs"/>
              </a:rPr>
              <a:t>Primary research- </a:t>
            </a:r>
          </a:p>
          <a:p>
            <a:r>
              <a:rPr lang="en-US" sz="2400" dirty="0">
                <a:latin typeface="+mj-lt"/>
              </a:rPr>
              <a:t>	</a:t>
            </a:r>
            <a:r>
              <a:rPr lang="en-US" sz="2400" kern="1200" dirty="0">
                <a:solidFill>
                  <a:schemeClr val="tx1"/>
                </a:solidFill>
                <a:latin typeface="+mj-lt"/>
                <a:ea typeface="+mn-ea"/>
                <a:cs typeface="+mn-cs"/>
              </a:rPr>
              <a:t>former sports players, current sports players, younger generation, interviews, questionnaires </a:t>
            </a:r>
          </a:p>
          <a:p>
            <a:pPr marL="285750" indent="-285750">
              <a:buFont typeface="Arial" panose="020B0604020202020204" pitchFamily="34" charset="0"/>
              <a:buChar char="•"/>
            </a:pPr>
            <a:r>
              <a:rPr lang="en-US" sz="2400" dirty="0">
                <a:latin typeface="+mj-lt"/>
              </a:rPr>
              <a:t>Secondary research- </a:t>
            </a:r>
          </a:p>
          <a:p>
            <a:r>
              <a:rPr lang="en-US" sz="2400" dirty="0">
                <a:latin typeface="+mj-lt"/>
              </a:rPr>
              <a:t>	online websites, books, journals, articles, reports, news articles</a:t>
            </a:r>
            <a:endParaRPr lang="en-US" sz="1800" kern="1200" dirty="0">
              <a:solidFill>
                <a:schemeClr val="tx1"/>
              </a:solidFill>
              <a:latin typeface="+mj-lt"/>
              <a:ea typeface="+mn-ea"/>
              <a:cs typeface="+mn-cs"/>
            </a:endParaRPr>
          </a:p>
        </p:txBody>
      </p:sp>
    </p:spTree>
    <p:extLst>
      <p:ext uri="{BB962C8B-B14F-4D97-AF65-F5344CB8AC3E}">
        <p14:creationId xmlns:p14="http://schemas.microsoft.com/office/powerpoint/2010/main" val="1011854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FBD739-22DC-42A4-B4D2-5BAA5FE684C6}"/>
              </a:ext>
            </a:extLst>
          </p:cNvPr>
          <p:cNvSpPr txBox="1"/>
          <p:nvPr/>
        </p:nvSpPr>
        <p:spPr>
          <a:xfrm>
            <a:off x="0" y="0"/>
            <a:ext cx="12192000" cy="1938992"/>
          </a:xfrm>
          <a:prstGeom prst="rect">
            <a:avLst/>
          </a:prstGeom>
          <a:noFill/>
        </p:spPr>
        <p:txBody>
          <a:bodyPr wrap="square" rtlCol="0">
            <a:spAutoFit/>
          </a:bodyPr>
          <a:lstStyle/>
          <a:p>
            <a:pPr algn="ctr"/>
            <a:r>
              <a:rPr lang="en-US" sz="2400" u="sng" kern="1200" dirty="0">
                <a:solidFill>
                  <a:schemeClr val="tx1"/>
                </a:solidFill>
                <a:latin typeface="+mj-lt"/>
                <a:ea typeface="+mn-ea"/>
                <a:cs typeface="+mn-cs"/>
              </a:rPr>
              <a:t>Ethical considerations</a:t>
            </a:r>
          </a:p>
          <a:p>
            <a:r>
              <a:rPr lang="en-US" sz="2400" kern="1200" dirty="0">
                <a:solidFill>
                  <a:schemeClr val="tx1"/>
                </a:solidFill>
                <a:latin typeface="+mj-lt"/>
                <a:ea typeface="+mn-ea"/>
                <a:cs typeface="+mn-cs"/>
              </a:rPr>
              <a:t>All participants taking part in my primary research will remain anonymous, all that I require is their truth and a short moment of their time.</a:t>
            </a:r>
          </a:p>
          <a:p>
            <a:r>
              <a:rPr lang="en-US" sz="2400" dirty="0">
                <a:latin typeface="+mj-lt"/>
              </a:rPr>
              <a:t>All information collected will remain confidential and used strictly for the use of my research proposal/dissertation.</a:t>
            </a:r>
            <a:endParaRPr lang="en-US" sz="2400" kern="1200" dirty="0">
              <a:solidFill>
                <a:schemeClr val="tx1"/>
              </a:solidFill>
              <a:latin typeface="+mj-lt"/>
              <a:ea typeface="+mn-ea"/>
              <a:cs typeface="+mn-cs"/>
            </a:endParaRPr>
          </a:p>
        </p:txBody>
      </p:sp>
    </p:spTree>
    <p:extLst>
      <p:ext uri="{BB962C8B-B14F-4D97-AF65-F5344CB8AC3E}">
        <p14:creationId xmlns:p14="http://schemas.microsoft.com/office/powerpoint/2010/main" val="870216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3C7043-FFED-4EFC-B186-7A4D40F20E77}"/>
              </a:ext>
            </a:extLst>
          </p:cNvPr>
          <p:cNvSpPr txBox="1"/>
          <p:nvPr/>
        </p:nvSpPr>
        <p:spPr>
          <a:xfrm>
            <a:off x="0" y="0"/>
            <a:ext cx="12192000" cy="4893647"/>
          </a:xfrm>
          <a:prstGeom prst="rect">
            <a:avLst/>
          </a:prstGeom>
          <a:noFill/>
        </p:spPr>
        <p:txBody>
          <a:bodyPr wrap="square" rtlCol="0">
            <a:spAutoFit/>
          </a:bodyPr>
          <a:lstStyle/>
          <a:p>
            <a:pPr algn="ctr"/>
            <a:r>
              <a:rPr lang="en-US" sz="2400" u="sng" kern="1200" dirty="0">
                <a:solidFill>
                  <a:schemeClr val="tx1"/>
                </a:solidFill>
                <a:latin typeface="+mj-lt"/>
                <a:ea typeface="+mn-ea"/>
                <a:cs typeface="+mn-cs"/>
              </a:rPr>
              <a:t>Literature review</a:t>
            </a:r>
          </a:p>
          <a:p>
            <a:pPr marL="285750" indent="-285750">
              <a:buFont typeface="Arial" panose="020B0604020202020204" pitchFamily="34" charset="0"/>
              <a:buChar char="•"/>
            </a:pPr>
            <a:r>
              <a:rPr lang="en-GB" sz="2400" dirty="0">
                <a:latin typeface="+mj-lt"/>
              </a:rPr>
              <a:t>“67% of live spectators at the major sporting events studied felt inspired to participate or participate more frequently in sport as a result of their attendance at that event” (UK sport, 2011)</a:t>
            </a:r>
          </a:p>
          <a:p>
            <a:pPr marL="285750" indent="-285750">
              <a:buFont typeface="Arial" panose="020B0604020202020204" pitchFamily="34" charset="0"/>
              <a:buChar char="•"/>
            </a:pPr>
            <a:r>
              <a:rPr lang="en-US" sz="2400" dirty="0">
                <a:latin typeface="+mj-lt"/>
              </a:rPr>
              <a:t>“It would encourage the whole population to be more physically active” (Hammond, 2016)</a:t>
            </a:r>
          </a:p>
          <a:p>
            <a:pPr marL="285750" indent="-285750">
              <a:buFont typeface="Arial" panose="020B0604020202020204" pitchFamily="34" charset="0"/>
              <a:buChar char="•"/>
            </a:pPr>
            <a:r>
              <a:rPr lang="en-US" sz="2400" kern="1200" dirty="0">
                <a:solidFill>
                  <a:schemeClr val="tx1"/>
                </a:solidFill>
                <a:latin typeface="+mj-lt"/>
                <a:ea typeface="+mn-ea"/>
                <a:cs typeface="+mn-cs"/>
              </a:rPr>
              <a:t>“Attending sporting events can further fuel the existing desire of contemplators to increase participation” (SHU, 2017)</a:t>
            </a:r>
          </a:p>
          <a:p>
            <a:pPr marL="285750" indent="-285750">
              <a:buFont typeface="Arial" panose="020B0604020202020204" pitchFamily="34" charset="0"/>
              <a:buChar char="•"/>
            </a:pPr>
            <a:r>
              <a:rPr lang="en-US" sz="2400" dirty="0">
                <a:latin typeface="+mj-lt"/>
              </a:rPr>
              <a:t>“</a:t>
            </a:r>
            <a:r>
              <a:rPr lang="en-GB" sz="2400" dirty="0">
                <a:latin typeface="+mj-lt"/>
              </a:rPr>
              <a:t>Encouraging increased physical activity levels among children is something that has gained wider prominence in recent years and while a major event is on the TV, there’s no better time to get out onto the sports field. (Nicholson, 2019)</a:t>
            </a:r>
          </a:p>
          <a:p>
            <a:pPr marL="285750" indent="-285750">
              <a:buFont typeface="Arial" panose="020B0604020202020204" pitchFamily="34" charset="0"/>
              <a:buChar char="•"/>
            </a:pPr>
            <a:r>
              <a:rPr lang="en-GB" sz="2400" kern="1200" dirty="0">
                <a:solidFill>
                  <a:schemeClr val="tx1"/>
                </a:solidFill>
                <a:latin typeface="+mj-lt"/>
                <a:ea typeface="+mn-ea"/>
                <a:cs typeface="+mn-cs"/>
              </a:rPr>
              <a:t>“</a:t>
            </a:r>
            <a:r>
              <a:rPr lang="en-GB" sz="2400" dirty="0">
                <a:latin typeface="+mj-lt"/>
              </a:rPr>
              <a:t>Another justification for spending public money on elite sport is that it inspires increased participation by the general public in sporting activities and therefore leads to better health for everybody” (Aitken)</a:t>
            </a:r>
            <a:endParaRPr lang="en-US" sz="2400" kern="1200" dirty="0">
              <a:solidFill>
                <a:schemeClr val="tx1"/>
              </a:solidFill>
              <a:latin typeface="+mj-lt"/>
              <a:ea typeface="+mn-ea"/>
              <a:cs typeface="+mn-cs"/>
            </a:endParaRPr>
          </a:p>
        </p:txBody>
      </p:sp>
    </p:spTree>
    <p:extLst>
      <p:ext uri="{BB962C8B-B14F-4D97-AF65-F5344CB8AC3E}">
        <p14:creationId xmlns:p14="http://schemas.microsoft.com/office/powerpoint/2010/main" val="140285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137E96-8727-4A9C-BAB1-4AF223C25629}"/>
              </a:ext>
            </a:extLst>
          </p:cNvPr>
          <p:cNvSpPr txBox="1"/>
          <p:nvPr/>
        </p:nvSpPr>
        <p:spPr>
          <a:xfrm>
            <a:off x="0" y="8933"/>
            <a:ext cx="12192000" cy="3785652"/>
          </a:xfrm>
          <a:prstGeom prst="rect">
            <a:avLst/>
          </a:prstGeom>
          <a:noFill/>
        </p:spPr>
        <p:txBody>
          <a:bodyPr wrap="square" rtlCol="0">
            <a:spAutoFit/>
          </a:bodyPr>
          <a:lstStyle/>
          <a:p>
            <a:pPr algn="ctr"/>
            <a:r>
              <a:rPr lang="en-US" sz="2400" u="sng" kern="1200" dirty="0">
                <a:solidFill>
                  <a:schemeClr val="tx1"/>
                </a:solidFill>
                <a:latin typeface="+mj-lt"/>
                <a:ea typeface="+mn-ea"/>
                <a:cs typeface="+mn-cs"/>
              </a:rPr>
              <a:t>Research methodology</a:t>
            </a:r>
          </a:p>
          <a:p>
            <a:pPr marL="342900" indent="-342900">
              <a:buFont typeface="Arial" panose="020B0604020202020204" pitchFamily="34" charset="0"/>
              <a:buChar char="•"/>
            </a:pPr>
            <a:r>
              <a:rPr lang="en-US" sz="2400" dirty="0">
                <a:latin typeface="+mj-lt"/>
              </a:rPr>
              <a:t>My primary research will be collected from 50 individuals. All of these individuals will have played sport voluntarily (for a club) within their life and find out their motivating factors for beginning to participate in sports. From this research I will see what percentage of people began playing sports due to spectating major sporting events.</a:t>
            </a:r>
          </a:p>
          <a:p>
            <a:pPr marL="342900" indent="-342900">
              <a:buFont typeface="Arial" panose="020B0604020202020204" pitchFamily="34" charset="0"/>
              <a:buChar char="•"/>
            </a:pPr>
            <a:r>
              <a:rPr lang="en-US" sz="2400" kern="1200" dirty="0">
                <a:solidFill>
                  <a:schemeClr val="tx1"/>
                </a:solidFill>
                <a:latin typeface="+mj-lt"/>
                <a:ea typeface="+mn-ea"/>
                <a:cs typeface="+mn-cs"/>
              </a:rPr>
              <a:t>I will document the interviews/questionnaires and </a:t>
            </a:r>
            <a:r>
              <a:rPr lang="en-US" sz="2400" dirty="0">
                <a:latin typeface="+mj-lt"/>
              </a:rPr>
              <a:t>record the results. </a:t>
            </a:r>
          </a:p>
          <a:p>
            <a:pPr marL="342900" indent="-342900">
              <a:buFont typeface="Arial" panose="020B0604020202020204" pitchFamily="34" charset="0"/>
              <a:buChar char="•"/>
            </a:pPr>
            <a:r>
              <a:rPr lang="en-US" sz="2400" kern="1200" dirty="0">
                <a:solidFill>
                  <a:schemeClr val="tx1"/>
                </a:solidFill>
                <a:latin typeface="+mj-lt"/>
                <a:ea typeface="+mn-ea"/>
                <a:cs typeface="+mn-cs"/>
              </a:rPr>
              <a:t>Social media is a massively useful option to post questionnaires as the vast majority of people today in the UK use social media regularly. </a:t>
            </a:r>
            <a:r>
              <a:rPr lang="en-US" sz="2400" dirty="0">
                <a:latin typeface="+mj-lt"/>
              </a:rPr>
              <a:t>This could be a benefit to me as it would be cost free. It would also be beneficial because I could send the questionnaire out to my target audience efficiently and for free. </a:t>
            </a:r>
            <a:endParaRPr lang="en-US" sz="2400" kern="1200" dirty="0">
              <a:solidFill>
                <a:schemeClr val="tx1"/>
              </a:solidFill>
              <a:latin typeface="+mj-lt"/>
              <a:ea typeface="+mn-ea"/>
              <a:cs typeface="+mn-cs"/>
            </a:endParaRPr>
          </a:p>
        </p:txBody>
      </p:sp>
    </p:spTree>
    <p:extLst>
      <p:ext uri="{BB962C8B-B14F-4D97-AF65-F5344CB8AC3E}">
        <p14:creationId xmlns:p14="http://schemas.microsoft.com/office/powerpoint/2010/main" val="3963337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D90648-85A3-4E89-89BD-82EBFC8E538C}"/>
              </a:ext>
            </a:extLst>
          </p:cNvPr>
          <p:cNvSpPr txBox="1"/>
          <p:nvPr/>
        </p:nvSpPr>
        <p:spPr>
          <a:xfrm>
            <a:off x="0" y="0"/>
            <a:ext cx="12192000" cy="3785652"/>
          </a:xfrm>
          <a:prstGeom prst="rect">
            <a:avLst/>
          </a:prstGeom>
          <a:noFill/>
        </p:spPr>
        <p:txBody>
          <a:bodyPr wrap="square" rtlCol="0">
            <a:spAutoFit/>
          </a:bodyPr>
          <a:lstStyle/>
          <a:p>
            <a:pPr algn="ctr"/>
            <a:r>
              <a:rPr lang="en-US" sz="2400" u="sng" kern="1200" dirty="0">
                <a:solidFill>
                  <a:schemeClr val="tx1"/>
                </a:solidFill>
                <a:latin typeface="+mj-lt"/>
                <a:ea typeface="+mn-ea"/>
                <a:cs typeface="+mn-cs"/>
              </a:rPr>
              <a:t>Timeline</a:t>
            </a:r>
          </a:p>
          <a:p>
            <a:r>
              <a:rPr lang="en-US" sz="2400" kern="1200" dirty="0">
                <a:solidFill>
                  <a:schemeClr val="tx1"/>
                </a:solidFill>
                <a:latin typeface="+mj-lt"/>
                <a:ea typeface="+mn-ea"/>
                <a:cs typeface="+mn-cs"/>
              </a:rPr>
              <a:t>Current time- December: Gather secondary research regarding sporting participation levels within Beijing and Swansea. Both before and after major sporting events. This will enable me to see whether major sporting events really are inspiring.</a:t>
            </a:r>
          </a:p>
          <a:p>
            <a:r>
              <a:rPr lang="en-US" sz="2400" dirty="0">
                <a:latin typeface="+mj-lt"/>
              </a:rPr>
              <a:t>December- January: Compare my findings of Beijing and Swansea and evaluate my secondary research results.</a:t>
            </a:r>
          </a:p>
          <a:p>
            <a:r>
              <a:rPr lang="en-US" sz="2400" kern="1200" dirty="0">
                <a:solidFill>
                  <a:schemeClr val="tx1"/>
                </a:solidFill>
                <a:latin typeface="+mj-lt"/>
                <a:ea typeface="+mn-ea"/>
                <a:cs typeface="+mn-cs"/>
              </a:rPr>
              <a:t>January-</a:t>
            </a:r>
            <a:r>
              <a:rPr lang="en-US" sz="2400" dirty="0">
                <a:latin typeface="+mj-lt"/>
              </a:rPr>
              <a:t> February: Start collating primary research through interviews and questionnaires on a chosen target audience.</a:t>
            </a:r>
          </a:p>
          <a:p>
            <a:r>
              <a:rPr lang="en-US" sz="2400" kern="1200" dirty="0">
                <a:solidFill>
                  <a:schemeClr val="tx1"/>
                </a:solidFill>
                <a:latin typeface="+mj-lt"/>
                <a:ea typeface="+mn-ea"/>
                <a:cs typeface="+mn-cs"/>
              </a:rPr>
              <a:t>February- March: E</a:t>
            </a:r>
            <a:r>
              <a:rPr lang="en-US" sz="2400" dirty="0">
                <a:latin typeface="+mj-lt"/>
              </a:rPr>
              <a:t>valuate my primary research and see whether my primary research findings match my secondary research results.</a:t>
            </a:r>
            <a:endParaRPr lang="en-US" sz="2400" kern="1200" dirty="0">
              <a:solidFill>
                <a:schemeClr val="tx1"/>
              </a:solidFill>
              <a:latin typeface="+mj-lt"/>
              <a:ea typeface="+mn-ea"/>
              <a:cs typeface="+mn-cs"/>
            </a:endParaRPr>
          </a:p>
        </p:txBody>
      </p:sp>
    </p:spTree>
    <p:extLst>
      <p:ext uri="{BB962C8B-B14F-4D97-AF65-F5344CB8AC3E}">
        <p14:creationId xmlns:p14="http://schemas.microsoft.com/office/powerpoint/2010/main" val="6907145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73108D-2AF0-46CA-A125-A876E4405F93}"/>
              </a:ext>
            </a:extLst>
          </p:cNvPr>
          <p:cNvSpPr txBox="1"/>
          <p:nvPr/>
        </p:nvSpPr>
        <p:spPr>
          <a:xfrm>
            <a:off x="0" y="0"/>
            <a:ext cx="12192000" cy="7109639"/>
          </a:xfrm>
          <a:prstGeom prst="rect">
            <a:avLst/>
          </a:prstGeom>
          <a:noFill/>
        </p:spPr>
        <p:txBody>
          <a:bodyPr wrap="square" rtlCol="0">
            <a:spAutoFit/>
          </a:bodyPr>
          <a:lstStyle/>
          <a:p>
            <a:pPr algn="ctr"/>
            <a:r>
              <a:rPr lang="en-US" sz="2400" u="sng" kern="1200" dirty="0">
                <a:solidFill>
                  <a:schemeClr val="tx1"/>
                </a:solidFill>
                <a:latin typeface="+mj-lt"/>
                <a:ea typeface="+mn-ea"/>
                <a:cs typeface="+mn-cs"/>
              </a:rPr>
              <a:t>Bibliography</a:t>
            </a:r>
          </a:p>
          <a:p>
            <a:r>
              <a:rPr lang="en-US" sz="2400" kern="1200" dirty="0">
                <a:solidFill>
                  <a:schemeClr val="tx1"/>
                </a:solidFill>
                <a:latin typeface="+mj-lt"/>
                <a:ea typeface="+mn-ea"/>
                <a:cs typeface="+mn-cs"/>
              </a:rPr>
              <a:t>Aitken (Date unknown). </a:t>
            </a:r>
            <a:r>
              <a:rPr lang="en-US" sz="2400" i="1" kern="1200" dirty="0">
                <a:solidFill>
                  <a:schemeClr val="tx1"/>
                </a:solidFill>
                <a:latin typeface="+mj-lt"/>
                <a:ea typeface="+mn-ea"/>
                <a:cs typeface="+mn-cs"/>
              </a:rPr>
              <a:t>Does elite sporting success influence public participation in sport and exercise? </a:t>
            </a:r>
            <a:r>
              <a:rPr lang="en-GB" sz="2400" dirty="0">
                <a:hlinkClick r:id="rId2"/>
              </a:rPr>
              <a:t>https://www.westernalliance.org.au/2017/05/does-elite-sporting-success-influence-public-participation-in-sport-and-exercise</a:t>
            </a:r>
            <a:r>
              <a:rPr lang="en-GB" sz="2400" dirty="0"/>
              <a:t> Accessed: 14/11/2019</a:t>
            </a:r>
            <a:r>
              <a:rPr lang="en-US" sz="2400" i="1" kern="1200" dirty="0">
                <a:solidFill>
                  <a:schemeClr val="tx1"/>
                </a:solidFill>
                <a:latin typeface="+mj-lt"/>
                <a:ea typeface="+mn-ea"/>
                <a:cs typeface="+mn-cs"/>
              </a:rPr>
              <a:t> </a:t>
            </a:r>
            <a:endParaRPr lang="en-US" sz="2400" kern="1200" dirty="0">
              <a:solidFill>
                <a:schemeClr val="tx1"/>
              </a:solidFill>
              <a:latin typeface="+mj-lt"/>
              <a:ea typeface="+mn-ea"/>
              <a:cs typeface="+mn-cs"/>
            </a:endParaRPr>
          </a:p>
          <a:p>
            <a:r>
              <a:rPr lang="en-US" sz="2400" kern="1200" dirty="0">
                <a:solidFill>
                  <a:schemeClr val="tx1"/>
                </a:solidFill>
                <a:latin typeface="+mj-lt"/>
                <a:ea typeface="+mn-ea"/>
                <a:cs typeface="+mn-cs"/>
              </a:rPr>
              <a:t>Hammond, C, (05/08/2016). </a:t>
            </a:r>
            <a:r>
              <a:rPr lang="en-US" sz="2400" i="1" kern="1200" dirty="0">
                <a:solidFill>
                  <a:schemeClr val="tx1"/>
                </a:solidFill>
                <a:latin typeface="+mj-lt"/>
                <a:ea typeface="+mn-ea"/>
                <a:cs typeface="+mn-cs"/>
              </a:rPr>
              <a:t>Do big sporting events make is do more sport? </a:t>
            </a:r>
            <a:r>
              <a:rPr lang="en-GB" sz="2400" dirty="0">
                <a:latin typeface="+mj-lt"/>
                <a:hlinkClick r:id="rId3"/>
              </a:rPr>
              <a:t>https://www.bbc.com/future/article/20160805-do-big-sporting-events-make-us-do-more-sport</a:t>
            </a:r>
            <a:r>
              <a:rPr lang="en-GB" sz="2400" dirty="0">
                <a:latin typeface="+mj-lt"/>
              </a:rPr>
              <a:t> Accessed on: 14/11/2019</a:t>
            </a:r>
            <a:endParaRPr lang="en-US" sz="2400" kern="1200" dirty="0">
              <a:solidFill>
                <a:schemeClr val="tx1"/>
              </a:solidFill>
              <a:latin typeface="+mj-lt"/>
              <a:ea typeface="+mn-ea"/>
              <a:cs typeface="+mn-cs"/>
            </a:endParaRPr>
          </a:p>
          <a:p>
            <a:r>
              <a:rPr lang="en-US" sz="2400" dirty="0">
                <a:latin typeface="+mj-lt"/>
              </a:rPr>
              <a:t>Nicholson, S, (31/10/2019). </a:t>
            </a:r>
            <a:r>
              <a:rPr lang="en-US" sz="2400" i="1" dirty="0">
                <a:latin typeface="+mj-lt"/>
              </a:rPr>
              <a:t>Inspiring pupils through major sporting events. </a:t>
            </a:r>
            <a:r>
              <a:rPr lang="en-GB" sz="2400" dirty="0">
                <a:hlinkClick r:id="rId4"/>
              </a:rPr>
              <a:t>https://teaching.blog.gov.uk/2019/10/31/rugby-world-cup-schools-primary-lessons/</a:t>
            </a:r>
            <a:r>
              <a:rPr lang="en-GB" sz="2400" dirty="0"/>
              <a:t> Accessed on: 14/11/2019</a:t>
            </a:r>
            <a:endParaRPr lang="en-US" sz="2400" dirty="0">
              <a:latin typeface="+mj-lt"/>
            </a:endParaRPr>
          </a:p>
          <a:p>
            <a:r>
              <a:rPr lang="en-US" sz="2400" dirty="0">
                <a:latin typeface="+mj-lt"/>
              </a:rPr>
              <a:t>Sheffield Hallam university, (2017). </a:t>
            </a:r>
            <a:r>
              <a:rPr lang="en-US" sz="2400" i="1" dirty="0">
                <a:latin typeface="+mj-lt"/>
              </a:rPr>
              <a:t>Sport participation behaviors of spectators attending major sports events and event induced attitudinal changes towards sport. </a:t>
            </a:r>
            <a:r>
              <a:rPr lang="en-GB" sz="2400" dirty="0">
                <a:hlinkClick r:id="rId5"/>
              </a:rPr>
              <a:t>http://shura.shu.ac.uk/13517/20/Ramchandani%20-%20Sport%20participation%20behaviours%20-%20clean%20accepted.pdf</a:t>
            </a:r>
            <a:r>
              <a:rPr lang="en-GB" sz="2400" dirty="0"/>
              <a:t> Accessed on: 14/11/2019</a:t>
            </a:r>
            <a:endParaRPr lang="en-US" sz="2400" kern="1200" dirty="0">
              <a:solidFill>
                <a:schemeClr val="tx1"/>
              </a:solidFill>
              <a:latin typeface="+mj-lt"/>
              <a:ea typeface="+mn-ea"/>
              <a:cs typeface="+mn-cs"/>
            </a:endParaRPr>
          </a:p>
          <a:p>
            <a:r>
              <a:rPr lang="en-US" sz="2400" kern="1200" dirty="0">
                <a:solidFill>
                  <a:schemeClr val="tx1"/>
                </a:solidFill>
                <a:latin typeface="+mj-lt"/>
                <a:ea typeface="+mn-ea"/>
                <a:cs typeface="+mn-cs"/>
              </a:rPr>
              <a:t>UK sport, (15/01/2011). </a:t>
            </a:r>
            <a:r>
              <a:rPr lang="en-US" sz="2400" i="1" kern="1200" dirty="0">
                <a:solidFill>
                  <a:schemeClr val="tx1"/>
                </a:solidFill>
                <a:latin typeface="+mj-lt"/>
                <a:ea typeface="+mn-ea"/>
                <a:cs typeface="+mn-cs"/>
              </a:rPr>
              <a:t>The inspirational effect of major sporting events</a:t>
            </a:r>
            <a:r>
              <a:rPr lang="en-US" sz="2400" kern="1200" dirty="0">
                <a:solidFill>
                  <a:schemeClr val="tx1"/>
                </a:solidFill>
                <a:latin typeface="+mj-lt"/>
                <a:ea typeface="+mn-ea"/>
                <a:cs typeface="+mn-cs"/>
              </a:rPr>
              <a:t>. </a:t>
            </a:r>
            <a:r>
              <a:rPr lang="en-GB" sz="2400" dirty="0">
                <a:latin typeface="+mj-lt"/>
                <a:hlinkClick r:id="rId6"/>
              </a:rPr>
              <a:t>http://www.sportsthinktank.com/uploads/the-inspirational-impact-of-major-sporting-events.pdf</a:t>
            </a:r>
            <a:r>
              <a:rPr lang="en-GB" sz="2400" dirty="0">
                <a:latin typeface="+mj-lt"/>
              </a:rPr>
              <a:t> Accessed on: 14/11/2019</a:t>
            </a:r>
          </a:p>
          <a:p>
            <a:endParaRPr lang="en-US" sz="2400" kern="1200" dirty="0">
              <a:solidFill>
                <a:schemeClr val="tx1"/>
              </a:solidFill>
              <a:latin typeface="+mj-lt"/>
              <a:ea typeface="+mn-ea"/>
              <a:cs typeface="+mn-cs"/>
            </a:endParaRPr>
          </a:p>
        </p:txBody>
      </p:sp>
    </p:spTree>
    <p:extLst>
      <p:ext uri="{BB962C8B-B14F-4D97-AF65-F5344CB8AC3E}">
        <p14:creationId xmlns:p14="http://schemas.microsoft.com/office/powerpoint/2010/main" val="337812850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otalTime>109</TotalTime>
  <Words>875</Words>
  <Application>Microsoft Office PowerPoint</Application>
  <PresentationFormat>Widescreen</PresentationFormat>
  <Paragraphs>51</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Tw Cen MT</vt:lpstr>
      <vt:lpstr>Droplet</vt:lpstr>
      <vt:lpstr>Research project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project presentation</dc:title>
  <dc:creator>taylor morgan</dc:creator>
  <cp:lastModifiedBy>taylor morgan</cp:lastModifiedBy>
  <cp:revision>13</cp:revision>
  <dcterms:created xsi:type="dcterms:W3CDTF">2019-11-14T22:53:30Z</dcterms:created>
  <dcterms:modified xsi:type="dcterms:W3CDTF">2019-11-15T00:42:42Z</dcterms:modified>
</cp:coreProperties>
</file>