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891200" cy="32918400"/>
  <p:notesSz cx="6858000" cy="9144000"/>
  <p:embeddedFontLst>
    <p:embeddedFont>
      <p:font typeface="Calibri" panose="020F0502020204030204" pitchFamily="34" charset="0"/>
      <p:regular r:id="rId3"/>
      <p:bold r:id="rId4"/>
      <p:italic r:id="rId5"/>
      <p:boldItalic r:id="rId6"/>
    </p:embeddedFont>
    <p:embeddedFont>
      <p:font typeface="Poppins Medium" panose="020B0604020202020204" charset="0"/>
      <p:regular r:id="rId7"/>
    </p:embeddedFont>
    <p:embeddedFont>
      <p:font typeface="Londrina Solid" panose="020B0604020202020204" charset="0"/>
      <p:regular r:id="rId8"/>
    </p:embeddedFont>
    <p:embeddedFont>
      <p:font typeface="Poppins Semi-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userDrawn="1">
          <p15:clr>
            <a:srgbClr val="A4A3A4"/>
          </p15:clr>
        </p15:guide>
        <p15:guide id="3" orient="horz" pos="10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4" d="100"/>
          <a:sy n="14" d="100"/>
        </p:scale>
        <p:origin x="1260" y="8"/>
      </p:cViewPr>
      <p:guideLst>
        <p:guide/>
        <p:guide orient="horz" pos="1036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36/heartjnl-2015-308790" TargetMode="External"/><Relationship Id="rId3" Type="http://schemas.openxmlformats.org/officeDocument/2006/relationships/hyperlink" Target="https://doi.org/10.1111/hsc.12311" TargetMode="External"/><Relationship Id="rId7" Type="http://schemas.openxmlformats.org/officeDocument/2006/relationships/hyperlink" Target="https://www.ons.gov.uk/peoplepopulationandcommunity/wellbeing"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doi.org/10.17226/25663" TargetMode="External"/><Relationship Id="rId5" Type="http://schemas.openxmlformats.org/officeDocument/2006/relationships/hyperlink" Target="https://doi.org/10.1177/1745691614568352" TargetMode="External"/><Relationship Id="rId10" Type="http://schemas.openxmlformats.org/officeDocument/2006/relationships/hyperlink" Target="https://www.who.int/teams/social-determinants-of-health/social-connection" TargetMode="External"/><Relationship Id="rId4" Type="http://schemas.openxmlformats.org/officeDocument/2006/relationships/hyperlink" Target="https://doi.org/10.1186/s12889-020-8251-6" TargetMode="External"/><Relationship Id="rId9" Type="http://schemas.openxmlformats.org/officeDocument/2006/relationships/hyperlink" Target="https://doi.org/10.1017/S0144686X110004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E5D8"/>
        </a:solidFill>
        <a:effectLst/>
      </p:bgPr>
    </p:bg>
    <p:spTree>
      <p:nvGrpSpPr>
        <p:cNvPr id="1" name=""/>
        <p:cNvGrpSpPr/>
        <p:nvPr/>
      </p:nvGrpSpPr>
      <p:grpSpPr>
        <a:xfrm>
          <a:off x="0" y="0"/>
          <a:ext cx="0" cy="0"/>
          <a:chOff x="0" y="0"/>
          <a:chExt cx="0" cy="0"/>
        </a:xfrm>
      </p:grpSpPr>
      <p:sp>
        <p:nvSpPr>
          <p:cNvPr id="2" name="AutoShape 2"/>
          <p:cNvSpPr/>
          <p:nvPr/>
        </p:nvSpPr>
        <p:spPr>
          <a:xfrm>
            <a:off x="0" y="0"/>
            <a:ext cx="43891200" cy="7620000"/>
          </a:xfrm>
          <a:prstGeom prst="rect">
            <a:avLst/>
          </a:prstGeom>
          <a:solidFill>
            <a:srgbClr val="276BBD"/>
          </a:solidFill>
        </p:spPr>
      </p:sp>
      <p:sp>
        <p:nvSpPr>
          <p:cNvPr id="3" name="AutoShape 3"/>
          <p:cNvSpPr/>
          <p:nvPr/>
        </p:nvSpPr>
        <p:spPr>
          <a:xfrm>
            <a:off x="11277600" y="21945600"/>
            <a:ext cx="12420600" cy="10972800"/>
          </a:xfrm>
          <a:prstGeom prst="rect">
            <a:avLst/>
          </a:prstGeom>
          <a:solidFill>
            <a:srgbClr val="FFFFFF"/>
          </a:solidFill>
        </p:spPr>
      </p:sp>
      <p:sp>
        <p:nvSpPr>
          <p:cNvPr id="4" name="AutoShape 4"/>
          <p:cNvSpPr/>
          <p:nvPr/>
        </p:nvSpPr>
        <p:spPr>
          <a:xfrm>
            <a:off x="20193000" y="7696200"/>
            <a:ext cx="14478000" cy="14685734"/>
          </a:xfrm>
          <a:prstGeom prst="rect">
            <a:avLst/>
          </a:prstGeom>
          <a:solidFill>
            <a:srgbClr val="F4C833"/>
          </a:solidFill>
        </p:spPr>
      </p:sp>
      <p:sp>
        <p:nvSpPr>
          <p:cNvPr id="5" name="AutoShape 5"/>
          <p:cNvSpPr/>
          <p:nvPr/>
        </p:nvSpPr>
        <p:spPr>
          <a:xfrm>
            <a:off x="-1" y="7620001"/>
            <a:ext cx="20345401" cy="10668000"/>
          </a:xfrm>
          <a:prstGeom prst="rect">
            <a:avLst/>
          </a:prstGeom>
          <a:solidFill>
            <a:srgbClr val="FFFFFF"/>
          </a:solidFill>
        </p:spPr>
      </p:sp>
      <p:sp>
        <p:nvSpPr>
          <p:cNvPr id="6" name="AutoShape 6"/>
          <p:cNvSpPr/>
          <p:nvPr/>
        </p:nvSpPr>
        <p:spPr>
          <a:xfrm>
            <a:off x="23850600" y="22479000"/>
            <a:ext cx="20040600" cy="10972800"/>
          </a:xfrm>
          <a:prstGeom prst="rect">
            <a:avLst/>
          </a:prstGeom>
          <a:solidFill>
            <a:srgbClr val="EB6F40"/>
          </a:solidFill>
        </p:spPr>
      </p:sp>
      <p:sp>
        <p:nvSpPr>
          <p:cNvPr id="8" name="AutoShape 8"/>
          <p:cNvSpPr/>
          <p:nvPr/>
        </p:nvSpPr>
        <p:spPr>
          <a:xfrm>
            <a:off x="0" y="19126200"/>
            <a:ext cx="20269200" cy="2590800"/>
          </a:xfrm>
          <a:prstGeom prst="rect">
            <a:avLst/>
          </a:prstGeom>
          <a:solidFill>
            <a:srgbClr val="258967"/>
          </a:solidFill>
        </p:spPr>
      </p:sp>
      <p:sp>
        <p:nvSpPr>
          <p:cNvPr id="13" name="TextBox 13"/>
          <p:cNvSpPr txBox="1"/>
          <p:nvPr/>
        </p:nvSpPr>
        <p:spPr>
          <a:xfrm>
            <a:off x="3886200" y="3276600"/>
            <a:ext cx="36060498" cy="3847207"/>
          </a:xfrm>
          <a:prstGeom prst="rect">
            <a:avLst/>
          </a:prstGeom>
        </p:spPr>
        <p:txBody>
          <a:bodyPr wrap="square" lIns="0" tIns="0" rIns="0" bIns="0" rtlCol="0" anchor="t">
            <a:spAutoFit/>
          </a:bodyPr>
          <a:lstStyle/>
          <a:p>
            <a:pPr algn="ctr">
              <a:lnSpc>
                <a:spcPts val="4954"/>
              </a:lnSpc>
            </a:pPr>
            <a:r>
              <a:rPr lang="en-US" sz="3303" b="1" dirty="0">
                <a:solidFill>
                  <a:srgbClr val="F1F1E8"/>
                </a:solidFill>
                <a:latin typeface="Poppins Medium"/>
                <a:ea typeface="Poppins Medium"/>
                <a:cs typeface="Poppins Medium"/>
                <a:sym typeface="Poppins Medium"/>
              </a:rPr>
              <a:t>Student Name: </a:t>
            </a:r>
            <a:r>
              <a:rPr lang="en-US" sz="3303" b="1" dirty="0" err="1">
                <a:solidFill>
                  <a:srgbClr val="F1F1E8"/>
                </a:solidFill>
                <a:latin typeface="Poppins Medium"/>
                <a:ea typeface="Poppins Medium"/>
                <a:cs typeface="Poppins Medium"/>
                <a:sym typeface="Poppins Medium"/>
              </a:rPr>
              <a:t>Md</a:t>
            </a:r>
            <a:r>
              <a:rPr lang="en-US" sz="3303" b="1" dirty="0">
                <a:solidFill>
                  <a:srgbClr val="F1F1E8"/>
                </a:solidFill>
                <a:latin typeface="Poppins Medium"/>
                <a:ea typeface="Poppins Medium"/>
                <a:cs typeface="Poppins Medium"/>
                <a:sym typeface="Poppins Medium"/>
              </a:rPr>
              <a:t> </a:t>
            </a:r>
            <a:r>
              <a:rPr lang="en-US" sz="3303" b="1" dirty="0" err="1">
                <a:solidFill>
                  <a:srgbClr val="F1F1E8"/>
                </a:solidFill>
                <a:latin typeface="Poppins Medium"/>
                <a:ea typeface="Poppins Medium"/>
                <a:cs typeface="Poppins Medium"/>
                <a:sym typeface="Poppins Medium"/>
              </a:rPr>
              <a:t>Rimon</a:t>
            </a:r>
            <a:r>
              <a:rPr lang="en-US" sz="3303" b="1" dirty="0">
                <a:solidFill>
                  <a:srgbClr val="F1F1E8"/>
                </a:solidFill>
                <a:latin typeface="Poppins Medium"/>
                <a:ea typeface="Poppins Medium"/>
                <a:cs typeface="Poppins Medium"/>
                <a:sym typeface="Poppins Medium"/>
              </a:rPr>
              <a:t> </a:t>
            </a:r>
            <a:r>
              <a:rPr lang="en-US" sz="3303" b="1" dirty="0" smtClean="0">
                <a:solidFill>
                  <a:srgbClr val="F1F1E8"/>
                </a:solidFill>
                <a:latin typeface="Poppins Medium"/>
                <a:ea typeface="Poppins Medium"/>
                <a:cs typeface="Poppins Medium"/>
                <a:sym typeface="Poppins Medium"/>
              </a:rPr>
              <a:t>Miah</a:t>
            </a:r>
          </a:p>
          <a:p>
            <a:pPr algn="ctr">
              <a:lnSpc>
                <a:spcPts val="4954"/>
              </a:lnSpc>
            </a:pPr>
            <a:r>
              <a:rPr lang="en-US" sz="3303" b="1" dirty="0" smtClean="0">
                <a:solidFill>
                  <a:srgbClr val="F1F1E8"/>
                </a:solidFill>
                <a:latin typeface="Poppins Medium"/>
                <a:ea typeface="Poppins Medium"/>
                <a:cs typeface="Poppins Medium"/>
                <a:sym typeface="Poppins Medium"/>
              </a:rPr>
              <a:t>Student </a:t>
            </a:r>
            <a:r>
              <a:rPr lang="en-US" sz="3303" b="1" dirty="0">
                <a:solidFill>
                  <a:srgbClr val="F1F1E8"/>
                </a:solidFill>
                <a:latin typeface="Poppins Medium"/>
                <a:ea typeface="Poppins Medium"/>
                <a:cs typeface="Poppins Medium"/>
                <a:sym typeface="Poppins Medium"/>
              </a:rPr>
              <a:t>ID: </a:t>
            </a:r>
            <a:r>
              <a:rPr lang="en-US" sz="3303" b="1" dirty="0" smtClean="0">
                <a:solidFill>
                  <a:srgbClr val="F1F1E8"/>
                </a:solidFill>
                <a:latin typeface="Poppins Medium"/>
                <a:ea typeface="Poppins Medium"/>
                <a:cs typeface="Poppins Medium"/>
                <a:sym typeface="Poppins Medium"/>
              </a:rPr>
              <a:t>2509982</a:t>
            </a:r>
          </a:p>
          <a:p>
            <a:pPr algn="ctr">
              <a:lnSpc>
                <a:spcPts val="4954"/>
              </a:lnSpc>
            </a:pPr>
            <a:r>
              <a:rPr lang="en-US" sz="3303" b="1" dirty="0" err="1" smtClean="0">
                <a:solidFill>
                  <a:srgbClr val="F1F1E8"/>
                </a:solidFill>
                <a:latin typeface="Poppins Medium"/>
                <a:ea typeface="Poppins Medium"/>
                <a:cs typeface="Poppins Medium"/>
                <a:sym typeface="Poppins Medium"/>
              </a:rPr>
              <a:t>Programme</a:t>
            </a:r>
            <a:r>
              <a:rPr lang="en-US" sz="3303" b="1" dirty="0">
                <a:solidFill>
                  <a:srgbClr val="F1F1E8"/>
                </a:solidFill>
                <a:latin typeface="Poppins Medium"/>
                <a:ea typeface="Poppins Medium"/>
                <a:cs typeface="Poppins Medium"/>
                <a:sym typeface="Poppins Medium"/>
              </a:rPr>
              <a:t>: MSc Public Health and Social Care in Practice</a:t>
            </a:r>
          </a:p>
          <a:p>
            <a:pPr algn="ctr">
              <a:lnSpc>
                <a:spcPts val="4954"/>
              </a:lnSpc>
            </a:pPr>
            <a:r>
              <a:rPr lang="en-US" sz="3303" b="1" dirty="0">
                <a:solidFill>
                  <a:srgbClr val="F1F1E8"/>
                </a:solidFill>
                <a:latin typeface="Poppins Medium"/>
                <a:ea typeface="Poppins Medium"/>
                <a:cs typeface="Poppins Medium"/>
                <a:sym typeface="Poppins Medium"/>
              </a:rPr>
              <a:t>Module: LCHS7008 Practice-Based Research</a:t>
            </a:r>
          </a:p>
          <a:p>
            <a:pPr algn="ctr">
              <a:lnSpc>
                <a:spcPts val="4954"/>
              </a:lnSpc>
            </a:pPr>
            <a:r>
              <a:rPr lang="en-US" sz="3303" b="1" dirty="0">
                <a:solidFill>
                  <a:srgbClr val="F1F1E8"/>
                </a:solidFill>
                <a:latin typeface="Poppins Medium"/>
                <a:ea typeface="Poppins Medium"/>
                <a:cs typeface="Poppins Medium"/>
                <a:sym typeface="Poppins Medium"/>
              </a:rPr>
              <a:t>Supervisor: Caroline Salami</a:t>
            </a:r>
          </a:p>
          <a:p>
            <a:pPr algn="ctr">
              <a:lnSpc>
                <a:spcPts val="4954"/>
              </a:lnSpc>
            </a:pPr>
            <a:r>
              <a:rPr lang="en-US" sz="3303" b="1" dirty="0">
                <a:solidFill>
                  <a:srgbClr val="F1F1E8"/>
                </a:solidFill>
                <a:latin typeface="Poppins Medium"/>
                <a:ea typeface="Poppins Medium"/>
                <a:cs typeface="Poppins Medium"/>
                <a:sym typeface="Poppins Medium"/>
              </a:rPr>
              <a:t>Email</a:t>
            </a:r>
            <a:r>
              <a:rPr lang="en-US" sz="3303" b="1" dirty="0" smtClean="0">
                <a:solidFill>
                  <a:srgbClr val="F1F1E8"/>
                </a:solidFill>
                <a:latin typeface="Poppins Medium"/>
                <a:ea typeface="Poppins Medium"/>
                <a:cs typeface="Poppins Medium"/>
                <a:sym typeface="Poppins Medium"/>
              </a:rPr>
              <a:t>: safoanahmedrimon@gmail.com</a:t>
            </a:r>
            <a:endParaRPr lang="en-US" sz="3303" b="1" dirty="0">
              <a:solidFill>
                <a:srgbClr val="F1F1E8"/>
              </a:solidFill>
              <a:latin typeface="Poppins Medium"/>
              <a:ea typeface="Poppins Medium"/>
              <a:cs typeface="Poppins Medium"/>
              <a:sym typeface="Poppins Medium"/>
            </a:endParaRPr>
          </a:p>
        </p:txBody>
      </p:sp>
      <p:sp>
        <p:nvSpPr>
          <p:cNvPr id="15" name="Freeform 15"/>
          <p:cNvSpPr/>
          <p:nvPr/>
        </p:nvSpPr>
        <p:spPr>
          <a:xfrm>
            <a:off x="20497800" y="18669001"/>
            <a:ext cx="14173200" cy="3733800"/>
          </a:xfrm>
          <a:custGeom>
            <a:avLst/>
            <a:gdLst/>
            <a:ahLst/>
            <a:cxnLst/>
            <a:rect l="l" t="t" r="r" b="b"/>
            <a:pathLst>
              <a:path w="8076490" h="5016257">
                <a:moveTo>
                  <a:pt x="0" y="0"/>
                </a:moveTo>
                <a:lnTo>
                  <a:pt x="8076490" y="0"/>
                </a:lnTo>
                <a:lnTo>
                  <a:pt x="8076490" y="5016258"/>
                </a:lnTo>
                <a:lnTo>
                  <a:pt x="0" y="5016258"/>
                </a:lnTo>
                <a:lnTo>
                  <a:pt x="0" y="0"/>
                </a:lnTo>
                <a:close/>
              </a:path>
            </a:pathLst>
          </a:custGeom>
          <a:blipFill>
            <a:blip r:embed="rId2"/>
            <a:stretch>
              <a:fillRect/>
            </a:stretch>
          </a:blipFill>
        </p:spPr>
      </p:sp>
      <p:sp>
        <p:nvSpPr>
          <p:cNvPr id="17" name="TextBox 17"/>
          <p:cNvSpPr txBox="1"/>
          <p:nvPr/>
        </p:nvSpPr>
        <p:spPr>
          <a:xfrm>
            <a:off x="5562600" y="1447800"/>
            <a:ext cx="36499800" cy="936154"/>
          </a:xfrm>
          <a:prstGeom prst="rect">
            <a:avLst/>
          </a:prstGeom>
        </p:spPr>
        <p:txBody>
          <a:bodyPr wrap="square" lIns="0" tIns="0" rIns="0" bIns="0" rtlCol="0" anchor="t">
            <a:spAutoFit/>
          </a:bodyPr>
          <a:lstStyle/>
          <a:p>
            <a:pPr algn="just">
              <a:lnSpc>
                <a:spcPts val="7349"/>
              </a:lnSpc>
            </a:pPr>
            <a:r>
              <a:rPr lang="en-US" sz="6999" dirty="0">
                <a:solidFill>
                  <a:srgbClr val="F4C833"/>
                </a:solidFill>
                <a:latin typeface="Londrina Solid"/>
                <a:ea typeface="Londrina Solid"/>
                <a:cs typeface="Londrina Solid"/>
                <a:sym typeface="Londrina Solid"/>
              </a:rPr>
              <a:t>Public Health Consequences of Loneliness and Social Isolation Among Older Adults: A Systematic Review</a:t>
            </a:r>
          </a:p>
        </p:txBody>
      </p:sp>
      <p:grpSp>
        <p:nvGrpSpPr>
          <p:cNvPr id="18" name="Group 18"/>
          <p:cNvGrpSpPr/>
          <p:nvPr/>
        </p:nvGrpSpPr>
        <p:grpSpPr>
          <a:xfrm>
            <a:off x="381000" y="8229600"/>
            <a:ext cx="19507200" cy="10846427"/>
            <a:chOff x="418461" y="104775"/>
            <a:chExt cx="21962855" cy="11093255"/>
          </a:xfrm>
        </p:grpSpPr>
        <p:sp>
          <p:nvSpPr>
            <p:cNvPr id="19" name="TextBox 19"/>
            <p:cNvSpPr txBox="1"/>
            <p:nvPr/>
          </p:nvSpPr>
          <p:spPr>
            <a:xfrm>
              <a:off x="798789" y="104775"/>
              <a:ext cx="13849043" cy="1175385"/>
            </a:xfrm>
            <a:prstGeom prst="rect">
              <a:avLst/>
            </a:prstGeom>
          </p:spPr>
          <p:txBody>
            <a:bodyPr lIns="0" tIns="0" rIns="0" bIns="0" rtlCol="0" anchor="t">
              <a:spAutoFit/>
            </a:bodyPr>
            <a:lstStyle/>
            <a:p>
              <a:pPr marL="0" lvl="0" indent="0" algn="l">
                <a:lnSpc>
                  <a:spcPts val="6300"/>
                </a:lnSpc>
              </a:pPr>
              <a:r>
                <a:rPr lang="en-US" sz="6300" dirty="0">
                  <a:solidFill>
                    <a:srgbClr val="276BBD"/>
                  </a:solidFill>
                  <a:latin typeface="Londrina Solid"/>
                  <a:ea typeface="Londrina Solid"/>
                  <a:cs typeface="Londrina Solid"/>
                  <a:sym typeface="Londrina Solid"/>
                </a:rPr>
                <a:t>1. BACKGROUND / </a:t>
              </a:r>
              <a:r>
                <a:rPr lang="en-US" sz="6300" u="none" dirty="0">
                  <a:solidFill>
                    <a:srgbClr val="276BBD"/>
                  </a:solidFill>
                  <a:latin typeface="Londrina Solid"/>
                  <a:ea typeface="Londrina Solid"/>
                  <a:cs typeface="Londrina Solid"/>
                  <a:sym typeface="Londrina Solid"/>
                </a:rPr>
                <a:t>INTRODUCTION</a:t>
              </a:r>
            </a:p>
          </p:txBody>
        </p:sp>
        <p:sp>
          <p:nvSpPr>
            <p:cNvPr id="20" name="TextBox 20"/>
            <p:cNvSpPr txBox="1"/>
            <p:nvPr/>
          </p:nvSpPr>
          <p:spPr>
            <a:xfrm>
              <a:off x="418461" y="908380"/>
              <a:ext cx="21962855" cy="10289650"/>
            </a:xfrm>
            <a:prstGeom prst="rect">
              <a:avLst/>
            </a:prstGeom>
          </p:spPr>
          <p:txBody>
            <a:bodyPr wrap="square" lIns="0" tIns="0" rIns="0" bIns="0" rtlCol="0" anchor="t">
              <a:spAutoFit/>
            </a:bodyPr>
            <a:lstStyle/>
            <a:p>
              <a:pPr marL="582928" lvl="1" indent="-291464" algn="just">
                <a:lnSpc>
                  <a:spcPct val="150000"/>
                </a:lnSpc>
                <a:spcBef>
                  <a:spcPct val="0"/>
                </a:spcBef>
                <a:buFont typeface="Arial"/>
                <a:buChar char="•"/>
              </a:pPr>
              <a:r>
                <a:rPr lang="en-US" sz="4400" dirty="0">
                  <a:solidFill>
                    <a:srgbClr val="1F1B17"/>
                  </a:solidFill>
                  <a:latin typeface="Poppins Medium"/>
                  <a:ea typeface="Poppins Medium"/>
                  <a:cs typeface="Poppins Medium"/>
                  <a:sym typeface="Poppins Medium"/>
                </a:rPr>
                <a:t>Loneliness and social isolation are increasingly becoming global health issues affecting older people(World Health Organization, 2021).</a:t>
              </a:r>
            </a:p>
            <a:p>
              <a:pPr marL="582928" lvl="1" indent="-291464" algn="just">
                <a:lnSpc>
                  <a:spcPct val="150000"/>
                </a:lnSpc>
                <a:spcBef>
                  <a:spcPct val="0"/>
                </a:spcBef>
                <a:buFont typeface="Arial"/>
                <a:buChar char="•"/>
              </a:pPr>
              <a:r>
                <a:rPr lang="en-US" sz="4400" dirty="0">
                  <a:solidFill>
                    <a:srgbClr val="1F1B17"/>
                  </a:solidFill>
                  <a:latin typeface="Poppins Medium"/>
                  <a:ea typeface="Poppins Medium"/>
                  <a:cs typeface="Poppins Medium"/>
                  <a:sym typeface="Poppins Medium"/>
                </a:rPr>
                <a:t>Retirement, widowhood, decreasing mobility and weaker social networks all contribute to the risk of ageing populations (</a:t>
              </a:r>
              <a:r>
                <a:rPr lang="en-US" sz="4400" dirty="0" err="1">
                  <a:solidFill>
                    <a:srgbClr val="1F1B17"/>
                  </a:solidFill>
                  <a:latin typeface="Poppins Medium"/>
                  <a:ea typeface="Poppins Medium"/>
                  <a:cs typeface="Poppins Medium"/>
                  <a:sym typeface="Poppins Medium"/>
                </a:rPr>
                <a:t>Courtin</a:t>
              </a:r>
              <a:r>
                <a:rPr lang="en-US" sz="4400" dirty="0">
                  <a:solidFill>
                    <a:srgbClr val="1F1B17"/>
                  </a:solidFill>
                  <a:latin typeface="Poppins Medium"/>
                  <a:ea typeface="Poppins Medium"/>
                  <a:cs typeface="Poppins Medium"/>
                  <a:sym typeface="Poppins Medium"/>
                </a:rPr>
                <a:t> and Knapp, 2017).</a:t>
              </a:r>
            </a:p>
            <a:p>
              <a:pPr marL="582928" lvl="1" indent="-291464" algn="just">
                <a:lnSpc>
                  <a:spcPct val="150000"/>
                </a:lnSpc>
                <a:spcBef>
                  <a:spcPct val="0"/>
                </a:spcBef>
                <a:buFont typeface="Arial"/>
                <a:buChar char="•"/>
              </a:pPr>
              <a:r>
                <a:rPr lang="en-US" sz="4400" dirty="0">
                  <a:solidFill>
                    <a:srgbClr val="1F1B17"/>
                  </a:solidFill>
                  <a:latin typeface="Poppins Medium"/>
                  <a:ea typeface="Poppins Medium"/>
                  <a:cs typeface="Poppins Medium"/>
                  <a:sym typeface="Poppins Medium"/>
                </a:rPr>
                <a:t>Loneliness has been found to be associated with mental and physical health problems (Holt-</a:t>
              </a:r>
              <a:r>
                <a:rPr lang="en-US" sz="4400" dirty="0" err="1">
                  <a:solidFill>
                    <a:srgbClr val="1F1B17"/>
                  </a:solidFill>
                  <a:latin typeface="Poppins Medium"/>
                  <a:ea typeface="Poppins Medium"/>
                  <a:cs typeface="Poppins Medium"/>
                  <a:sym typeface="Poppins Medium"/>
                </a:rPr>
                <a:t>Lunstad</a:t>
              </a:r>
              <a:r>
                <a:rPr lang="en-US" sz="4400" dirty="0">
                  <a:solidFill>
                    <a:srgbClr val="1F1B17"/>
                  </a:solidFill>
                  <a:latin typeface="Poppins Medium"/>
                  <a:ea typeface="Poppins Medium"/>
                  <a:cs typeface="Poppins Medium"/>
                  <a:sym typeface="Poppins Medium"/>
                </a:rPr>
                <a:t> et al., 2015).</a:t>
              </a:r>
            </a:p>
            <a:p>
              <a:pPr marL="582928" lvl="1" indent="-291464" algn="just">
                <a:lnSpc>
                  <a:spcPct val="150000"/>
                </a:lnSpc>
                <a:spcBef>
                  <a:spcPct val="0"/>
                </a:spcBef>
                <a:buFont typeface="Arial"/>
                <a:buChar char="•"/>
              </a:pPr>
              <a:r>
                <a:rPr lang="en-US" sz="4400" dirty="0">
                  <a:solidFill>
                    <a:srgbClr val="1F1B17"/>
                  </a:solidFill>
                  <a:latin typeface="Poppins Medium"/>
                  <a:ea typeface="Poppins Medium"/>
                  <a:cs typeface="Poppins Medium"/>
                  <a:sym typeface="Poppins Medium"/>
                </a:rPr>
                <a:t>Social isolation is recognized by WHO as one of the most important risk factors for premature death (World Health Organization, 2021).</a:t>
              </a:r>
              <a:endParaRPr lang="en-US" sz="2699" b="1" u="none" dirty="0">
                <a:solidFill>
                  <a:srgbClr val="1F1B17"/>
                </a:solidFill>
                <a:latin typeface="Poppins Medium"/>
                <a:ea typeface="Poppins Medium"/>
                <a:cs typeface="Poppins Medium"/>
                <a:sym typeface="Poppins Medium"/>
              </a:endParaRPr>
            </a:p>
          </p:txBody>
        </p:sp>
      </p:grpSp>
      <p:grpSp>
        <p:nvGrpSpPr>
          <p:cNvPr id="24" name="Group 24"/>
          <p:cNvGrpSpPr/>
          <p:nvPr/>
        </p:nvGrpSpPr>
        <p:grpSpPr>
          <a:xfrm>
            <a:off x="533400" y="22174200"/>
            <a:ext cx="10439400" cy="2146353"/>
            <a:chOff x="0" y="0"/>
            <a:chExt cx="19444477" cy="2861803"/>
          </a:xfrm>
        </p:grpSpPr>
        <p:sp>
          <p:nvSpPr>
            <p:cNvPr id="25" name="TextBox 25"/>
            <p:cNvSpPr txBox="1"/>
            <p:nvPr/>
          </p:nvSpPr>
          <p:spPr>
            <a:xfrm>
              <a:off x="0" y="-123825"/>
              <a:ext cx="17877089" cy="1290614"/>
            </a:xfrm>
            <a:prstGeom prst="rect">
              <a:avLst/>
            </a:prstGeom>
          </p:spPr>
          <p:txBody>
            <a:bodyPr lIns="0" tIns="0" rIns="0" bIns="0" rtlCol="0" anchor="t">
              <a:spAutoFit/>
            </a:bodyPr>
            <a:lstStyle/>
            <a:p>
              <a:pPr algn="l">
                <a:lnSpc>
                  <a:spcPts val="8072"/>
                </a:lnSpc>
              </a:pPr>
              <a:r>
                <a:rPr lang="en-US" sz="5766">
                  <a:solidFill>
                    <a:srgbClr val="276BBD"/>
                  </a:solidFill>
                  <a:latin typeface="Londrina Solid"/>
                  <a:ea typeface="Londrina Solid"/>
                  <a:cs typeface="Londrina Solid"/>
                  <a:sym typeface="Londrina Solid"/>
                </a:rPr>
                <a:t>5. Research Question</a:t>
              </a:r>
            </a:p>
          </p:txBody>
        </p:sp>
        <p:sp>
          <p:nvSpPr>
            <p:cNvPr id="26" name="TextBox 26"/>
            <p:cNvSpPr txBox="1"/>
            <p:nvPr/>
          </p:nvSpPr>
          <p:spPr>
            <a:xfrm>
              <a:off x="0" y="1272675"/>
              <a:ext cx="19444477" cy="1589128"/>
            </a:xfrm>
            <a:prstGeom prst="rect">
              <a:avLst/>
            </a:prstGeom>
          </p:spPr>
          <p:txBody>
            <a:bodyPr lIns="0" tIns="0" rIns="0" bIns="0" rtlCol="0" anchor="t">
              <a:spAutoFit/>
            </a:bodyPr>
            <a:lstStyle/>
            <a:p>
              <a:pPr algn="l">
                <a:lnSpc>
                  <a:spcPts val="4843"/>
                </a:lnSpc>
              </a:pPr>
              <a:r>
                <a:rPr lang="en-US" sz="3459" dirty="0">
                  <a:solidFill>
                    <a:srgbClr val="1F1B17"/>
                  </a:solidFill>
                  <a:latin typeface="Poppins Medium"/>
                  <a:ea typeface="Poppins Medium"/>
                  <a:cs typeface="Poppins Medium"/>
                  <a:sym typeface="Poppins Medium"/>
                </a:rPr>
                <a:t>What are the public health consequences of loneliness and social isolation among older adults?</a:t>
              </a:r>
            </a:p>
          </p:txBody>
        </p:sp>
      </p:grpSp>
      <p:sp>
        <p:nvSpPr>
          <p:cNvPr id="27" name="TextBox 27"/>
          <p:cNvSpPr txBox="1"/>
          <p:nvPr/>
        </p:nvSpPr>
        <p:spPr>
          <a:xfrm>
            <a:off x="34747200" y="10134600"/>
            <a:ext cx="8763000" cy="11772454"/>
          </a:xfrm>
          <a:prstGeom prst="rect">
            <a:avLst/>
          </a:prstGeom>
        </p:spPr>
        <p:txBody>
          <a:bodyPr wrap="square" lIns="0" tIns="0" rIns="0" bIns="0" rtlCol="0" anchor="t">
            <a:spAutoFit/>
          </a:bodyPr>
          <a:lstStyle/>
          <a:p>
            <a:pPr algn="just">
              <a:lnSpc>
                <a:spcPct val="150000"/>
              </a:lnSpc>
            </a:pPr>
            <a:r>
              <a:rPr lang="en-US" sz="3000" b="1" dirty="0">
                <a:solidFill>
                  <a:srgbClr val="1F1B17"/>
                </a:solidFill>
                <a:latin typeface="Poppins Semi-Bold"/>
                <a:ea typeface="Poppins Semi-Bold"/>
                <a:cs typeface="Poppins Semi-Bold"/>
                <a:sym typeface="Poppins Semi-Bold"/>
              </a:rPr>
              <a:t>This study will be helpful for:</a:t>
            </a:r>
          </a:p>
          <a:p>
            <a:pPr marL="457200" indent="-457200" algn="just">
              <a:lnSpc>
                <a:spcPct val="150000"/>
              </a:lnSpc>
              <a:buFont typeface="Arial" panose="020B0604020202020204" pitchFamily="34" charset="0"/>
              <a:buChar char="•"/>
            </a:pPr>
            <a:r>
              <a:rPr lang="en-US" sz="3000" b="1" dirty="0">
                <a:solidFill>
                  <a:srgbClr val="1F1B17"/>
                </a:solidFill>
                <a:latin typeface="Poppins Semi-Bold"/>
                <a:ea typeface="Poppins Semi-Bold"/>
                <a:cs typeface="Poppins Semi-Bold"/>
                <a:sym typeface="Poppins Semi-Bold"/>
              </a:rPr>
              <a:t>Patients/Older adults: improved wellbeing and social support(World Health Organization, 2025).</a:t>
            </a:r>
          </a:p>
          <a:p>
            <a:pPr marL="457200" indent="-457200" algn="just">
              <a:lnSpc>
                <a:spcPct val="150000"/>
              </a:lnSpc>
              <a:buFont typeface="Arial" panose="020B0604020202020204" pitchFamily="34" charset="0"/>
              <a:buChar char="•"/>
            </a:pPr>
            <a:r>
              <a:rPr lang="en-US" sz="3000" b="1" dirty="0">
                <a:solidFill>
                  <a:srgbClr val="1F1B17"/>
                </a:solidFill>
                <a:latin typeface="Poppins Semi-Bold"/>
                <a:ea typeface="Poppins Semi-Bold"/>
                <a:cs typeface="Poppins Semi-Bold"/>
                <a:sym typeface="Poppins Semi-Bold"/>
              </a:rPr>
              <a:t>Healthcare professionals: better identification of at-risk individuals(Holt-</a:t>
            </a:r>
            <a:r>
              <a:rPr lang="en-US" sz="3000" b="1" dirty="0" err="1">
                <a:solidFill>
                  <a:srgbClr val="1F1B17"/>
                </a:solidFill>
                <a:latin typeface="Poppins Semi-Bold"/>
                <a:ea typeface="Poppins Semi-Bold"/>
                <a:cs typeface="Poppins Semi-Bold"/>
                <a:sym typeface="Poppins Semi-Bold"/>
              </a:rPr>
              <a:t>Lunstad</a:t>
            </a:r>
            <a:r>
              <a:rPr lang="en-US" sz="3000" b="1" dirty="0">
                <a:solidFill>
                  <a:srgbClr val="1F1B17"/>
                </a:solidFill>
                <a:latin typeface="Poppins Semi-Bold"/>
                <a:ea typeface="Poppins Semi-Bold"/>
                <a:cs typeface="Poppins Semi-Bold"/>
                <a:sym typeface="Poppins Semi-Bold"/>
              </a:rPr>
              <a:t> et al., 2015).  </a:t>
            </a:r>
          </a:p>
          <a:p>
            <a:pPr marL="457200" indent="-457200" algn="just">
              <a:lnSpc>
                <a:spcPct val="150000"/>
              </a:lnSpc>
              <a:buFont typeface="Arial" panose="020B0604020202020204" pitchFamily="34" charset="0"/>
              <a:buChar char="•"/>
            </a:pPr>
            <a:r>
              <a:rPr lang="en-US" sz="3000" b="1" dirty="0">
                <a:solidFill>
                  <a:srgbClr val="1F1B17"/>
                </a:solidFill>
                <a:latin typeface="Poppins Semi-Bold"/>
                <a:ea typeface="Poppins Semi-Bold"/>
                <a:cs typeface="Poppins Semi-Bold"/>
                <a:sym typeface="Poppins Semi-Bold"/>
              </a:rPr>
              <a:t>There is still progress to be made in social care services, with intervention planning in need of further enhancements (</a:t>
            </a:r>
            <a:r>
              <a:rPr lang="en-US" sz="3000" b="1" dirty="0" err="1">
                <a:solidFill>
                  <a:srgbClr val="1F1B17"/>
                </a:solidFill>
                <a:latin typeface="Poppins Semi-Bold"/>
                <a:ea typeface="Poppins Semi-Bold"/>
                <a:cs typeface="Poppins Semi-Bold"/>
                <a:sym typeface="Poppins Semi-Bold"/>
              </a:rPr>
              <a:t>Fakoya</a:t>
            </a:r>
            <a:r>
              <a:rPr lang="en-US" sz="3000" b="1" dirty="0">
                <a:solidFill>
                  <a:srgbClr val="1F1B17"/>
                </a:solidFill>
                <a:latin typeface="Poppins Semi-Bold"/>
                <a:ea typeface="Poppins Semi-Bold"/>
                <a:cs typeface="Poppins Semi-Bold"/>
                <a:sym typeface="Poppins Semi-Bold"/>
              </a:rPr>
              <a:t>, </a:t>
            </a:r>
            <a:r>
              <a:rPr lang="en-US" sz="3000" b="1" dirty="0" err="1">
                <a:solidFill>
                  <a:srgbClr val="1F1B17"/>
                </a:solidFill>
                <a:latin typeface="Poppins Semi-Bold"/>
                <a:ea typeface="Poppins Semi-Bold"/>
                <a:cs typeface="Poppins Semi-Bold"/>
                <a:sym typeface="Poppins Semi-Bold"/>
              </a:rPr>
              <a:t>McCorry</a:t>
            </a:r>
            <a:r>
              <a:rPr lang="en-US" sz="3000" b="1" dirty="0">
                <a:solidFill>
                  <a:srgbClr val="1F1B17"/>
                </a:solidFill>
                <a:latin typeface="Poppins Semi-Bold"/>
                <a:ea typeface="Poppins Semi-Bold"/>
                <a:cs typeface="Poppins Semi-Bold"/>
                <a:sym typeface="Poppins Semi-Bold"/>
              </a:rPr>
              <a:t> and Donnelly, 2020).</a:t>
            </a:r>
          </a:p>
          <a:p>
            <a:pPr marL="457200" indent="-457200" algn="just">
              <a:lnSpc>
                <a:spcPct val="150000"/>
              </a:lnSpc>
              <a:buFont typeface="Arial" panose="020B0604020202020204" pitchFamily="34" charset="0"/>
              <a:buChar char="•"/>
            </a:pPr>
            <a:r>
              <a:rPr lang="en-US" sz="3000" b="1" dirty="0">
                <a:solidFill>
                  <a:srgbClr val="1F1B17"/>
                </a:solidFill>
                <a:latin typeface="Poppins Semi-Bold"/>
                <a:ea typeface="Poppins Semi-Bold"/>
                <a:cs typeface="Poppins Semi-Bold"/>
                <a:sym typeface="Poppins Semi-Bold"/>
              </a:rPr>
              <a:t>Policy makers: evidence for national ageing and mental health policies(National Academies of Sciences, Engineering, and Medicine, 2020).</a:t>
            </a:r>
          </a:p>
          <a:p>
            <a:pPr marL="457200" indent="-457200" algn="just">
              <a:lnSpc>
                <a:spcPct val="150000"/>
              </a:lnSpc>
              <a:buFont typeface="Arial" panose="020B0604020202020204" pitchFamily="34" charset="0"/>
              <a:buChar char="•"/>
            </a:pPr>
            <a:r>
              <a:rPr lang="en-US" sz="3000" b="1" dirty="0">
                <a:solidFill>
                  <a:srgbClr val="1F1B17"/>
                </a:solidFill>
                <a:latin typeface="Poppins Semi-Bold"/>
                <a:ea typeface="Poppins Semi-Bold"/>
                <a:cs typeface="Poppins Semi-Bold"/>
                <a:sym typeface="Poppins Semi-Bold"/>
              </a:rPr>
              <a:t>Healthcare systems: decreased long-term healthcare </a:t>
            </a:r>
            <a:r>
              <a:rPr lang="en-US" sz="3000" b="1" dirty="0" smtClean="0">
                <a:solidFill>
                  <a:srgbClr val="1F1B17"/>
                </a:solidFill>
                <a:latin typeface="Poppins Semi-Bold"/>
                <a:ea typeface="Poppins Semi-Bold"/>
                <a:cs typeface="Poppins Semi-Bold"/>
                <a:sym typeface="Poppins Semi-Bold"/>
              </a:rPr>
              <a:t>cost</a:t>
            </a:r>
            <a:endParaRPr lang="en-US" sz="3000" b="1" dirty="0">
              <a:solidFill>
                <a:srgbClr val="1F1B17"/>
              </a:solidFill>
              <a:latin typeface="Poppins Semi-Bold"/>
              <a:ea typeface="Poppins Semi-Bold"/>
              <a:cs typeface="Poppins Semi-Bold"/>
              <a:sym typeface="Poppins Semi-Bold"/>
            </a:endParaRPr>
          </a:p>
        </p:txBody>
      </p:sp>
      <p:grpSp>
        <p:nvGrpSpPr>
          <p:cNvPr id="28" name="Group 28"/>
          <p:cNvGrpSpPr/>
          <p:nvPr/>
        </p:nvGrpSpPr>
        <p:grpSpPr>
          <a:xfrm>
            <a:off x="0" y="24841200"/>
            <a:ext cx="10924138" cy="6648058"/>
            <a:chOff x="-483168" y="10350501"/>
            <a:chExt cx="19025117" cy="8864078"/>
          </a:xfrm>
        </p:grpSpPr>
        <p:sp>
          <p:nvSpPr>
            <p:cNvPr id="29" name="TextBox 29"/>
            <p:cNvSpPr txBox="1"/>
            <p:nvPr/>
          </p:nvSpPr>
          <p:spPr>
            <a:xfrm>
              <a:off x="711200" y="10350501"/>
              <a:ext cx="17830749" cy="1126067"/>
            </a:xfrm>
            <a:prstGeom prst="rect">
              <a:avLst/>
            </a:prstGeom>
          </p:spPr>
          <p:txBody>
            <a:bodyPr lIns="0" tIns="0" rIns="0" bIns="0" rtlCol="0" anchor="t">
              <a:spAutoFit/>
            </a:bodyPr>
            <a:lstStyle/>
            <a:p>
              <a:pPr algn="l">
                <a:lnSpc>
                  <a:spcPts val="7000"/>
                </a:lnSpc>
              </a:pPr>
              <a:r>
                <a:rPr lang="en-US" sz="5000" dirty="0">
                  <a:solidFill>
                    <a:srgbClr val="276BBD"/>
                  </a:solidFill>
                  <a:latin typeface="Londrina Solid"/>
                  <a:ea typeface="Londrina Solid"/>
                  <a:cs typeface="Londrina Solid"/>
                  <a:sym typeface="Londrina Solid"/>
                </a:rPr>
                <a:t>6. Objectives</a:t>
              </a:r>
            </a:p>
          </p:txBody>
        </p:sp>
        <p:sp>
          <p:nvSpPr>
            <p:cNvPr id="30" name="TextBox 30"/>
            <p:cNvSpPr txBox="1"/>
            <p:nvPr/>
          </p:nvSpPr>
          <p:spPr>
            <a:xfrm>
              <a:off x="-483168" y="11976101"/>
              <a:ext cx="17782077" cy="7238478"/>
            </a:xfrm>
            <a:prstGeom prst="rect">
              <a:avLst/>
            </a:prstGeom>
          </p:spPr>
          <p:txBody>
            <a:bodyPr lIns="0" tIns="0" rIns="0" bIns="0" rtlCol="0" anchor="t">
              <a:spAutoFit/>
            </a:bodyPr>
            <a:lstStyle/>
            <a:p>
              <a:pPr marL="604518" lvl="1" indent="-302259" algn="just">
                <a:lnSpc>
                  <a:spcPts val="3919"/>
                </a:lnSpc>
                <a:buFont typeface="Arial"/>
                <a:buChar char="•"/>
              </a:pPr>
              <a:r>
                <a:rPr lang="en-US" sz="3600" dirty="0">
                  <a:solidFill>
                    <a:srgbClr val="1F1B17"/>
                  </a:solidFill>
                  <a:latin typeface="Poppins Medium"/>
                  <a:ea typeface="Poppins Medium"/>
                  <a:cs typeface="Poppins Medium"/>
                  <a:sym typeface="Poppins Medium"/>
                </a:rPr>
                <a:t>To identify the prevalence of loneliness and social isolation among older adults.</a:t>
              </a:r>
            </a:p>
            <a:p>
              <a:pPr marL="604518" lvl="1" indent="-302259" algn="just">
                <a:lnSpc>
                  <a:spcPts val="3919"/>
                </a:lnSpc>
                <a:buFont typeface="Arial"/>
                <a:buChar char="•"/>
              </a:pPr>
              <a:r>
                <a:rPr lang="en-US" sz="3600" dirty="0">
                  <a:solidFill>
                    <a:srgbClr val="1F1B17"/>
                  </a:solidFill>
                  <a:latin typeface="Poppins Medium"/>
                  <a:ea typeface="Poppins Medium"/>
                  <a:cs typeface="Poppins Medium"/>
                  <a:sym typeface="Poppins Medium"/>
                </a:rPr>
                <a:t>To examine physical health outcomes linked to loneliness (e.g., cardiovascular disease, mortality).</a:t>
              </a:r>
            </a:p>
            <a:p>
              <a:pPr marL="604518" lvl="1" indent="-302259" algn="just">
                <a:lnSpc>
                  <a:spcPts val="3919"/>
                </a:lnSpc>
                <a:buFont typeface="Arial"/>
                <a:buChar char="•"/>
              </a:pPr>
              <a:r>
                <a:rPr lang="en-US" sz="3600" dirty="0">
                  <a:solidFill>
                    <a:srgbClr val="1F1B17"/>
                  </a:solidFill>
                  <a:latin typeface="Poppins Medium"/>
                  <a:ea typeface="Poppins Medium"/>
                  <a:cs typeface="Poppins Medium"/>
                  <a:sym typeface="Poppins Medium"/>
                </a:rPr>
                <a:t>To explore mental health impacts such as depression, anxiety, and cognitive decline.</a:t>
              </a:r>
            </a:p>
            <a:p>
              <a:pPr marL="604518" lvl="1" indent="-302259" algn="just">
                <a:lnSpc>
                  <a:spcPts val="3919"/>
                </a:lnSpc>
                <a:buFont typeface="Arial"/>
                <a:buChar char="•"/>
              </a:pPr>
              <a:r>
                <a:rPr lang="en-US" sz="3600" dirty="0">
                  <a:solidFill>
                    <a:srgbClr val="1F1B17"/>
                  </a:solidFill>
                  <a:latin typeface="Poppins Medium"/>
                  <a:ea typeface="Poppins Medium"/>
                  <a:cs typeface="Poppins Medium"/>
                  <a:sym typeface="Poppins Medium"/>
                </a:rPr>
                <a:t>To evaluate interventions aimed at reducing loneliness in older populations.</a:t>
              </a:r>
            </a:p>
            <a:p>
              <a:pPr algn="l">
                <a:lnSpc>
                  <a:spcPts val="3359"/>
                </a:lnSpc>
              </a:pPr>
              <a:endParaRPr lang="en-US" sz="2799" b="1" dirty="0">
                <a:solidFill>
                  <a:srgbClr val="1F1B17"/>
                </a:solidFill>
                <a:latin typeface="Poppins Medium"/>
                <a:ea typeface="Poppins Medium"/>
                <a:cs typeface="Poppins Medium"/>
                <a:sym typeface="Poppins Medium"/>
              </a:endParaRPr>
            </a:p>
          </p:txBody>
        </p:sp>
      </p:grpSp>
      <p:grpSp>
        <p:nvGrpSpPr>
          <p:cNvPr id="31" name="Group 31"/>
          <p:cNvGrpSpPr/>
          <p:nvPr/>
        </p:nvGrpSpPr>
        <p:grpSpPr>
          <a:xfrm>
            <a:off x="304800" y="19583400"/>
            <a:ext cx="19431000" cy="1915418"/>
            <a:chOff x="-76706" y="1320801"/>
            <a:chExt cx="9780027" cy="2553891"/>
          </a:xfrm>
        </p:grpSpPr>
        <p:sp>
          <p:nvSpPr>
            <p:cNvPr id="32" name="TextBox 32"/>
            <p:cNvSpPr txBox="1"/>
            <p:nvPr/>
          </p:nvSpPr>
          <p:spPr>
            <a:xfrm>
              <a:off x="-76706" y="1320801"/>
              <a:ext cx="8781676" cy="1175386"/>
            </a:xfrm>
            <a:prstGeom prst="rect">
              <a:avLst/>
            </a:prstGeom>
          </p:spPr>
          <p:txBody>
            <a:bodyPr lIns="0" tIns="0" rIns="0" bIns="0" rtlCol="0" anchor="t">
              <a:spAutoFit/>
            </a:bodyPr>
            <a:lstStyle/>
            <a:p>
              <a:pPr marL="0" lvl="0" indent="0" algn="l">
                <a:lnSpc>
                  <a:spcPts val="6300"/>
                </a:lnSpc>
              </a:pPr>
              <a:r>
                <a:rPr lang="en-US" sz="6300" dirty="0">
                  <a:solidFill>
                    <a:srgbClr val="FFFFFF"/>
                  </a:solidFill>
                  <a:latin typeface="Londrina Solid"/>
                  <a:ea typeface="Londrina Solid"/>
                  <a:cs typeface="Londrina Solid"/>
                  <a:sym typeface="Londrina Solid"/>
                </a:rPr>
                <a:t>4. A</a:t>
              </a:r>
              <a:r>
                <a:rPr lang="en-US" sz="6300" u="none" dirty="0">
                  <a:solidFill>
                    <a:srgbClr val="FFFFFF"/>
                  </a:solidFill>
                  <a:latin typeface="Londrina Solid"/>
                  <a:ea typeface="Londrina Solid"/>
                  <a:cs typeface="Londrina Solid"/>
                  <a:sym typeface="Londrina Solid"/>
                </a:rPr>
                <a:t>IM</a:t>
              </a:r>
            </a:p>
          </p:txBody>
        </p:sp>
        <p:sp>
          <p:nvSpPr>
            <p:cNvPr id="33" name="TextBox 33"/>
            <p:cNvSpPr txBox="1"/>
            <p:nvPr/>
          </p:nvSpPr>
          <p:spPr>
            <a:xfrm>
              <a:off x="-38353" y="2438401"/>
              <a:ext cx="9741674" cy="1436291"/>
            </a:xfrm>
            <a:prstGeom prst="rect">
              <a:avLst/>
            </a:prstGeom>
          </p:spPr>
          <p:txBody>
            <a:bodyPr lIns="0" tIns="0" rIns="0" bIns="0" rtlCol="0" anchor="t">
              <a:spAutoFit/>
            </a:bodyPr>
            <a:lstStyle/>
            <a:p>
              <a:pPr marL="0" lvl="0" indent="0" algn="just">
                <a:lnSpc>
                  <a:spcPts val="4199"/>
                </a:lnSpc>
                <a:spcBef>
                  <a:spcPct val="0"/>
                </a:spcBef>
              </a:pPr>
              <a:r>
                <a:rPr lang="en-US" sz="3600" b="1" dirty="0">
                  <a:solidFill>
                    <a:srgbClr val="FFFFFF"/>
                  </a:solidFill>
                  <a:latin typeface="Poppins Medium"/>
                  <a:ea typeface="Poppins Medium"/>
                  <a:cs typeface="Poppins Medium"/>
                  <a:sym typeface="Poppins Medium"/>
                </a:rPr>
                <a:t>To</a:t>
              </a:r>
              <a:r>
                <a:rPr lang="en-US" sz="3600" b="1" u="none" dirty="0">
                  <a:solidFill>
                    <a:srgbClr val="FFFFFF"/>
                  </a:solidFill>
                  <a:latin typeface="Poppins Medium"/>
                  <a:ea typeface="Poppins Medium"/>
                  <a:cs typeface="Poppins Medium"/>
                  <a:sym typeface="Poppins Medium"/>
                </a:rPr>
                <a:t> systematically review and critically </a:t>
              </a:r>
              <a:r>
                <a:rPr lang="en-US" sz="3600" b="1" u="none" dirty="0" smtClean="0">
                  <a:solidFill>
                    <a:srgbClr val="FFFFFF"/>
                  </a:solidFill>
                  <a:latin typeface="Poppins Medium"/>
                  <a:ea typeface="Poppins Medium"/>
                  <a:cs typeface="Poppins Medium"/>
                  <a:sym typeface="Poppins Medium"/>
                </a:rPr>
                <a:t>analyze </a:t>
              </a:r>
              <a:r>
                <a:rPr lang="en-US" sz="3600" b="1" u="none" dirty="0">
                  <a:solidFill>
                    <a:srgbClr val="FFFFFF"/>
                  </a:solidFill>
                  <a:latin typeface="Poppins Medium"/>
                  <a:ea typeface="Poppins Medium"/>
                  <a:cs typeface="Poppins Medium"/>
                  <a:sym typeface="Poppins Medium"/>
                </a:rPr>
                <a:t>evidence on the public health consequences of loneliness and social isolation among older adults.</a:t>
              </a:r>
            </a:p>
          </p:txBody>
        </p:sp>
      </p:grpSp>
      <p:grpSp>
        <p:nvGrpSpPr>
          <p:cNvPr id="34" name="Group 34"/>
          <p:cNvGrpSpPr/>
          <p:nvPr/>
        </p:nvGrpSpPr>
        <p:grpSpPr>
          <a:xfrm>
            <a:off x="20497800" y="8229600"/>
            <a:ext cx="14272964" cy="9878443"/>
            <a:chOff x="-329499" y="104775"/>
            <a:chExt cx="8766736" cy="13050793"/>
          </a:xfrm>
        </p:grpSpPr>
        <p:sp>
          <p:nvSpPr>
            <p:cNvPr id="35" name="TextBox 35"/>
            <p:cNvSpPr txBox="1"/>
            <p:nvPr/>
          </p:nvSpPr>
          <p:spPr>
            <a:xfrm>
              <a:off x="0" y="104775"/>
              <a:ext cx="8437237" cy="2242185"/>
            </a:xfrm>
            <a:prstGeom prst="rect">
              <a:avLst/>
            </a:prstGeom>
          </p:spPr>
          <p:txBody>
            <a:bodyPr lIns="0" tIns="0" rIns="0" bIns="0" rtlCol="0" anchor="t">
              <a:spAutoFit/>
            </a:bodyPr>
            <a:lstStyle/>
            <a:p>
              <a:pPr marL="0" lvl="0" indent="0" algn="l">
                <a:lnSpc>
                  <a:spcPts val="6300"/>
                </a:lnSpc>
              </a:pPr>
              <a:r>
                <a:rPr lang="en-US" sz="6300" dirty="0">
                  <a:solidFill>
                    <a:srgbClr val="276BBD"/>
                  </a:solidFill>
                  <a:latin typeface="Londrina Solid"/>
                  <a:ea typeface="Londrina Solid"/>
                  <a:cs typeface="Londrina Solid"/>
                  <a:sym typeface="Londrina Solid"/>
                </a:rPr>
                <a:t>2. PREVALENC</a:t>
              </a:r>
              <a:r>
                <a:rPr lang="en-US" sz="6300" u="none" dirty="0">
                  <a:solidFill>
                    <a:srgbClr val="276BBD"/>
                  </a:solidFill>
                  <a:latin typeface="Londrina Solid"/>
                  <a:ea typeface="Londrina Solid"/>
                  <a:cs typeface="Londrina Solid"/>
                  <a:sym typeface="Londrina Solid"/>
                </a:rPr>
                <a:t>E OF THE PROBLEM</a:t>
              </a:r>
            </a:p>
          </p:txBody>
        </p:sp>
        <p:sp>
          <p:nvSpPr>
            <p:cNvPr id="36" name="TextBox 36"/>
            <p:cNvSpPr txBox="1"/>
            <p:nvPr/>
          </p:nvSpPr>
          <p:spPr>
            <a:xfrm>
              <a:off x="-329499" y="1514166"/>
              <a:ext cx="8212210" cy="11641402"/>
            </a:xfrm>
            <a:prstGeom prst="rect">
              <a:avLst/>
            </a:prstGeom>
          </p:spPr>
          <p:txBody>
            <a:bodyPr wrap="square" lIns="0" tIns="0" rIns="0" bIns="0" rtlCol="0" anchor="t">
              <a:spAutoFit/>
            </a:bodyPr>
            <a:lstStyle/>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 Loneliness is a major public health problem in the life course, affecting about 25% of older persons globally, and 5-15% of adolescents (World Health Organization, 2025).</a:t>
              </a:r>
            </a:p>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Around 7% of people aged 65 years and over in the United Kingdom say that they feel lonely often or all the time, and those living alone and those with poor health are more likely to feel lonely (Office for National Statistics, 2023).</a:t>
              </a:r>
            </a:p>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Loneliness is common in older people, particularly after retirement, after the loss of a partner or spouse, due to loss of physical health or loss of social contacts (</a:t>
              </a:r>
              <a:r>
                <a:rPr lang="en-US" sz="2400" dirty="0" err="1">
                  <a:solidFill>
                    <a:srgbClr val="1F1B17"/>
                  </a:solidFill>
                  <a:latin typeface="Poppins Medium"/>
                  <a:ea typeface="Poppins Medium"/>
                  <a:cs typeface="Poppins Medium"/>
                  <a:sym typeface="Poppins Medium"/>
                </a:rPr>
                <a:t>Courtin</a:t>
              </a:r>
              <a:r>
                <a:rPr lang="en-US" sz="2400" dirty="0">
                  <a:solidFill>
                    <a:srgbClr val="1F1B17"/>
                  </a:solidFill>
                  <a:latin typeface="Poppins Medium"/>
                  <a:ea typeface="Poppins Medium"/>
                  <a:cs typeface="Poppins Medium"/>
                  <a:sym typeface="Poppins Medium"/>
                </a:rPr>
                <a:t> and Knapp, 2017; Victor and Yang, 2012).All of the following groups report higher levels of loneliness and social isolation:</a:t>
              </a:r>
            </a:p>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Low-income communities, older adults (National Academies of Sciences, Engineering, and Medicine, 2020).</a:t>
              </a:r>
            </a:p>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Persons of older age who live in rural or geographically isolated areas (</a:t>
              </a:r>
              <a:r>
                <a:rPr lang="en-US" sz="2400" dirty="0" err="1">
                  <a:solidFill>
                    <a:srgbClr val="1F1B17"/>
                  </a:solidFill>
                  <a:latin typeface="Poppins Medium"/>
                  <a:ea typeface="Poppins Medium"/>
                  <a:cs typeface="Poppins Medium"/>
                  <a:sym typeface="Poppins Medium"/>
                </a:rPr>
                <a:t>Fakoya</a:t>
              </a:r>
              <a:r>
                <a:rPr lang="en-US" sz="2400" dirty="0">
                  <a:solidFill>
                    <a:srgbClr val="1F1B17"/>
                  </a:solidFill>
                  <a:latin typeface="Poppins Medium"/>
                  <a:ea typeface="Poppins Medium"/>
                  <a:cs typeface="Poppins Medium"/>
                  <a:sym typeface="Poppins Medium"/>
                </a:rPr>
                <a:t>, </a:t>
              </a:r>
              <a:r>
                <a:rPr lang="en-US" sz="2400" dirty="0" err="1">
                  <a:solidFill>
                    <a:srgbClr val="1F1B17"/>
                  </a:solidFill>
                  <a:latin typeface="Poppins Medium"/>
                  <a:ea typeface="Poppins Medium"/>
                  <a:cs typeface="Poppins Medium"/>
                  <a:sym typeface="Poppins Medium"/>
                </a:rPr>
                <a:t>McCorry</a:t>
              </a:r>
              <a:r>
                <a:rPr lang="en-US" sz="2400" dirty="0">
                  <a:solidFill>
                    <a:srgbClr val="1F1B17"/>
                  </a:solidFill>
                  <a:latin typeface="Poppins Medium"/>
                  <a:ea typeface="Poppins Medium"/>
                  <a:cs typeface="Poppins Medium"/>
                  <a:sym typeface="Poppins Medium"/>
                </a:rPr>
                <a:t> and Donnelly, 2020).</a:t>
              </a:r>
            </a:p>
            <a:p>
              <a:pPr marL="518160" lvl="1" indent="-259080" algn="just">
                <a:lnSpc>
                  <a:spcPct val="150000"/>
                </a:lnSpc>
                <a:spcBef>
                  <a:spcPct val="0"/>
                </a:spcBef>
                <a:buFont typeface="Arial"/>
                <a:buChar char="•"/>
              </a:pPr>
              <a:r>
                <a:rPr lang="en-US" sz="2400" dirty="0">
                  <a:solidFill>
                    <a:srgbClr val="1F1B17"/>
                  </a:solidFill>
                  <a:latin typeface="Poppins Medium"/>
                  <a:ea typeface="Poppins Medium"/>
                  <a:cs typeface="Poppins Medium"/>
                  <a:sym typeface="Poppins Medium"/>
                </a:rPr>
                <a:t>People who live alone, especially after the death of their spouse or family members (Holt-</a:t>
              </a:r>
              <a:r>
                <a:rPr lang="en-US" sz="2400" dirty="0" err="1">
                  <a:solidFill>
                    <a:srgbClr val="1F1B17"/>
                  </a:solidFill>
                  <a:latin typeface="Poppins Medium"/>
                  <a:ea typeface="Poppins Medium"/>
                  <a:cs typeface="Poppins Medium"/>
                  <a:sym typeface="Poppins Medium"/>
                </a:rPr>
                <a:t>Lunstad</a:t>
              </a:r>
              <a:r>
                <a:rPr lang="en-US" sz="2400" dirty="0">
                  <a:solidFill>
                    <a:srgbClr val="1F1B17"/>
                  </a:solidFill>
                  <a:latin typeface="Poppins Medium"/>
                  <a:ea typeface="Poppins Medium"/>
                  <a:cs typeface="Poppins Medium"/>
                  <a:sym typeface="Poppins Medium"/>
                </a:rPr>
                <a:t> et al., 2015).</a:t>
              </a:r>
              <a:endParaRPr lang="en-US" sz="2400" b="1" u="none" dirty="0">
                <a:solidFill>
                  <a:srgbClr val="1F1B17"/>
                </a:solidFill>
                <a:latin typeface="Poppins Medium"/>
                <a:ea typeface="Poppins Medium"/>
                <a:cs typeface="Poppins Medium"/>
                <a:sym typeface="Poppins Medium"/>
              </a:endParaRPr>
            </a:p>
          </p:txBody>
        </p:sp>
        <p:sp>
          <p:nvSpPr>
            <p:cNvPr id="37" name="TextBox 37"/>
            <p:cNvSpPr txBox="1"/>
            <p:nvPr/>
          </p:nvSpPr>
          <p:spPr>
            <a:xfrm>
              <a:off x="0" y="11630913"/>
              <a:ext cx="7558819" cy="554355"/>
            </a:xfrm>
            <a:prstGeom prst="rect">
              <a:avLst/>
            </a:prstGeom>
          </p:spPr>
          <p:txBody>
            <a:bodyPr lIns="0" tIns="0" rIns="0" bIns="0" rtlCol="0" anchor="t">
              <a:spAutoFit/>
            </a:bodyPr>
            <a:lstStyle/>
            <a:p>
              <a:pPr marL="0" lvl="0" indent="0" algn="l">
                <a:lnSpc>
                  <a:spcPts val="3359"/>
                </a:lnSpc>
                <a:spcBef>
                  <a:spcPct val="0"/>
                </a:spcBef>
              </a:pPr>
              <a:endParaRPr/>
            </a:p>
          </p:txBody>
        </p:sp>
      </p:grpSp>
      <p:sp>
        <p:nvSpPr>
          <p:cNvPr id="39" name="TextBox 39"/>
          <p:cNvSpPr txBox="1"/>
          <p:nvPr/>
        </p:nvSpPr>
        <p:spPr>
          <a:xfrm>
            <a:off x="24384000" y="22402800"/>
            <a:ext cx="18370580" cy="10110460"/>
          </a:xfrm>
          <a:prstGeom prst="rect">
            <a:avLst/>
          </a:prstGeom>
        </p:spPr>
        <p:txBody>
          <a:bodyPr wrap="square" lIns="0" tIns="0" rIns="0" bIns="0" rtlCol="0" anchor="t">
            <a:spAutoFit/>
          </a:bodyPr>
          <a:lstStyle/>
          <a:p>
            <a:pPr marL="0" lvl="0" indent="0" algn="just">
              <a:lnSpc>
                <a:spcPct val="150000"/>
              </a:lnSpc>
            </a:pPr>
            <a:r>
              <a:rPr lang="en-US" sz="7200" dirty="0" smtClean="0">
                <a:solidFill>
                  <a:srgbClr val="FFFFFF"/>
                </a:solidFill>
                <a:latin typeface="Londrina Solid"/>
                <a:ea typeface="Londrina Solid"/>
                <a:cs typeface="Londrina Solid"/>
                <a:sym typeface="Londrina Solid"/>
              </a:rPr>
              <a:t>Reference</a:t>
            </a:r>
            <a:endParaRPr lang="en-US" sz="2400" dirty="0">
              <a:solidFill>
                <a:srgbClr val="FFFFFF"/>
              </a:solidFill>
              <a:latin typeface="Londrina Solid"/>
              <a:ea typeface="Londrina Solid"/>
              <a:cs typeface="Londrina Solid"/>
              <a:sym typeface="Londrina Solid"/>
            </a:endParaRPr>
          </a:p>
          <a:p>
            <a:pPr marL="457200" indent="-457200">
              <a:buFont typeface="Arial" panose="020B0604020202020204" pitchFamily="34" charset="0"/>
              <a:buChar char="•"/>
            </a:pPr>
            <a:r>
              <a:rPr lang="en-GB" sz="2800" dirty="0" err="1">
                <a:latin typeface="Times New Roman" panose="02020603050405020304" pitchFamily="18" charset="0"/>
                <a:ea typeface="Times New Roman" panose="02020603050405020304" pitchFamily="18" charset="0"/>
              </a:rPr>
              <a:t>Courtin</a:t>
            </a:r>
            <a:r>
              <a:rPr lang="en-GB" sz="2800" dirty="0">
                <a:latin typeface="Times New Roman" panose="02020603050405020304" pitchFamily="18" charset="0"/>
                <a:ea typeface="Times New Roman" panose="02020603050405020304" pitchFamily="18" charset="0"/>
              </a:rPr>
              <a:t>, E. and Knapp, M. (2017) ‘Social isolation, loneliness and health in old age: a scoping review’, </a:t>
            </a:r>
            <a:r>
              <a:rPr lang="en-GB" sz="2800" i="1" dirty="0">
                <a:latin typeface="Times New Roman" panose="02020603050405020304" pitchFamily="18" charset="0"/>
                <a:ea typeface="Times New Roman" panose="02020603050405020304" pitchFamily="18" charset="0"/>
              </a:rPr>
              <a:t>Health &amp; Social Care in the Community</a:t>
            </a:r>
            <a:r>
              <a:rPr lang="en-GB" sz="2800" dirty="0">
                <a:latin typeface="Times New Roman" panose="02020603050405020304" pitchFamily="18" charset="0"/>
                <a:ea typeface="Times New Roman" panose="02020603050405020304" pitchFamily="18" charset="0"/>
              </a:rPr>
              <a:t>, 25(3), pp. 799–812. </a:t>
            </a:r>
            <a:r>
              <a:rPr lang="en-GB" sz="2800" u="sng" dirty="0">
                <a:solidFill>
                  <a:srgbClr val="0000FF"/>
                </a:solidFill>
                <a:latin typeface="Times New Roman" panose="02020603050405020304" pitchFamily="18" charset="0"/>
                <a:ea typeface="Times New Roman" panose="02020603050405020304" pitchFamily="18" charset="0"/>
                <a:hlinkClick r:id="rId3"/>
              </a:rPr>
              <a:t>https://doi.org/10.1111/hsc.12311</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err="1">
                <a:latin typeface="Times New Roman" panose="02020603050405020304" pitchFamily="18" charset="0"/>
                <a:ea typeface="Times New Roman" panose="02020603050405020304" pitchFamily="18" charset="0"/>
              </a:rPr>
              <a:t>Fakoya</a:t>
            </a:r>
            <a:r>
              <a:rPr lang="en-GB" sz="2800" dirty="0">
                <a:latin typeface="Times New Roman" panose="02020603050405020304" pitchFamily="18" charset="0"/>
                <a:ea typeface="Times New Roman" panose="02020603050405020304" pitchFamily="18" charset="0"/>
              </a:rPr>
              <a:t>, O.A., </a:t>
            </a:r>
            <a:r>
              <a:rPr lang="en-GB" sz="2800" dirty="0" err="1">
                <a:latin typeface="Times New Roman" panose="02020603050405020304" pitchFamily="18" charset="0"/>
                <a:ea typeface="Times New Roman" panose="02020603050405020304" pitchFamily="18" charset="0"/>
              </a:rPr>
              <a:t>McCorry</a:t>
            </a:r>
            <a:r>
              <a:rPr lang="en-GB" sz="2800" dirty="0">
                <a:latin typeface="Times New Roman" panose="02020603050405020304" pitchFamily="18" charset="0"/>
                <a:ea typeface="Times New Roman" panose="02020603050405020304" pitchFamily="18" charset="0"/>
              </a:rPr>
              <a:t>, N.K. and Donnelly, M. (2020) ‘Loneliness and social isolation interventions for older adults: a scoping review of reviews’, </a:t>
            </a:r>
            <a:r>
              <a:rPr lang="en-GB" sz="2800" i="1" dirty="0">
                <a:latin typeface="Times New Roman" panose="02020603050405020304" pitchFamily="18" charset="0"/>
                <a:ea typeface="Times New Roman" panose="02020603050405020304" pitchFamily="18" charset="0"/>
              </a:rPr>
              <a:t>BMC Public Health</a:t>
            </a:r>
            <a:r>
              <a:rPr lang="en-GB" sz="2800" dirty="0">
                <a:latin typeface="Times New Roman" panose="02020603050405020304" pitchFamily="18" charset="0"/>
                <a:ea typeface="Times New Roman" panose="02020603050405020304" pitchFamily="18" charset="0"/>
              </a:rPr>
              <a:t>, 20, Article 129. </a:t>
            </a:r>
            <a:r>
              <a:rPr lang="en-GB" sz="2800" u="sng" dirty="0">
                <a:solidFill>
                  <a:srgbClr val="0000FF"/>
                </a:solidFill>
                <a:latin typeface="Times New Roman" panose="02020603050405020304" pitchFamily="18" charset="0"/>
                <a:ea typeface="Times New Roman" panose="02020603050405020304" pitchFamily="18" charset="0"/>
                <a:hlinkClick r:id="rId4"/>
              </a:rPr>
              <a:t>https://doi.org/10.1186/s12889-020-8251-6</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rPr>
              <a:t>Holt-</a:t>
            </a:r>
            <a:r>
              <a:rPr lang="en-GB" sz="2800" dirty="0" err="1">
                <a:latin typeface="Times New Roman" panose="02020603050405020304" pitchFamily="18" charset="0"/>
                <a:ea typeface="Times New Roman" panose="02020603050405020304" pitchFamily="18" charset="0"/>
              </a:rPr>
              <a:t>Lunstad</a:t>
            </a:r>
            <a:r>
              <a:rPr lang="en-GB" sz="2800" dirty="0">
                <a:latin typeface="Times New Roman" panose="02020603050405020304" pitchFamily="18" charset="0"/>
                <a:ea typeface="Times New Roman" panose="02020603050405020304" pitchFamily="18" charset="0"/>
              </a:rPr>
              <a:t>, J., Smith, T.B., Baker, M., Harris, T. and Stephenson, D. (2015) ‘Loneliness and social isolation as risk factors for mortality: A meta-analytic review’, </a:t>
            </a:r>
            <a:r>
              <a:rPr lang="en-GB" sz="2800" i="1" dirty="0">
                <a:latin typeface="Times New Roman" panose="02020603050405020304" pitchFamily="18" charset="0"/>
                <a:ea typeface="Times New Roman" panose="02020603050405020304" pitchFamily="18" charset="0"/>
              </a:rPr>
              <a:t>Perspectives on Psychological Science</a:t>
            </a:r>
            <a:r>
              <a:rPr lang="en-GB" sz="2800" dirty="0">
                <a:latin typeface="Times New Roman" panose="02020603050405020304" pitchFamily="18" charset="0"/>
                <a:ea typeface="Times New Roman" panose="02020603050405020304" pitchFamily="18" charset="0"/>
              </a:rPr>
              <a:t>, 10(2), pp. 227–237. </a:t>
            </a:r>
            <a:r>
              <a:rPr lang="en-GB" sz="2800" u="sng" dirty="0">
                <a:solidFill>
                  <a:srgbClr val="0000FF"/>
                </a:solidFill>
                <a:latin typeface="Times New Roman" panose="02020603050405020304" pitchFamily="18" charset="0"/>
                <a:ea typeface="Times New Roman" panose="02020603050405020304" pitchFamily="18" charset="0"/>
                <a:hlinkClick r:id="rId5"/>
              </a:rPr>
              <a:t>https://doi.org/10.1177/1745691614568352</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rPr>
              <a:t>National Academies of Sciences, Engineering, and Medicine (2020) </a:t>
            </a:r>
            <a:r>
              <a:rPr lang="en-GB" sz="2800" i="1" dirty="0">
                <a:latin typeface="Times New Roman" panose="02020603050405020304" pitchFamily="18" charset="0"/>
                <a:ea typeface="Times New Roman" panose="02020603050405020304" pitchFamily="18" charset="0"/>
              </a:rPr>
              <a:t>Social Isolation and Loneliness in Older Adults: Opportunities for the Health Care System</a:t>
            </a:r>
            <a:r>
              <a:rPr lang="en-GB" sz="2800" dirty="0">
                <a:latin typeface="Times New Roman" panose="02020603050405020304" pitchFamily="18" charset="0"/>
                <a:ea typeface="Times New Roman" panose="02020603050405020304" pitchFamily="18" charset="0"/>
              </a:rPr>
              <a:t>. Washington, DC: The National Academies Press. </a:t>
            </a:r>
            <a:r>
              <a:rPr lang="en-GB" sz="2800" u="sng" dirty="0">
                <a:solidFill>
                  <a:srgbClr val="0000FF"/>
                </a:solidFill>
                <a:latin typeface="Times New Roman" panose="02020603050405020304" pitchFamily="18" charset="0"/>
                <a:ea typeface="Times New Roman" panose="02020603050405020304" pitchFamily="18" charset="0"/>
                <a:hlinkClick r:id="rId6"/>
              </a:rPr>
              <a:t>https://doi.org/10.17226/25663</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rPr>
              <a:t>Office for National Statistics (2023) </a:t>
            </a:r>
            <a:r>
              <a:rPr lang="en-GB" sz="2800" i="1" dirty="0">
                <a:latin typeface="Times New Roman" panose="02020603050405020304" pitchFamily="18" charset="0"/>
                <a:ea typeface="Times New Roman" panose="02020603050405020304" pitchFamily="18" charset="0"/>
              </a:rPr>
              <a:t>Loneliness in Great Britain</a:t>
            </a:r>
            <a:r>
              <a:rPr lang="en-GB" sz="2800" dirty="0">
                <a:latin typeface="Times New Roman" panose="02020603050405020304" pitchFamily="18" charset="0"/>
                <a:ea typeface="Times New Roman" panose="02020603050405020304" pitchFamily="18" charset="0"/>
              </a:rPr>
              <a:t>. Newport: Office for National Statistics. Available at: </a:t>
            </a:r>
            <a:r>
              <a:rPr lang="en-GB" sz="2800" u="sng" dirty="0">
                <a:solidFill>
                  <a:srgbClr val="0000FF"/>
                </a:solidFill>
                <a:latin typeface="Times New Roman" panose="02020603050405020304" pitchFamily="18" charset="0"/>
                <a:ea typeface="Times New Roman" panose="02020603050405020304" pitchFamily="18" charset="0"/>
                <a:hlinkClick r:id="rId7"/>
              </a:rPr>
              <a:t>https://www.ons.gov.uk/peoplepopulationandcommunity/wellbeing</a:t>
            </a:r>
            <a:r>
              <a:rPr lang="en-GB" sz="2800" dirty="0">
                <a:latin typeface="Times New Roman" panose="02020603050405020304" pitchFamily="18" charset="0"/>
                <a:ea typeface="Times New Roman" panose="02020603050405020304" pitchFamily="18" charset="0"/>
              </a:rPr>
              <a:t> (Accessed: 30 June 2026).</a:t>
            </a:r>
          </a:p>
          <a:p>
            <a:pPr marL="457200" indent="-457200">
              <a:buFont typeface="Arial" panose="020B0604020202020204" pitchFamily="34" charset="0"/>
              <a:buChar char="•"/>
            </a:pPr>
            <a:r>
              <a:rPr lang="en-GB" sz="2800" dirty="0" err="1">
                <a:latin typeface="Times New Roman" panose="02020603050405020304" pitchFamily="18" charset="0"/>
                <a:ea typeface="Times New Roman" panose="02020603050405020304" pitchFamily="18" charset="0"/>
              </a:rPr>
              <a:t>Valtorta</a:t>
            </a:r>
            <a:r>
              <a:rPr lang="en-GB" sz="2800" dirty="0">
                <a:latin typeface="Times New Roman" panose="02020603050405020304" pitchFamily="18" charset="0"/>
                <a:ea typeface="Times New Roman" panose="02020603050405020304" pitchFamily="18" charset="0"/>
              </a:rPr>
              <a:t>, N.K., </a:t>
            </a:r>
            <a:r>
              <a:rPr lang="en-GB" sz="2800" dirty="0" err="1">
                <a:latin typeface="Times New Roman" panose="02020603050405020304" pitchFamily="18" charset="0"/>
                <a:ea typeface="Times New Roman" panose="02020603050405020304" pitchFamily="18" charset="0"/>
              </a:rPr>
              <a:t>Kanaan</a:t>
            </a:r>
            <a:r>
              <a:rPr lang="en-GB" sz="2800" dirty="0">
                <a:latin typeface="Times New Roman" panose="02020603050405020304" pitchFamily="18" charset="0"/>
                <a:ea typeface="Times New Roman" panose="02020603050405020304" pitchFamily="18" charset="0"/>
              </a:rPr>
              <a:t>, M., </a:t>
            </a:r>
            <a:r>
              <a:rPr lang="en-GB" sz="2800" dirty="0" err="1">
                <a:latin typeface="Times New Roman" panose="02020603050405020304" pitchFamily="18" charset="0"/>
                <a:ea typeface="Times New Roman" panose="02020603050405020304" pitchFamily="18" charset="0"/>
              </a:rPr>
              <a:t>Gilbody</a:t>
            </a:r>
            <a:r>
              <a:rPr lang="en-GB" sz="2800" dirty="0">
                <a:latin typeface="Times New Roman" panose="02020603050405020304" pitchFamily="18" charset="0"/>
                <a:ea typeface="Times New Roman" panose="02020603050405020304" pitchFamily="18" charset="0"/>
              </a:rPr>
              <a:t>, S. and </a:t>
            </a:r>
            <a:r>
              <a:rPr lang="en-GB" sz="2800" dirty="0" err="1">
                <a:latin typeface="Times New Roman" panose="02020603050405020304" pitchFamily="18" charset="0"/>
                <a:ea typeface="Times New Roman" panose="02020603050405020304" pitchFamily="18" charset="0"/>
              </a:rPr>
              <a:t>Hanratty</a:t>
            </a:r>
            <a:r>
              <a:rPr lang="en-GB" sz="2800" dirty="0">
                <a:latin typeface="Times New Roman" panose="02020603050405020304" pitchFamily="18" charset="0"/>
                <a:ea typeface="Times New Roman" panose="02020603050405020304" pitchFamily="18" charset="0"/>
              </a:rPr>
              <a:t>, B. (2016) ‘Loneliness and social isolation as risk factors for coronary heart disease and stroke: Systematic review and meta-analysis of longitudinal observational studies’, </a:t>
            </a:r>
            <a:r>
              <a:rPr lang="en-GB" sz="2800" i="1" dirty="0">
                <a:latin typeface="Times New Roman" panose="02020603050405020304" pitchFamily="18" charset="0"/>
                <a:ea typeface="Times New Roman" panose="02020603050405020304" pitchFamily="18" charset="0"/>
              </a:rPr>
              <a:t>Heart</a:t>
            </a:r>
            <a:r>
              <a:rPr lang="en-GB" sz="2800" dirty="0">
                <a:latin typeface="Times New Roman" panose="02020603050405020304" pitchFamily="18" charset="0"/>
                <a:ea typeface="Times New Roman" panose="02020603050405020304" pitchFamily="18" charset="0"/>
              </a:rPr>
              <a:t>, 102(13), pp. 1009–1016. </a:t>
            </a:r>
            <a:r>
              <a:rPr lang="en-GB" sz="2800" u="sng" dirty="0">
                <a:solidFill>
                  <a:srgbClr val="0000FF"/>
                </a:solidFill>
                <a:latin typeface="Times New Roman" panose="02020603050405020304" pitchFamily="18" charset="0"/>
                <a:ea typeface="Times New Roman" panose="02020603050405020304" pitchFamily="18" charset="0"/>
                <a:hlinkClick r:id="rId8"/>
              </a:rPr>
              <a:t>https://doi.org/10.1136/heartjnl-2015-308790</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rPr>
              <a:t>Victor, C.R. and Yang, K. (2012) ‘The prevalence of loneliness among adults: A case study of the United Kingdom’, </a:t>
            </a:r>
            <a:r>
              <a:rPr lang="en-GB" sz="2800" i="1" dirty="0">
                <a:latin typeface="Times New Roman" panose="02020603050405020304" pitchFamily="18" charset="0"/>
                <a:ea typeface="Times New Roman" panose="02020603050405020304" pitchFamily="18" charset="0"/>
              </a:rPr>
              <a:t>Ageing &amp; Society</a:t>
            </a:r>
            <a:r>
              <a:rPr lang="en-GB" sz="2800" dirty="0">
                <a:latin typeface="Times New Roman" panose="02020603050405020304" pitchFamily="18" charset="0"/>
                <a:ea typeface="Times New Roman" panose="02020603050405020304" pitchFamily="18" charset="0"/>
              </a:rPr>
              <a:t>, 32(3), pp. 479–498. </a:t>
            </a:r>
            <a:r>
              <a:rPr lang="en-GB" sz="2800" dirty="0">
                <a:latin typeface="Times New Roman" panose="02020603050405020304" pitchFamily="18" charset="0"/>
                <a:ea typeface="Times New Roman" panose="02020603050405020304" pitchFamily="18" charset="0"/>
                <a:hlinkClick r:id="rId9"/>
              </a:rPr>
              <a:t>https://</a:t>
            </a:r>
            <a:r>
              <a:rPr lang="en-GB" sz="2800" dirty="0" smtClean="0">
                <a:latin typeface="Times New Roman" panose="02020603050405020304" pitchFamily="18" charset="0"/>
                <a:ea typeface="Times New Roman" panose="02020603050405020304" pitchFamily="18" charset="0"/>
                <a:hlinkClick r:id="rId9"/>
              </a:rPr>
              <a:t>doi.org/10.1017/S0144686X11000450</a:t>
            </a:r>
            <a:r>
              <a:rPr lang="en-GB" sz="2800" dirty="0" smtClean="0">
                <a:latin typeface="Times New Roman" panose="02020603050405020304" pitchFamily="18" charset="0"/>
                <a:ea typeface="Times New Roman" panose="02020603050405020304" pitchFamily="18" charset="0"/>
              </a:rPr>
              <a:t>         </a:t>
            </a:r>
            <a:endParaRPr lang="en-GB" sz="2800" dirty="0">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rPr>
              <a:t>World Health Organization (2025) </a:t>
            </a:r>
            <a:r>
              <a:rPr lang="en-GB" sz="2800" i="1" dirty="0">
                <a:latin typeface="Times New Roman" panose="02020603050405020304" pitchFamily="18" charset="0"/>
                <a:ea typeface="Times New Roman" panose="02020603050405020304" pitchFamily="18" charset="0"/>
              </a:rPr>
              <a:t>Social connection</a:t>
            </a:r>
            <a:r>
              <a:rPr lang="en-GB" sz="2800" dirty="0">
                <a:latin typeface="Times New Roman" panose="02020603050405020304" pitchFamily="18" charset="0"/>
                <a:ea typeface="Times New Roman" panose="02020603050405020304" pitchFamily="18" charset="0"/>
              </a:rPr>
              <a:t>. Geneva: World Health Organization. Available at: </a:t>
            </a:r>
            <a:r>
              <a:rPr lang="en-GB" sz="2800" dirty="0">
                <a:latin typeface="Times New Roman" panose="02020603050405020304" pitchFamily="18" charset="0"/>
                <a:ea typeface="Times New Roman" panose="02020603050405020304" pitchFamily="18" charset="0"/>
                <a:hlinkClick r:id="rId10"/>
              </a:rPr>
              <a:t>https://</a:t>
            </a:r>
            <a:r>
              <a:rPr lang="en-GB" sz="2800" dirty="0" smtClean="0">
                <a:latin typeface="Times New Roman" panose="02020603050405020304" pitchFamily="18" charset="0"/>
                <a:ea typeface="Times New Roman" panose="02020603050405020304" pitchFamily="18" charset="0"/>
                <a:hlinkClick r:id="rId10"/>
              </a:rPr>
              <a:t>www.who.int/teams/social-determinants-of-health/social-connection</a:t>
            </a:r>
            <a:r>
              <a:rPr lang="en-GB" sz="2800" dirty="0" smtClean="0">
                <a:latin typeface="Times New Roman" panose="02020603050405020304" pitchFamily="18" charset="0"/>
                <a:ea typeface="Times New Roman" panose="02020603050405020304" pitchFamily="18" charset="0"/>
              </a:rPr>
              <a:t>   </a:t>
            </a:r>
            <a:r>
              <a:rPr lang="en-GB" sz="2800" dirty="0">
                <a:latin typeface="Times New Roman" panose="02020603050405020304" pitchFamily="18" charset="0"/>
                <a:ea typeface="Times New Roman" panose="02020603050405020304" pitchFamily="18" charset="0"/>
              </a:rPr>
              <a:t>(Accessed: 30 June 2026).</a:t>
            </a:r>
          </a:p>
          <a:p>
            <a:pPr marL="0" lvl="0" indent="0" algn="just">
              <a:lnSpc>
                <a:spcPct val="150000"/>
              </a:lnSpc>
            </a:pPr>
            <a:endParaRPr lang="en-US" sz="2800" dirty="0" smtClean="0">
              <a:solidFill>
                <a:srgbClr val="FFFFFF"/>
              </a:solidFill>
              <a:latin typeface="Londrina Solid"/>
              <a:ea typeface="Londrina Solid"/>
              <a:cs typeface="Londrina Solid"/>
              <a:sym typeface="Londrina Solid"/>
            </a:endParaRPr>
          </a:p>
        </p:txBody>
      </p:sp>
      <p:sp>
        <p:nvSpPr>
          <p:cNvPr id="41" name="TextBox 41"/>
          <p:cNvSpPr txBox="1"/>
          <p:nvPr/>
        </p:nvSpPr>
        <p:spPr>
          <a:xfrm>
            <a:off x="12192000" y="22250400"/>
            <a:ext cx="8544823" cy="855345"/>
          </a:xfrm>
          <a:prstGeom prst="rect">
            <a:avLst/>
          </a:prstGeom>
        </p:spPr>
        <p:txBody>
          <a:bodyPr lIns="0" tIns="0" rIns="0" bIns="0" rtlCol="0" anchor="t">
            <a:spAutoFit/>
          </a:bodyPr>
          <a:lstStyle/>
          <a:p>
            <a:pPr marL="0" lvl="0" indent="0" algn="l">
              <a:lnSpc>
                <a:spcPts val="6300"/>
              </a:lnSpc>
              <a:spcBef>
                <a:spcPct val="0"/>
              </a:spcBef>
            </a:pPr>
            <a:r>
              <a:rPr lang="en-US" sz="6300" dirty="0">
                <a:solidFill>
                  <a:srgbClr val="276BBD"/>
                </a:solidFill>
                <a:latin typeface="Londrina Solid"/>
                <a:ea typeface="Londrina Solid"/>
                <a:cs typeface="Londrina Solid"/>
                <a:sym typeface="Londrina Solid"/>
              </a:rPr>
              <a:t>3. </a:t>
            </a:r>
            <a:r>
              <a:rPr lang="en-US" sz="6300" u="none" dirty="0">
                <a:solidFill>
                  <a:srgbClr val="276BBD"/>
                </a:solidFill>
                <a:latin typeface="Londrina Solid"/>
                <a:ea typeface="Londrina Solid"/>
                <a:cs typeface="Londrina Solid"/>
                <a:sym typeface="Londrina Solid"/>
              </a:rPr>
              <a:t>RATIONALE OF THE STUDY</a:t>
            </a:r>
          </a:p>
        </p:txBody>
      </p:sp>
      <p:sp>
        <p:nvSpPr>
          <p:cNvPr id="42" name="TextBox 42"/>
          <p:cNvSpPr txBox="1"/>
          <p:nvPr/>
        </p:nvSpPr>
        <p:spPr>
          <a:xfrm>
            <a:off x="11201400" y="22783800"/>
            <a:ext cx="12420600" cy="9392315"/>
          </a:xfrm>
          <a:prstGeom prst="rect">
            <a:avLst/>
          </a:prstGeom>
        </p:spPr>
        <p:txBody>
          <a:bodyPr wrap="square" lIns="0" tIns="0" rIns="0" bIns="0" rtlCol="0" anchor="t">
            <a:spAutoFit/>
          </a:bodyPr>
          <a:lstStyle/>
          <a:p>
            <a:pPr marL="0" lvl="0" indent="0" algn="just">
              <a:lnSpc>
                <a:spcPct val="150000"/>
              </a:lnSpc>
              <a:spcBef>
                <a:spcPct val="0"/>
              </a:spcBef>
            </a:pPr>
            <a:endParaRPr sz="3600" dirty="0"/>
          </a:p>
          <a:p>
            <a:pPr marL="518160" lvl="1" indent="-25908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Loneliness is associated with serious health outcomes including</a:t>
            </a:r>
            <a:r>
              <a:rPr lang="en-US" sz="3200" dirty="0">
                <a:solidFill>
                  <a:srgbClr val="1F1B17"/>
                </a:solidFill>
                <a:latin typeface="Poppins Medium"/>
                <a:ea typeface="Poppins Medium"/>
                <a:cs typeface="Poppins Medium"/>
                <a:sym typeface="Poppins Medium"/>
              </a:rPr>
              <a:t>:(Holt-</a:t>
            </a:r>
            <a:r>
              <a:rPr lang="en-US" sz="3200" dirty="0" err="1">
                <a:solidFill>
                  <a:srgbClr val="1F1B17"/>
                </a:solidFill>
                <a:latin typeface="Poppins Medium"/>
                <a:ea typeface="Poppins Medium"/>
                <a:cs typeface="Poppins Medium"/>
                <a:sym typeface="Poppins Medium"/>
              </a:rPr>
              <a:t>Lunstad</a:t>
            </a:r>
            <a:r>
              <a:rPr lang="en-US" sz="3200" dirty="0">
                <a:solidFill>
                  <a:srgbClr val="1F1B17"/>
                </a:solidFill>
                <a:latin typeface="Poppins Medium"/>
                <a:ea typeface="Poppins Medium"/>
                <a:cs typeface="Poppins Medium"/>
                <a:sym typeface="Poppins Medium"/>
              </a:rPr>
              <a:t> et al., 2015; </a:t>
            </a:r>
            <a:r>
              <a:rPr lang="en-US" sz="3200" dirty="0" err="1">
                <a:solidFill>
                  <a:srgbClr val="1F1B17"/>
                </a:solidFill>
                <a:latin typeface="Poppins Medium"/>
                <a:ea typeface="Poppins Medium"/>
                <a:cs typeface="Poppins Medium"/>
                <a:sym typeface="Poppins Medium"/>
              </a:rPr>
              <a:t>Valtorta</a:t>
            </a:r>
            <a:r>
              <a:rPr lang="en-US" sz="3200" dirty="0">
                <a:solidFill>
                  <a:srgbClr val="1F1B17"/>
                </a:solidFill>
                <a:latin typeface="Poppins Medium"/>
                <a:ea typeface="Poppins Medium"/>
                <a:cs typeface="Poppins Medium"/>
                <a:sym typeface="Poppins Medium"/>
              </a:rPr>
              <a:t> et al., 2016).</a:t>
            </a:r>
            <a:endParaRPr lang="en-US" sz="3200" u="none" dirty="0">
              <a:solidFill>
                <a:srgbClr val="1F1B17"/>
              </a:solidFill>
              <a:latin typeface="Poppins Medium"/>
              <a:ea typeface="Poppins Medium"/>
              <a:cs typeface="Poppins Medium"/>
              <a:sym typeface="Poppins Medium"/>
            </a:endParaRPr>
          </a:p>
          <a:p>
            <a:pPr marL="1036320" lvl="2" indent="-34544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Depression and anxiety</a:t>
            </a:r>
          </a:p>
          <a:p>
            <a:pPr marL="1036320" lvl="2" indent="-34544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Cognitive decline (dementia risk)</a:t>
            </a:r>
          </a:p>
          <a:p>
            <a:pPr marL="1036320" lvl="2" indent="-34544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Cardiovascular disease</a:t>
            </a:r>
          </a:p>
          <a:p>
            <a:pPr marL="1036320" lvl="2" indent="-34544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Increased mortality risk</a:t>
            </a:r>
          </a:p>
          <a:p>
            <a:pPr marL="518160" lvl="1" indent="-25908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Despite awareness, interventions remain inconsistent and under-evaluated</a:t>
            </a:r>
            <a:r>
              <a:rPr lang="en-US" sz="3200" dirty="0">
                <a:solidFill>
                  <a:srgbClr val="1F1B17"/>
                </a:solidFill>
                <a:latin typeface="Poppins Medium"/>
                <a:ea typeface="Poppins Medium"/>
                <a:cs typeface="Poppins Medium"/>
                <a:sym typeface="Poppins Medium"/>
              </a:rPr>
              <a:t>. (</a:t>
            </a:r>
            <a:r>
              <a:rPr lang="en-US" sz="3200" dirty="0" err="1">
                <a:solidFill>
                  <a:srgbClr val="1F1B17"/>
                </a:solidFill>
                <a:latin typeface="Poppins Medium"/>
                <a:ea typeface="Poppins Medium"/>
                <a:cs typeface="Poppins Medium"/>
                <a:sym typeface="Poppins Medium"/>
              </a:rPr>
              <a:t>Fakoya</a:t>
            </a:r>
            <a:r>
              <a:rPr lang="en-US" sz="3200" dirty="0">
                <a:solidFill>
                  <a:srgbClr val="1F1B17"/>
                </a:solidFill>
                <a:latin typeface="Poppins Medium"/>
                <a:ea typeface="Poppins Medium"/>
                <a:cs typeface="Poppins Medium"/>
                <a:sym typeface="Poppins Medium"/>
              </a:rPr>
              <a:t>, </a:t>
            </a:r>
            <a:r>
              <a:rPr lang="en-US" sz="3200" dirty="0" err="1">
                <a:solidFill>
                  <a:srgbClr val="1F1B17"/>
                </a:solidFill>
                <a:latin typeface="Poppins Medium"/>
                <a:ea typeface="Poppins Medium"/>
                <a:cs typeface="Poppins Medium"/>
                <a:sym typeface="Poppins Medium"/>
              </a:rPr>
              <a:t>McCorry</a:t>
            </a:r>
            <a:r>
              <a:rPr lang="en-US" sz="3200" dirty="0">
                <a:solidFill>
                  <a:srgbClr val="1F1B17"/>
                </a:solidFill>
                <a:latin typeface="Poppins Medium"/>
                <a:ea typeface="Poppins Medium"/>
                <a:cs typeface="Poppins Medium"/>
                <a:sym typeface="Poppins Medium"/>
              </a:rPr>
              <a:t> and Donnelly, 2020).</a:t>
            </a:r>
            <a:endParaRPr lang="en-US" sz="3200" u="none" dirty="0">
              <a:solidFill>
                <a:srgbClr val="1F1B17"/>
              </a:solidFill>
              <a:latin typeface="Poppins Medium"/>
              <a:ea typeface="Poppins Medium"/>
              <a:cs typeface="Poppins Medium"/>
              <a:sym typeface="Poppins Medium"/>
            </a:endParaRPr>
          </a:p>
          <a:p>
            <a:pPr marL="518160" lvl="1" indent="-259080" algn="just">
              <a:lnSpc>
                <a:spcPct val="150000"/>
              </a:lnSpc>
              <a:spcBef>
                <a:spcPct val="0"/>
              </a:spcBef>
              <a:buFont typeface="Arial"/>
              <a:buChar char="•"/>
            </a:pPr>
            <a:r>
              <a:rPr lang="en-US" sz="3200" u="none" dirty="0">
                <a:solidFill>
                  <a:srgbClr val="1F1B17"/>
                </a:solidFill>
                <a:latin typeface="Poppins Medium"/>
                <a:ea typeface="Poppins Medium"/>
                <a:cs typeface="Poppins Medium"/>
                <a:sym typeface="Poppins Medium"/>
              </a:rPr>
              <a:t>This review is needed to consolidate evidence and inform public health and social care strategies  (</a:t>
            </a:r>
            <a:r>
              <a:rPr lang="en-US" sz="3200" u="none" dirty="0" err="1">
                <a:solidFill>
                  <a:srgbClr val="1F1B17"/>
                </a:solidFill>
                <a:latin typeface="Poppins Medium"/>
                <a:ea typeface="Poppins Medium"/>
                <a:cs typeface="Poppins Medium"/>
                <a:sym typeface="Poppins Medium"/>
              </a:rPr>
              <a:t>Courtin</a:t>
            </a:r>
            <a:r>
              <a:rPr lang="en-US" sz="3200" u="none" dirty="0">
                <a:solidFill>
                  <a:srgbClr val="1F1B17"/>
                </a:solidFill>
                <a:latin typeface="Poppins Medium"/>
                <a:ea typeface="Poppins Medium"/>
                <a:cs typeface="Poppins Medium"/>
                <a:sym typeface="Poppins Medium"/>
              </a:rPr>
              <a:t> and Knapp, 2017; World Health Organization, 2021).</a:t>
            </a:r>
          </a:p>
          <a:p>
            <a:pPr marL="0" lvl="0" indent="0" algn="l">
              <a:lnSpc>
                <a:spcPts val="3359"/>
              </a:lnSpc>
              <a:spcBef>
                <a:spcPct val="0"/>
              </a:spcBef>
            </a:pPr>
            <a:endParaRPr lang="en-US" sz="2400" b="1" u="none" dirty="0">
              <a:solidFill>
                <a:srgbClr val="1F1B17"/>
              </a:solidFill>
              <a:latin typeface="Poppins Medium"/>
              <a:ea typeface="Poppins Medium"/>
              <a:cs typeface="Poppins Medium"/>
              <a:sym typeface="Poppins Medium"/>
            </a:endParaRPr>
          </a:p>
        </p:txBody>
      </p:sp>
      <p:sp>
        <p:nvSpPr>
          <p:cNvPr id="45" name="TextBox 45"/>
          <p:cNvSpPr txBox="1"/>
          <p:nvPr/>
        </p:nvSpPr>
        <p:spPr>
          <a:xfrm>
            <a:off x="34899600" y="8153400"/>
            <a:ext cx="9359555" cy="807913"/>
          </a:xfrm>
          <a:prstGeom prst="rect">
            <a:avLst/>
          </a:prstGeom>
        </p:spPr>
        <p:txBody>
          <a:bodyPr lIns="0" tIns="0" rIns="0" bIns="0" rtlCol="0" anchor="t">
            <a:spAutoFit/>
          </a:bodyPr>
          <a:lstStyle/>
          <a:p>
            <a:pPr algn="ctr">
              <a:lnSpc>
                <a:spcPts val="6300"/>
              </a:lnSpc>
              <a:spcBef>
                <a:spcPct val="0"/>
              </a:spcBef>
            </a:pPr>
            <a:r>
              <a:rPr lang="en-US" sz="6300" dirty="0" smtClean="0">
                <a:solidFill>
                  <a:srgbClr val="276BBD"/>
                </a:solidFill>
                <a:latin typeface="Londrina Solid"/>
                <a:ea typeface="Londrina Solid"/>
                <a:cs typeface="Londrina Solid"/>
                <a:sym typeface="Londrina Solid"/>
              </a:rPr>
              <a:t>7. RESEARCH IMPACT</a:t>
            </a:r>
            <a:endParaRPr lang="en-US" sz="6300" dirty="0">
              <a:solidFill>
                <a:srgbClr val="276BBD"/>
              </a:solidFill>
              <a:latin typeface="Londrina Solid"/>
              <a:ea typeface="Londrina Solid"/>
              <a:cs typeface="Londrina Solid"/>
              <a:sym typeface="Londrina Solid"/>
            </a:endParaRPr>
          </a:p>
        </p:txBody>
      </p:sp>
      <p:sp>
        <p:nvSpPr>
          <p:cNvPr id="46" name="TextBox 46"/>
          <p:cNvSpPr txBox="1"/>
          <p:nvPr/>
        </p:nvSpPr>
        <p:spPr>
          <a:xfrm>
            <a:off x="21843578" y="15492413"/>
            <a:ext cx="204043" cy="173355"/>
          </a:xfrm>
          <a:prstGeom prst="rect">
            <a:avLst/>
          </a:prstGeom>
        </p:spPr>
        <p:txBody>
          <a:bodyPr lIns="0" tIns="0" rIns="0" bIns="0" rtlCol="0" anchor="t">
            <a:spAutoFit/>
          </a:bodyPr>
          <a:lstStyle/>
          <a:p>
            <a:pPr algn="ctr">
              <a:lnSpc>
                <a:spcPts val="1200"/>
              </a:lnSpc>
              <a:spcBef>
                <a:spcPct val="0"/>
              </a:spcBef>
            </a:pPr>
            <a:r>
              <a:rPr lang="en-US" sz="1200">
                <a:solidFill>
                  <a:srgbClr val="000000"/>
                </a:solidFill>
                <a:latin typeface="Londrina Solid"/>
                <a:ea typeface="Londrina Solid"/>
                <a:cs typeface="Londrina Solid"/>
                <a:sym typeface="Londrina Solid"/>
              </a:rPr>
              <a:t>🏥</a:t>
            </a:r>
          </a:p>
        </p:txBody>
      </p:sp>
      <p:sp>
        <p:nvSpPr>
          <p:cNvPr id="47" name="TextBox 47"/>
          <p:cNvSpPr txBox="1"/>
          <p:nvPr/>
        </p:nvSpPr>
        <p:spPr>
          <a:xfrm>
            <a:off x="22174200" y="22098000"/>
            <a:ext cx="10034954" cy="192360"/>
          </a:xfrm>
          <a:prstGeom prst="rect">
            <a:avLst/>
          </a:prstGeom>
        </p:spPr>
        <p:txBody>
          <a:bodyPr wrap="square" lIns="0" tIns="0" rIns="0" bIns="0" rtlCol="0" anchor="t">
            <a:spAutoFit/>
          </a:bodyPr>
          <a:lstStyle/>
          <a:p>
            <a:pPr algn="ctr">
              <a:lnSpc>
                <a:spcPts val="1499"/>
              </a:lnSpc>
              <a:spcBef>
                <a:spcPct val="0"/>
              </a:spcBef>
            </a:pPr>
            <a:r>
              <a:rPr lang="en-US" sz="1499" dirty="0">
                <a:solidFill>
                  <a:srgbClr val="000000"/>
                </a:solidFill>
                <a:latin typeface="Londrina Solid"/>
                <a:ea typeface="Londrina Solid"/>
                <a:cs typeface="Londrina Solid"/>
                <a:sym typeface="Londrina Solid"/>
              </a:rPr>
              <a:t>Figure 1. Prevalence of social isolation among older adults by region and age group. Adapted from WHO (2023).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989</Words>
  <Application>Microsoft Office PowerPoint</Application>
  <PresentationFormat>Custom</PresentationFormat>
  <Paragraphs>55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Calibri</vt:lpstr>
      <vt:lpstr>Poppins Medium</vt:lpstr>
      <vt:lpstr>Times New Roman</vt:lpstr>
      <vt:lpstr>Londrina Solid</vt:lpstr>
      <vt:lpstr>Poppins Semi-Bold</vt:lpstr>
      <vt:lpstr>Arial</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Colorful Playful and Illustrative Landscape University Research Poster</dc:title>
  <dc:creator>MLC</dc:creator>
  <cp:lastModifiedBy>Microsoft account</cp:lastModifiedBy>
  <cp:revision>11</cp:revision>
  <dcterms:created xsi:type="dcterms:W3CDTF">2006-08-16T00:00:00Z</dcterms:created>
  <dcterms:modified xsi:type="dcterms:W3CDTF">2026-07-04T06:12:23Z</dcterms:modified>
  <dc:identifier>DAHDAzehlhI</dc:identifier>
</cp:coreProperties>
</file>