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5"/>
  </p:handoutMasterIdLst>
  <p:sldIdLst>
    <p:sldId id="256" r:id="rId5"/>
    <p:sldId id="257" r:id="rId6"/>
    <p:sldId id="258" r:id="rId7"/>
    <p:sldId id="260" r:id="rId8"/>
    <p:sldId id="261" r:id="rId9"/>
    <p:sldId id="259" r:id="rId10"/>
    <p:sldId id="262" r:id="rId11"/>
    <p:sldId id="264" r:id="rId12"/>
    <p:sldId id="265" r:id="rId13"/>
    <p:sldId id="263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07/09/2018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Transducers and Signal Conditioning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ACDA5006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Steve Mosey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Transducers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Transducer</a:t>
            </a:r>
            <a:endParaRPr lang="en-GB" dirty="0"/>
          </a:p>
          <a:p>
            <a:pPr marL="0" indent="0">
              <a:buNone/>
            </a:pPr>
            <a:r>
              <a:rPr lang="en-GB" sz="2400" i="1" dirty="0" smtClean="0"/>
              <a:t>noun</a:t>
            </a:r>
            <a:endParaRPr lang="en-GB" sz="2400" i="1" dirty="0"/>
          </a:p>
          <a:p>
            <a:pPr marL="400050" lvl="1" indent="0">
              <a:buNone/>
            </a:pPr>
            <a:r>
              <a:rPr lang="en-GB" sz="2400" dirty="0"/>
              <a:t>a device that converts variations in a physical quantity, such as pressure or brightness, into an electrical signal, or vice versa</a:t>
            </a:r>
            <a:r>
              <a:rPr lang="en-GB" sz="2400" dirty="0" smtClean="0"/>
              <a:t>.</a:t>
            </a:r>
          </a:p>
          <a:p>
            <a:pPr marL="400050" lvl="1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dirty="0" smtClean="0"/>
              <a:t>For the purposes of this module, we shall consider transducers as devices which produce electrical signals - sensors.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6183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Transducers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Sensors can be classified as either</a:t>
            </a:r>
          </a:p>
          <a:p>
            <a:pPr lvl="1"/>
            <a:r>
              <a:rPr lang="en-GB" dirty="0" smtClean="0"/>
              <a:t>Active, or</a:t>
            </a:r>
          </a:p>
          <a:p>
            <a:pPr lvl="1"/>
            <a:r>
              <a:rPr lang="en-GB" dirty="0"/>
              <a:t>Passive</a:t>
            </a:r>
          </a:p>
        </p:txBody>
      </p:sp>
    </p:spTree>
    <p:extLst>
      <p:ext uri="{BB962C8B-B14F-4D97-AF65-F5344CB8AC3E}">
        <p14:creationId xmlns:p14="http://schemas.microsoft.com/office/powerpoint/2010/main" val="11710613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Active Sensors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Active sensors typically require an external power source to produce the output signal</a:t>
            </a:r>
          </a:p>
          <a:p>
            <a:r>
              <a:rPr lang="en-GB" dirty="0" smtClean="0"/>
              <a:t>Active sensors will usually produce a voltage (1 to 10V) or current  (4 to 20mA) proportional to the measured property</a:t>
            </a:r>
          </a:p>
          <a:p>
            <a:r>
              <a:rPr lang="en-GB" dirty="0" smtClean="0"/>
              <a:t>Active sensors can also produce signal amplification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83343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Active Sensors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</a:p>
          <a:p>
            <a:pPr lvl="1"/>
            <a:r>
              <a:rPr lang="en-GB" dirty="0" smtClean="0"/>
              <a:t>Thermistor</a:t>
            </a:r>
          </a:p>
          <a:p>
            <a:pPr lvl="1"/>
            <a:r>
              <a:rPr lang="en-GB" dirty="0" smtClean="0"/>
              <a:t>Strain </a:t>
            </a:r>
            <a:r>
              <a:rPr lang="en-GB" dirty="0" err="1" smtClean="0"/>
              <a:t>gague</a:t>
            </a:r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6004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Passive Sensors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Passive sensors do not need any additional power source to operate</a:t>
            </a:r>
          </a:p>
          <a:p>
            <a:r>
              <a:rPr lang="en-GB" dirty="0" smtClean="0"/>
              <a:t>The output signal is generated in response to some external stimulus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8755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Passive Sensors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</a:p>
          <a:p>
            <a:pPr lvl="1"/>
            <a:r>
              <a:rPr lang="en-GB" dirty="0" smtClean="0"/>
              <a:t>Thermocouple</a:t>
            </a:r>
          </a:p>
          <a:p>
            <a:pPr lvl="1"/>
            <a:r>
              <a:rPr lang="en-GB" dirty="0" smtClean="0"/>
              <a:t>Photodiode</a:t>
            </a:r>
          </a:p>
          <a:p>
            <a:pPr lvl="1"/>
            <a:r>
              <a:rPr lang="en-GB" dirty="0" smtClean="0"/>
              <a:t>Piezoelectric sensors</a:t>
            </a:r>
          </a:p>
        </p:txBody>
      </p:sp>
    </p:spTree>
    <p:extLst>
      <p:ext uri="{BB962C8B-B14F-4D97-AF65-F5344CB8AC3E}">
        <p14:creationId xmlns:p14="http://schemas.microsoft.com/office/powerpoint/2010/main" val="1575693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 Base Units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There are 7 SI Base units – All other units are derived from these </a:t>
            </a:r>
          </a:p>
          <a:p>
            <a:pPr lvl="1"/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724992"/>
              </p:ext>
            </p:extLst>
          </p:nvPr>
        </p:nvGraphicFramePr>
        <p:xfrm>
          <a:off x="611560" y="2636912"/>
          <a:ext cx="7992888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4296"/>
                <a:gridCol w="2664296"/>
                <a:gridCol w="2664296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Symbol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Name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Quantity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metre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Length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kg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kilogram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Mass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second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Time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ampere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Electric current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kelvin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Temperature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mol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Amount of substance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candela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Luminous Intensity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4895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Derived Units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903117273"/>
                  </p:ext>
                </p:extLst>
              </p:nvPr>
            </p:nvGraphicFramePr>
            <p:xfrm>
              <a:off x="395536" y="1124744"/>
              <a:ext cx="8424936" cy="4552952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859687"/>
                    <a:gridCol w="1012521"/>
                    <a:gridCol w="2808312"/>
                    <a:gridCol w="1368152"/>
                    <a:gridCol w="2376264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Name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Symbol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Quantity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Equivalent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Base unit equivalent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Hertz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Hz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frequency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type m:val="skw"/>
                                    <m:ctrlPr>
                                      <a:rPr lang="en-GB" i="0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0" smtClean="0">
                                        <a:latin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/>
                                      </a:rPr>
                                      <m:t>s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i="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type m:val="skw"/>
                                    <m:ctrlPr>
                                      <a:rPr lang="en-GB" i="0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0" smtClean="0">
                                        <a:latin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/>
                                      </a:rPr>
                                      <m:t>s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i="0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Joule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J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Energy, work, heat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/>
                                  </a:rPr>
                                  <m:t>C</m:t>
                                </m:r>
                                <m:r>
                                  <a:rPr lang="en-GB" b="0" i="0" smtClean="0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/>
                                    <a:ea typeface="Cambria Math"/>
                                  </a:rPr>
                                  <m:t>V</m:t>
                                </m:r>
                              </m:oMath>
                            </m:oMathPara>
                          </a14:m>
                          <a:endParaRPr lang="en-GB" b="0" i="0" dirty="0" smtClean="0">
                            <a:ea typeface="Cambria Math"/>
                          </a:endParaRPr>
                        </a:p>
                        <a:p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/>
                                  </a:rPr>
                                  <m:t>W</m:t>
                                </m:r>
                                <m:r>
                                  <a:rPr lang="en-GB" b="0" i="0" smtClean="0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/>
                                    <a:ea typeface="Cambria Math"/>
                                  </a:rPr>
                                  <m:t>s</m:t>
                                </m:r>
                              </m:oMath>
                            </m:oMathPara>
                          </a14:m>
                          <a:endParaRPr lang="en-GB" i="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/>
                                  </a:rPr>
                                  <m:t>kg</m:t>
                                </m:r>
                                <m:r>
                                  <a:rPr lang="en-GB" b="0" i="0" smtClean="0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sSup>
                                  <m:sSupPr>
                                    <m:ctrlP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  <m:t>m</m:t>
                                    </m:r>
                                  </m:e>
                                  <m:sup>
                                    <m: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en-GB" b="0" i="0" smtClean="0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sSup>
                                  <m:sSupPr>
                                    <m:ctrlP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  <m:t>s</m:t>
                                    </m:r>
                                  </m:e>
                                  <m:sup>
                                    <m: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  <m:t>−2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i="0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Watt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W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Power, radiant flux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/>
                                  </a:rPr>
                                  <m:t>𝑉</m:t>
                                </m:r>
                                <m:r>
                                  <a:rPr lang="en-GB" b="0" i="1" smtClean="0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r>
                                  <a:rPr lang="en-GB" b="0" i="1" smtClean="0">
                                    <a:latin typeface="Cambria Math"/>
                                    <a:ea typeface="Cambria Math"/>
                                  </a:rPr>
                                  <m:t>𝐴</m:t>
                                </m:r>
                              </m:oMath>
                            </m:oMathPara>
                          </a14:m>
                          <a:endParaRPr lang="en-GB" b="0" dirty="0" smtClean="0">
                            <a:ea typeface="Cambria Math"/>
                          </a:endParaRPr>
                        </a:p>
                        <a:p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type m:val="skw"/>
                                    <m:ctrlPr>
                                      <a:rPr lang="en-GB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/>
                                      </a:rPr>
                                      <m:t>𝐽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/>
                                      </a:rPr>
                                      <m:t>𝑠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/>
                                  </a:rPr>
                                  <m:t>kg</m:t>
                                </m:r>
                                <m:r>
                                  <a:rPr lang="en-GB" b="0" i="0" smtClean="0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sSup>
                                  <m:sSupPr>
                                    <m:ctrlPr>
                                      <a:rPr lang="en-GB" b="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  <m:t>m</m:t>
                                    </m:r>
                                  </m:e>
                                  <m:sup>
                                    <m: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en-GB" b="0" i="0" smtClean="0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sSup>
                                  <m:sSupPr>
                                    <m:ctrlPr>
                                      <a:rPr lang="en-GB" b="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  <m:t>s</m:t>
                                    </m:r>
                                  </m:e>
                                  <m:sup>
                                    <m: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  <m:t>−</m:t>
                                    </m:r>
                                    <m: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  <m:t>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Volt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V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Voltage, electrical potential</a:t>
                          </a:r>
                          <a:r>
                            <a:rPr lang="en-GB" baseline="0" dirty="0" smtClean="0"/>
                            <a:t> difference, EMF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type m:val="skw"/>
                                    <m:ctrlPr>
                                      <a:rPr lang="en-GB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/>
                                      </a:rPr>
                                      <m:t>𝑊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/>
                                      </a:rPr>
                                      <m:t>𝐴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 smtClean="0"/>
                        </a:p>
                        <a:p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type m:val="skw"/>
                                    <m:ctrlPr>
                                      <a:rPr lang="en-GB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/>
                                      </a:rPr>
                                      <m:t>𝐽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/>
                                      </a:rPr>
                                      <m:t>𝐶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/>
                                  </a:rPr>
                                  <m:t>kg</m:t>
                                </m:r>
                                <m:r>
                                  <a:rPr lang="en-GB" b="0" i="0" smtClean="0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sSup>
                                  <m:sSupPr>
                                    <m:ctrlPr>
                                      <a:rPr lang="en-GB" b="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  <m:t>m</m:t>
                                    </m:r>
                                  </m:e>
                                  <m:sup>
                                    <m: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en-GB" b="0" i="0" smtClean="0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sSup>
                                  <m:sSupPr>
                                    <m:ctrlPr>
                                      <a:rPr lang="en-GB" b="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  <m:t>s</m:t>
                                    </m:r>
                                  </m:e>
                                  <m:sup>
                                    <m: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  <m:t>−3</m:t>
                                    </m:r>
                                  </m:sup>
                                </m:sSup>
                                <m:r>
                                  <a:rPr lang="en-GB" b="0" i="1" smtClean="0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sSup>
                                  <m:sSupPr>
                                    <m:ctrlPr>
                                      <a:rPr lang="en-GB" b="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/>
                                        <a:ea typeface="Cambria Math"/>
                                      </a:rPr>
                                      <m:t>𝐴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/>
                                        <a:ea typeface="Cambria Math"/>
                                      </a:rPr>
                                      <m:t>−1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Ohm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l-GR" dirty="0" smtClean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Electrical resistance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type m:val="skw"/>
                                    <m:ctrlPr>
                                      <a:rPr lang="en-GB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/>
                                      </a:rPr>
                                      <m:t>𝑆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 smtClean="0"/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type m:val="skw"/>
                                    <m:ctrlPr>
                                      <a:rPr lang="en-GB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/>
                                      </a:rPr>
                                      <m:t>𝑉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/>
                                      </a:rPr>
                                      <m:t>𝐴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/>
                                  </a:rPr>
                                  <m:t>kg</m:t>
                                </m:r>
                                <m:r>
                                  <a:rPr lang="en-GB" b="0" i="0" smtClean="0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sSup>
                                  <m:sSupPr>
                                    <m:ctrlPr>
                                      <a:rPr lang="en-GB" b="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  <m:t>m</m:t>
                                    </m:r>
                                  </m:e>
                                  <m:sup>
                                    <m: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en-GB" b="0" i="0" smtClean="0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sSup>
                                  <m:sSupPr>
                                    <m:ctrlPr>
                                      <a:rPr lang="en-GB" b="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  <m:t>s</m:t>
                                    </m:r>
                                  </m:e>
                                  <m:sup>
                                    <m: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  <m:t>−3</m:t>
                                    </m:r>
                                  </m:sup>
                                </m:sSup>
                                <m:r>
                                  <a:rPr lang="en-GB" b="0" i="1" smtClean="0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sSup>
                                  <m:sSupPr>
                                    <m:ctrlPr>
                                      <a:rPr lang="en-GB" b="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/>
                                        <a:ea typeface="Cambria Math"/>
                                      </a:rPr>
                                      <m:t>𝐴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/>
                                        <a:ea typeface="Cambria Math"/>
                                      </a:rPr>
                                      <m:t>−</m:t>
                                    </m:r>
                                    <m:r>
                                      <a:rPr lang="en-GB" b="0" i="1" smtClean="0">
                                        <a:latin typeface="Cambria Math"/>
                                        <a:ea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Farad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F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Capacitance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type m:val="skw"/>
                                    <m:ctrlPr>
                                      <a:rPr lang="en-GB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/>
                                      </a:rPr>
                                      <m:t>𝐶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/>
                                      </a:rPr>
                                      <m:t>𝑉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 smtClean="0"/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type m:val="skw"/>
                                    <m:ctrlPr>
                                      <a:rPr lang="en-GB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/>
                                      </a:rPr>
                                      <m:t>𝑠</m:t>
                                    </m:r>
                                  </m:num>
                                  <m:den>
                                    <m:r>
                                      <m:rPr>
                                        <m:sty m:val="p"/>
                                      </m:rPr>
                                      <a:rPr lang="el-GR" b="0" i="1" smtClean="0">
                                        <a:latin typeface="Cambria Math"/>
                                      </a:rPr>
                                      <m:t>Ω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b="0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/>
                                      </a:rPr>
                                      <m:t>𝑘𝑔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/>
                                      </a:rPr>
                                      <m:t>−1</m:t>
                                    </m:r>
                                  </m:sup>
                                </m:sSup>
                                <m:r>
                                  <a:rPr lang="en-GB" b="0" i="0" smtClean="0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sSup>
                                  <m:sSupPr>
                                    <m:ctrlPr>
                                      <a:rPr lang="en-GB" b="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  <m:t>m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/>
                                        <a:ea typeface="Cambria Math"/>
                                      </a:rPr>
                                      <m:t>−</m:t>
                                    </m:r>
                                    <m: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en-GB" b="0" i="0" smtClean="0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sSup>
                                  <m:sSupPr>
                                    <m:ctrlPr>
                                      <a:rPr lang="en-GB" b="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/>
                                        <a:ea typeface="Cambria Math"/>
                                      </a:rPr>
                                      <m:t>s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/>
                                        <a:ea typeface="Cambria Math"/>
                                      </a:rPr>
                                      <m:t>4</m:t>
                                    </m:r>
                                  </m:sup>
                                </m:sSup>
                                <m:r>
                                  <a:rPr lang="en-GB" b="0" i="1" smtClean="0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sSup>
                                  <m:sSupPr>
                                    <m:ctrlPr>
                                      <a:rPr lang="en-GB" b="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/>
                                        <a:ea typeface="Cambria Math"/>
                                      </a:rPr>
                                      <m:t>𝐴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/>
                                        <a:ea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903117273"/>
                  </p:ext>
                </p:extLst>
              </p:nvPr>
            </p:nvGraphicFramePr>
            <p:xfrm>
              <a:off x="395536" y="1124744"/>
              <a:ext cx="8424936" cy="4552952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859687"/>
                    <a:gridCol w="1012521"/>
                    <a:gridCol w="2808312"/>
                    <a:gridCol w="1368152"/>
                    <a:gridCol w="2376264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Name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Symbol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Quantity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Equivalent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Base unit equivalent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404305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Hertz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Hz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frequency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43304" t="-142424" r="-174107" b="-115303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54615" t="-142424" b="-1153030"/>
                          </a:stretch>
                        </a:blipFill>
                      </a:tcPr>
                    </a:tc>
                  </a:tr>
                  <a:tr h="64008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Joule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J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Energy, work, heat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43304" t="-152381" r="-174107" b="-62476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54615" t="-152381" b="-624762"/>
                          </a:stretch>
                        </a:blipFill>
                      </a:tcPr>
                    </a:tc>
                  </a:tr>
                  <a:tr h="720027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Watt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W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Power, radiant flux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43304" t="-224576" r="-174107" b="-45593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54615" t="-224576" b="-455932"/>
                          </a:stretch>
                        </a:blipFill>
                      </a:tcPr>
                    </a:tc>
                  </a:tr>
                  <a:tr h="847598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Volt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V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Voltage, electrical potential</a:t>
                          </a:r>
                          <a:r>
                            <a:rPr lang="en-GB" baseline="0" dirty="0" smtClean="0"/>
                            <a:t> difference, EMF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43304" t="-275540" r="-174107" b="-28705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54615" t="-275540" b="-287050"/>
                          </a:stretch>
                        </a:blipFill>
                      </a:tcPr>
                    </a:tc>
                  </a:tr>
                  <a:tr h="806641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Ohm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l-GR" dirty="0" smtClean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Electrical resistance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43304" t="-395455" r="-174107" b="-20227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54615" t="-395455" b="-202273"/>
                          </a:stretch>
                        </a:blipFill>
                      </a:tcPr>
                    </a:tc>
                  </a:tr>
                  <a:tr h="763461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Farad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F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Capacitance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43304" t="-523200" r="-174107" b="-1136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54615" t="-523200" b="-113600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28035229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Measuring Quantities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Direct measurement</a:t>
            </a:r>
          </a:p>
          <a:p>
            <a:r>
              <a:rPr lang="en-GB" dirty="0" smtClean="0"/>
              <a:t>Indirect measurement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1127683"/>
      </p:ext>
    </p:extLst>
  </p:cSld>
  <p:clrMapOvr>
    <a:masterClrMapping/>
  </p:clrMapOvr>
</p:sld>
</file>

<file path=ppt/theme/theme1.xml><?xml version="1.0" encoding="utf-8"?>
<a:theme xmlns:a="http://schemas.openxmlformats.org/drawingml/2006/main" name="Transducers Signal Conditioning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303dbf9b-b85b-46a0-94f1-894078c07ecd"/>
    <ds:schemaRef ds:uri="http://purl.org/dc/elements/1.1/"/>
    <ds:schemaRef ds:uri="http://purl.org/dc/terms/"/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Transducers Signal Conditioning</Template>
  <TotalTime>14676</TotalTime>
  <Words>390</Words>
  <Application>Microsoft Office PowerPoint</Application>
  <PresentationFormat>On-screen Show (4:3)</PresentationFormat>
  <Paragraphs>100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Transducers Signal Conditioning</vt:lpstr>
      <vt:lpstr>Transducers and Signal Conditioning</vt:lpstr>
      <vt:lpstr>Transducers</vt:lpstr>
      <vt:lpstr>Transducers</vt:lpstr>
      <vt:lpstr>Active Sensors</vt:lpstr>
      <vt:lpstr>Active Sensors</vt:lpstr>
      <vt:lpstr>Passive Sensors</vt:lpstr>
      <vt:lpstr>Passive Sensors</vt:lpstr>
      <vt:lpstr>SI Base Units</vt:lpstr>
      <vt:lpstr>Derived Units</vt:lpstr>
      <vt:lpstr>Measuring Quantities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Transducers and Signal Conditioning</dc:title>
  <dc:creator>Stephen Mosey</dc:creator>
  <cp:lastModifiedBy>Stephen Mosey</cp:lastModifiedBy>
  <cp:revision>9</cp:revision>
  <dcterms:created xsi:type="dcterms:W3CDTF">2018-09-07T11:15:17Z</dcterms:created>
  <dcterms:modified xsi:type="dcterms:W3CDTF">2018-09-17T15:51:53Z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