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71" r:id="rId7"/>
    <p:sldId id="264" r:id="rId8"/>
    <p:sldId id="274" r:id="rId9"/>
    <p:sldId id="273" r:id="rId10"/>
    <p:sldId id="269" r:id="rId11"/>
    <p:sldId id="272" r:id="rId12"/>
    <p:sldId id="275" r:id="rId13"/>
  </p:sldIdLst>
  <p:sldSz cx="18288000" cy="10287000"/>
  <p:notesSz cx="6858000" cy="9144000"/>
  <p:embeddedFontLst>
    <p:embeddedFont>
      <p:font typeface="Arial Black" panose="020B0A04020102020204" pitchFamily="34" charset="0"/>
      <p:bold r:id="rId15"/>
    </p:embeddedFont>
    <p:embeddedFont>
      <p:font typeface="Calibri" panose="020F0502020204030204" pitchFamily="34" charset="0"/>
      <p:regular r:id="rId16"/>
      <p:bold r:id="rId17"/>
      <p:italic r:id="rId18"/>
      <p:boldItalic r:id="rId19"/>
    </p:embeddedFont>
    <p:embeddedFont>
      <p:font typeface="DM Sans" pitchFamily="2" charset="0"/>
      <p:regular r:id="rId20"/>
      <p:bold r:id="rId21"/>
      <p:italic r:id="rId22"/>
      <p:boldItalic r:id="rId23"/>
    </p:embeddedFont>
    <p:embeddedFont>
      <p:font typeface="DM Sans Bold" charset="0"/>
      <p:regular r:id="rId24"/>
      <p:bold r:id="rId25"/>
    </p:embeddedFont>
    <p:embeddedFont>
      <p:font typeface="Georgia" panose="02040502050405020303" pitchFamily="18" charset="0"/>
      <p:regular r:id="rId26"/>
      <p:bold r:id="rId27"/>
      <p:italic r:id="rId28"/>
      <p:boldItalic r:id="rId29"/>
    </p:embeddedFont>
    <p:embeddedFont>
      <p:font typeface="Goudy Old Style" panose="02020502050305020303" pitchFamily="18" charset="0"/>
      <p:regular r:id="rId30"/>
      <p:bold r:id="rId31"/>
      <p:italic r:id="rId32"/>
    </p:embeddedFont>
    <p:embeddedFont>
      <p:font typeface="Open Sauce SemiBold" panose="020B0604020202020204" charset="0"/>
      <p:regular r:id="rId33"/>
      <p:bold r:id="rId34"/>
    </p:embeddedFont>
    <p:embeddedFont>
      <p:font typeface="Open Sauce SemiBold Bold" panose="020B0604020202020204" charset="0"/>
      <p:regular r:id="rId35"/>
      <p:bold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848" autoAdjust="0"/>
    <p:restoredTop sz="87165" autoAdjust="0"/>
  </p:normalViewPr>
  <p:slideViewPr>
    <p:cSldViewPr>
      <p:cViewPr varScale="1">
        <p:scale>
          <a:sx n="45" d="100"/>
          <a:sy n="45" d="100"/>
        </p:scale>
        <p:origin x="1406"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9" Type="http://schemas.openxmlformats.org/officeDocument/2006/relationships/theme" Target="theme/theme1.xml"/><Relationship Id="rId21" Type="http://schemas.openxmlformats.org/officeDocument/2006/relationships/font" Target="fonts/font7.fntdata"/><Relationship Id="rId34" Type="http://schemas.openxmlformats.org/officeDocument/2006/relationships/font" Target="fonts/font20.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font" Target="fonts/font19.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font" Target="fonts/font18.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36" Type="http://schemas.openxmlformats.org/officeDocument/2006/relationships/font" Target="fonts/font22.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font" Target="fonts/font1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font" Target="fonts/font16.fntdata"/><Relationship Id="rId35" Type="http://schemas.openxmlformats.org/officeDocument/2006/relationships/font" Target="fonts/font21.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59A7F8-F0EB-4EAE-85C2-54EAFC862805}" type="datetimeFigureOut">
              <a:rPr lang="en-GB" smtClean="0"/>
              <a:t>30/11/2022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12B8AE-2935-4263-AC90-76B990611EE2}" type="slidenum">
              <a:rPr lang="en-GB" smtClean="0"/>
              <a:t>‹#›</a:t>
            </a:fld>
            <a:endParaRPr lang="en-GB"/>
          </a:p>
        </p:txBody>
      </p:sp>
    </p:spTree>
    <p:extLst>
      <p:ext uri="{BB962C8B-B14F-4D97-AF65-F5344CB8AC3E}">
        <p14:creationId xmlns:p14="http://schemas.microsoft.com/office/powerpoint/2010/main" val="3186776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 engagement </a:t>
            </a:r>
          </a:p>
          <a:p>
            <a:r>
              <a:rPr lang="en-GB" dirty="0"/>
              <a:t>The discipline of human resources (HR) is where the word "employee engagement" first appeared. This term is used to describe the degree to which an employee is interested in and committed to their work (Bridger, 2014). Employees that are invested in their job and the success of the company do so because they have the conviction that the contributions they make are important. An employee who is totally committed in their job does so because they care about the success of the organisation on a level that goes beyond just receiving financial reward for their efforts.</a:t>
            </a:r>
          </a:p>
        </p:txBody>
      </p:sp>
      <p:sp>
        <p:nvSpPr>
          <p:cNvPr id="4" name="Slide Number Placeholder 3"/>
          <p:cNvSpPr>
            <a:spLocks noGrp="1"/>
          </p:cNvSpPr>
          <p:nvPr>
            <p:ph type="sldNum" sz="quarter" idx="5"/>
          </p:nvPr>
        </p:nvSpPr>
        <p:spPr/>
        <p:txBody>
          <a:bodyPr/>
          <a:lstStyle/>
          <a:p>
            <a:fld id="{2F12B8AE-2935-4263-AC90-76B990611EE2}" type="slidenum">
              <a:rPr lang="en-GB" smtClean="0"/>
              <a:t>2</a:t>
            </a:fld>
            <a:endParaRPr lang="en-GB"/>
          </a:p>
        </p:txBody>
      </p:sp>
    </p:spTree>
    <p:extLst>
      <p:ext uri="{BB962C8B-B14F-4D97-AF65-F5344CB8AC3E}">
        <p14:creationId xmlns:p14="http://schemas.microsoft.com/office/powerpoint/2010/main" val="716333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 engagement model</a:t>
            </a:r>
          </a:p>
          <a:p>
            <a:r>
              <a:rPr lang="en-GB" dirty="0"/>
              <a:t>A strategy that is designed to make workers feel more committed in their occupations, accountable for their results, and proud of the contributions they have made is referred to as an engagement model for employees. It is the cornerstone around which the culture of a company is built. It comprises doing activities in the appropriate manner at the management and senior leadership levels, in addition to adhering to the policy. The purpose of these plans is to improve the working circumstances of employees so that they may have a higher quality of life while they are on the job. This improvement is intended to extend to the employee's health as well as to their opportunities for career progress.</a:t>
            </a:r>
          </a:p>
        </p:txBody>
      </p:sp>
      <p:sp>
        <p:nvSpPr>
          <p:cNvPr id="4" name="Slide Number Placeholder 3"/>
          <p:cNvSpPr>
            <a:spLocks noGrp="1"/>
          </p:cNvSpPr>
          <p:nvPr>
            <p:ph type="sldNum" sz="quarter" idx="5"/>
          </p:nvPr>
        </p:nvSpPr>
        <p:spPr/>
        <p:txBody>
          <a:bodyPr/>
          <a:lstStyle/>
          <a:p>
            <a:fld id="{2F12B8AE-2935-4263-AC90-76B990611EE2}" type="slidenum">
              <a:rPr lang="en-GB" smtClean="0"/>
              <a:t>3</a:t>
            </a:fld>
            <a:endParaRPr lang="en-GB"/>
          </a:p>
        </p:txBody>
      </p:sp>
    </p:spTree>
    <p:extLst>
      <p:ext uri="{BB962C8B-B14F-4D97-AF65-F5344CB8AC3E}">
        <p14:creationId xmlns:p14="http://schemas.microsoft.com/office/powerpoint/2010/main" val="1563620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Theories and Models for Motivating and Engaging Workers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Participants in the role of driver are:</a:t>
            </a:r>
          </a:p>
          <a:p>
            <a:r>
              <a:rPr lang="en-GB" sz="1200" kern="1200" dirty="0">
                <a:solidFill>
                  <a:schemeClr val="tx1"/>
                </a:solidFill>
                <a:effectLst/>
                <a:latin typeface="+mn-lt"/>
                <a:ea typeface="+mn-ea"/>
                <a:cs typeface="+mn-cs"/>
              </a:rPr>
              <a:t>Basics – factors such as salary, perks, employment stability, company culture, and work/life balance</a:t>
            </a:r>
          </a:p>
          <a:p>
            <a:r>
              <a:rPr lang="en-GB" sz="1200" kern="1200" dirty="0">
                <a:solidFill>
                  <a:schemeClr val="tx1"/>
                </a:solidFill>
                <a:effectLst/>
                <a:latin typeface="+mn-lt"/>
                <a:ea typeface="+mn-ea"/>
                <a:cs typeface="+mn-cs"/>
              </a:rPr>
              <a:t>Work – work, results, independence, control, and teamwork</a:t>
            </a:r>
          </a:p>
          <a:p>
            <a:r>
              <a:rPr lang="en-GB" sz="1200" kern="1200" dirty="0">
                <a:solidFill>
                  <a:schemeClr val="tx1"/>
                </a:solidFill>
                <a:effectLst/>
                <a:latin typeface="+mn-lt"/>
                <a:ea typeface="+mn-ea"/>
                <a:cs typeface="+mn-cs"/>
              </a:rPr>
              <a:t>The Company practises –issues of diversity and inclusion, dialogue, aptitude, personnel, and supportive structures</a:t>
            </a:r>
          </a:p>
          <a:p>
            <a:r>
              <a:rPr lang="en-GB" sz="1200" kern="1200" dirty="0">
                <a:solidFill>
                  <a:schemeClr val="tx1"/>
                </a:solidFill>
                <a:effectLst/>
                <a:latin typeface="+mn-lt"/>
                <a:ea typeface="+mn-ea"/>
                <a:cs typeface="+mn-cs"/>
              </a:rPr>
              <a:t>Brand - repute, CSR, and the value offered to employees</a:t>
            </a:r>
          </a:p>
          <a:p>
            <a:endParaRPr lang="en-GB" dirty="0"/>
          </a:p>
        </p:txBody>
      </p:sp>
      <p:sp>
        <p:nvSpPr>
          <p:cNvPr id="4" name="Slide Number Placeholder 3"/>
          <p:cNvSpPr>
            <a:spLocks noGrp="1"/>
          </p:cNvSpPr>
          <p:nvPr>
            <p:ph type="sldNum" sz="quarter" idx="5"/>
          </p:nvPr>
        </p:nvSpPr>
        <p:spPr/>
        <p:txBody>
          <a:bodyPr/>
          <a:lstStyle/>
          <a:p>
            <a:fld id="{2F12B8AE-2935-4263-AC90-76B990611EE2}" type="slidenum">
              <a:rPr lang="en-GB" smtClean="0"/>
              <a:t>5</a:t>
            </a:fld>
            <a:endParaRPr lang="en-GB"/>
          </a:p>
        </p:txBody>
      </p:sp>
    </p:spTree>
    <p:extLst>
      <p:ext uri="{BB962C8B-B14F-4D97-AF65-F5344CB8AC3E}">
        <p14:creationId xmlns:p14="http://schemas.microsoft.com/office/powerpoint/2010/main" val="31550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Theories and Models for Motivating and Engaging Workers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Participants in the role of driver are:</a:t>
            </a:r>
          </a:p>
          <a:p>
            <a:r>
              <a:rPr lang="en-GB" sz="1200" kern="1200" dirty="0">
                <a:solidFill>
                  <a:schemeClr val="tx1"/>
                </a:solidFill>
                <a:effectLst/>
                <a:latin typeface="+mn-lt"/>
                <a:ea typeface="+mn-ea"/>
                <a:cs typeface="+mn-cs"/>
              </a:rPr>
              <a:t>Leadership – Obtainability, Guidance</a:t>
            </a:r>
          </a:p>
          <a:p>
            <a:r>
              <a:rPr lang="en-GB" sz="1200" kern="1200" dirty="0">
                <a:solidFill>
                  <a:schemeClr val="tx1"/>
                </a:solidFill>
                <a:effectLst/>
                <a:latin typeface="+mn-lt"/>
                <a:ea typeface="+mn-ea"/>
                <a:cs typeface="+mn-cs"/>
              </a:rPr>
              <a:t>Performance – Job prospects, Training and Development, Monitoring Performance, Supervising Employees, Rewarding and Recognizing Employ</a:t>
            </a:r>
          </a:p>
          <a:p>
            <a:r>
              <a:rPr lang="en-GB" sz="1200" kern="1200" dirty="0">
                <a:solidFill>
                  <a:schemeClr val="tx1"/>
                </a:solidFill>
                <a:effectLst/>
                <a:latin typeface="+mn-lt"/>
                <a:ea typeface="+mn-ea"/>
                <a:cs typeface="+mn-cs"/>
              </a:rPr>
              <a:t>Leadership – Obtainability, Guidance</a:t>
            </a:r>
          </a:p>
          <a:p>
            <a:r>
              <a:rPr lang="en-GB" sz="1200" kern="1200" dirty="0">
                <a:solidFill>
                  <a:schemeClr val="tx1"/>
                </a:solidFill>
                <a:effectLst/>
                <a:latin typeface="+mn-lt"/>
                <a:ea typeface="+mn-ea"/>
                <a:cs typeface="+mn-cs"/>
              </a:rPr>
              <a:t>Performance – Job prospects, Training and Development, Monitoring Performance, Supervising Employees, Rewarding and Recognizing Employ</a:t>
            </a:r>
          </a:p>
          <a:p>
            <a:endParaRPr lang="en-GB" dirty="0"/>
          </a:p>
        </p:txBody>
      </p:sp>
      <p:sp>
        <p:nvSpPr>
          <p:cNvPr id="4" name="Slide Number Placeholder 3"/>
          <p:cNvSpPr>
            <a:spLocks noGrp="1"/>
          </p:cNvSpPr>
          <p:nvPr>
            <p:ph type="sldNum" sz="quarter" idx="5"/>
          </p:nvPr>
        </p:nvSpPr>
        <p:spPr/>
        <p:txBody>
          <a:bodyPr/>
          <a:lstStyle/>
          <a:p>
            <a:fld id="{2F12B8AE-2935-4263-AC90-76B990611EE2}" type="slidenum">
              <a:rPr lang="en-GB" smtClean="0"/>
              <a:t>6</a:t>
            </a:fld>
            <a:endParaRPr lang="en-GB"/>
          </a:p>
        </p:txBody>
      </p:sp>
    </p:spTree>
    <p:extLst>
      <p:ext uri="{BB962C8B-B14F-4D97-AF65-F5344CB8AC3E}">
        <p14:creationId xmlns:p14="http://schemas.microsoft.com/office/powerpoint/2010/main" val="124574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Important of employee engagement</a:t>
            </a:r>
          </a:p>
          <a:p>
            <a:r>
              <a:rPr lang="en-US" dirty="0"/>
              <a:t>Increased Productivity</a:t>
            </a:r>
          </a:p>
          <a:p>
            <a:r>
              <a:rPr lang="en-US" dirty="0"/>
              <a:t>Employees that are engaged in their work are more likely to put in extra effort because they see their efforts as worthwhile (Kelleher, 2014). Workplace engagement is linked to a 20-25% improvement in productivity in today's businesses.</a:t>
            </a:r>
          </a:p>
          <a:p>
            <a:r>
              <a:rPr lang="en-US" dirty="0"/>
              <a:t>Better Customer Service</a:t>
            </a:r>
          </a:p>
          <a:p>
            <a:r>
              <a:rPr lang="en-US" dirty="0"/>
              <a:t>Successful businesses place a premium on customer satisfaction and the satisfaction of their clients (Robertson-Smith and </a:t>
            </a:r>
            <a:r>
              <a:rPr lang="en-US" dirty="0" err="1"/>
              <a:t>Markwick</a:t>
            </a:r>
            <a:r>
              <a:rPr lang="en-US" dirty="0"/>
              <a:t>, 2009). Indeed, expanding and retaining a clientele is essential to the success of the vast majority of enterprises.</a:t>
            </a:r>
          </a:p>
          <a:p>
            <a:endParaRPr lang="en-GB" dirty="0"/>
          </a:p>
        </p:txBody>
      </p:sp>
      <p:sp>
        <p:nvSpPr>
          <p:cNvPr id="4" name="Slide Number Placeholder 3"/>
          <p:cNvSpPr>
            <a:spLocks noGrp="1"/>
          </p:cNvSpPr>
          <p:nvPr>
            <p:ph type="sldNum" sz="quarter" idx="5"/>
          </p:nvPr>
        </p:nvSpPr>
        <p:spPr/>
        <p:txBody>
          <a:bodyPr/>
          <a:lstStyle/>
          <a:p>
            <a:fld id="{2F12B8AE-2935-4263-AC90-76B990611EE2}" type="slidenum">
              <a:rPr lang="en-GB" smtClean="0"/>
              <a:t>7</a:t>
            </a:fld>
            <a:endParaRPr lang="en-GB"/>
          </a:p>
        </p:txBody>
      </p:sp>
    </p:spTree>
    <p:extLst>
      <p:ext uri="{BB962C8B-B14F-4D97-AF65-F5344CB8AC3E}">
        <p14:creationId xmlns:p14="http://schemas.microsoft.com/office/powerpoint/2010/main" val="1284995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Important of employee engagement</a:t>
            </a:r>
          </a:p>
          <a:p>
            <a:r>
              <a:rPr lang="en-US" dirty="0"/>
              <a:t>Increased Productivity</a:t>
            </a:r>
          </a:p>
          <a:p>
            <a:r>
              <a:rPr lang="en-US" dirty="0"/>
              <a:t>More Profitability</a:t>
            </a:r>
          </a:p>
          <a:p>
            <a:r>
              <a:rPr lang="en-US" dirty="0"/>
              <a:t>Sales are 20 percent greater at highly involved companies compared to those that are less engaged.</a:t>
            </a:r>
          </a:p>
          <a:p>
            <a:r>
              <a:rPr lang="en-US" dirty="0"/>
              <a:t>Higher Employee Satisfaction &amp; Happiness</a:t>
            </a:r>
          </a:p>
          <a:p>
            <a:r>
              <a:rPr lang="en-US" dirty="0"/>
              <a:t>If workers aren't happy with their jobs, they won't be invested in them (Macey et al., 2011).</a:t>
            </a:r>
          </a:p>
          <a:p>
            <a:endParaRPr lang="en-GB" dirty="0"/>
          </a:p>
        </p:txBody>
      </p:sp>
      <p:sp>
        <p:nvSpPr>
          <p:cNvPr id="4" name="Slide Number Placeholder 3"/>
          <p:cNvSpPr>
            <a:spLocks noGrp="1"/>
          </p:cNvSpPr>
          <p:nvPr>
            <p:ph type="sldNum" sz="quarter" idx="5"/>
          </p:nvPr>
        </p:nvSpPr>
        <p:spPr/>
        <p:txBody>
          <a:bodyPr/>
          <a:lstStyle/>
          <a:p>
            <a:fld id="{2F12B8AE-2935-4263-AC90-76B990611EE2}" type="slidenum">
              <a:rPr lang="en-GB" smtClean="0"/>
              <a:t>8</a:t>
            </a:fld>
            <a:endParaRPr lang="en-GB"/>
          </a:p>
        </p:txBody>
      </p:sp>
    </p:spTree>
    <p:extLst>
      <p:ext uri="{BB962C8B-B14F-4D97-AF65-F5344CB8AC3E}">
        <p14:creationId xmlns:p14="http://schemas.microsoft.com/office/powerpoint/2010/main" val="3045606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Important of employee engagement</a:t>
            </a:r>
          </a:p>
          <a:p>
            <a:r>
              <a:rPr lang="en-US" dirty="0"/>
              <a:t>Better Adoption on Company Initiatives</a:t>
            </a:r>
          </a:p>
          <a:p>
            <a:r>
              <a:rPr lang="en-US" dirty="0"/>
              <a:t>Employees that are enthusiastic about the work they perform are more inclined to become involved in the new projects that their firm is launching in order to grow the company's customer base and revenue. They will have an understanding of the objectives of your organisation and will participate enthusiastically, which will result in rapid adoption and ongoing enthusiasm.</a:t>
            </a:r>
          </a:p>
          <a:p>
            <a:r>
              <a:rPr lang="en-US" dirty="0"/>
              <a:t>Engaged employees promote the brand</a:t>
            </a:r>
          </a:p>
          <a:p>
            <a:r>
              <a:rPr lang="en-GB" dirty="0"/>
              <a:t>If an employee is well-informed and interested in the work that they do, there is a higher possibility that they will be an ardent advocate for the brand of the firm in which they are employed (Bridger, 2014). They will spread the news about the organisation online as well as spread the word about the firm via word of mouth. In the course of this, it will also improve both marketing efforts and reputation as an employer, which is a positive thing.</a:t>
            </a:r>
          </a:p>
        </p:txBody>
      </p:sp>
      <p:sp>
        <p:nvSpPr>
          <p:cNvPr id="4" name="Slide Number Placeholder 3"/>
          <p:cNvSpPr>
            <a:spLocks noGrp="1"/>
          </p:cNvSpPr>
          <p:nvPr>
            <p:ph type="sldNum" sz="quarter" idx="5"/>
          </p:nvPr>
        </p:nvSpPr>
        <p:spPr/>
        <p:txBody>
          <a:bodyPr/>
          <a:lstStyle/>
          <a:p>
            <a:fld id="{2F12B8AE-2935-4263-AC90-76B990611EE2}" type="slidenum">
              <a:rPr lang="en-GB" smtClean="0"/>
              <a:t>9</a:t>
            </a:fld>
            <a:endParaRPr lang="en-GB"/>
          </a:p>
        </p:txBody>
      </p:sp>
    </p:spTree>
    <p:extLst>
      <p:ext uri="{BB962C8B-B14F-4D97-AF65-F5344CB8AC3E}">
        <p14:creationId xmlns:p14="http://schemas.microsoft.com/office/powerpoint/2010/main" val="3240728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Example of best practices of employee engagement.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Cheesecake Factory</a:t>
            </a:r>
          </a:p>
          <a:p>
            <a:r>
              <a:rPr lang="en-GB" dirty="0"/>
              <a:t>The company is committed to the continued involvement of all of its staff members, and this devotion is not limited to the front of the house. According to David Overton, the Chief Executive Officer of The Cheesecake Factory, two of the most important focuses of the firm are employee training and appreciation. As a result of the fact that "well-trained, well-recognized staff give higher-quality service,". The consequent effect of this is that it enhances both the loyalty of consumers and the bottom line of the company.</a:t>
            </a:r>
          </a:p>
        </p:txBody>
      </p:sp>
      <p:sp>
        <p:nvSpPr>
          <p:cNvPr id="4" name="Slide Number Placeholder 3"/>
          <p:cNvSpPr>
            <a:spLocks noGrp="1"/>
          </p:cNvSpPr>
          <p:nvPr>
            <p:ph type="sldNum" sz="quarter" idx="5"/>
          </p:nvPr>
        </p:nvSpPr>
        <p:spPr/>
        <p:txBody>
          <a:bodyPr/>
          <a:lstStyle/>
          <a:p>
            <a:fld id="{2F12B8AE-2935-4263-AC90-76B990611EE2}" type="slidenum">
              <a:rPr lang="en-GB" smtClean="0"/>
              <a:t>10</a:t>
            </a:fld>
            <a:endParaRPr lang="en-GB"/>
          </a:p>
        </p:txBody>
      </p:sp>
    </p:spTree>
    <p:extLst>
      <p:ext uri="{BB962C8B-B14F-4D97-AF65-F5344CB8AC3E}">
        <p14:creationId xmlns:p14="http://schemas.microsoft.com/office/powerpoint/2010/main" val="16519013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Example of best practices of employee engagement.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Starbucks</a:t>
            </a:r>
          </a:p>
          <a:p>
            <a:r>
              <a:rPr lang="en-GB" dirty="0"/>
              <a:t>Each and every barista at Starbucks goes through extensive training in order to ensure that they are able to provide consumers with </a:t>
            </a:r>
            <a:r>
              <a:rPr lang="en-GB" dirty="0" err="1"/>
              <a:t>mouthwatering</a:t>
            </a:r>
            <a:r>
              <a:rPr lang="en-GB" dirty="0"/>
              <a:t> drinks as well as a satisfying overall experience. As a direct result of this, many of the company's sites all over the globe give off an air that is kind and approachable. It is possible to see the upbeat attitude across the whole of the firm.</a:t>
            </a:r>
          </a:p>
        </p:txBody>
      </p:sp>
      <p:sp>
        <p:nvSpPr>
          <p:cNvPr id="4" name="Slide Number Placeholder 3"/>
          <p:cNvSpPr>
            <a:spLocks noGrp="1"/>
          </p:cNvSpPr>
          <p:nvPr>
            <p:ph type="sldNum" sz="quarter" idx="5"/>
          </p:nvPr>
        </p:nvSpPr>
        <p:spPr/>
        <p:txBody>
          <a:bodyPr/>
          <a:lstStyle/>
          <a:p>
            <a:fld id="{2F12B8AE-2935-4263-AC90-76B990611EE2}" type="slidenum">
              <a:rPr lang="en-GB" smtClean="0"/>
              <a:t>11</a:t>
            </a:fld>
            <a:endParaRPr lang="en-GB"/>
          </a:p>
        </p:txBody>
      </p:sp>
    </p:spTree>
    <p:extLst>
      <p:ext uri="{BB962C8B-B14F-4D97-AF65-F5344CB8AC3E}">
        <p14:creationId xmlns:p14="http://schemas.microsoft.com/office/powerpoint/2010/main" val="1759763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11/30/2022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0.svg"/></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2.jpe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4.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9.svg"/><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4.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9.sv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 Id="rId9" Type="http://schemas.openxmlformats.org/officeDocument/2006/relationships/image" Target="../media/image26.png"/></Relationships>
</file>

<file path=ppt/slides/_rels/slide8.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1.svg"/><Relationship Id="rId9" Type="http://schemas.openxmlformats.org/officeDocument/2006/relationships/image" Target="../media/image29.png"/></Relationships>
</file>

<file path=ppt/slides/_rels/slide9.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1.svg"/><Relationship Id="rId9" Type="http://schemas.openxmlformats.org/officeDocument/2006/relationships/image" Target="../media/image30.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21.sv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21.sv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A192E"/>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8508528" y="1810674"/>
            <a:ext cx="1270944" cy="604624"/>
          </a:xfrm>
          <a:prstGeom prst="rect">
            <a:avLst/>
          </a:prstGeom>
        </p:spPr>
      </p:pic>
      <p:pic>
        <p:nvPicPr>
          <p:cNvPr id="3" name="Picture 3"/>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0800000">
            <a:off x="14856034" y="-1422191"/>
            <a:ext cx="4806532" cy="4806532"/>
          </a:xfrm>
          <a:prstGeom prst="rect">
            <a:avLst/>
          </a:prstGeom>
        </p:spPr>
      </p:pic>
      <p:pic>
        <p:nvPicPr>
          <p:cNvPr id="4" name="Picture 4"/>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0800000" flipH="1">
            <a:off x="-1062719" y="-1422191"/>
            <a:ext cx="4806532" cy="4806532"/>
          </a:xfrm>
          <a:prstGeom prst="rect">
            <a:avLst/>
          </a:prstGeom>
        </p:spPr>
      </p:pic>
      <p:grpSp>
        <p:nvGrpSpPr>
          <p:cNvPr id="5" name="Group 5"/>
          <p:cNvGrpSpPr/>
          <p:nvPr/>
        </p:nvGrpSpPr>
        <p:grpSpPr>
          <a:xfrm rot="8187890">
            <a:off x="15560506" y="8043695"/>
            <a:ext cx="3397588" cy="3402216"/>
            <a:chOff x="0" y="0"/>
            <a:chExt cx="2354580" cy="2357788"/>
          </a:xfrm>
        </p:grpSpPr>
        <p:sp>
          <p:nvSpPr>
            <p:cNvPr id="6" name="Freeform 6"/>
            <p:cNvSpPr/>
            <p:nvPr/>
          </p:nvSpPr>
          <p:spPr>
            <a:xfrm>
              <a:off x="0" y="0"/>
              <a:ext cx="2353310" cy="2357788"/>
            </a:xfrm>
            <a:custGeom>
              <a:avLst/>
              <a:gdLst/>
              <a:ahLst/>
              <a:cxnLst/>
              <a:rect l="l" t="t" r="r" b="b"/>
              <a:pathLst>
                <a:path w="2353310" h="2357788">
                  <a:moveTo>
                    <a:pt x="784860" y="2290478"/>
                  </a:moveTo>
                  <a:cubicBezTo>
                    <a:pt x="905510" y="2331118"/>
                    <a:pt x="1042670" y="2357788"/>
                    <a:pt x="1177290" y="2357788"/>
                  </a:cubicBezTo>
                  <a:cubicBezTo>
                    <a:pt x="1311910" y="2357788"/>
                    <a:pt x="1441450" y="2334928"/>
                    <a:pt x="1560830" y="2294288"/>
                  </a:cubicBezTo>
                  <a:cubicBezTo>
                    <a:pt x="1563370" y="2293018"/>
                    <a:pt x="1565910" y="2293018"/>
                    <a:pt x="1568450" y="2291748"/>
                  </a:cubicBezTo>
                  <a:cubicBezTo>
                    <a:pt x="2016760" y="2129188"/>
                    <a:pt x="2346960" y="1699928"/>
                    <a:pt x="2353310" y="1199851"/>
                  </a:cubicBezTo>
                  <a:lnTo>
                    <a:pt x="2353310" y="0"/>
                  </a:lnTo>
                  <a:lnTo>
                    <a:pt x="0" y="0"/>
                  </a:lnTo>
                  <a:lnTo>
                    <a:pt x="0" y="1198974"/>
                  </a:lnTo>
                  <a:cubicBezTo>
                    <a:pt x="6350" y="1702468"/>
                    <a:pt x="331470" y="2131728"/>
                    <a:pt x="784860" y="2290478"/>
                  </a:cubicBezTo>
                  <a:close/>
                </a:path>
              </a:pathLst>
            </a:custGeom>
            <a:solidFill>
              <a:srgbClr val="DFAC0D"/>
            </a:solidFill>
          </p:spPr>
        </p:sp>
      </p:grpSp>
      <p:grpSp>
        <p:nvGrpSpPr>
          <p:cNvPr id="7" name="Group 7"/>
          <p:cNvGrpSpPr/>
          <p:nvPr/>
        </p:nvGrpSpPr>
        <p:grpSpPr>
          <a:xfrm rot="-8100000">
            <a:off x="-670094" y="8043695"/>
            <a:ext cx="3397588" cy="3402216"/>
            <a:chOff x="0" y="0"/>
            <a:chExt cx="2354580" cy="2357788"/>
          </a:xfrm>
        </p:grpSpPr>
        <p:sp>
          <p:nvSpPr>
            <p:cNvPr id="8" name="Freeform 8"/>
            <p:cNvSpPr/>
            <p:nvPr/>
          </p:nvSpPr>
          <p:spPr>
            <a:xfrm>
              <a:off x="0" y="0"/>
              <a:ext cx="2353310" cy="2357788"/>
            </a:xfrm>
            <a:custGeom>
              <a:avLst/>
              <a:gdLst/>
              <a:ahLst/>
              <a:cxnLst/>
              <a:rect l="l" t="t" r="r" b="b"/>
              <a:pathLst>
                <a:path w="2353310" h="2357788">
                  <a:moveTo>
                    <a:pt x="784860" y="2290478"/>
                  </a:moveTo>
                  <a:cubicBezTo>
                    <a:pt x="905510" y="2331118"/>
                    <a:pt x="1042670" y="2357788"/>
                    <a:pt x="1177290" y="2357788"/>
                  </a:cubicBezTo>
                  <a:cubicBezTo>
                    <a:pt x="1311910" y="2357788"/>
                    <a:pt x="1441450" y="2334928"/>
                    <a:pt x="1560830" y="2294288"/>
                  </a:cubicBezTo>
                  <a:cubicBezTo>
                    <a:pt x="1563370" y="2293018"/>
                    <a:pt x="1565910" y="2293018"/>
                    <a:pt x="1568450" y="2291748"/>
                  </a:cubicBezTo>
                  <a:cubicBezTo>
                    <a:pt x="2016760" y="2129188"/>
                    <a:pt x="2346960" y="1699928"/>
                    <a:pt x="2353310" y="1199851"/>
                  </a:cubicBezTo>
                  <a:lnTo>
                    <a:pt x="2353310" y="0"/>
                  </a:lnTo>
                  <a:lnTo>
                    <a:pt x="0" y="0"/>
                  </a:lnTo>
                  <a:lnTo>
                    <a:pt x="0" y="1198974"/>
                  </a:lnTo>
                  <a:cubicBezTo>
                    <a:pt x="6350" y="1702468"/>
                    <a:pt x="331470" y="2131728"/>
                    <a:pt x="784860" y="2290478"/>
                  </a:cubicBezTo>
                  <a:close/>
                </a:path>
              </a:pathLst>
            </a:custGeom>
            <a:solidFill>
              <a:srgbClr val="DFAC0D"/>
            </a:solidFill>
          </p:spPr>
        </p:sp>
      </p:grpSp>
      <p:pic>
        <p:nvPicPr>
          <p:cNvPr id="9" name="Picture 9"/>
          <p:cNvPicPr>
            <a:picLocks noChangeAspect="1"/>
          </p:cNvPicPr>
          <p:nvPr/>
        </p:nvPicPr>
        <p:blipFill>
          <a:blip r:embed="rId6">
            <a:alphaModFix amt="29000"/>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582472">
            <a:off x="7894193" y="9248903"/>
            <a:ext cx="2499614" cy="2365260"/>
          </a:xfrm>
          <a:prstGeom prst="rect">
            <a:avLst/>
          </a:prstGeom>
        </p:spPr>
      </p:pic>
      <p:pic>
        <p:nvPicPr>
          <p:cNvPr id="10" name="Picture 10"/>
          <p:cNvPicPr>
            <a:picLocks noChangeAspect="1"/>
          </p:cNvPicPr>
          <p:nvPr/>
        </p:nvPicPr>
        <p:blipFill>
          <a:blip r:embed="rId8">
            <a:alphaModFix amt="29000"/>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96931" y="4407207"/>
            <a:ext cx="2437479" cy="2322253"/>
          </a:xfrm>
          <a:prstGeom prst="rect">
            <a:avLst/>
          </a:prstGeom>
        </p:spPr>
      </p:pic>
      <p:pic>
        <p:nvPicPr>
          <p:cNvPr id="11" name="Picture 11"/>
          <p:cNvPicPr>
            <a:picLocks noChangeAspect="1"/>
          </p:cNvPicPr>
          <p:nvPr/>
        </p:nvPicPr>
        <p:blipFill>
          <a:blip r:embed="rId8">
            <a:alphaModFix amt="29000"/>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6993061" y="4407207"/>
            <a:ext cx="2437479" cy="2322253"/>
          </a:xfrm>
          <a:prstGeom prst="rect">
            <a:avLst/>
          </a:prstGeom>
        </p:spPr>
      </p:pic>
      <p:sp>
        <p:nvSpPr>
          <p:cNvPr id="12" name="AutoShape 12"/>
          <p:cNvSpPr/>
          <p:nvPr/>
        </p:nvSpPr>
        <p:spPr>
          <a:xfrm>
            <a:off x="5603686" y="7809483"/>
            <a:ext cx="879506" cy="0"/>
          </a:xfrm>
          <a:prstGeom prst="line">
            <a:avLst/>
          </a:prstGeom>
          <a:ln w="19050" cap="flat">
            <a:solidFill>
              <a:srgbClr val="FFFFFF"/>
            </a:solidFill>
            <a:prstDash val="solid"/>
            <a:headEnd type="none" w="sm" len="sm"/>
            <a:tailEnd type="none" w="sm" len="sm"/>
          </a:ln>
        </p:spPr>
      </p:sp>
      <p:sp>
        <p:nvSpPr>
          <p:cNvPr id="13" name="AutoShape 13"/>
          <p:cNvSpPr/>
          <p:nvPr/>
        </p:nvSpPr>
        <p:spPr>
          <a:xfrm>
            <a:off x="11804808" y="7809483"/>
            <a:ext cx="879506" cy="0"/>
          </a:xfrm>
          <a:prstGeom prst="line">
            <a:avLst/>
          </a:prstGeom>
          <a:ln w="19050" cap="flat">
            <a:solidFill>
              <a:srgbClr val="FFFFFF"/>
            </a:solidFill>
            <a:prstDash val="solid"/>
            <a:headEnd type="none" w="sm" len="sm"/>
            <a:tailEnd type="none" w="sm" len="sm"/>
          </a:ln>
        </p:spPr>
      </p:sp>
      <p:grpSp>
        <p:nvGrpSpPr>
          <p:cNvPr id="14" name="Group 14"/>
          <p:cNvGrpSpPr/>
          <p:nvPr/>
        </p:nvGrpSpPr>
        <p:grpSpPr>
          <a:xfrm>
            <a:off x="6188225" y="7671525"/>
            <a:ext cx="294966" cy="294966"/>
            <a:chOff x="0" y="0"/>
            <a:chExt cx="6350000" cy="6350000"/>
          </a:xfrm>
        </p:grpSpPr>
        <p:sp>
          <p:nvSpPr>
            <p:cNvPr id="15" name="Freeform 1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FAC0D"/>
            </a:solidFill>
          </p:spPr>
        </p:sp>
      </p:grpSp>
      <p:sp>
        <p:nvSpPr>
          <p:cNvPr id="16" name="TextBox 16"/>
          <p:cNvSpPr txBox="1"/>
          <p:nvPr/>
        </p:nvSpPr>
        <p:spPr>
          <a:xfrm>
            <a:off x="1894156" y="3868966"/>
            <a:ext cx="14499689" cy="5990999"/>
          </a:xfrm>
          <a:prstGeom prst="rect">
            <a:avLst/>
          </a:prstGeom>
        </p:spPr>
        <p:txBody>
          <a:bodyPr lIns="0" tIns="0" rIns="0" bIns="0" rtlCol="0" anchor="t">
            <a:spAutoFit/>
          </a:bodyPr>
          <a:lstStyle/>
          <a:p>
            <a:pPr algn="ctr">
              <a:lnSpc>
                <a:spcPts val="7988"/>
              </a:lnSpc>
            </a:pPr>
            <a:r>
              <a:rPr lang="en-US" sz="7132" dirty="0">
                <a:solidFill>
                  <a:srgbClr val="FCBF01"/>
                </a:solidFill>
                <a:latin typeface="Goudy Old Style" panose="02020502050305020303" pitchFamily="18" charset="0"/>
              </a:rPr>
              <a:t>THE IMPORTANCE OF EMPLOYEE ENGAGEMENT WITHIN THE HOTEL INDUSTRY</a:t>
            </a:r>
          </a:p>
          <a:p>
            <a:pPr algn="ctr">
              <a:lnSpc>
                <a:spcPts val="7988"/>
              </a:lnSpc>
            </a:pPr>
            <a:r>
              <a:rPr lang="en-US" sz="2800" dirty="0">
                <a:solidFill>
                  <a:srgbClr val="FCBF01"/>
                </a:solidFill>
                <a:latin typeface="Goudy Old Style" panose="02020502050305020303" pitchFamily="18" charset="0"/>
              </a:rPr>
              <a:t>Student name: Roxana Elena </a:t>
            </a:r>
            <a:r>
              <a:rPr lang="en-US" sz="2800" dirty="0" err="1">
                <a:solidFill>
                  <a:srgbClr val="FCBF01"/>
                </a:solidFill>
                <a:latin typeface="Goudy Old Style" panose="02020502050305020303" pitchFamily="18" charset="0"/>
              </a:rPr>
              <a:t>Chelaru</a:t>
            </a:r>
            <a:endParaRPr lang="en-US" sz="2800" dirty="0">
              <a:solidFill>
                <a:srgbClr val="FCBF01"/>
              </a:solidFill>
              <a:latin typeface="Goudy Old Style" panose="02020502050305020303" pitchFamily="18" charset="0"/>
            </a:endParaRPr>
          </a:p>
          <a:p>
            <a:pPr algn="ctr">
              <a:lnSpc>
                <a:spcPts val="7988"/>
              </a:lnSpc>
            </a:pPr>
            <a:r>
              <a:rPr lang="en-US" sz="2800" dirty="0">
                <a:solidFill>
                  <a:srgbClr val="FCBF01"/>
                </a:solidFill>
                <a:latin typeface="Goudy Old Style" panose="02020502050305020303" pitchFamily="18" charset="0"/>
              </a:rPr>
              <a:t>Student ID: 2118844</a:t>
            </a:r>
          </a:p>
          <a:p>
            <a:pPr algn="ctr">
              <a:lnSpc>
                <a:spcPts val="7988"/>
              </a:lnSpc>
            </a:pPr>
            <a:r>
              <a:rPr lang="en-US" sz="2800" dirty="0">
                <a:solidFill>
                  <a:srgbClr val="FCBF01"/>
                </a:solidFill>
                <a:latin typeface="Goudy Old Style" panose="02020502050305020303" pitchFamily="18" charset="0"/>
              </a:rPr>
              <a:t>Lecturer: </a:t>
            </a:r>
            <a:r>
              <a:rPr lang="en-US" sz="2800">
                <a:solidFill>
                  <a:srgbClr val="FCBF01"/>
                </a:solidFill>
                <a:latin typeface="Goudy Old Style" panose="02020502050305020303" pitchFamily="18" charset="0"/>
              </a:rPr>
              <a:t>Lola Villard</a:t>
            </a:r>
            <a:endParaRPr lang="en-US" sz="2800" dirty="0">
              <a:solidFill>
                <a:srgbClr val="FCBF01"/>
              </a:solidFill>
              <a:latin typeface="Goudy Old Style" panose="02020502050305020303" pitchFamily="18" charset="0"/>
            </a:endParaRPr>
          </a:p>
        </p:txBody>
      </p:sp>
      <p:grpSp>
        <p:nvGrpSpPr>
          <p:cNvPr id="17" name="Group 17"/>
          <p:cNvGrpSpPr/>
          <p:nvPr/>
        </p:nvGrpSpPr>
        <p:grpSpPr>
          <a:xfrm>
            <a:off x="11781150" y="7671525"/>
            <a:ext cx="294966" cy="294966"/>
            <a:chOff x="0" y="0"/>
            <a:chExt cx="6350000" cy="6350000"/>
          </a:xfrm>
        </p:grpSpPr>
        <p:sp>
          <p:nvSpPr>
            <p:cNvPr id="18" name="Freeform 18"/>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FAC0D"/>
            </a:solidFill>
          </p:spPr>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A192E"/>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028700" y="1269259"/>
            <a:ext cx="1286735" cy="321684"/>
          </a:xfrm>
          <a:prstGeom prst="rect">
            <a:avLst/>
          </a:prstGeom>
        </p:spPr>
      </p:pic>
      <p:pic>
        <p:nvPicPr>
          <p:cNvPr id="5" name="Picture 5"/>
          <p:cNvPicPr>
            <a:picLocks noChangeAspect="1"/>
          </p:cNvPicPr>
          <p:nvPr/>
        </p:nvPicPr>
        <p:blipFill>
          <a:blip r:embed="rId5">
            <a:alphaModFix amt="42000"/>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2542121">
            <a:off x="8470669" y="-1928592"/>
            <a:ext cx="4190985" cy="3965720"/>
          </a:xfrm>
          <a:prstGeom prst="rect">
            <a:avLst/>
          </a:prstGeom>
        </p:spPr>
      </p:pic>
      <p:grpSp>
        <p:nvGrpSpPr>
          <p:cNvPr id="6" name="Group 6"/>
          <p:cNvGrpSpPr/>
          <p:nvPr/>
        </p:nvGrpSpPr>
        <p:grpSpPr>
          <a:xfrm>
            <a:off x="9985976" y="1028700"/>
            <a:ext cx="17526000" cy="17526000"/>
            <a:chOff x="0" y="0"/>
            <a:chExt cx="6350000" cy="6350000"/>
          </a:xfrm>
        </p:grpSpPr>
        <p:sp>
          <p:nvSpPr>
            <p:cNvPr id="7" name="Freeform 7"/>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CBF01"/>
            </a:solidFill>
          </p:spPr>
        </p:sp>
      </p:grpSp>
      <p:grpSp>
        <p:nvGrpSpPr>
          <p:cNvPr id="8" name="Group 8"/>
          <p:cNvGrpSpPr>
            <a:grpSpLocks noChangeAspect="1"/>
          </p:cNvGrpSpPr>
          <p:nvPr/>
        </p:nvGrpSpPr>
        <p:grpSpPr>
          <a:xfrm>
            <a:off x="9985976" y="2018049"/>
            <a:ext cx="8302024" cy="8302024"/>
            <a:chOff x="0" y="0"/>
            <a:chExt cx="6350000" cy="6350000"/>
          </a:xfrm>
        </p:grpSpPr>
        <p:sp>
          <p:nvSpPr>
            <p:cNvPr id="9" name="Freeform 9"/>
            <p:cNvSpPr/>
            <p:nvPr/>
          </p:nvSpPr>
          <p:spPr>
            <a:xfrm>
              <a:off x="0" y="0"/>
              <a:ext cx="6350000" cy="6350000"/>
            </a:xfrm>
            <a:custGeom>
              <a:avLst/>
              <a:gdLst/>
              <a:ahLst/>
              <a:cxnLst/>
              <a:rect l="l" t="t" r="r" b="b"/>
              <a:pathLst>
                <a:path w="6350000" h="6350000">
                  <a:moveTo>
                    <a:pt x="0" y="6350000"/>
                  </a:moveTo>
                  <a:lnTo>
                    <a:pt x="6350000" y="6350000"/>
                  </a:lnTo>
                  <a:lnTo>
                    <a:pt x="6350000" y="0"/>
                  </a:lnTo>
                  <a:cubicBezTo>
                    <a:pt x="2843530" y="0"/>
                    <a:pt x="0" y="2843530"/>
                    <a:pt x="0" y="6350000"/>
                  </a:cubicBezTo>
                  <a:close/>
                </a:path>
              </a:pathLst>
            </a:custGeom>
            <a:blipFill>
              <a:blip r:embed="rId7"/>
              <a:stretch>
                <a:fillRect l="-39926" t="-17439" r="-51747" b="-10383"/>
              </a:stretch>
            </a:blipFill>
          </p:spPr>
        </p:sp>
      </p:grpSp>
      <p:sp>
        <p:nvSpPr>
          <p:cNvPr id="10" name="TextBox 10"/>
          <p:cNvSpPr txBox="1"/>
          <p:nvPr/>
        </p:nvSpPr>
        <p:spPr>
          <a:xfrm>
            <a:off x="1028700" y="2019793"/>
            <a:ext cx="6411721" cy="1642242"/>
          </a:xfrm>
          <a:prstGeom prst="rect">
            <a:avLst/>
          </a:prstGeom>
        </p:spPr>
        <p:txBody>
          <a:bodyPr lIns="0" tIns="0" rIns="0" bIns="0" rtlCol="0" anchor="t">
            <a:spAutoFit/>
          </a:bodyPr>
          <a:lstStyle/>
          <a:p>
            <a:pPr>
              <a:lnSpc>
                <a:spcPts val="13469"/>
              </a:lnSpc>
            </a:pPr>
            <a:r>
              <a:rPr lang="en-US" sz="9621" dirty="0">
                <a:solidFill>
                  <a:srgbClr val="FFFFFF"/>
                </a:solidFill>
                <a:latin typeface="Open Sauce SemiBold"/>
              </a:rPr>
              <a:t>Employee </a:t>
            </a:r>
          </a:p>
        </p:txBody>
      </p:sp>
      <p:sp>
        <p:nvSpPr>
          <p:cNvPr id="11" name="TextBox 11"/>
          <p:cNvSpPr txBox="1"/>
          <p:nvPr/>
        </p:nvSpPr>
        <p:spPr>
          <a:xfrm>
            <a:off x="1028700" y="3140278"/>
            <a:ext cx="9537462" cy="1823859"/>
          </a:xfrm>
          <a:prstGeom prst="rect">
            <a:avLst/>
          </a:prstGeom>
        </p:spPr>
        <p:txBody>
          <a:bodyPr lIns="0" tIns="0" rIns="0" bIns="0" rtlCol="0" anchor="t">
            <a:spAutoFit/>
          </a:bodyPr>
          <a:lstStyle/>
          <a:p>
            <a:pPr>
              <a:lnSpc>
                <a:spcPts val="14954"/>
              </a:lnSpc>
            </a:pPr>
            <a:r>
              <a:rPr lang="en-US" sz="10682" dirty="0">
                <a:solidFill>
                  <a:srgbClr val="F1C024"/>
                </a:solidFill>
                <a:latin typeface="Open Sauce SemiBold Bold"/>
              </a:rPr>
              <a:t>Engagement </a:t>
            </a:r>
          </a:p>
        </p:txBody>
      </p:sp>
      <p:sp>
        <p:nvSpPr>
          <p:cNvPr id="12" name="TextBox 12"/>
          <p:cNvSpPr txBox="1"/>
          <p:nvPr/>
        </p:nvSpPr>
        <p:spPr>
          <a:xfrm>
            <a:off x="1028700" y="5139756"/>
            <a:ext cx="7937235" cy="3877985"/>
          </a:xfrm>
          <a:prstGeom prst="rect">
            <a:avLst/>
          </a:prstGeom>
        </p:spPr>
        <p:txBody>
          <a:bodyPr lIns="0" tIns="0" rIns="0" bIns="0" rtlCol="0" anchor="t">
            <a:spAutoFit/>
          </a:bodyPr>
          <a:lstStyle/>
          <a:p>
            <a:pPr algn="just"/>
            <a:r>
              <a:rPr lang="en-US" sz="3600" dirty="0">
                <a:solidFill>
                  <a:srgbClr val="E8E8E8"/>
                </a:solidFill>
                <a:latin typeface="Times New Roman" panose="02020603050405020304" pitchFamily="18" charset="0"/>
                <a:cs typeface="Times New Roman" panose="02020603050405020304" pitchFamily="18" charset="0"/>
              </a:rPr>
              <a:t>The term "employee engagement," which refers to a worker's level of interest in and commitment to their job, originates in the field of human resources (HR) (Bridger, 2014). Employees that are engaged in their work and the success of the firm do so because they believe their efforts matter.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A192E"/>
        </a:solidFill>
        <a:effectLst/>
      </p:bgPr>
    </p:bg>
    <p:spTree>
      <p:nvGrpSpPr>
        <p:cNvPr id="1" name=""/>
        <p:cNvGrpSpPr/>
        <p:nvPr/>
      </p:nvGrpSpPr>
      <p:grpSpPr>
        <a:xfrm>
          <a:off x="0" y="0"/>
          <a:ext cx="0" cy="0"/>
          <a:chOff x="0" y="0"/>
          <a:chExt cx="0" cy="0"/>
        </a:xfrm>
      </p:grpSpPr>
      <p:grpSp>
        <p:nvGrpSpPr>
          <p:cNvPr id="2" name="Group 2"/>
          <p:cNvGrpSpPr/>
          <p:nvPr/>
        </p:nvGrpSpPr>
        <p:grpSpPr>
          <a:xfrm>
            <a:off x="12539228" y="0"/>
            <a:ext cx="5748772" cy="10287000"/>
            <a:chOff x="0" y="0"/>
            <a:chExt cx="1069556" cy="1913890"/>
          </a:xfrm>
        </p:grpSpPr>
        <p:sp>
          <p:nvSpPr>
            <p:cNvPr id="3" name="Freeform 3"/>
            <p:cNvSpPr/>
            <p:nvPr/>
          </p:nvSpPr>
          <p:spPr>
            <a:xfrm>
              <a:off x="0" y="0"/>
              <a:ext cx="1069556" cy="1913890"/>
            </a:xfrm>
            <a:custGeom>
              <a:avLst/>
              <a:gdLst/>
              <a:ahLst/>
              <a:cxnLst/>
              <a:rect l="l" t="t" r="r" b="b"/>
              <a:pathLst>
                <a:path w="1069556" h="1913890">
                  <a:moveTo>
                    <a:pt x="0" y="0"/>
                  </a:moveTo>
                  <a:lnTo>
                    <a:pt x="1069556" y="0"/>
                  </a:lnTo>
                  <a:lnTo>
                    <a:pt x="1069556" y="1913890"/>
                  </a:lnTo>
                  <a:lnTo>
                    <a:pt x="0" y="1913890"/>
                  </a:lnTo>
                  <a:close/>
                </a:path>
              </a:pathLst>
            </a:custGeom>
            <a:solidFill>
              <a:srgbClr val="F1C024"/>
            </a:solidFill>
          </p:spPr>
        </p:sp>
      </p:grpSp>
      <p:grpSp>
        <p:nvGrpSpPr>
          <p:cNvPr id="6" name="Group 6"/>
          <p:cNvGrpSpPr>
            <a:grpSpLocks noChangeAspect="1"/>
          </p:cNvGrpSpPr>
          <p:nvPr/>
        </p:nvGrpSpPr>
        <p:grpSpPr>
          <a:xfrm>
            <a:off x="9048936" y="1611887"/>
            <a:ext cx="6980583" cy="7344788"/>
            <a:chOff x="0" y="0"/>
            <a:chExt cx="5842000" cy="6146800"/>
          </a:xfrm>
        </p:grpSpPr>
        <p:sp>
          <p:nvSpPr>
            <p:cNvPr id="7" name="Freeform 7"/>
            <p:cNvSpPr/>
            <p:nvPr/>
          </p:nvSpPr>
          <p:spPr>
            <a:xfrm>
              <a:off x="0" y="0"/>
              <a:ext cx="5842000" cy="6146800"/>
            </a:xfrm>
            <a:custGeom>
              <a:avLst/>
              <a:gdLst/>
              <a:ahLst/>
              <a:cxnLst/>
              <a:rect l="l" t="t" r="r" b="b"/>
              <a:pathLst>
                <a:path w="5842000" h="6146800">
                  <a:moveTo>
                    <a:pt x="5842000" y="6146800"/>
                  </a:moveTo>
                  <a:lnTo>
                    <a:pt x="0" y="6146800"/>
                  </a:lnTo>
                  <a:lnTo>
                    <a:pt x="0" y="0"/>
                  </a:lnTo>
                  <a:lnTo>
                    <a:pt x="5842000" y="0"/>
                  </a:lnTo>
                  <a:lnTo>
                    <a:pt x="5842000" y="6146800"/>
                  </a:lnTo>
                  <a:close/>
                </a:path>
              </a:pathLst>
            </a:custGeom>
            <a:blipFill>
              <a:blip r:embed="rId3"/>
              <a:stretch>
                <a:fillRect l="-28593" r="-28593"/>
              </a:stretch>
            </a:blipFill>
          </p:spPr>
        </p:sp>
        <p:sp>
          <p:nvSpPr>
            <p:cNvPr id="8" name="Freeform 8"/>
            <p:cNvSpPr/>
            <p:nvPr/>
          </p:nvSpPr>
          <p:spPr>
            <a:xfrm>
              <a:off x="0" y="0"/>
              <a:ext cx="5842000" cy="6146800"/>
            </a:xfrm>
            <a:custGeom>
              <a:avLst/>
              <a:gdLst/>
              <a:ahLst/>
              <a:cxnLst/>
              <a:rect l="l" t="t" r="r" b="b"/>
              <a:pathLst>
                <a:path w="5842000" h="6146800">
                  <a:moveTo>
                    <a:pt x="5842000" y="6146800"/>
                  </a:moveTo>
                  <a:lnTo>
                    <a:pt x="0" y="6146800"/>
                  </a:lnTo>
                  <a:lnTo>
                    <a:pt x="0" y="0"/>
                  </a:lnTo>
                  <a:lnTo>
                    <a:pt x="5842000" y="0"/>
                  </a:lnTo>
                  <a:lnTo>
                    <a:pt x="5842000" y="6146800"/>
                  </a:lnTo>
                  <a:close/>
                </a:path>
              </a:pathLst>
            </a:custGeom>
            <a:blipFill>
              <a:blip r:embed="rId4"/>
              <a:stretch>
                <a:fillRect t="-286" b="-286"/>
              </a:stretch>
            </a:blipFill>
          </p:spPr>
        </p:sp>
      </p:grpSp>
      <p:sp>
        <p:nvSpPr>
          <p:cNvPr id="10" name="TextBox 10"/>
          <p:cNvSpPr txBox="1"/>
          <p:nvPr/>
        </p:nvSpPr>
        <p:spPr>
          <a:xfrm>
            <a:off x="478922" y="1796879"/>
            <a:ext cx="8343900" cy="1846659"/>
          </a:xfrm>
          <a:prstGeom prst="rect">
            <a:avLst/>
          </a:prstGeom>
        </p:spPr>
        <p:txBody>
          <a:bodyPr wrap="square" lIns="0" tIns="0" rIns="0" bIns="0" rtlCol="0" anchor="t">
            <a:spAutoFit/>
          </a:bodyPr>
          <a:lstStyle/>
          <a:p>
            <a:r>
              <a:rPr lang="en-US" sz="6000" dirty="0">
                <a:solidFill>
                  <a:srgbClr val="FCBF01"/>
                </a:solidFill>
                <a:latin typeface="Arial Black" panose="020B0A04020102020204" pitchFamily="34" charset="0"/>
              </a:rPr>
              <a:t>Employee engagement model</a:t>
            </a:r>
          </a:p>
        </p:txBody>
      </p:sp>
      <p:sp>
        <p:nvSpPr>
          <p:cNvPr id="11" name="TextBox 11"/>
          <p:cNvSpPr txBox="1"/>
          <p:nvPr/>
        </p:nvSpPr>
        <p:spPr>
          <a:xfrm>
            <a:off x="609600" y="4408132"/>
            <a:ext cx="7200900" cy="2436564"/>
          </a:xfrm>
          <a:prstGeom prst="rect">
            <a:avLst/>
          </a:prstGeom>
        </p:spPr>
        <p:txBody>
          <a:bodyPr wrap="square" lIns="0" tIns="0" rIns="0" bIns="0" rtlCol="0" anchor="t">
            <a:spAutoFit/>
          </a:bodyPr>
          <a:lstStyle/>
          <a:p>
            <a:pPr algn="just">
              <a:lnSpc>
                <a:spcPts val="3839"/>
              </a:lnSpc>
            </a:pPr>
            <a:r>
              <a:rPr lang="en-US" sz="3600" dirty="0">
                <a:solidFill>
                  <a:srgbClr val="FDFDFD"/>
                </a:solidFill>
                <a:latin typeface="Times New Roman" panose="02020603050405020304" pitchFamily="18" charset="0"/>
                <a:cs typeface="Times New Roman" panose="02020603050405020304" pitchFamily="18" charset="0"/>
              </a:rPr>
              <a:t>An engagement model for employees is a plan for making workers feel more invested in their jobs, responsible for their outcomes, and proud of their contributions</a:t>
            </a:r>
          </a:p>
        </p:txBody>
      </p:sp>
      <p:pic>
        <p:nvPicPr>
          <p:cNvPr id="13" name="Picture 1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028700" y="1028700"/>
            <a:ext cx="1286735" cy="321684"/>
          </a:xfrm>
          <a:prstGeom prst="rect">
            <a:avLst/>
          </a:prstGeom>
        </p:spPr>
      </p:pic>
      <p:pic>
        <p:nvPicPr>
          <p:cNvPr id="14" name="Picture 14"/>
          <p:cNvPicPr>
            <a:picLocks noChangeAspect="1"/>
          </p:cNvPicPr>
          <p:nvPr/>
        </p:nvPicPr>
        <p:blipFill>
          <a:blip r:embed="rId7">
            <a:alphaModFix amt="29000"/>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2700000">
            <a:off x="7830196" y="3982374"/>
            <a:ext cx="2437479" cy="232225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A192E"/>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7620000" cy="10287000"/>
            <a:chOff x="0" y="0"/>
            <a:chExt cx="1069556" cy="1913890"/>
          </a:xfrm>
        </p:grpSpPr>
        <p:sp>
          <p:nvSpPr>
            <p:cNvPr id="3" name="Freeform 3"/>
            <p:cNvSpPr/>
            <p:nvPr/>
          </p:nvSpPr>
          <p:spPr>
            <a:xfrm>
              <a:off x="0" y="0"/>
              <a:ext cx="1069556" cy="1913890"/>
            </a:xfrm>
            <a:custGeom>
              <a:avLst/>
              <a:gdLst/>
              <a:ahLst/>
              <a:cxnLst/>
              <a:rect l="l" t="t" r="r" b="b"/>
              <a:pathLst>
                <a:path w="1069556" h="1913890">
                  <a:moveTo>
                    <a:pt x="0" y="0"/>
                  </a:moveTo>
                  <a:lnTo>
                    <a:pt x="1069556" y="0"/>
                  </a:lnTo>
                  <a:lnTo>
                    <a:pt x="1069556" y="1913890"/>
                  </a:lnTo>
                  <a:lnTo>
                    <a:pt x="0" y="1913890"/>
                  </a:lnTo>
                  <a:close/>
                </a:path>
              </a:pathLst>
            </a:custGeom>
            <a:solidFill>
              <a:srgbClr val="F1C024"/>
            </a:solidFill>
          </p:spPr>
        </p:sp>
      </p:grpSp>
      <p:pic>
        <p:nvPicPr>
          <p:cNvPr id="9" name="Picture 9"/>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36430" y="2002416"/>
            <a:ext cx="1286735" cy="321684"/>
          </a:xfrm>
          <a:prstGeom prst="rect">
            <a:avLst/>
          </a:prstGeom>
        </p:spPr>
      </p:pic>
      <p:grpSp>
        <p:nvGrpSpPr>
          <p:cNvPr id="10" name="Group 10"/>
          <p:cNvGrpSpPr>
            <a:grpSpLocks noChangeAspect="1"/>
          </p:cNvGrpSpPr>
          <p:nvPr/>
        </p:nvGrpSpPr>
        <p:grpSpPr>
          <a:xfrm>
            <a:off x="15664815" y="7618296"/>
            <a:ext cx="4179570" cy="4179570"/>
            <a:chOff x="0" y="0"/>
            <a:chExt cx="2787650" cy="2787650"/>
          </a:xfrm>
        </p:grpSpPr>
        <p:sp>
          <p:nvSpPr>
            <p:cNvPr id="11" name="Freeform 11"/>
            <p:cNvSpPr/>
            <p:nvPr/>
          </p:nvSpPr>
          <p:spPr>
            <a:xfrm>
              <a:off x="0" y="0"/>
              <a:ext cx="2787650" cy="2787650"/>
            </a:xfrm>
            <a:custGeom>
              <a:avLst/>
              <a:gdLst/>
              <a:ahLst/>
              <a:cxnLst/>
              <a:rect l="l" t="t" r="r" b="b"/>
              <a:pathLst>
                <a:path w="2787650" h="2787650">
                  <a:moveTo>
                    <a:pt x="81280" y="1861820"/>
                  </a:moveTo>
                  <a:cubicBezTo>
                    <a:pt x="73660" y="1841500"/>
                    <a:pt x="67310" y="1819910"/>
                    <a:pt x="60960" y="1799590"/>
                  </a:cubicBezTo>
                  <a:lnTo>
                    <a:pt x="1800860" y="59690"/>
                  </a:lnTo>
                  <a:cubicBezTo>
                    <a:pt x="1821180" y="66040"/>
                    <a:pt x="1842770" y="72390"/>
                    <a:pt x="1863090" y="80010"/>
                  </a:cubicBezTo>
                  <a:lnTo>
                    <a:pt x="81280" y="1861820"/>
                  </a:lnTo>
                  <a:close/>
                  <a:moveTo>
                    <a:pt x="1597660" y="15240"/>
                  </a:moveTo>
                  <a:cubicBezTo>
                    <a:pt x="1573530" y="11430"/>
                    <a:pt x="1548130" y="8890"/>
                    <a:pt x="1524000" y="6350"/>
                  </a:cubicBezTo>
                  <a:lnTo>
                    <a:pt x="6350" y="1524000"/>
                  </a:lnTo>
                  <a:cubicBezTo>
                    <a:pt x="8890" y="1548130"/>
                    <a:pt x="11430" y="1573530"/>
                    <a:pt x="15240" y="1597660"/>
                  </a:cubicBezTo>
                  <a:lnTo>
                    <a:pt x="1597660" y="15240"/>
                  </a:lnTo>
                  <a:close/>
                  <a:moveTo>
                    <a:pt x="2189480" y="248920"/>
                  </a:moveTo>
                  <a:cubicBezTo>
                    <a:pt x="2172970" y="237490"/>
                    <a:pt x="2156460" y="226060"/>
                    <a:pt x="2139950" y="215900"/>
                  </a:cubicBezTo>
                  <a:lnTo>
                    <a:pt x="215900" y="2139950"/>
                  </a:lnTo>
                  <a:cubicBezTo>
                    <a:pt x="226060" y="2156460"/>
                    <a:pt x="237490" y="2172970"/>
                    <a:pt x="248920" y="2189480"/>
                  </a:cubicBezTo>
                  <a:lnTo>
                    <a:pt x="2189480" y="248920"/>
                  </a:lnTo>
                  <a:close/>
                  <a:moveTo>
                    <a:pt x="1979930" y="128270"/>
                  </a:moveTo>
                  <a:cubicBezTo>
                    <a:pt x="1960880" y="119380"/>
                    <a:pt x="1941830" y="110490"/>
                    <a:pt x="1922780" y="102870"/>
                  </a:cubicBezTo>
                  <a:lnTo>
                    <a:pt x="104140" y="1921510"/>
                  </a:lnTo>
                  <a:cubicBezTo>
                    <a:pt x="111760" y="1940560"/>
                    <a:pt x="120650" y="1959610"/>
                    <a:pt x="129540" y="1978660"/>
                  </a:cubicBezTo>
                  <a:lnTo>
                    <a:pt x="1979930" y="128270"/>
                  </a:lnTo>
                  <a:close/>
                  <a:moveTo>
                    <a:pt x="2087880" y="185420"/>
                  </a:moveTo>
                  <a:cubicBezTo>
                    <a:pt x="2070100" y="175260"/>
                    <a:pt x="2052320" y="165100"/>
                    <a:pt x="2034540" y="156210"/>
                  </a:cubicBezTo>
                  <a:lnTo>
                    <a:pt x="154940" y="2035810"/>
                  </a:lnTo>
                  <a:cubicBezTo>
                    <a:pt x="163830" y="2053590"/>
                    <a:pt x="173990" y="2071370"/>
                    <a:pt x="184150" y="2089150"/>
                  </a:cubicBezTo>
                  <a:lnTo>
                    <a:pt x="2087880" y="185420"/>
                  </a:lnTo>
                  <a:close/>
                  <a:moveTo>
                    <a:pt x="834390" y="116840"/>
                  </a:moveTo>
                  <a:cubicBezTo>
                    <a:pt x="774700" y="143510"/>
                    <a:pt x="716280" y="173990"/>
                    <a:pt x="660400" y="208280"/>
                  </a:cubicBezTo>
                  <a:lnTo>
                    <a:pt x="208280" y="660400"/>
                  </a:lnTo>
                  <a:cubicBezTo>
                    <a:pt x="172720" y="716280"/>
                    <a:pt x="142240" y="774700"/>
                    <a:pt x="116840" y="834390"/>
                  </a:cubicBezTo>
                  <a:lnTo>
                    <a:pt x="834390" y="116840"/>
                  </a:lnTo>
                  <a:close/>
                  <a:moveTo>
                    <a:pt x="1363980" y="0"/>
                  </a:moveTo>
                  <a:lnTo>
                    <a:pt x="0" y="1363980"/>
                  </a:lnTo>
                  <a:cubicBezTo>
                    <a:pt x="0" y="1391920"/>
                    <a:pt x="0" y="1418590"/>
                    <a:pt x="1270" y="1446530"/>
                  </a:cubicBezTo>
                  <a:lnTo>
                    <a:pt x="1445260" y="1270"/>
                  </a:lnTo>
                  <a:cubicBezTo>
                    <a:pt x="1418590" y="0"/>
                    <a:pt x="1390650" y="0"/>
                    <a:pt x="1363980" y="0"/>
                  </a:cubicBezTo>
                  <a:close/>
                  <a:moveTo>
                    <a:pt x="2787650" y="1386840"/>
                  </a:moveTo>
                  <a:lnTo>
                    <a:pt x="1386840" y="2787650"/>
                  </a:lnTo>
                  <a:cubicBezTo>
                    <a:pt x="1414780" y="2787650"/>
                    <a:pt x="1443990" y="2787650"/>
                    <a:pt x="1471930" y="2785110"/>
                  </a:cubicBezTo>
                  <a:lnTo>
                    <a:pt x="2785110" y="1471930"/>
                  </a:lnTo>
                  <a:cubicBezTo>
                    <a:pt x="2786380" y="1443990"/>
                    <a:pt x="2787650" y="1414780"/>
                    <a:pt x="2787650" y="1386840"/>
                  </a:cubicBezTo>
                  <a:close/>
                  <a:moveTo>
                    <a:pt x="2283460" y="321310"/>
                  </a:moveTo>
                  <a:cubicBezTo>
                    <a:pt x="2268220" y="308610"/>
                    <a:pt x="2252980" y="295910"/>
                    <a:pt x="2237740" y="284480"/>
                  </a:cubicBezTo>
                  <a:lnTo>
                    <a:pt x="284480" y="2237740"/>
                  </a:lnTo>
                  <a:cubicBezTo>
                    <a:pt x="295910" y="2252980"/>
                    <a:pt x="308610" y="2268220"/>
                    <a:pt x="321310" y="2283460"/>
                  </a:cubicBezTo>
                  <a:lnTo>
                    <a:pt x="2283460" y="321310"/>
                  </a:lnTo>
                  <a:close/>
                  <a:moveTo>
                    <a:pt x="1276350" y="5080"/>
                  </a:moveTo>
                  <a:cubicBezTo>
                    <a:pt x="1244600" y="7620"/>
                    <a:pt x="1214120" y="11430"/>
                    <a:pt x="1182370" y="16510"/>
                  </a:cubicBezTo>
                  <a:lnTo>
                    <a:pt x="16510" y="1182370"/>
                  </a:lnTo>
                  <a:cubicBezTo>
                    <a:pt x="11430" y="1214120"/>
                    <a:pt x="7620" y="1244600"/>
                    <a:pt x="5080" y="1276350"/>
                  </a:cubicBezTo>
                  <a:lnTo>
                    <a:pt x="1276350" y="5080"/>
                  </a:lnTo>
                  <a:close/>
                  <a:moveTo>
                    <a:pt x="1080770" y="35560"/>
                  </a:moveTo>
                  <a:cubicBezTo>
                    <a:pt x="1042670" y="44450"/>
                    <a:pt x="1004570" y="54610"/>
                    <a:pt x="966470" y="67310"/>
                  </a:cubicBezTo>
                  <a:lnTo>
                    <a:pt x="66040" y="966470"/>
                  </a:lnTo>
                  <a:cubicBezTo>
                    <a:pt x="54610" y="1004570"/>
                    <a:pt x="43180" y="1041400"/>
                    <a:pt x="34290" y="1080770"/>
                  </a:cubicBezTo>
                  <a:lnTo>
                    <a:pt x="1080770" y="35560"/>
                  </a:lnTo>
                  <a:close/>
                  <a:moveTo>
                    <a:pt x="1734820" y="41910"/>
                  </a:moveTo>
                  <a:cubicBezTo>
                    <a:pt x="1711960" y="36830"/>
                    <a:pt x="1690370" y="31750"/>
                    <a:pt x="1667510" y="26670"/>
                  </a:cubicBezTo>
                  <a:lnTo>
                    <a:pt x="26670" y="1667510"/>
                  </a:lnTo>
                  <a:cubicBezTo>
                    <a:pt x="31750" y="1690370"/>
                    <a:pt x="36830" y="1711960"/>
                    <a:pt x="41910" y="1734820"/>
                  </a:cubicBezTo>
                  <a:lnTo>
                    <a:pt x="1734820" y="41910"/>
                  </a:lnTo>
                  <a:close/>
                  <a:moveTo>
                    <a:pt x="2762250" y="1659890"/>
                  </a:moveTo>
                  <a:cubicBezTo>
                    <a:pt x="2768600" y="1626870"/>
                    <a:pt x="2773680" y="1595120"/>
                    <a:pt x="2777490" y="1562100"/>
                  </a:cubicBezTo>
                  <a:lnTo>
                    <a:pt x="1562100" y="2777490"/>
                  </a:lnTo>
                  <a:cubicBezTo>
                    <a:pt x="1595120" y="2773680"/>
                    <a:pt x="1628140" y="2768600"/>
                    <a:pt x="1659890" y="2762250"/>
                  </a:cubicBezTo>
                  <a:lnTo>
                    <a:pt x="2762250" y="1659890"/>
                  </a:lnTo>
                  <a:close/>
                  <a:moveTo>
                    <a:pt x="2785110" y="1306830"/>
                  </a:moveTo>
                  <a:cubicBezTo>
                    <a:pt x="2783840" y="1281430"/>
                    <a:pt x="2781300" y="1256030"/>
                    <a:pt x="2778760" y="1230630"/>
                  </a:cubicBezTo>
                  <a:lnTo>
                    <a:pt x="1230630" y="2777490"/>
                  </a:lnTo>
                  <a:cubicBezTo>
                    <a:pt x="1256030" y="2780030"/>
                    <a:pt x="1281430" y="2782570"/>
                    <a:pt x="1306830" y="2783840"/>
                  </a:cubicBezTo>
                  <a:lnTo>
                    <a:pt x="2785110" y="1306830"/>
                  </a:lnTo>
                  <a:close/>
                  <a:moveTo>
                    <a:pt x="2767330" y="1158240"/>
                  </a:moveTo>
                  <a:cubicBezTo>
                    <a:pt x="2763520" y="1135380"/>
                    <a:pt x="2758440" y="1112520"/>
                    <a:pt x="2753360" y="1089660"/>
                  </a:cubicBezTo>
                  <a:lnTo>
                    <a:pt x="1088390" y="2753360"/>
                  </a:lnTo>
                  <a:cubicBezTo>
                    <a:pt x="1111250" y="2758440"/>
                    <a:pt x="1134110" y="2763520"/>
                    <a:pt x="1156970" y="2767330"/>
                  </a:cubicBezTo>
                  <a:lnTo>
                    <a:pt x="2767330" y="1158240"/>
                  </a:lnTo>
                  <a:close/>
                  <a:moveTo>
                    <a:pt x="2369820" y="398780"/>
                  </a:moveTo>
                  <a:cubicBezTo>
                    <a:pt x="2355850" y="384810"/>
                    <a:pt x="2341880" y="372110"/>
                    <a:pt x="2327910" y="358140"/>
                  </a:cubicBezTo>
                  <a:lnTo>
                    <a:pt x="359410" y="2326640"/>
                  </a:lnTo>
                  <a:cubicBezTo>
                    <a:pt x="372110" y="2340610"/>
                    <a:pt x="386080" y="2354580"/>
                    <a:pt x="400050" y="2368550"/>
                  </a:cubicBezTo>
                  <a:lnTo>
                    <a:pt x="2369820" y="398780"/>
                  </a:lnTo>
                  <a:close/>
                  <a:moveTo>
                    <a:pt x="2451100" y="2301240"/>
                  </a:moveTo>
                  <a:cubicBezTo>
                    <a:pt x="2520950" y="2219960"/>
                    <a:pt x="2579370" y="2133600"/>
                    <a:pt x="2627630" y="2042160"/>
                  </a:cubicBezTo>
                  <a:lnTo>
                    <a:pt x="2042160" y="2627630"/>
                  </a:lnTo>
                  <a:cubicBezTo>
                    <a:pt x="2133600" y="2579370"/>
                    <a:pt x="2219960" y="2520950"/>
                    <a:pt x="2301240" y="2451100"/>
                  </a:cubicBezTo>
                  <a:lnTo>
                    <a:pt x="2451100" y="2301240"/>
                  </a:lnTo>
                  <a:close/>
                  <a:moveTo>
                    <a:pt x="2736850" y="1023620"/>
                  </a:moveTo>
                  <a:cubicBezTo>
                    <a:pt x="2730500" y="1002030"/>
                    <a:pt x="2724150" y="981710"/>
                    <a:pt x="2717800" y="960120"/>
                  </a:cubicBezTo>
                  <a:lnTo>
                    <a:pt x="960120" y="2717800"/>
                  </a:lnTo>
                  <a:cubicBezTo>
                    <a:pt x="981710" y="2724150"/>
                    <a:pt x="1002030" y="2730500"/>
                    <a:pt x="1023620" y="2736850"/>
                  </a:cubicBezTo>
                  <a:lnTo>
                    <a:pt x="2736850" y="1023620"/>
                  </a:lnTo>
                  <a:close/>
                  <a:moveTo>
                    <a:pt x="2696210" y="1892300"/>
                  </a:moveTo>
                  <a:cubicBezTo>
                    <a:pt x="2711450" y="1851660"/>
                    <a:pt x="2725420" y="1811020"/>
                    <a:pt x="2736850" y="1769110"/>
                  </a:cubicBezTo>
                  <a:lnTo>
                    <a:pt x="1769110" y="2736850"/>
                  </a:lnTo>
                  <a:cubicBezTo>
                    <a:pt x="1811020" y="2725420"/>
                    <a:pt x="1851660" y="2711450"/>
                    <a:pt x="1892300" y="2696210"/>
                  </a:cubicBezTo>
                  <a:lnTo>
                    <a:pt x="2696210" y="1892300"/>
                  </a:lnTo>
                  <a:close/>
                  <a:moveTo>
                    <a:pt x="2523490" y="576580"/>
                  </a:moveTo>
                  <a:cubicBezTo>
                    <a:pt x="2512060" y="561340"/>
                    <a:pt x="2500630" y="544830"/>
                    <a:pt x="2487930" y="529590"/>
                  </a:cubicBezTo>
                  <a:lnTo>
                    <a:pt x="529590" y="2486660"/>
                  </a:lnTo>
                  <a:cubicBezTo>
                    <a:pt x="544830" y="2499360"/>
                    <a:pt x="561340" y="2510790"/>
                    <a:pt x="576580" y="2522220"/>
                  </a:cubicBezTo>
                  <a:lnTo>
                    <a:pt x="2523490" y="576580"/>
                  </a:lnTo>
                  <a:close/>
                  <a:moveTo>
                    <a:pt x="2696210" y="899160"/>
                  </a:moveTo>
                  <a:cubicBezTo>
                    <a:pt x="2688590" y="878840"/>
                    <a:pt x="2680970" y="859790"/>
                    <a:pt x="2672080" y="840740"/>
                  </a:cubicBezTo>
                  <a:lnTo>
                    <a:pt x="839470" y="2673350"/>
                  </a:lnTo>
                  <a:cubicBezTo>
                    <a:pt x="858520" y="2682240"/>
                    <a:pt x="878840" y="2689860"/>
                    <a:pt x="897890" y="2697480"/>
                  </a:cubicBezTo>
                  <a:lnTo>
                    <a:pt x="2696210" y="899160"/>
                  </a:lnTo>
                  <a:close/>
                  <a:moveTo>
                    <a:pt x="2449830" y="483870"/>
                  </a:moveTo>
                  <a:cubicBezTo>
                    <a:pt x="2437130" y="468630"/>
                    <a:pt x="2424430" y="454660"/>
                    <a:pt x="2410460" y="440690"/>
                  </a:cubicBezTo>
                  <a:lnTo>
                    <a:pt x="440690" y="2410460"/>
                  </a:lnTo>
                  <a:cubicBezTo>
                    <a:pt x="454660" y="2424430"/>
                    <a:pt x="469900" y="2437130"/>
                    <a:pt x="483870" y="2449830"/>
                  </a:cubicBezTo>
                  <a:lnTo>
                    <a:pt x="2449830" y="483870"/>
                  </a:lnTo>
                  <a:close/>
                  <a:moveTo>
                    <a:pt x="2588260" y="675640"/>
                  </a:moveTo>
                  <a:cubicBezTo>
                    <a:pt x="2578100" y="659130"/>
                    <a:pt x="2567940" y="641350"/>
                    <a:pt x="2556510" y="624840"/>
                  </a:cubicBezTo>
                  <a:lnTo>
                    <a:pt x="624840" y="2556510"/>
                  </a:lnTo>
                  <a:cubicBezTo>
                    <a:pt x="641350" y="2567940"/>
                    <a:pt x="657860" y="2578100"/>
                    <a:pt x="675640" y="2588260"/>
                  </a:cubicBezTo>
                  <a:lnTo>
                    <a:pt x="2588260" y="675640"/>
                  </a:lnTo>
                  <a:close/>
                  <a:moveTo>
                    <a:pt x="2646680" y="783590"/>
                  </a:moveTo>
                  <a:cubicBezTo>
                    <a:pt x="2637790" y="765810"/>
                    <a:pt x="2628900" y="746760"/>
                    <a:pt x="2618740" y="728980"/>
                  </a:cubicBezTo>
                  <a:lnTo>
                    <a:pt x="728980" y="2618740"/>
                  </a:lnTo>
                  <a:cubicBezTo>
                    <a:pt x="746760" y="2628900"/>
                    <a:pt x="764540" y="2637790"/>
                    <a:pt x="783590" y="2646680"/>
                  </a:cubicBezTo>
                  <a:lnTo>
                    <a:pt x="2646680" y="783590"/>
                  </a:lnTo>
                  <a:close/>
                </a:path>
              </a:pathLst>
            </a:custGeom>
            <a:solidFill>
              <a:srgbClr val="FFFFFF">
                <a:alpha val="14902"/>
              </a:srgbClr>
            </a:solidFill>
          </p:spPr>
        </p:sp>
      </p:grpSp>
      <p:pic>
        <p:nvPicPr>
          <p:cNvPr id="21" name="Picture 20">
            <a:extLst>
              <a:ext uri="{FF2B5EF4-FFF2-40B4-BE49-F238E27FC236}">
                <a16:creationId xmlns:a16="http://schemas.microsoft.com/office/drawing/2014/main" id="{6EFC48A5-78FD-4A8B-AFF0-E1C716B2D6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81600" y="723900"/>
            <a:ext cx="15305447" cy="8609314"/>
          </a:xfrm>
          <a:prstGeom prst="rect">
            <a:avLst/>
          </a:prstGeom>
        </p:spPr>
      </p:pic>
      <p:sp>
        <p:nvSpPr>
          <p:cNvPr id="13" name="TextBox 13"/>
          <p:cNvSpPr txBox="1"/>
          <p:nvPr/>
        </p:nvSpPr>
        <p:spPr>
          <a:xfrm>
            <a:off x="304800" y="2324100"/>
            <a:ext cx="7620000" cy="4039567"/>
          </a:xfrm>
          <a:prstGeom prst="rect">
            <a:avLst/>
          </a:prstGeom>
        </p:spPr>
        <p:txBody>
          <a:bodyPr wrap="square" lIns="0" tIns="0" rIns="0" bIns="0" rtlCol="0" anchor="t">
            <a:spAutoFit/>
          </a:bodyPr>
          <a:lstStyle/>
          <a:p>
            <a:pPr>
              <a:lnSpc>
                <a:spcPct val="150000"/>
              </a:lnSpc>
            </a:pPr>
            <a:r>
              <a:rPr lang="en-US" sz="6000" dirty="0">
                <a:latin typeface="League Spartan Bold"/>
              </a:rPr>
              <a:t>THE AON-HEWITT ENGAGEMENT MODEL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A192E"/>
        </a:solidFill>
        <a:effectLst/>
      </p:bgPr>
    </p:bg>
    <p:spTree>
      <p:nvGrpSpPr>
        <p:cNvPr id="1" name=""/>
        <p:cNvGrpSpPr/>
        <p:nvPr/>
      </p:nvGrpSpPr>
      <p:grpSpPr>
        <a:xfrm>
          <a:off x="0" y="0"/>
          <a:ext cx="0" cy="0"/>
          <a:chOff x="0" y="0"/>
          <a:chExt cx="0" cy="0"/>
        </a:xfrm>
      </p:grpSpPr>
      <p:grpSp>
        <p:nvGrpSpPr>
          <p:cNvPr id="2" name="Group 2"/>
          <p:cNvGrpSpPr/>
          <p:nvPr/>
        </p:nvGrpSpPr>
        <p:grpSpPr>
          <a:xfrm>
            <a:off x="1038084" y="5615529"/>
            <a:ext cx="924764" cy="924764"/>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FCBF01"/>
            </a:solidFill>
          </p:spPr>
        </p:sp>
      </p:grpSp>
      <p:grpSp>
        <p:nvGrpSpPr>
          <p:cNvPr id="4" name="Group 4"/>
          <p:cNvGrpSpPr/>
          <p:nvPr/>
        </p:nvGrpSpPr>
        <p:grpSpPr>
          <a:xfrm>
            <a:off x="1028700" y="7723936"/>
            <a:ext cx="924764" cy="924764"/>
            <a:chOff x="0" y="0"/>
            <a:chExt cx="1913890" cy="1913890"/>
          </a:xfrm>
        </p:grpSpPr>
        <p:sp>
          <p:nvSpPr>
            <p:cNvPr id="5" name="Freeform 5"/>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FCBF01"/>
            </a:solidFill>
          </p:spPr>
        </p:sp>
      </p:grpSp>
      <p:grpSp>
        <p:nvGrpSpPr>
          <p:cNvPr id="8" name="Group 8"/>
          <p:cNvGrpSpPr/>
          <p:nvPr/>
        </p:nvGrpSpPr>
        <p:grpSpPr>
          <a:xfrm>
            <a:off x="16559131" y="3814080"/>
            <a:ext cx="1728869" cy="2767274"/>
            <a:chOff x="0" y="0"/>
            <a:chExt cx="630696" cy="1009509"/>
          </a:xfrm>
        </p:grpSpPr>
        <p:sp>
          <p:nvSpPr>
            <p:cNvPr id="9" name="Freeform 9"/>
            <p:cNvSpPr/>
            <p:nvPr/>
          </p:nvSpPr>
          <p:spPr>
            <a:xfrm>
              <a:off x="0" y="0"/>
              <a:ext cx="630696" cy="1009509"/>
            </a:xfrm>
            <a:custGeom>
              <a:avLst/>
              <a:gdLst/>
              <a:ahLst/>
              <a:cxnLst/>
              <a:rect l="l" t="t" r="r" b="b"/>
              <a:pathLst>
                <a:path w="630696" h="1009509">
                  <a:moveTo>
                    <a:pt x="0" y="0"/>
                  </a:moveTo>
                  <a:lnTo>
                    <a:pt x="630696" y="0"/>
                  </a:lnTo>
                  <a:lnTo>
                    <a:pt x="630696" y="1009509"/>
                  </a:lnTo>
                  <a:lnTo>
                    <a:pt x="0" y="1009509"/>
                  </a:lnTo>
                  <a:close/>
                </a:path>
              </a:pathLst>
            </a:custGeom>
            <a:solidFill>
              <a:srgbClr val="FCBF01"/>
            </a:solidFill>
          </p:spPr>
        </p:sp>
      </p:grpSp>
      <p:grpSp>
        <p:nvGrpSpPr>
          <p:cNvPr id="10" name="Group 10"/>
          <p:cNvGrpSpPr>
            <a:grpSpLocks noChangeAspect="1"/>
          </p:cNvGrpSpPr>
          <p:nvPr/>
        </p:nvGrpSpPr>
        <p:grpSpPr>
          <a:xfrm>
            <a:off x="11311638" y="1260158"/>
            <a:ext cx="5604762" cy="7766685"/>
            <a:chOff x="0" y="0"/>
            <a:chExt cx="4734560" cy="6560820"/>
          </a:xfrm>
        </p:grpSpPr>
        <p:sp>
          <p:nvSpPr>
            <p:cNvPr id="11" name="Freeform 11"/>
            <p:cNvSpPr/>
            <p:nvPr/>
          </p:nvSpPr>
          <p:spPr>
            <a:xfrm>
              <a:off x="36830" y="50800"/>
              <a:ext cx="4645660" cy="6473190"/>
            </a:xfrm>
            <a:custGeom>
              <a:avLst/>
              <a:gdLst/>
              <a:ahLst/>
              <a:cxnLst/>
              <a:rect l="l" t="t" r="r" b="b"/>
              <a:pathLst>
                <a:path w="4645660" h="6473190">
                  <a:moveTo>
                    <a:pt x="4368800" y="0"/>
                  </a:moveTo>
                  <a:lnTo>
                    <a:pt x="276860" y="0"/>
                  </a:lnTo>
                  <a:cubicBezTo>
                    <a:pt x="124460" y="0"/>
                    <a:pt x="0" y="123190"/>
                    <a:pt x="0" y="276860"/>
                  </a:cubicBezTo>
                  <a:lnTo>
                    <a:pt x="0" y="6196330"/>
                  </a:lnTo>
                  <a:cubicBezTo>
                    <a:pt x="0" y="6350000"/>
                    <a:pt x="124460" y="6473190"/>
                    <a:pt x="276860" y="6473190"/>
                  </a:cubicBezTo>
                  <a:lnTo>
                    <a:pt x="4368800" y="6473190"/>
                  </a:lnTo>
                  <a:cubicBezTo>
                    <a:pt x="4522470" y="6473190"/>
                    <a:pt x="4645660" y="6348730"/>
                    <a:pt x="4645660" y="6196330"/>
                  </a:cubicBezTo>
                  <a:lnTo>
                    <a:pt x="4645660" y="276860"/>
                  </a:lnTo>
                  <a:cubicBezTo>
                    <a:pt x="4645660" y="123190"/>
                    <a:pt x="4522470" y="0"/>
                    <a:pt x="4368800" y="0"/>
                  </a:cubicBezTo>
                  <a:close/>
                  <a:moveTo>
                    <a:pt x="4425950" y="6156960"/>
                  </a:moveTo>
                  <a:cubicBezTo>
                    <a:pt x="4425950" y="6212840"/>
                    <a:pt x="4380230" y="6258560"/>
                    <a:pt x="4324350" y="6258560"/>
                  </a:cubicBezTo>
                  <a:lnTo>
                    <a:pt x="321310" y="6258560"/>
                  </a:lnTo>
                  <a:cubicBezTo>
                    <a:pt x="265430" y="6258560"/>
                    <a:pt x="219710" y="6212840"/>
                    <a:pt x="219710" y="6156960"/>
                  </a:cubicBezTo>
                  <a:lnTo>
                    <a:pt x="219710" y="316230"/>
                  </a:lnTo>
                  <a:cubicBezTo>
                    <a:pt x="219710" y="260350"/>
                    <a:pt x="265430" y="214630"/>
                    <a:pt x="321310" y="214630"/>
                  </a:cubicBezTo>
                  <a:lnTo>
                    <a:pt x="4325620" y="214630"/>
                  </a:lnTo>
                  <a:cubicBezTo>
                    <a:pt x="4381500" y="214630"/>
                    <a:pt x="4427220" y="260350"/>
                    <a:pt x="4427220" y="316230"/>
                  </a:cubicBezTo>
                  <a:lnTo>
                    <a:pt x="4427220" y="6156960"/>
                  </a:lnTo>
                  <a:close/>
                </a:path>
              </a:pathLst>
            </a:custGeom>
            <a:solidFill>
              <a:srgbClr val="DFAC0D"/>
            </a:solidFill>
          </p:spPr>
        </p:sp>
        <p:sp>
          <p:nvSpPr>
            <p:cNvPr id="12" name="Freeform 12"/>
            <p:cNvSpPr/>
            <p:nvPr/>
          </p:nvSpPr>
          <p:spPr>
            <a:xfrm>
              <a:off x="0" y="16511"/>
              <a:ext cx="4716780" cy="6544310"/>
            </a:xfrm>
            <a:custGeom>
              <a:avLst/>
              <a:gdLst/>
              <a:ahLst/>
              <a:cxnLst/>
              <a:rect l="l" t="t" r="r" b="b"/>
              <a:pathLst>
                <a:path w="4716780" h="6544310">
                  <a:moveTo>
                    <a:pt x="4395470" y="36829"/>
                  </a:moveTo>
                  <a:cubicBezTo>
                    <a:pt x="4552950" y="36829"/>
                    <a:pt x="4681220" y="165099"/>
                    <a:pt x="4681220" y="322579"/>
                  </a:cubicBezTo>
                  <a:lnTo>
                    <a:pt x="4681220" y="6222999"/>
                  </a:lnTo>
                  <a:cubicBezTo>
                    <a:pt x="4681220" y="6380479"/>
                    <a:pt x="4552950" y="6508750"/>
                    <a:pt x="4395470" y="6508750"/>
                  </a:cubicBezTo>
                  <a:lnTo>
                    <a:pt x="321310" y="6508750"/>
                  </a:lnTo>
                  <a:cubicBezTo>
                    <a:pt x="163830" y="6508750"/>
                    <a:pt x="35560" y="6380480"/>
                    <a:pt x="35560" y="6223000"/>
                  </a:cubicBezTo>
                  <a:lnTo>
                    <a:pt x="35560" y="322580"/>
                  </a:lnTo>
                  <a:cubicBezTo>
                    <a:pt x="35560" y="165100"/>
                    <a:pt x="163830" y="36830"/>
                    <a:pt x="321310" y="36830"/>
                  </a:cubicBezTo>
                  <a:lnTo>
                    <a:pt x="4395470" y="36830"/>
                  </a:lnTo>
                  <a:moveTo>
                    <a:pt x="4395470" y="0"/>
                  </a:moveTo>
                  <a:lnTo>
                    <a:pt x="321310" y="0"/>
                  </a:lnTo>
                  <a:cubicBezTo>
                    <a:pt x="143510" y="0"/>
                    <a:pt x="0" y="144780"/>
                    <a:pt x="0" y="322580"/>
                  </a:cubicBezTo>
                  <a:lnTo>
                    <a:pt x="0" y="6223000"/>
                  </a:lnTo>
                  <a:cubicBezTo>
                    <a:pt x="0" y="6400800"/>
                    <a:pt x="143510" y="6544309"/>
                    <a:pt x="321310" y="6544309"/>
                  </a:cubicBezTo>
                  <a:lnTo>
                    <a:pt x="4395470" y="6544309"/>
                  </a:lnTo>
                  <a:cubicBezTo>
                    <a:pt x="4573270" y="6544309"/>
                    <a:pt x="4716780" y="6400800"/>
                    <a:pt x="4716780" y="6223000"/>
                  </a:cubicBezTo>
                  <a:lnTo>
                    <a:pt x="4716780" y="322580"/>
                  </a:lnTo>
                  <a:cubicBezTo>
                    <a:pt x="4716780" y="144780"/>
                    <a:pt x="4573270" y="0"/>
                    <a:pt x="4395470" y="0"/>
                  </a:cubicBezTo>
                  <a:close/>
                </a:path>
              </a:pathLst>
            </a:custGeom>
            <a:solidFill>
              <a:srgbClr val="565656"/>
            </a:solidFill>
          </p:spPr>
        </p:sp>
        <p:sp>
          <p:nvSpPr>
            <p:cNvPr id="13" name="Freeform 13"/>
            <p:cNvSpPr/>
            <p:nvPr/>
          </p:nvSpPr>
          <p:spPr>
            <a:xfrm>
              <a:off x="256540" y="265430"/>
              <a:ext cx="4207510" cy="6043930"/>
            </a:xfrm>
            <a:custGeom>
              <a:avLst/>
              <a:gdLst/>
              <a:ahLst/>
              <a:cxnLst/>
              <a:rect l="l" t="t" r="r" b="b"/>
              <a:pathLst>
                <a:path w="4207510" h="6043930">
                  <a:moveTo>
                    <a:pt x="4206240" y="5942330"/>
                  </a:moveTo>
                  <a:cubicBezTo>
                    <a:pt x="4206240" y="5998210"/>
                    <a:pt x="4160520" y="6043930"/>
                    <a:pt x="4104640" y="6043930"/>
                  </a:cubicBezTo>
                  <a:lnTo>
                    <a:pt x="101600" y="6043930"/>
                  </a:lnTo>
                  <a:cubicBezTo>
                    <a:pt x="45720" y="6043930"/>
                    <a:pt x="0" y="5998210"/>
                    <a:pt x="0" y="5942330"/>
                  </a:cubicBezTo>
                  <a:lnTo>
                    <a:pt x="0" y="101600"/>
                  </a:lnTo>
                  <a:cubicBezTo>
                    <a:pt x="0" y="45720"/>
                    <a:pt x="45720" y="0"/>
                    <a:pt x="101600" y="0"/>
                  </a:cubicBezTo>
                  <a:lnTo>
                    <a:pt x="4105910" y="0"/>
                  </a:lnTo>
                  <a:cubicBezTo>
                    <a:pt x="4161790" y="0"/>
                    <a:pt x="4207510" y="45720"/>
                    <a:pt x="4207510" y="101600"/>
                  </a:cubicBezTo>
                  <a:lnTo>
                    <a:pt x="4207510" y="5942330"/>
                  </a:lnTo>
                  <a:close/>
                </a:path>
              </a:pathLst>
            </a:custGeom>
            <a:blipFill>
              <a:blip r:embed="rId3"/>
              <a:stretch>
                <a:fillRect t="-6678" b="-19991"/>
              </a:stretch>
            </a:blipFill>
          </p:spPr>
        </p:sp>
        <p:sp>
          <p:nvSpPr>
            <p:cNvPr id="14" name="Freeform 14"/>
            <p:cNvSpPr/>
            <p:nvPr/>
          </p:nvSpPr>
          <p:spPr>
            <a:xfrm>
              <a:off x="1951378" y="120589"/>
              <a:ext cx="79963" cy="76322"/>
            </a:xfrm>
            <a:custGeom>
              <a:avLst/>
              <a:gdLst/>
              <a:ahLst/>
              <a:cxnLst/>
              <a:rect l="l" t="t" r="r" b="b"/>
              <a:pathLst>
                <a:path w="79963" h="76322">
                  <a:moveTo>
                    <a:pt x="39982" y="61"/>
                  </a:moveTo>
                  <a:cubicBezTo>
                    <a:pt x="26330" y="0"/>
                    <a:pt x="13688" y="7248"/>
                    <a:pt x="6844" y="19062"/>
                  </a:cubicBezTo>
                  <a:cubicBezTo>
                    <a:pt x="0" y="30875"/>
                    <a:pt x="0" y="45447"/>
                    <a:pt x="6844" y="57260"/>
                  </a:cubicBezTo>
                  <a:cubicBezTo>
                    <a:pt x="13688" y="69074"/>
                    <a:pt x="26330" y="76322"/>
                    <a:pt x="39982" y="76261"/>
                  </a:cubicBezTo>
                  <a:cubicBezTo>
                    <a:pt x="53634" y="76322"/>
                    <a:pt x="66276" y="69074"/>
                    <a:pt x="73120" y="57260"/>
                  </a:cubicBezTo>
                  <a:cubicBezTo>
                    <a:pt x="79964" y="45447"/>
                    <a:pt x="79964" y="30875"/>
                    <a:pt x="73120" y="19062"/>
                  </a:cubicBezTo>
                  <a:cubicBezTo>
                    <a:pt x="66276" y="7248"/>
                    <a:pt x="53634" y="0"/>
                    <a:pt x="39982" y="61"/>
                  </a:cubicBezTo>
                  <a:close/>
                </a:path>
              </a:pathLst>
            </a:custGeom>
            <a:solidFill>
              <a:srgbClr val="333333"/>
            </a:solidFill>
          </p:spPr>
        </p:sp>
        <p:sp>
          <p:nvSpPr>
            <p:cNvPr id="15" name="Freeform 15"/>
            <p:cNvSpPr/>
            <p:nvPr/>
          </p:nvSpPr>
          <p:spPr>
            <a:xfrm>
              <a:off x="2119473" y="104052"/>
              <a:ext cx="114614" cy="109395"/>
            </a:xfrm>
            <a:custGeom>
              <a:avLst/>
              <a:gdLst/>
              <a:ahLst/>
              <a:cxnLst/>
              <a:rect l="l" t="t" r="r" b="b"/>
              <a:pathLst>
                <a:path w="114614" h="109395">
                  <a:moveTo>
                    <a:pt x="57307" y="88"/>
                  </a:moveTo>
                  <a:cubicBezTo>
                    <a:pt x="37739" y="0"/>
                    <a:pt x="19619" y="10390"/>
                    <a:pt x="9809" y="27322"/>
                  </a:cubicBezTo>
                  <a:cubicBezTo>
                    <a:pt x="0" y="44255"/>
                    <a:pt x="0" y="65141"/>
                    <a:pt x="9809" y="82074"/>
                  </a:cubicBezTo>
                  <a:cubicBezTo>
                    <a:pt x="19619" y="99006"/>
                    <a:pt x="37739" y="109396"/>
                    <a:pt x="57307" y="109308"/>
                  </a:cubicBezTo>
                  <a:cubicBezTo>
                    <a:pt x="76875" y="109396"/>
                    <a:pt x="94995" y="99006"/>
                    <a:pt x="104804" y="82074"/>
                  </a:cubicBezTo>
                  <a:cubicBezTo>
                    <a:pt x="114614" y="65141"/>
                    <a:pt x="114614" y="44255"/>
                    <a:pt x="104804" y="27322"/>
                  </a:cubicBezTo>
                  <a:cubicBezTo>
                    <a:pt x="94995" y="10390"/>
                    <a:pt x="76875" y="0"/>
                    <a:pt x="57307" y="88"/>
                  </a:cubicBezTo>
                  <a:close/>
                </a:path>
              </a:pathLst>
            </a:custGeom>
            <a:solidFill>
              <a:srgbClr val="333333"/>
            </a:solidFill>
          </p:spPr>
        </p:sp>
        <p:sp>
          <p:nvSpPr>
            <p:cNvPr id="16" name="Freeform 16"/>
            <p:cNvSpPr/>
            <p:nvPr/>
          </p:nvSpPr>
          <p:spPr>
            <a:xfrm>
              <a:off x="2328944" y="128221"/>
              <a:ext cx="63971" cy="61058"/>
            </a:xfrm>
            <a:custGeom>
              <a:avLst/>
              <a:gdLst/>
              <a:ahLst/>
              <a:cxnLst/>
              <a:rect l="l" t="t" r="r" b="b"/>
              <a:pathLst>
                <a:path w="63971" h="61058">
                  <a:moveTo>
                    <a:pt x="31986" y="49"/>
                  </a:moveTo>
                  <a:cubicBezTo>
                    <a:pt x="21064" y="0"/>
                    <a:pt x="10951" y="5799"/>
                    <a:pt x="5476" y="15250"/>
                  </a:cubicBezTo>
                  <a:cubicBezTo>
                    <a:pt x="0" y="24700"/>
                    <a:pt x="0" y="36358"/>
                    <a:pt x="5476" y="45808"/>
                  </a:cubicBezTo>
                  <a:cubicBezTo>
                    <a:pt x="10951" y="55259"/>
                    <a:pt x="21064" y="61058"/>
                    <a:pt x="31986" y="61009"/>
                  </a:cubicBezTo>
                  <a:cubicBezTo>
                    <a:pt x="42908" y="61058"/>
                    <a:pt x="53021" y="55259"/>
                    <a:pt x="58496" y="45808"/>
                  </a:cubicBezTo>
                  <a:cubicBezTo>
                    <a:pt x="63971" y="36358"/>
                    <a:pt x="63971" y="24700"/>
                    <a:pt x="58496" y="15250"/>
                  </a:cubicBezTo>
                  <a:cubicBezTo>
                    <a:pt x="53021" y="5799"/>
                    <a:pt x="42908" y="0"/>
                    <a:pt x="31986" y="49"/>
                  </a:cubicBezTo>
                  <a:close/>
                </a:path>
              </a:pathLst>
            </a:custGeom>
            <a:solidFill>
              <a:srgbClr val="333333"/>
            </a:solidFill>
          </p:spPr>
        </p:sp>
        <p:sp>
          <p:nvSpPr>
            <p:cNvPr id="17" name="Freeform 17"/>
            <p:cNvSpPr/>
            <p:nvPr/>
          </p:nvSpPr>
          <p:spPr>
            <a:xfrm>
              <a:off x="2346270" y="144758"/>
              <a:ext cx="29320" cy="27985"/>
            </a:xfrm>
            <a:custGeom>
              <a:avLst/>
              <a:gdLst/>
              <a:ahLst/>
              <a:cxnLst/>
              <a:rect l="l" t="t" r="r" b="b"/>
              <a:pathLst>
                <a:path w="29320" h="27985">
                  <a:moveTo>
                    <a:pt x="14660" y="22"/>
                  </a:moveTo>
                  <a:cubicBezTo>
                    <a:pt x="9654" y="0"/>
                    <a:pt x="5019" y="2657"/>
                    <a:pt x="2509" y="6989"/>
                  </a:cubicBezTo>
                  <a:cubicBezTo>
                    <a:pt x="0" y="11320"/>
                    <a:pt x="0" y="16664"/>
                    <a:pt x="2509" y="20995"/>
                  </a:cubicBezTo>
                  <a:cubicBezTo>
                    <a:pt x="5019" y="25327"/>
                    <a:pt x="9654" y="27984"/>
                    <a:pt x="14660" y="27962"/>
                  </a:cubicBezTo>
                  <a:cubicBezTo>
                    <a:pt x="19666" y="27984"/>
                    <a:pt x="24301" y="25327"/>
                    <a:pt x="26811" y="20995"/>
                  </a:cubicBezTo>
                  <a:cubicBezTo>
                    <a:pt x="29320" y="16664"/>
                    <a:pt x="29320" y="11320"/>
                    <a:pt x="26811" y="6989"/>
                  </a:cubicBezTo>
                  <a:cubicBezTo>
                    <a:pt x="24301" y="2657"/>
                    <a:pt x="19666" y="0"/>
                    <a:pt x="14660" y="22"/>
                  </a:cubicBezTo>
                  <a:close/>
                </a:path>
              </a:pathLst>
            </a:custGeom>
            <a:solidFill>
              <a:srgbClr val="E9E8E9"/>
            </a:solidFill>
          </p:spPr>
        </p:sp>
        <p:sp>
          <p:nvSpPr>
            <p:cNvPr id="18" name="Freeform 18"/>
            <p:cNvSpPr/>
            <p:nvPr/>
          </p:nvSpPr>
          <p:spPr>
            <a:xfrm>
              <a:off x="2344044" y="144768"/>
              <a:ext cx="15993" cy="15264"/>
            </a:xfrm>
            <a:custGeom>
              <a:avLst/>
              <a:gdLst/>
              <a:ahLst/>
              <a:cxnLst/>
              <a:rect l="l" t="t" r="r" b="b"/>
              <a:pathLst>
                <a:path w="15993" h="15264">
                  <a:moveTo>
                    <a:pt x="7996" y="12"/>
                  </a:moveTo>
                  <a:cubicBezTo>
                    <a:pt x="5266" y="0"/>
                    <a:pt x="2737" y="1449"/>
                    <a:pt x="1368" y="3812"/>
                  </a:cubicBezTo>
                  <a:cubicBezTo>
                    <a:pt x="0" y="6175"/>
                    <a:pt x="0" y="9089"/>
                    <a:pt x="1368" y="11452"/>
                  </a:cubicBezTo>
                  <a:cubicBezTo>
                    <a:pt x="2737" y="13815"/>
                    <a:pt x="5266" y="15264"/>
                    <a:pt x="7996" y="15252"/>
                  </a:cubicBezTo>
                  <a:cubicBezTo>
                    <a:pt x="10726" y="15264"/>
                    <a:pt x="13255" y="13815"/>
                    <a:pt x="14623" y="11452"/>
                  </a:cubicBezTo>
                  <a:cubicBezTo>
                    <a:pt x="15992" y="9089"/>
                    <a:pt x="15992" y="6175"/>
                    <a:pt x="14623" y="3812"/>
                  </a:cubicBezTo>
                  <a:cubicBezTo>
                    <a:pt x="13255" y="1449"/>
                    <a:pt x="10726" y="0"/>
                    <a:pt x="7996" y="12"/>
                  </a:cubicBezTo>
                  <a:close/>
                </a:path>
              </a:pathLst>
            </a:custGeom>
            <a:solidFill>
              <a:srgbClr val="010101"/>
            </a:solidFill>
          </p:spPr>
        </p:sp>
        <p:sp>
          <p:nvSpPr>
            <p:cNvPr id="19" name="Freeform 19"/>
            <p:cNvSpPr/>
            <p:nvPr/>
          </p:nvSpPr>
          <p:spPr>
            <a:xfrm>
              <a:off x="4716780" y="534670"/>
              <a:ext cx="19050" cy="278130"/>
            </a:xfrm>
            <a:custGeom>
              <a:avLst/>
              <a:gdLst/>
              <a:ahLst/>
              <a:cxnLst/>
              <a:rect l="l" t="t" r="r" b="b"/>
              <a:pathLst>
                <a:path w="19050" h="278130">
                  <a:moveTo>
                    <a:pt x="0" y="0"/>
                  </a:moveTo>
                  <a:lnTo>
                    <a:pt x="0" y="278130"/>
                  </a:lnTo>
                  <a:cubicBezTo>
                    <a:pt x="19050" y="278130"/>
                    <a:pt x="16510" y="262890"/>
                    <a:pt x="16510" y="243840"/>
                  </a:cubicBezTo>
                  <a:lnTo>
                    <a:pt x="16510" y="35560"/>
                  </a:lnTo>
                  <a:cubicBezTo>
                    <a:pt x="16510" y="16510"/>
                    <a:pt x="19050" y="0"/>
                    <a:pt x="0" y="0"/>
                  </a:cubicBezTo>
                  <a:close/>
                </a:path>
              </a:pathLst>
            </a:custGeom>
            <a:solidFill>
              <a:srgbClr val="424242"/>
            </a:solidFill>
          </p:spPr>
        </p:sp>
        <p:sp>
          <p:nvSpPr>
            <p:cNvPr id="20" name="Freeform 20"/>
            <p:cNvSpPr/>
            <p:nvPr/>
          </p:nvSpPr>
          <p:spPr>
            <a:xfrm>
              <a:off x="4716780" y="861060"/>
              <a:ext cx="19050" cy="278130"/>
            </a:xfrm>
            <a:custGeom>
              <a:avLst/>
              <a:gdLst/>
              <a:ahLst/>
              <a:cxnLst/>
              <a:rect l="l" t="t" r="r" b="b"/>
              <a:pathLst>
                <a:path w="19050" h="278130">
                  <a:moveTo>
                    <a:pt x="0" y="0"/>
                  </a:moveTo>
                  <a:lnTo>
                    <a:pt x="0" y="278130"/>
                  </a:lnTo>
                  <a:cubicBezTo>
                    <a:pt x="19050" y="278130"/>
                    <a:pt x="16510" y="262890"/>
                    <a:pt x="16510" y="243840"/>
                  </a:cubicBezTo>
                  <a:lnTo>
                    <a:pt x="16510" y="35560"/>
                  </a:lnTo>
                  <a:cubicBezTo>
                    <a:pt x="16510" y="16510"/>
                    <a:pt x="19050" y="0"/>
                    <a:pt x="0" y="0"/>
                  </a:cubicBezTo>
                  <a:close/>
                </a:path>
              </a:pathLst>
            </a:custGeom>
            <a:solidFill>
              <a:srgbClr val="424242"/>
            </a:solidFill>
          </p:spPr>
        </p:sp>
        <p:sp>
          <p:nvSpPr>
            <p:cNvPr id="21" name="Freeform 21"/>
            <p:cNvSpPr/>
            <p:nvPr/>
          </p:nvSpPr>
          <p:spPr>
            <a:xfrm>
              <a:off x="4064000" y="-2540"/>
              <a:ext cx="320040" cy="19050"/>
            </a:xfrm>
            <a:custGeom>
              <a:avLst/>
              <a:gdLst/>
              <a:ahLst/>
              <a:cxnLst/>
              <a:rect l="l" t="t" r="r" b="b"/>
              <a:pathLst>
                <a:path w="320040" h="19050">
                  <a:moveTo>
                    <a:pt x="0" y="19050"/>
                  </a:moveTo>
                  <a:lnTo>
                    <a:pt x="320040" y="19050"/>
                  </a:lnTo>
                  <a:cubicBezTo>
                    <a:pt x="320040" y="0"/>
                    <a:pt x="304800" y="2540"/>
                    <a:pt x="285750" y="2540"/>
                  </a:cubicBezTo>
                  <a:lnTo>
                    <a:pt x="34290" y="2540"/>
                  </a:lnTo>
                  <a:cubicBezTo>
                    <a:pt x="15240" y="2540"/>
                    <a:pt x="0" y="0"/>
                    <a:pt x="0" y="19050"/>
                  </a:cubicBezTo>
                  <a:close/>
                </a:path>
              </a:pathLst>
            </a:custGeom>
            <a:solidFill>
              <a:srgbClr val="424242"/>
            </a:solidFill>
          </p:spPr>
        </p:sp>
      </p:grpSp>
      <p:pic>
        <p:nvPicPr>
          <p:cNvPr id="22" name="Picture 22"/>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192992" y="5760034"/>
            <a:ext cx="614948" cy="635755"/>
          </a:xfrm>
          <a:prstGeom prst="rect">
            <a:avLst/>
          </a:prstGeom>
        </p:spPr>
      </p:pic>
      <p:pic>
        <p:nvPicPr>
          <p:cNvPr id="23" name="Picture 23"/>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192992" y="7868441"/>
            <a:ext cx="614948" cy="635755"/>
          </a:xfrm>
          <a:prstGeom prst="rect">
            <a:avLst/>
          </a:prstGeom>
        </p:spPr>
      </p:pic>
      <p:pic>
        <p:nvPicPr>
          <p:cNvPr id="25" name="Picture 25"/>
          <p:cNvPicPr>
            <a:picLocks noChangeAspect="1"/>
          </p:cNvPicPr>
          <p:nvPr/>
        </p:nvPicPr>
        <p:blipFill>
          <a:blip r:embed="rId6" cstate="print">
            <a:alphaModFix amt="26000"/>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10800000" flipH="1">
            <a:off x="-1062719" y="-1422191"/>
            <a:ext cx="4806532" cy="4806532"/>
          </a:xfrm>
          <a:prstGeom prst="rect">
            <a:avLst/>
          </a:prstGeom>
        </p:spPr>
      </p:pic>
      <p:sp>
        <p:nvSpPr>
          <p:cNvPr id="26" name="TextBox 26"/>
          <p:cNvSpPr txBox="1"/>
          <p:nvPr/>
        </p:nvSpPr>
        <p:spPr>
          <a:xfrm>
            <a:off x="601108" y="767246"/>
            <a:ext cx="12928216" cy="2031325"/>
          </a:xfrm>
          <a:prstGeom prst="rect">
            <a:avLst/>
          </a:prstGeom>
        </p:spPr>
        <p:txBody>
          <a:bodyPr wrap="square" lIns="0" tIns="0" rIns="0" bIns="0" rtlCol="0" anchor="t">
            <a:spAutoFit/>
          </a:bodyPr>
          <a:lstStyle/>
          <a:p>
            <a:pPr>
              <a:spcBef>
                <a:spcPct val="0"/>
              </a:spcBef>
            </a:pPr>
            <a:r>
              <a:rPr lang="en-US" sz="6600" dirty="0">
                <a:solidFill>
                  <a:srgbClr val="F1C024"/>
                </a:solidFill>
                <a:latin typeface="Open Sauce SemiBold Bold"/>
              </a:rPr>
              <a:t>THE AON-HEWITT ENGAGEMENT MODEL</a:t>
            </a:r>
          </a:p>
        </p:txBody>
      </p:sp>
      <p:sp>
        <p:nvSpPr>
          <p:cNvPr id="27" name="TextBox 27"/>
          <p:cNvSpPr txBox="1"/>
          <p:nvPr/>
        </p:nvSpPr>
        <p:spPr>
          <a:xfrm>
            <a:off x="3083420" y="5738680"/>
            <a:ext cx="7508379" cy="1160574"/>
          </a:xfrm>
          <a:prstGeom prst="rect">
            <a:avLst/>
          </a:prstGeom>
        </p:spPr>
        <p:txBody>
          <a:bodyPr wrap="square" lIns="0" tIns="0" rIns="0" bIns="0" rtlCol="0" anchor="t">
            <a:spAutoFit/>
          </a:bodyPr>
          <a:lstStyle/>
          <a:p>
            <a:pPr>
              <a:lnSpc>
                <a:spcPts val="2987"/>
              </a:lnSpc>
              <a:spcBef>
                <a:spcPct val="0"/>
              </a:spcBef>
            </a:pPr>
            <a:r>
              <a:rPr lang="en-US" sz="2800" dirty="0">
                <a:solidFill>
                  <a:srgbClr val="E8E8E8"/>
                </a:solidFill>
                <a:latin typeface="DM Sans"/>
              </a:rPr>
              <a:t>Factors such as salary, perks, employment stability, company culture, and work/life balance</a:t>
            </a:r>
          </a:p>
        </p:txBody>
      </p:sp>
      <p:sp>
        <p:nvSpPr>
          <p:cNvPr id="28" name="TextBox 28"/>
          <p:cNvSpPr txBox="1"/>
          <p:nvPr/>
        </p:nvSpPr>
        <p:spPr>
          <a:xfrm>
            <a:off x="3081146" y="7868441"/>
            <a:ext cx="6440142" cy="775853"/>
          </a:xfrm>
          <a:prstGeom prst="rect">
            <a:avLst/>
          </a:prstGeom>
        </p:spPr>
        <p:txBody>
          <a:bodyPr wrap="square" lIns="0" tIns="0" rIns="0" bIns="0" rtlCol="0" anchor="t">
            <a:spAutoFit/>
          </a:bodyPr>
          <a:lstStyle/>
          <a:p>
            <a:pPr>
              <a:lnSpc>
                <a:spcPts val="2987"/>
              </a:lnSpc>
              <a:spcBef>
                <a:spcPct val="0"/>
              </a:spcBef>
            </a:pPr>
            <a:r>
              <a:rPr lang="en-US" sz="2800" dirty="0">
                <a:solidFill>
                  <a:srgbClr val="E8E8E8"/>
                </a:solidFill>
                <a:latin typeface="DM Sans"/>
              </a:rPr>
              <a:t>Work, results, independence, control, and teamwork</a:t>
            </a:r>
          </a:p>
        </p:txBody>
      </p:sp>
      <p:sp>
        <p:nvSpPr>
          <p:cNvPr id="30" name="TextBox 30"/>
          <p:cNvSpPr txBox="1"/>
          <p:nvPr/>
        </p:nvSpPr>
        <p:spPr>
          <a:xfrm>
            <a:off x="3083421" y="5115564"/>
            <a:ext cx="5588814" cy="538609"/>
          </a:xfrm>
          <a:prstGeom prst="rect">
            <a:avLst/>
          </a:prstGeom>
        </p:spPr>
        <p:txBody>
          <a:bodyPr lIns="0" tIns="0" rIns="0" bIns="0" rtlCol="0" anchor="t">
            <a:spAutoFit/>
          </a:bodyPr>
          <a:lstStyle/>
          <a:p>
            <a:pPr>
              <a:lnSpc>
                <a:spcPts val="4158"/>
              </a:lnSpc>
              <a:spcBef>
                <a:spcPct val="0"/>
              </a:spcBef>
            </a:pPr>
            <a:r>
              <a:rPr lang="en-US" sz="3600" dirty="0">
                <a:solidFill>
                  <a:srgbClr val="FFFFFF"/>
                </a:solidFill>
                <a:latin typeface="DM Sans Bold"/>
              </a:rPr>
              <a:t>Basics</a:t>
            </a:r>
          </a:p>
        </p:txBody>
      </p:sp>
      <p:sp>
        <p:nvSpPr>
          <p:cNvPr id="31" name="TextBox 31"/>
          <p:cNvSpPr txBox="1"/>
          <p:nvPr/>
        </p:nvSpPr>
        <p:spPr>
          <a:xfrm>
            <a:off x="3083421" y="7259784"/>
            <a:ext cx="5588814" cy="521233"/>
          </a:xfrm>
          <a:prstGeom prst="rect">
            <a:avLst/>
          </a:prstGeom>
        </p:spPr>
        <p:txBody>
          <a:bodyPr lIns="0" tIns="0" rIns="0" bIns="0" rtlCol="0" anchor="t">
            <a:spAutoFit/>
          </a:bodyPr>
          <a:lstStyle/>
          <a:p>
            <a:pPr>
              <a:lnSpc>
                <a:spcPts val="4158"/>
              </a:lnSpc>
              <a:spcBef>
                <a:spcPct val="0"/>
              </a:spcBef>
            </a:pPr>
            <a:r>
              <a:rPr lang="en-US" sz="3200" dirty="0">
                <a:solidFill>
                  <a:srgbClr val="FFFFFF"/>
                </a:solidFill>
                <a:latin typeface="DM Sans Bold"/>
              </a:rPr>
              <a:t>Work</a:t>
            </a:r>
            <a:r>
              <a:rPr lang="en-US" sz="2970" dirty="0">
                <a:solidFill>
                  <a:srgbClr val="FFFFFF"/>
                </a:solidFill>
                <a:latin typeface="DM Sans Bold"/>
              </a:rPr>
              <a:t> </a:t>
            </a:r>
          </a:p>
        </p:txBody>
      </p:sp>
      <p:sp>
        <p:nvSpPr>
          <p:cNvPr id="33" name="Rectangle 32">
            <a:extLst>
              <a:ext uri="{FF2B5EF4-FFF2-40B4-BE49-F238E27FC236}">
                <a16:creationId xmlns:a16="http://schemas.microsoft.com/office/drawing/2014/main" id="{3FC56A53-8C11-41DB-9C62-94FB960A689D}"/>
              </a:ext>
            </a:extLst>
          </p:cNvPr>
          <p:cNvSpPr/>
          <p:nvPr/>
        </p:nvSpPr>
        <p:spPr>
          <a:xfrm>
            <a:off x="654170" y="4010023"/>
            <a:ext cx="7691016" cy="707886"/>
          </a:xfrm>
          <a:prstGeom prst="rect">
            <a:avLst/>
          </a:prstGeom>
        </p:spPr>
        <p:txBody>
          <a:bodyPr wrap="none">
            <a:spAutoFit/>
          </a:bodyPr>
          <a:lstStyle/>
          <a:p>
            <a:r>
              <a:rPr lang="en-GB" sz="4000" dirty="0">
                <a:solidFill>
                  <a:schemeClr val="bg1"/>
                </a:solidFill>
              </a:rPr>
              <a:t>Participants in the role of driver are: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A192E"/>
        </a:solidFill>
        <a:effectLst/>
      </p:bgPr>
    </p:bg>
    <p:spTree>
      <p:nvGrpSpPr>
        <p:cNvPr id="1" name=""/>
        <p:cNvGrpSpPr/>
        <p:nvPr/>
      </p:nvGrpSpPr>
      <p:grpSpPr>
        <a:xfrm>
          <a:off x="0" y="0"/>
          <a:ext cx="0" cy="0"/>
          <a:chOff x="0" y="0"/>
          <a:chExt cx="0" cy="0"/>
        </a:xfrm>
      </p:grpSpPr>
      <p:grpSp>
        <p:nvGrpSpPr>
          <p:cNvPr id="2" name="Group 2"/>
          <p:cNvGrpSpPr/>
          <p:nvPr/>
        </p:nvGrpSpPr>
        <p:grpSpPr>
          <a:xfrm>
            <a:off x="1038084" y="5536293"/>
            <a:ext cx="924764" cy="924764"/>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FCBF01"/>
            </a:solidFill>
          </p:spPr>
        </p:sp>
      </p:grpSp>
      <p:grpSp>
        <p:nvGrpSpPr>
          <p:cNvPr id="4" name="Group 4"/>
          <p:cNvGrpSpPr/>
          <p:nvPr/>
        </p:nvGrpSpPr>
        <p:grpSpPr>
          <a:xfrm>
            <a:off x="1028700" y="7644700"/>
            <a:ext cx="924764" cy="924764"/>
            <a:chOff x="0" y="0"/>
            <a:chExt cx="1913890" cy="1913890"/>
          </a:xfrm>
        </p:grpSpPr>
        <p:sp>
          <p:nvSpPr>
            <p:cNvPr id="5" name="Freeform 5"/>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FCBF01"/>
            </a:solidFill>
          </p:spPr>
        </p:sp>
      </p:grpSp>
      <p:grpSp>
        <p:nvGrpSpPr>
          <p:cNvPr id="8" name="Group 8"/>
          <p:cNvGrpSpPr/>
          <p:nvPr/>
        </p:nvGrpSpPr>
        <p:grpSpPr>
          <a:xfrm>
            <a:off x="16559131" y="3814080"/>
            <a:ext cx="1728869" cy="2767274"/>
            <a:chOff x="0" y="0"/>
            <a:chExt cx="630696" cy="1009509"/>
          </a:xfrm>
        </p:grpSpPr>
        <p:sp>
          <p:nvSpPr>
            <p:cNvPr id="9" name="Freeform 9"/>
            <p:cNvSpPr/>
            <p:nvPr/>
          </p:nvSpPr>
          <p:spPr>
            <a:xfrm>
              <a:off x="0" y="0"/>
              <a:ext cx="630696" cy="1009509"/>
            </a:xfrm>
            <a:custGeom>
              <a:avLst/>
              <a:gdLst/>
              <a:ahLst/>
              <a:cxnLst/>
              <a:rect l="l" t="t" r="r" b="b"/>
              <a:pathLst>
                <a:path w="630696" h="1009509">
                  <a:moveTo>
                    <a:pt x="0" y="0"/>
                  </a:moveTo>
                  <a:lnTo>
                    <a:pt x="630696" y="0"/>
                  </a:lnTo>
                  <a:lnTo>
                    <a:pt x="630696" y="1009509"/>
                  </a:lnTo>
                  <a:lnTo>
                    <a:pt x="0" y="1009509"/>
                  </a:lnTo>
                  <a:close/>
                </a:path>
              </a:pathLst>
            </a:custGeom>
            <a:solidFill>
              <a:srgbClr val="FCBF01"/>
            </a:solidFill>
          </p:spPr>
        </p:sp>
      </p:grpSp>
      <p:grpSp>
        <p:nvGrpSpPr>
          <p:cNvPr id="10" name="Group 10"/>
          <p:cNvGrpSpPr>
            <a:grpSpLocks noChangeAspect="1"/>
          </p:cNvGrpSpPr>
          <p:nvPr/>
        </p:nvGrpSpPr>
        <p:grpSpPr>
          <a:xfrm>
            <a:off x="11311638" y="1260158"/>
            <a:ext cx="5604762" cy="7766685"/>
            <a:chOff x="0" y="0"/>
            <a:chExt cx="4734560" cy="6560820"/>
          </a:xfrm>
        </p:grpSpPr>
        <p:sp>
          <p:nvSpPr>
            <p:cNvPr id="11" name="Freeform 11"/>
            <p:cNvSpPr/>
            <p:nvPr/>
          </p:nvSpPr>
          <p:spPr>
            <a:xfrm>
              <a:off x="36830" y="50800"/>
              <a:ext cx="4645660" cy="6473190"/>
            </a:xfrm>
            <a:custGeom>
              <a:avLst/>
              <a:gdLst/>
              <a:ahLst/>
              <a:cxnLst/>
              <a:rect l="l" t="t" r="r" b="b"/>
              <a:pathLst>
                <a:path w="4645660" h="6473190">
                  <a:moveTo>
                    <a:pt x="4368800" y="0"/>
                  </a:moveTo>
                  <a:lnTo>
                    <a:pt x="276860" y="0"/>
                  </a:lnTo>
                  <a:cubicBezTo>
                    <a:pt x="124460" y="0"/>
                    <a:pt x="0" y="123190"/>
                    <a:pt x="0" y="276860"/>
                  </a:cubicBezTo>
                  <a:lnTo>
                    <a:pt x="0" y="6196330"/>
                  </a:lnTo>
                  <a:cubicBezTo>
                    <a:pt x="0" y="6350000"/>
                    <a:pt x="124460" y="6473190"/>
                    <a:pt x="276860" y="6473190"/>
                  </a:cubicBezTo>
                  <a:lnTo>
                    <a:pt x="4368800" y="6473190"/>
                  </a:lnTo>
                  <a:cubicBezTo>
                    <a:pt x="4522470" y="6473190"/>
                    <a:pt x="4645660" y="6348730"/>
                    <a:pt x="4645660" y="6196330"/>
                  </a:cubicBezTo>
                  <a:lnTo>
                    <a:pt x="4645660" y="276860"/>
                  </a:lnTo>
                  <a:cubicBezTo>
                    <a:pt x="4645660" y="123190"/>
                    <a:pt x="4522470" y="0"/>
                    <a:pt x="4368800" y="0"/>
                  </a:cubicBezTo>
                  <a:close/>
                  <a:moveTo>
                    <a:pt x="4425950" y="6156960"/>
                  </a:moveTo>
                  <a:cubicBezTo>
                    <a:pt x="4425950" y="6212840"/>
                    <a:pt x="4380230" y="6258560"/>
                    <a:pt x="4324350" y="6258560"/>
                  </a:cubicBezTo>
                  <a:lnTo>
                    <a:pt x="321310" y="6258560"/>
                  </a:lnTo>
                  <a:cubicBezTo>
                    <a:pt x="265430" y="6258560"/>
                    <a:pt x="219710" y="6212840"/>
                    <a:pt x="219710" y="6156960"/>
                  </a:cubicBezTo>
                  <a:lnTo>
                    <a:pt x="219710" y="316230"/>
                  </a:lnTo>
                  <a:cubicBezTo>
                    <a:pt x="219710" y="260350"/>
                    <a:pt x="265430" y="214630"/>
                    <a:pt x="321310" y="214630"/>
                  </a:cubicBezTo>
                  <a:lnTo>
                    <a:pt x="4325620" y="214630"/>
                  </a:lnTo>
                  <a:cubicBezTo>
                    <a:pt x="4381500" y="214630"/>
                    <a:pt x="4427220" y="260350"/>
                    <a:pt x="4427220" y="316230"/>
                  </a:cubicBezTo>
                  <a:lnTo>
                    <a:pt x="4427220" y="6156960"/>
                  </a:lnTo>
                  <a:close/>
                </a:path>
              </a:pathLst>
            </a:custGeom>
            <a:solidFill>
              <a:srgbClr val="DFAC0D"/>
            </a:solidFill>
          </p:spPr>
        </p:sp>
        <p:sp>
          <p:nvSpPr>
            <p:cNvPr id="12" name="Freeform 12"/>
            <p:cNvSpPr/>
            <p:nvPr/>
          </p:nvSpPr>
          <p:spPr>
            <a:xfrm>
              <a:off x="0" y="16511"/>
              <a:ext cx="4716780" cy="6544310"/>
            </a:xfrm>
            <a:custGeom>
              <a:avLst/>
              <a:gdLst/>
              <a:ahLst/>
              <a:cxnLst/>
              <a:rect l="l" t="t" r="r" b="b"/>
              <a:pathLst>
                <a:path w="4716780" h="6544310">
                  <a:moveTo>
                    <a:pt x="4395470" y="36829"/>
                  </a:moveTo>
                  <a:cubicBezTo>
                    <a:pt x="4552950" y="36829"/>
                    <a:pt x="4681220" y="165099"/>
                    <a:pt x="4681220" y="322579"/>
                  </a:cubicBezTo>
                  <a:lnTo>
                    <a:pt x="4681220" y="6222999"/>
                  </a:lnTo>
                  <a:cubicBezTo>
                    <a:pt x="4681220" y="6380479"/>
                    <a:pt x="4552950" y="6508750"/>
                    <a:pt x="4395470" y="6508750"/>
                  </a:cubicBezTo>
                  <a:lnTo>
                    <a:pt x="321310" y="6508750"/>
                  </a:lnTo>
                  <a:cubicBezTo>
                    <a:pt x="163830" y="6508750"/>
                    <a:pt x="35560" y="6380480"/>
                    <a:pt x="35560" y="6223000"/>
                  </a:cubicBezTo>
                  <a:lnTo>
                    <a:pt x="35560" y="322580"/>
                  </a:lnTo>
                  <a:cubicBezTo>
                    <a:pt x="35560" y="165100"/>
                    <a:pt x="163830" y="36830"/>
                    <a:pt x="321310" y="36830"/>
                  </a:cubicBezTo>
                  <a:lnTo>
                    <a:pt x="4395470" y="36830"/>
                  </a:lnTo>
                  <a:moveTo>
                    <a:pt x="4395470" y="0"/>
                  </a:moveTo>
                  <a:lnTo>
                    <a:pt x="321310" y="0"/>
                  </a:lnTo>
                  <a:cubicBezTo>
                    <a:pt x="143510" y="0"/>
                    <a:pt x="0" y="144780"/>
                    <a:pt x="0" y="322580"/>
                  </a:cubicBezTo>
                  <a:lnTo>
                    <a:pt x="0" y="6223000"/>
                  </a:lnTo>
                  <a:cubicBezTo>
                    <a:pt x="0" y="6400800"/>
                    <a:pt x="143510" y="6544309"/>
                    <a:pt x="321310" y="6544309"/>
                  </a:cubicBezTo>
                  <a:lnTo>
                    <a:pt x="4395470" y="6544309"/>
                  </a:lnTo>
                  <a:cubicBezTo>
                    <a:pt x="4573270" y="6544309"/>
                    <a:pt x="4716780" y="6400800"/>
                    <a:pt x="4716780" y="6223000"/>
                  </a:cubicBezTo>
                  <a:lnTo>
                    <a:pt x="4716780" y="322580"/>
                  </a:lnTo>
                  <a:cubicBezTo>
                    <a:pt x="4716780" y="144780"/>
                    <a:pt x="4573270" y="0"/>
                    <a:pt x="4395470" y="0"/>
                  </a:cubicBezTo>
                  <a:close/>
                </a:path>
              </a:pathLst>
            </a:custGeom>
            <a:solidFill>
              <a:srgbClr val="565656"/>
            </a:solidFill>
          </p:spPr>
        </p:sp>
        <p:sp>
          <p:nvSpPr>
            <p:cNvPr id="13" name="Freeform 13"/>
            <p:cNvSpPr/>
            <p:nvPr/>
          </p:nvSpPr>
          <p:spPr>
            <a:xfrm>
              <a:off x="256540" y="265430"/>
              <a:ext cx="4207510" cy="6043930"/>
            </a:xfrm>
            <a:custGeom>
              <a:avLst/>
              <a:gdLst/>
              <a:ahLst/>
              <a:cxnLst/>
              <a:rect l="l" t="t" r="r" b="b"/>
              <a:pathLst>
                <a:path w="4207510" h="6043930">
                  <a:moveTo>
                    <a:pt x="4206240" y="5942330"/>
                  </a:moveTo>
                  <a:cubicBezTo>
                    <a:pt x="4206240" y="5998210"/>
                    <a:pt x="4160520" y="6043930"/>
                    <a:pt x="4104640" y="6043930"/>
                  </a:cubicBezTo>
                  <a:lnTo>
                    <a:pt x="101600" y="6043930"/>
                  </a:lnTo>
                  <a:cubicBezTo>
                    <a:pt x="45720" y="6043930"/>
                    <a:pt x="0" y="5998210"/>
                    <a:pt x="0" y="5942330"/>
                  </a:cubicBezTo>
                  <a:lnTo>
                    <a:pt x="0" y="101600"/>
                  </a:lnTo>
                  <a:cubicBezTo>
                    <a:pt x="0" y="45720"/>
                    <a:pt x="45720" y="0"/>
                    <a:pt x="101600" y="0"/>
                  </a:cubicBezTo>
                  <a:lnTo>
                    <a:pt x="4105910" y="0"/>
                  </a:lnTo>
                  <a:cubicBezTo>
                    <a:pt x="4161790" y="0"/>
                    <a:pt x="4207510" y="45720"/>
                    <a:pt x="4207510" y="101600"/>
                  </a:cubicBezTo>
                  <a:lnTo>
                    <a:pt x="4207510" y="5942330"/>
                  </a:lnTo>
                  <a:close/>
                </a:path>
              </a:pathLst>
            </a:custGeom>
            <a:blipFill>
              <a:blip r:embed="rId3"/>
              <a:stretch>
                <a:fillRect t="-6678" b="-19991"/>
              </a:stretch>
            </a:blipFill>
          </p:spPr>
        </p:sp>
        <p:sp>
          <p:nvSpPr>
            <p:cNvPr id="14" name="Freeform 14"/>
            <p:cNvSpPr/>
            <p:nvPr/>
          </p:nvSpPr>
          <p:spPr>
            <a:xfrm>
              <a:off x="1951378" y="120589"/>
              <a:ext cx="79963" cy="76322"/>
            </a:xfrm>
            <a:custGeom>
              <a:avLst/>
              <a:gdLst/>
              <a:ahLst/>
              <a:cxnLst/>
              <a:rect l="l" t="t" r="r" b="b"/>
              <a:pathLst>
                <a:path w="79963" h="76322">
                  <a:moveTo>
                    <a:pt x="39982" y="61"/>
                  </a:moveTo>
                  <a:cubicBezTo>
                    <a:pt x="26330" y="0"/>
                    <a:pt x="13688" y="7248"/>
                    <a:pt x="6844" y="19062"/>
                  </a:cubicBezTo>
                  <a:cubicBezTo>
                    <a:pt x="0" y="30875"/>
                    <a:pt x="0" y="45447"/>
                    <a:pt x="6844" y="57260"/>
                  </a:cubicBezTo>
                  <a:cubicBezTo>
                    <a:pt x="13688" y="69074"/>
                    <a:pt x="26330" y="76322"/>
                    <a:pt x="39982" y="76261"/>
                  </a:cubicBezTo>
                  <a:cubicBezTo>
                    <a:pt x="53634" y="76322"/>
                    <a:pt x="66276" y="69074"/>
                    <a:pt x="73120" y="57260"/>
                  </a:cubicBezTo>
                  <a:cubicBezTo>
                    <a:pt x="79964" y="45447"/>
                    <a:pt x="79964" y="30875"/>
                    <a:pt x="73120" y="19062"/>
                  </a:cubicBezTo>
                  <a:cubicBezTo>
                    <a:pt x="66276" y="7248"/>
                    <a:pt x="53634" y="0"/>
                    <a:pt x="39982" y="61"/>
                  </a:cubicBezTo>
                  <a:close/>
                </a:path>
              </a:pathLst>
            </a:custGeom>
            <a:solidFill>
              <a:srgbClr val="333333"/>
            </a:solidFill>
          </p:spPr>
        </p:sp>
        <p:sp>
          <p:nvSpPr>
            <p:cNvPr id="15" name="Freeform 15"/>
            <p:cNvSpPr/>
            <p:nvPr/>
          </p:nvSpPr>
          <p:spPr>
            <a:xfrm>
              <a:off x="2119473" y="104052"/>
              <a:ext cx="114614" cy="109395"/>
            </a:xfrm>
            <a:custGeom>
              <a:avLst/>
              <a:gdLst/>
              <a:ahLst/>
              <a:cxnLst/>
              <a:rect l="l" t="t" r="r" b="b"/>
              <a:pathLst>
                <a:path w="114614" h="109395">
                  <a:moveTo>
                    <a:pt x="57307" y="88"/>
                  </a:moveTo>
                  <a:cubicBezTo>
                    <a:pt x="37739" y="0"/>
                    <a:pt x="19619" y="10390"/>
                    <a:pt x="9809" y="27322"/>
                  </a:cubicBezTo>
                  <a:cubicBezTo>
                    <a:pt x="0" y="44255"/>
                    <a:pt x="0" y="65141"/>
                    <a:pt x="9809" y="82074"/>
                  </a:cubicBezTo>
                  <a:cubicBezTo>
                    <a:pt x="19619" y="99006"/>
                    <a:pt x="37739" y="109396"/>
                    <a:pt x="57307" y="109308"/>
                  </a:cubicBezTo>
                  <a:cubicBezTo>
                    <a:pt x="76875" y="109396"/>
                    <a:pt x="94995" y="99006"/>
                    <a:pt x="104804" y="82074"/>
                  </a:cubicBezTo>
                  <a:cubicBezTo>
                    <a:pt x="114614" y="65141"/>
                    <a:pt x="114614" y="44255"/>
                    <a:pt x="104804" y="27322"/>
                  </a:cubicBezTo>
                  <a:cubicBezTo>
                    <a:pt x="94995" y="10390"/>
                    <a:pt x="76875" y="0"/>
                    <a:pt x="57307" y="88"/>
                  </a:cubicBezTo>
                  <a:close/>
                </a:path>
              </a:pathLst>
            </a:custGeom>
            <a:solidFill>
              <a:srgbClr val="333333"/>
            </a:solidFill>
          </p:spPr>
        </p:sp>
        <p:sp>
          <p:nvSpPr>
            <p:cNvPr id="16" name="Freeform 16"/>
            <p:cNvSpPr/>
            <p:nvPr/>
          </p:nvSpPr>
          <p:spPr>
            <a:xfrm>
              <a:off x="2328944" y="128221"/>
              <a:ext cx="63971" cy="61058"/>
            </a:xfrm>
            <a:custGeom>
              <a:avLst/>
              <a:gdLst/>
              <a:ahLst/>
              <a:cxnLst/>
              <a:rect l="l" t="t" r="r" b="b"/>
              <a:pathLst>
                <a:path w="63971" h="61058">
                  <a:moveTo>
                    <a:pt x="31986" y="49"/>
                  </a:moveTo>
                  <a:cubicBezTo>
                    <a:pt x="21064" y="0"/>
                    <a:pt x="10951" y="5799"/>
                    <a:pt x="5476" y="15250"/>
                  </a:cubicBezTo>
                  <a:cubicBezTo>
                    <a:pt x="0" y="24700"/>
                    <a:pt x="0" y="36358"/>
                    <a:pt x="5476" y="45808"/>
                  </a:cubicBezTo>
                  <a:cubicBezTo>
                    <a:pt x="10951" y="55259"/>
                    <a:pt x="21064" y="61058"/>
                    <a:pt x="31986" y="61009"/>
                  </a:cubicBezTo>
                  <a:cubicBezTo>
                    <a:pt x="42908" y="61058"/>
                    <a:pt x="53021" y="55259"/>
                    <a:pt x="58496" y="45808"/>
                  </a:cubicBezTo>
                  <a:cubicBezTo>
                    <a:pt x="63971" y="36358"/>
                    <a:pt x="63971" y="24700"/>
                    <a:pt x="58496" y="15250"/>
                  </a:cubicBezTo>
                  <a:cubicBezTo>
                    <a:pt x="53021" y="5799"/>
                    <a:pt x="42908" y="0"/>
                    <a:pt x="31986" y="49"/>
                  </a:cubicBezTo>
                  <a:close/>
                </a:path>
              </a:pathLst>
            </a:custGeom>
            <a:solidFill>
              <a:srgbClr val="333333"/>
            </a:solidFill>
          </p:spPr>
        </p:sp>
        <p:sp>
          <p:nvSpPr>
            <p:cNvPr id="17" name="Freeform 17"/>
            <p:cNvSpPr/>
            <p:nvPr/>
          </p:nvSpPr>
          <p:spPr>
            <a:xfrm>
              <a:off x="2346270" y="144758"/>
              <a:ext cx="29320" cy="27985"/>
            </a:xfrm>
            <a:custGeom>
              <a:avLst/>
              <a:gdLst/>
              <a:ahLst/>
              <a:cxnLst/>
              <a:rect l="l" t="t" r="r" b="b"/>
              <a:pathLst>
                <a:path w="29320" h="27985">
                  <a:moveTo>
                    <a:pt x="14660" y="22"/>
                  </a:moveTo>
                  <a:cubicBezTo>
                    <a:pt x="9654" y="0"/>
                    <a:pt x="5019" y="2657"/>
                    <a:pt x="2509" y="6989"/>
                  </a:cubicBezTo>
                  <a:cubicBezTo>
                    <a:pt x="0" y="11320"/>
                    <a:pt x="0" y="16664"/>
                    <a:pt x="2509" y="20995"/>
                  </a:cubicBezTo>
                  <a:cubicBezTo>
                    <a:pt x="5019" y="25327"/>
                    <a:pt x="9654" y="27984"/>
                    <a:pt x="14660" y="27962"/>
                  </a:cubicBezTo>
                  <a:cubicBezTo>
                    <a:pt x="19666" y="27984"/>
                    <a:pt x="24301" y="25327"/>
                    <a:pt x="26811" y="20995"/>
                  </a:cubicBezTo>
                  <a:cubicBezTo>
                    <a:pt x="29320" y="16664"/>
                    <a:pt x="29320" y="11320"/>
                    <a:pt x="26811" y="6989"/>
                  </a:cubicBezTo>
                  <a:cubicBezTo>
                    <a:pt x="24301" y="2657"/>
                    <a:pt x="19666" y="0"/>
                    <a:pt x="14660" y="22"/>
                  </a:cubicBezTo>
                  <a:close/>
                </a:path>
              </a:pathLst>
            </a:custGeom>
            <a:solidFill>
              <a:srgbClr val="E9E8E9"/>
            </a:solidFill>
          </p:spPr>
        </p:sp>
        <p:sp>
          <p:nvSpPr>
            <p:cNvPr id="18" name="Freeform 18"/>
            <p:cNvSpPr/>
            <p:nvPr/>
          </p:nvSpPr>
          <p:spPr>
            <a:xfrm>
              <a:off x="2344044" y="144768"/>
              <a:ext cx="15993" cy="15264"/>
            </a:xfrm>
            <a:custGeom>
              <a:avLst/>
              <a:gdLst/>
              <a:ahLst/>
              <a:cxnLst/>
              <a:rect l="l" t="t" r="r" b="b"/>
              <a:pathLst>
                <a:path w="15993" h="15264">
                  <a:moveTo>
                    <a:pt x="7996" y="12"/>
                  </a:moveTo>
                  <a:cubicBezTo>
                    <a:pt x="5266" y="0"/>
                    <a:pt x="2737" y="1449"/>
                    <a:pt x="1368" y="3812"/>
                  </a:cubicBezTo>
                  <a:cubicBezTo>
                    <a:pt x="0" y="6175"/>
                    <a:pt x="0" y="9089"/>
                    <a:pt x="1368" y="11452"/>
                  </a:cubicBezTo>
                  <a:cubicBezTo>
                    <a:pt x="2737" y="13815"/>
                    <a:pt x="5266" y="15264"/>
                    <a:pt x="7996" y="15252"/>
                  </a:cubicBezTo>
                  <a:cubicBezTo>
                    <a:pt x="10726" y="15264"/>
                    <a:pt x="13255" y="13815"/>
                    <a:pt x="14623" y="11452"/>
                  </a:cubicBezTo>
                  <a:cubicBezTo>
                    <a:pt x="15992" y="9089"/>
                    <a:pt x="15992" y="6175"/>
                    <a:pt x="14623" y="3812"/>
                  </a:cubicBezTo>
                  <a:cubicBezTo>
                    <a:pt x="13255" y="1449"/>
                    <a:pt x="10726" y="0"/>
                    <a:pt x="7996" y="12"/>
                  </a:cubicBezTo>
                  <a:close/>
                </a:path>
              </a:pathLst>
            </a:custGeom>
            <a:solidFill>
              <a:srgbClr val="010101"/>
            </a:solidFill>
          </p:spPr>
        </p:sp>
        <p:sp>
          <p:nvSpPr>
            <p:cNvPr id="19" name="Freeform 19"/>
            <p:cNvSpPr/>
            <p:nvPr/>
          </p:nvSpPr>
          <p:spPr>
            <a:xfrm>
              <a:off x="4716780" y="534670"/>
              <a:ext cx="19050" cy="278130"/>
            </a:xfrm>
            <a:custGeom>
              <a:avLst/>
              <a:gdLst/>
              <a:ahLst/>
              <a:cxnLst/>
              <a:rect l="l" t="t" r="r" b="b"/>
              <a:pathLst>
                <a:path w="19050" h="278130">
                  <a:moveTo>
                    <a:pt x="0" y="0"/>
                  </a:moveTo>
                  <a:lnTo>
                    <a:pt x="0" y="278130"/>
                  </a:lnTo>
                  <a:cubicBezTo>
                    <a:pt x="19050" y="278130"/>
                    <a:pt x="16510" y="262890"/>
                    <a:pt x="16510" y="243840"/>
                  </a:cubicBezTo>
                  <a:lnTo>
                    <a:pt x="16510" y="35560"/>
                  </a:lnTo>
                  <a:cubicBezTo>
                    <a:pt x="16510" y="16510"/>
                    <a:pt x="19050" y="0"/>
                    <a:pt x="0" y="0"/>
                  </a:cubicBezTo>
                  <a:close/>
                </a:path>
              </a:pathLst>
            </a:custGeom>
            <a:solidFill>
              <a:srgbClr val="424242"/>
            </a:solidFill>
          </p:spPr>
        </p:sp>
        <p:sp>
          <p:nvSpPr>
            <p:cNvPr id="20" name="Freeform 20"/>
            <p:cNvSpPr/>
            <p:nvPr/>
          </p:nvSpPr>
          <p:spPr>
            <a:xfrm>
              <a:off x="4716780" y="861060"/>
              <a:ext cx="19050" cy="278130"/>
            </a:xfrm>
            <a:custGeom>
              <a:avLst/>
              <a:gdLst/>
              <a:ahLst/>
              <a:cxnLst/>
              <a:rect l="l" t="t" r="r" b="b"/>
              <a:pathLst>
                <a:path w="19050" h="278130">
                  <a:moveTo>
                    <a:pt x="0" y="0"/>
                  </a:moveTo>
                  <a:lnTo>
                    <a:pt x="0" y="278130"/>
                  </a:lnTo>
                  <a:cubicBezTo>
                    <a:pt x="19050" y="278130"/>
                    <a:pt x="16510" y="262890"/>
                    <a:pt x="16510" y="243840"/>
                  </a:cubicBezTo>
                  <a:lnTo>
                    <a:pt x="16510" y="35560"/>
                  </a:lnTo>
                  <a:cubicBezTo>
                    <a:pt x="16510" y="16510"/>
                    <a:pt x="19050" y="0"/>
                    <a:pt x="0" y="0"/>
                  </a:cubicBezTo>
                  <a:close/>
                </a:path>
              </a:pathLst>
            </a:custGeom>
            <a:solidFill>
              <a:srgbClr val="424242"/>
            </a:solidFill>
          </p:spPr>
        </p:sp>
        <p:sp>
          <p:nvSpPr>
            <p:cNvPr id="21" name="Freeform 21"/>
            <p:cNvSpPr/>
            <p:nvPr/>
          </p:nvSpPr>
          <p:spPr>
            <a:xfrm>
              <a:off x="4064000" y="-2540"/>
              <a:ext cx="320040" cy="19050"/>
            </a:xfrm>
            <a:custGeom>
              <a:avLst/>
              <a:gdLst/>
              <a:ahLst/>
              <a:cxnLst/>
              <a:rect l="l" t="t" r="r" b="b"/>
              <a:pathLst>
                <a:path w="320040" h="19050">
                  <a:moveTo>
                    <a:pt x="0" y="19050"/>
                  </a:moveTo>
                  <a:lnTo>
                    <a:pt x="320040" y="19050"/>
                  </a:lnTo>
                  <a:cubicBezTo>
                    <a:pt x="320040" y="0"/>
                    <a:pt x="304800" y="2540"/>
                    <a:pt x="285750" y="2540"/>
                  </a:cubicBezTo>
                  <a:lnTo>
                    <a:pt x="34290" y="2540"/>
                  </a:lnTo>
                  <a:cubicBezTo>
                    <a:pt x="15240" y="2540"/>
                    <a:pt x="0" y="0"/>
                    <a:pt x="0" y="19050"/>
                  </a:cubicBezTo>
                  <a:close/>
                </a:path>
              </a:pathLst>
            </a:custGeom>
            <a:solidFill>
              <a:srgbClr val="424242"/>
            </a:solidFill>
          </p:spPr>
        </p:sp>
      </p:grpSp>
      <p:pic>
        <p:nvPicPr>
          <p:cNvPr id="22" name="Picture 22"/>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192992" y="5680798"/>
            <a:ext cx="614948" cy="635755"/>
          </a:xfrm>
          <a:prstGeom prst="rect">
            <a:avLst/>
          </a:prstGeom>
        </p:spPr>
      </p:pic>
      <p:pic>
        <p:nvPicPr>
          <p:cNvPr id="23" name="Picture 23"/>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192992" y="7789205"/>
            <a:ext cx="614948" cy="635755"/>
          </a:xfrm>
          <a:prstGeom prst="rect">
            <a:avLst/>
          </a:prstGeom>
        </p:spPr>
      </p:pic>
      <p:pic>
        <p:nvPicPr>
          <p:cNvPr id="25" name="Picture 25"/>
          <p:cNvPicPr>
            <a:picLocks noChangeAspect="1"/>
          </p:cNvPicPr>
          <p:nvPr/>
        </p:nvPicPr>
        <p:blipFill>
          <a:blip r:embed="rId6" cstate="print">
            <a:alphaModFix amt="26000"/>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10800000" flipH="1">
            <a:off x="-1062719" y="-1422191"/>
            <a:ext cx="4806532" cy="4806532"/>
          </a:xfrm>
          <a:prstGeom prst="rect">
            <a:avLst/>
          </a:prstGeom>
        </p:spPr>
      </p:pic>
      <p:sp>
        <p:nvSpPr>
          <p:cNvPr id="26" name="TextBox 26"/>
          <p:cNvSpPr txBox="1"/>
          <p:nvPr/>
        </p:nvSpPr>
        <p:spPr>
          <a:xfrm>
            <a:off x="601108" y="767246"/>
            <a:ext cx="12928216" cy="2031325"/>
          </a:xfrm>
          <a:prstGeom prst="rect">
            <a:avLst/>
          </a:prstGeom>
        </p:spPr>
        <p:txBody>
          <a:bodyPr wrap="square" lIns="0" tIns="0" rIns="0" bIns="0" rtlCol="0" anchor="t">
            <a:spAutoFit/>
          </a:bodyPr>
          <a:lstStyle/>
          <a:p>
            <a:pPr>
              <a:spcBef>
                <a:spcPct val="0"/>
              </a:spcBef>
            </a:pPr>
            <a:r>
              <a:rPr lang="en-US" sz="6600" dirty="0">
                <a:solidFill>
                  <a:srgbClr val="F1C024"/>
                </a:solidFill>
                <a:latin typeface="Open Sauce SemiBold Bold"/>
              </a:rPr>
              <a:t>THE AON-HEWITT ENGAGEMENT MODEL</a:t>
            </a:r>
          </a:p>
        </p:txBody>
      </p:sp>
      <p:sp>
        <p:nvSpPr>
          <p:cNvPr id="27" name="TextBox 27"/>
          <p:cNvSpPr txBox="1"/>
          <p:nvPr/>
        </p:nvSpPr>
        <p:spPr>
          <a:xfrm>
            <a:off x="3081146" y="5835747"/>
            <a:ext cx="7508379" cy="405817"/>
          </a:xfrm>
          <a:prstGeom prst="rect">
            <a:avLst/>
          </a:prstGeom>
        </p:spPr>
        <p:txBody>
          <a:bodyPr wrap="square" lIns="0" tIns="0" rIns="0" bIns="0" rtlCol="0" anchor="t">
            <a:spAutoFit/>
          </a:bodyPr>
          <a:lstStyle/>
          <a:p>
            <a:pPr>
              <a:lnSpc>
                <a:spcPts val="2987"/>
              </a:lnSpc>
              <a:spcBef>
                <a:spcPct val="0"/>
              </a:spcBef>
            </a:pPr>
            <a:r>
              <a:rPr lang="en-US" sz="3200" dirty="0">
                <a:solidFill>
                  <a:srgbClr val="E8E8E8"/>
                </a:solidFill>
                <a:latin typeface="DM Sans"/>
              </a:rPr>
              <a:t>Obtainability, Guidance</a:t>
            </a:r>
          </a:p>
        </p:txBody>
      </p:sp>
      <p:sp>
        <p:nvSpPr>
          <p:cNvPr id="28" name="TextBox 28"/>
          <p:cNvSpPr txBox="1"/>
          <p:nvPr/>
        </p:nvSpPr>
        <p:spPr>
          <a:xfrm>
            <a:off x="3081146" y="7789205"/>
            <a:ext cx="7663054" cy="1545295"/>
          </a:xfrm>
          <a:prstGeom prst="rect">
            <a:avLst/>
          </a:prstGeom>
        </p:spPr>
        <p:txBody>
          <a:bodyPr wrap="square" lIns="0" tIns="0" rIns="0" bIns="0" rtlCol="0" anchor="t">
            <a:spAutoFit/>
          </a:bodyPr>
          <a:lstStyle/>
          <a:p>
            <a:pPr>
              <a:lnSpc>
                <a:spcPts val="2987"/>
              </a:lnSpc>
              <a:spcBef>
                <a:spcPct val="0"/>
              </a:spcBef>
            </a:pPr>
            <a:r>
              <a:rPr lang="en-US" sz="2800" dirty="0">
                <a:solidFill>
                  <a:srgbClr val="E8E8E8"/>
                </a:solidFill>
                <a:latin typeface="DM Sans"/>
              </a:rPr>
              <a:t>Job prospects, Training and Development, Monitoring Performance, Supervising Employees, Rewarding and Recognizing Employ</a:t>
            </a:r>
          </a:p>
        </p:txBody>
      </p:sp>
      <p:sp>
        <p:nvSpPr>
          <p:cNvPr id="30" name="TextBox 30"/>
          <p:cNvSpPr txBox="1"/>
          <p:nvPr/>
        </p:nvSpPr>
        <p:spPr>
          <a:xfrm>
            <a:off x="3083421" y="5036328"/>
            <a:ext cx="5588814" cy="538609"/>
          </a:xfrm>
          <a:prstGeom prst="rect">
            <a:avLst/>
          </a:prstGeom>
        </p:spPr>
        <p:txBody>
          <a:bodyPr lIns="0" tIns="0" rIns="0" bIns="0" rtlCol="0" anchor="t">
            <a:spAutoFit/>
          </a:bodyPr>
          <a:lstStyle/>
          <a:p>
            <a:pPr>
              <a:lnSpc>
                <a:spcPts val="4158"/>
              </a:lnSpc>
              <a:spcBef>
                <a:spcPct val="0"/>
              </a:spcBef>
            </a:pPr>
            <a:r>
              <a:rPr lang="en-US" sz="3600" dirty="0">
                <a:solidFill>
                  <a:srgbClr val="FFFFFF"/>
                </a:solidFill>
                <a:latin typeface="DM Sans Bold"/>
              </a:rPr>
              <a:t>Leadership</a:t>
            </a:r>
          </a:p>
        </p:txBody>
      </p:sp>
      <p:sp>
        <p:nvSpPr>
          <p:cNvPr id="31" name="TextBox 31"/>
          <p:cNvSpPr txBox="1"/>
          <p:nvPr/>
        </p:nvSpPr>
        <p:spPr>
          <a:xfrm>
            <a:off x="3083421" y="7180548"/>
            <a:ext cx="5588814" cy="521233"/>
          </a:xfrm>
          <a:prstGeom prst="rect">
            <a:avLst/>
          </a:prstGeom>
        </p:spPr>
        <p:txBody>
          <a:bodyPr lIns="0" tIns="0" rIns="0" bIns="0" rtlCol="0" anchor="t">
            <a:spAutoFit/>
          </a:bodyPr>
          <a:lstStyle/>
          <a:p>
            <a:pPr>
              <a:lnSpc>
                <a:spcPts val="4158"/>
              </a:lnSpc>
              <a:spcBef>
                <a:spcPct val="0"/>
              </a:spcBef>
            </a:pPr>
            <a:r>
              <a:rPr lang="en-US" sz="3200" dirty="0">
                <a:solidFill>
                  <a:srgbClr val="FFFFFF"/>
                </a:solidFill>
                <a:latin typeface="DM Sans Bold"/>
              </a:rPr>
              <a:t>Performance </a:t>
            </a:r>
            <a:endParaRPr lang="en-US" sz="2970" dirty="0">
              <a:solidFill>
                <a:srgbClr val="FFFFFF"/>
              </a:solidFill>
              <a:latin typeface="DM Sans Bold"/>
            </a:endParaRPr>
          </a:p>
        </p:txBody>
      </p:sp>
      <p:grpSp>
        <p:nvGrpSpPr>
          <p:cNvPr id="33" name="Group 6">
            <a:extLst>
              <a:ext uri="{FF2B5EF4-FFF2-40B4-BE49-F238E27FC236}">
                <a16:creationId xmlns:a16="http://schemas.microsoft.com/office/drawing/2014/main" id="{147F09D5-D87B-4FBA-B414-C92EAB246CD9}"/>
              </a:ext>
            </a:extLst>
          </p:cNvPr>
          <p:cNvGrpSpPr/>
          <p:nvPr/>
        </p:nvGrpSpPr>
        <p:grpSpPr>
          <a:xfrm>
            <a:off x="930266" y="3507492"/>
            <a:ext cx="924764" cy="924764"/>
            <a:chOff x="0" y="0"/>
            <a:chExt cx="1913890" cy="1913890"/>
          </a:xfrm>
        </p:grpSpPr>
        <p:sp>
          <p:nvSpPr>
            <p:cNvPr id="34" name="Freeform 7">
              <a:extLst>
                <a:ext uri="{FF2B5EF4-FFF2-40B4-BE49-F238E27FC236}">
                  <a16:creationId xmlns:a16="http://schemas.microsoft.com/office/drawing/2014/main" id="{E66304CB-34FE-4F8F-BA9C-71B29D1AFEFB}"/>
                </a:ext>
              </a:extLst>
            </p:cNvPr>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FCBF01"/>
            </a:solidFill>
          </p:spPr>
        </p:sp>
      </p:grpSp>
      <p:sp>
        <p:nvSpPr>
          <p:cNvPr id="35" name="TextBox 29">
            <a:extLst>
              <a:ext uri="{FF2B5EF4-FFF2-40B4-BE49-F238E27FC236}">
                <a16:creationId xmlns:a16="http://schemas.microsoft.com/office/drawing/2014/main" id="{F07F3FF9-48E9-4D8E-89B3-6D3BADE18A29}"/>
              </a:ext>
            </a:extLst>
          </p:cNvPr>
          <p:cNvSpPr txBox="1"/>
          <p:nvPr/>
        </p:nvSpPr>
        <p:spPr>
          <a:xfrm>
            <a:off x="2984987" y="3621118"/>
            <a:ext cx="6716052" cy="775853"/>
          </a:xfrm>
          <a:prstGeom prst="rect">
            <a:avLst/>
          </a:prstGeom>
        </p:spPr>
        <p:txBody>
          <a:bodyPr lIns="0" tIns="0" rIns="0" bIns="0" rtlCol="0" anchor="t">
            <a:spAutoFit/>
          </a:bodyPr>
          <a:lstStyle/>
          <a:p>
            <a:pPr>
              <a:lnSpc>
                <a:spcPts val="2987"/>
              </a:lnSpc>
              <a:spcBef>
                <a:spcPct val="0"/>
              </a:spcBef>
            </a:pPr>
            <a:r>
              <a:rPr lang="en-US" sz="2800" dirty="0">
                <a:solidFill>
                  <a:srgbClr val="E8E8E8"/>
                </a:solidFill>
                <a:latin typeface="DM Sans"/>
              </a:rPr>
              <a:t>Repute, CSR, and the value offered to employees</a:t>
            </a:r>
          </a:p>
        </p:txBody>
      </p:sp>
      <p:sp>
        <p:nvSpPr>
          <p:cNvPr id="36" name="TextBox 32">
            <a:extLst>
              <a:ext uri="{FF2B5EF4-FFF2-40B4-BE49-F238E27FC236}">
                <a16:creationId xmlns:a16="http://schemas.microsoft.com/office/drawing/2014/main" id="{3B1A054B-3F0F-4557-BAFE-616A2820BEF5}"/>
              </a:ext>
            </a:extLst>
          </p:cNvPr>
          <p:cNvSpPr txBox="1"/>
          <p:nvPr/>
        </p:nvSpPr>
        <p:spPr>
          <a:xfrm>
            <a:off x="2984987" y="2998001"/>
            <a:ext cx="5588814" cy="512769"/>
          </a:xfrm>
          <a:prstGeom prst="rect">
            <a:avLst/>
          </a:prstGeom>
        </p:spPr>
        <p:txBody>
          <a:bodyPr lIns="0" tIns="0" rIns="0" bIns="0" rtlCol="0" anchor="t">
            <a:spAutoFit/>
          </a:bodyPr>
          <a:lstStyle/>
          <a:p>
            <a:pPr>
              <a:lnSpc>
                <a:spcPts val="4158"/>
              </a:lnSpc>
              <a:spcBef>
                <a:spcPct val="0"/>
              </a:spcBef>
            </a:pPr>
            <a:r>
              <a:rPr lang="en-US" sz="2970" dirty="0">
                <a:solidFill>
                  <a:srgbClr val="FFFFFF"/>
                </a:solidFill>
                <a:latin typeface="DM Sans Bold"/>
              </a:rPr>
              <a:t>Brand</a:t>
            </a:r>
          </a:p>
        </p:txBody>
      </p:sp>
      <p:pic>
        <p:nvPicPr>
          <p:cNvPr id="37" name="Picture 22">
            <a:extLst>
              <a:ext uri="{FF2B5EF4-FFF2-40B4-BE49-F238E27FC236}">
                <a16:creationId xmlns:a16="http://schemas.microsoft.com/office/drawing/2014/main" id="{DA4E585D-B376-44FD-8CA6-DBFC13304BBE}"/>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66914" y="3681403"/>
            <a:ext cx="614948" cy="635755"/>
          </a:xfrm>
          <a:prstGeom prst="rect">
            <a:avLst/>
          </a:prstGeom>
        </p:spPr>
      </p:pic>
    </p:spTree>
    <p:extLst>
      <p:ext uri="{BB962C8B-B14F-4D97-AF65-F5344CB8AC3E}">
        <p14:creationId xmlns:p14="http://schemas.microsoft.com/office/powerpoint/2010/main" val="1849889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A192E"/>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cstate="print">
            <a:alphaModFix amt="65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5400000">
            <a:off x="-1520291" y="6641082"/>
            <a:ext cx="5482085" cy="5482085"/>
          </a:xfrm>
          <a:prstGeom prst="rect">
            <a:avLst/>
          </a:prstGeom>
        </p:spPr>
      </p:pic>
      <p:grpSp>
        <p:nvGrpSpPr>
          <p:cNvPr id="44" name="Group 44"/>
          <p:cNvGrpSpPr/>
          <p:nvPr/>
        </p:nvGrpSpPr>
        <p:grpSpPr>
          <a:xfrm>
            <a:off x="1028700" y="4915265"/>
            <a:ext cx="831204" cy="831204"/>
            <a:chOff x="0" y="0"/>
            <a:chExt cx="1913890" cy="1913890"/>
          </a:xfrm>
        </p:grpSpPr>
        <p:sp>
          <p:nvSpPr>
            <p:cNvPr id="45" name="Freeform 45"/>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FCBF01"/>
            </a:solidFill>
          </p:spPr>
        </p:sp>
      </p:grpSp>
      <p:pic>
        <p:nvPicPr>
          <p:cNvPr id="46" name="Picture 4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187166" y="5073731"/>
            <a:ext cx="514272" cy="514272"/>
          </a:xfrm>
          <a:prstGeom prst="rect">
            <a:avLst/>
          </a:prstGeom>
        </p:spPr>
      </p:pic>
      <p:grpSp>
        <p:nvGrpSpPr>
          <p:cNvPr id="47" name="Group 47"/>
          <p:cNvGrpSpPr/>
          <p:nvPr/>
        </p:nvGrpSpPr>
        <p:grpSpPr>
          <a:xfrm>
            <a:off x="1028700" y="3461510"/>
            <a:ext cx="831204" cy="831204"/>
            <a:chOff x="0" y="0"/>
            <a:chExt cx="1913890" cy="1913890"/>
          </a:xfrm>
        </p:grpSpPr>
        <p:sp>
          <p:nvSpPr>
            <p:cNvPr id="48" name="Freeform 48"/>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FCBF01"/>
            </a:solidFill>
          </p:spPr>
        </p:sp>
      </p:grpSp>
      <p:pic>
        <p:nvPicPr>
          <p:cNvPr id="49" name="Picture 49"/>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220752" y="3572018"/>
            <a:ext cx="447100" cy="610187"/>
          </a:xfrm>
          <a:prstGeom prst="rect">
            <a:avLst/>
          </a:prstGeom>
        </p:spPr>
      </p:pic>
      <p:sp>
        <p:nvSpPr>
          <p:cNvPr id="50" name="TextBox 50"/>
          <p:cNvSpPr txBox="1"/>
          <p:nvPr/>
        </p:nvSpPr>
        <p:spPr>
          <a:xfrm>
            <a:off x="1028700" y="904875"/>
            <a:ext cx="12372196" cy="1016753"/>
          </a:xfrm>
          <a:prstGeom prst="rect">
            <a:avLst/>
          </a:prstGeom>
        </p:spPr>
        <p:txBody>
          <a:bodyPr wrap="square" lIns="0" tIns="0" rIns="0" bIns="0" rtlCol="0" anchor="t">
            <a:spAutoFit/>
          </a:bodyPr>
          <a:lstStyle/>
          <a:p>
            <a:pPr>
              <a:lnSpc>
                <a:spcPts val="9050"/>
              </a:lnSpc>
              <a:spcBef>
                <a:spcPct val="0"/>
              </a:spcBef>
            </a:pPr>
            <a:r>
              <a:rPr lang="en-US" sz="4800" dirty="0">
                <a:solidFill>
                  <a:srgbClr val="FCBF01"/>
                </a:solidFill>
                <a:latin typeface="Open Sauce SemiBold Bold"/>
              </a:rPr>
              <a:t>Important of employee engagement</a:t>
            </a:r>
          </a:p>
        </p:txBody>
      </p:sp>
      <p:sp>
        <p:nvSpPr>
          <p:cNvPr id="55" name="TextBox 55"/>
          <p:cNvSpPr txBox="1"/>
          <p:nvPr/>
        </p:nvSpPr>
        <p:spPr>
          <a:xfrm>
            <a:off x="2447767" y="3717413"/>
            <a:ext cx="6224151" cy="480901"/>
          </a:xfrm>
          <a:prstGeom prst="rect">
            <a:avLst/>
          </a:prstGeom>
        </p:spPr>
        <p:txBody>
          <a:bodyPr lIns="0" tIns="0" rIns="0" bIns="0" rtlCol="0" anchor="t">
            <a:spAutoFit/>
          </a:bodyPr>
          <a:lstStyle/>
          <a:p>
            <a:pPr>
              <a:lnSpc>
                <a:spcPts val="3502"/>
              </a:lnSpc>
              <a:spcBef>
                <a:spcPct val="0"/>
              </a:spcBef>
            </a:pPr>
            <a:r>
              <a:rPr lang="en-US" sz="4800" dirty="0">
                <a:solidFill>
                  <a:srgbClr val="FCBF01"/>
                </a:solidFill>
                <a:latin typeface="Times New Roman" panose="02020603050405020304" pitchFamily="18" charset="0"/>
                <a:cs typeface="Times New Roman" panose="02020603050405020304" pitchFamily="18" charset="0"/>
              </a:rPr>
              <a:t>Increased Productivity</a:t>
            </a:r>
          </a:p>
        </p:txBody>
      </p:sp>
      <p:sp>
        <p:nvSpPr>
          <p:cNvPr id="56" name="TextBox 56"/>
          <p:cNvSpPr txBox="1"/>
          <p:nvPr/>
        </p:nvSpPr>
        <p:spPr>
          <a:xfrm>
            <a:off x="2447767" y="5157771"/>
            <a:ext cx="6224151" cy="480901"/>
          </a:xfrm>
          <a:prstGeom prst="rect">
            <a:avLst/>
          </a:prstGeom>
        </p:spPr>
        <p:txBody>
          <a:bodyPr lIns="0" tIns="0" rIns="0" bIns="0" rtlCol="0" anchor="t">
            <a:spAutoFit/>
          </a:bodyPr>
          <a:lstStyle/>
          <a:p>
            <a:pPr>
              <a:lnSpc>
                <a:spcPts val="3502"/>
              </a:lnSpc>
              <a:spcBef>
                <a:spcPct val="0"/>
              </a:spcBef>
            </a:pPr>
            <a:r>
              <a:rPr lang="en-US" sz="4800" dirty="0">
                <a:solidFill>
                  <a:srgbClr val="FCBF01"/>
                </a:solidFill>
                <a:latin typeface="Times New Roman" panose="02020603050405020304" pitchFamily="18" charset="0"/>
                <a:cs typeface="Times New Roman" panose="02020603050405020304" pitchFamily="18" charset="0"/>
              </a:rPr>
              <a:t>Better Customer Service</a:t>
            </a:r>
          </a:p>
        </p:txBody>
      </p:sp>
      <p:pic>
        <p:nvPicPr>
          <p:cNvPr id="60" name="Picture 59">
            <a:extLst>
              <a:ext uri="{FF2B5EF4-FFF2-40B4-BE49-F238E27FC236}">
                <a16:creationId xmlns:a16="http://schemas.microsoft.com/office/drawing/2014/main" id="{8EAEFA1F-0CB3-4D88-A8A3-E506BB904EC7}"/>
              </a:ext>
            </a:extLst>
          </p:cNvPr>
          <p:cNvPicPr>
            <a:picLocks noChangeAspect="1"/>
          </p:cNvPicPr>
          <p:nvPr/>
        </p:nvPicPr>
        <p:blipFill>
          <a:blip r:embed="rId9"/>
          <a:stretch>
            <a:fillRect/>
          </a:stretch>
        </p:blipFill>
        <p:spPr>
          <a:xfrm>
            <a:off x="10058400" y="2833606"/>
            <a:ext cx="7901810" cy="512922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A192E"/>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cstate="print">
            <a:alphaModFix amt="65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5400000">
            <a:off x="-609600" y="7048500"/>
            <a:ext cx="5482085" cy="5482085"/>
          </a:xfrm>
          <a:prstGeom prst="rect">
            <a:avLst/>
          </a:prstGeom>
        </p:spPr>
      </p:pic>
      <p:grpSp>
        <p:nvGrpSpPr>
          <p:cNvPr id="41" name="Group 41"/>
          <p:cNvGrpSpPr/>
          <p:nvPr/>
        </p:nvGrpSpPr>
        <p:grpSpPr>
          <a:xfrm>
            <a:off x="984727" y="4850274"/>
            <a:ext cx="831204" cy="831204"/>
            <a:chOff x="0" y="0"/>
            <a:chExt cx="1913890" cy="1913890"/>
          </a:xfrm>
        </p:grpSpPr>
        <p:sp>
          <p:nvSpPr>
            <p:cNvPr id="42" name="Freeform 42"/>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FCBF01"/>
            </a:solidFill>
          </p:spPr>
        </p:sp>
      </p:grpSp>
      <p:pic>
        <p:nvPicPr>
          <p:cNvPr id="43" name="Picture 4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143193" y="5017623"/>
            <a:ext cx="514272" cy="496506"/>
          </a:xfrm>
          <a:prstGeom prst="rect">
            <a:avLst/>
          </a:prstGeom>
        </p:spPr>
      </p:pic>
      <p:grpSp>
        <p:nvGrpSpPr>
          <p:cNvPr id="44" name="Group 44"/>
          <p:cNvGrpSpPr/>
          <p:nvPr/>
        </p:nvGrpSpPr>
        <p:grpSpPr>
          <a:xfrm>
            <a:off x="1001383" y="3080864"/>
            <a:ext cx="831204" cy="831204"/>
            <a:chOff x="0" y="0"/>
            <a:chExt cx="1913890" cy="1913890"/>
          </a:xfrm>
        </p:grpSpPr>
        <p:sp>
          <p:nvSpPr>
            <p:cNvPr id="45" name="Freeform 45"/>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FCBF01"/>
            </a:solidFill>
          </p:spPr>
        </p:sp>
      </p:grpSp>
      <p:pic>
        <p:nvPicPr>
          <p:cNvPr id="46" name="Picture 46"/>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159849" y="3239330"/>
            <a:ext cx="514272" cy="514272"/>
          </a:xfrm>
          <a:prstGeom prst="rect">
            <a:avLst/>
          </a:prstGeom>
        </p:spPr>
      </p:pic>
      <p:sp>
        <p:nvSpPr>
          <p:cNvPr id="50" name="TextBox 50"/>
          <p:cNvSpPr txBox="1"/>
          <p:nvPr/>
        </p:nvSpPr>
        <p:spPr>
          <a:xfrm>
            <a:off x="1028700" y="904875"/>
            <a:ext cx="12372196" cy="1016753"/>
          </a:xfrm>
          <a:prstGeom prst="rect">
            <a:avLst/>
          </a:prstGeom>
        </p:spPr>
        <p:txBody>
          <a:bodyPr wrap="square" lIns="0" tIns="0" rIns="0" bIns="0" rtlCol="0" anchor="t">
            <a:spAutoFit/>
          </a:bodyPr>
          <a:lstStyle/>
          <a:p>
            <a:pPr>
              <a:lnSpc>
                <a:spcPts val="9050"/>
              </a:lnSpc>
              <a:spcBef>
                <a:spcPct val="0"/>
              </a:spcBef>
            </a:pPr>
            <a:r>
              <a:rPr lang="en-US" sz="4800" dirty="0">
                <a:solidFill>
                  <a:srgbClr val="FCBF01"/>
                </a:solidFill>
                <a:latin typeface="Open Sauce SemiBold Bold"/>
              </a:rPr>
              <a:t>Important of employee engagement</a:t>
            </a:r>
          </a:p>
        </p:txBody>
      </p:sp>
      <p:sp>
        <p:nvSpPr>
          <p:cNvPr id="57" name="TextBox 57"/>
          <p:cNvSpPr txBox="1"/>
          <p:nvPr/>
        </p:nvSpPr>
        <p:spPr>
          <a:xfrm>
            <a:off x="2434827" y="3275436"/>
            <a:ext cx="6224151" cy="480901"/>
          </a:xfrm>
          <a:prstGeom prst="rect">
            <a:avLst/>
          </a:prstGeom>
        </p:spPr>
        <p:txBody>
          <a:bodyPr lIns="0" tIns="0" rIns="0" bIns="0" rtlCol="0" anchor="t">
            <a:spAutoFit/>
          </a:bodyPr>
          <a:lstStyle/>
          <a:p>
            <a:pPr>
              <a:lnSpc>
                <a:spcPts val="3502"/>
              </a:lnSpc>
              <a:spcBef>
                <a:spcPct val="0"/>
              </a:spcBef>
            </a:pPr>
            <a:r>
              <a:rPr lang="en-US" sz="4800" dirty="0">
                <a:solidFill>
                  <a:srgbClr val="FCBF01"/>
                </a:solidFill>
                <a:latin typeface="Times New Roman" panose="02020603050405020304" pitchFamily="18" charset="0"/>
                <a:cs typeface="Times New Roman" panose="02020603050405020304" pitchFamily="18" charset="0"/>
              </a:rPr>
              <a:t>More Profitability</a:t>
            </a:r>
          </a:p>
        </p:txBody>
      </p:sp>
      <p:sp>
        <p:nvSpPr>
          <p:cNvPr id="16" name="TextBox 55">
            <a:extLst>
              <a:ext uri="{FF2B5EF4-FFF2-40B4-BE49-F238E27FC236}">
                <a16:creationId xmlns:a16="http://schemas.microsoft.com/office/drawing/2014/main" id="{9074F6FC-84E9-49DA-BF82-43E59EB59DC9}"/>
              </a:ext>
            </a:extLst>
          </p:cNvPr>
          <p:cNvSpPr txBox="1"/>
          <p:nvPr/>
        </p:nvSpPr>
        <p:spPr>
          <a:xfrm>
            <a:off x="2390855" y="4508147"/>
            <a:ext cx="7137934" cy="2083263"/>
          </a:xfrm>
          <a:prstGeom prst="rect">
            <a:avLst/>
          </a:prstGeom>
        </p:spPr>
        <p:txBody>
          <a:bodyPr wrap="square" lIns="0" tIns="0" rIns="0" bIns="0" rtlCol="0" anchor="t">
            <a:spAutoFit/>
          </a:bodyPr>
          <a:lstStyle/>
          <a:p>
            <a:pPr>
              <a:lnSpc>
                <a:spcPct val="150000"/>
              </a:lnSpc>
              <a:spcBef>
                <a:spcPct val="0"/>
              </a:spcBef>
            </a:pPr>
            <a:r>
              <a:rPr lang="en-US" sz="4800" dirty="0">
                <a:solidFill>
                  <a:schemeClr val="bg1"/>
                </a:solidFill>
                <a:latin typeface="Times New Roman" panose="02020603050405020304" pitchFamily="18" charset="0"/>
                <a:cs typeface="Times New Roman" panose="02020603050405020304" pitchFamily="18" charset="0"/>
              </a:rPr>
              <a:t>Higher Employee Satisfaction &amp; Happiness</a:t>
            </a:r>
          </a:p>
        </p:txBody>
      </p:sp>
      <p:pic>
        <p:nvPicPr>
          <p:cNvPr id="3" name="Picture 2">
            <a:extLst>
              <a:ext uri="{FF2B5EF4-FFF2-40B4-BE49-F238E27FC236}">
                <a16:creationId xmlns:a16="http://schemas.microsoft.com/office/drawing/2014/main" id="{E249B03D-9FED-4D77-ABBD-2B4C0BA68B86}"/>
              </a:ext>
            </a:extLst>
          </p:cNvPr>
          <p:cNvPicPr>
            <a:picLocks noChangeAspect="1"/>
          </p:cNvPicPr>
          <p:nvPr/>
        </p:nvPicPr>
        <p:blipFill>
          <a:blip r:embed="rId9"/>
          <a:stretch>
            <a:fillRect/>
          </a:stretch>
        </p:blipFill>
        <p:spPr>
          <a:xfrm>
            <a:off x="9255467" y="2674494"/>
            <a:ext cx="8548582" cy="5182764"/>
          </a:xfrm>
          <a:prstGeom prst="rect">
            <a:avLst/>
          </a:prstGeom>
        </p:spPr>
      </p:pic>
    </p:spTree>
    <p:extLst>
      <p:ext uri="{BB962C8B-B14F-4D97-AF65-F5344CB8AC3E}">
        <p14:creationId xmlns:p14="http://schemas.microsoft.com/office/powerpoint/2010/main" val="1720635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A192E"/>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cstate="print">
            <a:alphaModFix amt="65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5400000">
            <a:off x="-2209800" y="6515100"/>
            <a:ext cx="5482085" cy="5482085"/>
          </a:xfrm>
          <a:prstGeom prst="rect">
            <a:avLst/>
          </a:prstGeom>
        </p:spPr>
      </p:pic>
      <p:grpSp>
        <p:nvGrpSpPr>
          <p:cNvPr id="41" name="Group 41"/>
          <p:cNvGrpSpPr/>
          <p:nvPr/>
        </p:nvGrpSpPr>
        <p:grpSpPr>
          <a:xfrm>
            <a:off x="1127881" y="5333468"/>
            <a:ext cx="831204" cy="831204"/>
            <a:chOff x="0" y="0"/>
            <a:chExt cx="1913890" cy="1913890"/>
          </a:xfrm>
          <a:solidFill>
            <a:schemeClr val="bg1"/>
          </a:solidFill>
        </p:grpSpPr>
        <p:sp>
          <p:nvSpPr>
            <p:cNvPr id="42" name="Freeform 42"/>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grpFill/>
          </p:spPr>
        </p:sp>
      </p:grpSp>
      <p:pic>
        <p:nvPicPr>
          <p:cNvPr id="43" name="Picture 4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286347" y="5500817"/>
            <a:ext cx="514272" cy="496506"/>
          </a:xfrm>
          <a:prstGeom prst="rect">
            <a:avLst/>
          </a:prstGeom>
        </p:spPr>
      </p:pic>
      <p:grpSp>
        <p:nvGrpSpPr>
          <p:cNvPr id="44" name="Group 44"/>
          <p:cNvGrpSpPr/>
          <p:nvPr/>
        </p:nvGrpSpPr>
        <p:grpSpPr>
          <a:xfrm>
            <a:off x="1181841" y="3223265"/>
            <a:ext cx="831204" cy="831204"/>
            <a:chOff x="0" y="0"/>
            <a:chExt cx="1913890" cy="1913890"/>
          </a:xfrm>
          <a:solidFill>
            <a:schemeClr val="bg1"/>
          </a:solidFill>
        </p:grpSpPr>
        <p:sp>
          <p:nvSpPr>
            <p:cNvPr id="45" name="Freeform 45"/>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grpFill/>
          </p:spPr>
        </p:sp>
      </p:grpSp>
      <p:pic>
        <p:nvPicPr>
          <p:cNvPr id="46" name="Picture 46"/>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340307" y="3381731"/>
            <a:ext cx="514272" cy="514272"/>
          </a:xfrm>
          <a:prstGeom prst="rect">
            <a:avLst/>
          </a:prstGeom>
        </p:spPr>
      </p:pic>
      <p:sp>
        <p:nvSpPr>
          <p:cNvPr id="50" name="TextBox 50"/>
          <p:cNvSpPr txBox="1"/>
          <p:nvPr/>
        </p:nvSpPr>
        <p:spPr>
          <a:xfrm>
            <a:off x="1028700" y="904875"/>
            <a:ext cx="12372196" cy="1016753"/>
          </a:xfrm>
          <a:prstGeom prst="rect">
            <a:avLst/>
          </a:prstGeom>
        </p:spPr>
        <p:txBody>
          <a:bodyPr wrap="square" lIns="0" tIns="0" rIns="0" bIns="0" rtlCol="0" anchor="t">
            <a:spAutoFit/>
          </a:bodyPr>
          <a:lstStyle/>
          <a:p>
            <a:pPr>
              <a:lnSpc>
                <a:spcPts val="9050"/>
              </a:lnSpc>
              <a:spcBef>
                <a:spcPct val="0"/>
              </a:spcBef>
            </a:pPr>
            <a:r>
              <a:rPr lang="en-US" sz="4800" dirty="0">
                <a:solidFill>
                  <a:srgbClr val="FCBF01"/>
                </a:solidFill>
                <a:latin typeface="Open Sauce SemiBold Bold"/>
              </a:rPr>
              <a:t>Important of employee engagement</a:t>
            </a:r>
          </a:p>
        </p:txBody>
      </p:sp>
      <p:sp>
        <p:nvSpPr>
          <p:cNvPr id="56" name="TextBox 56"/>
          <p:cNvSpPr txBox="1"/>
          <p:nvPr/>
        </p:nvSpPr>
        <p:spPr>
          <a:xfrm>
            <a:off x="2541917" y="2781300"/>
            <a:ext cx="7306530" cy="2083263"/>
          </a:xfrm>
          <a:prstGeom prst="rect">
            <a:avLst/>
          </a:prstGeom>
        </p:spPr>
        <p:txBody>
          <a:bodyPr wrap="square" lIns="0" tIns="0" rIns="0" bIns="0" rtlCol="0" anchor="t">
            <a:spAutoFit/>
          </a:bodyPr>
          <a:lstStyle/>
          <a:p>
            <a:pPr>
              <a:lnSpc>
                <a:spcPct val="150000"/>
              </a:lnSpc>
              <a:spcBef>
                <a:spcPct val="0"/>
              </a:spcBef>
            </a:pPr>
            <a:r>
              <a:rPr lang="en-US" sz="4800" dirty="0">
                <a:solidFill>
                  <a:schemeClr val="bg1"/>
                </a:solidFill>
                <a:latin typeface="Times New Roman" panose="02020603050405020304" pitchFamily="18" charset="0"/>
                <a:cs typeface="Times New Roman" panose="02020603050405020304" pitchFamily="18" charset="0"/>
              </a:rPr>
              <a:t>Better Adoption on Company Initiatives</a:t>
            </a:r>
          </a:p>
        </p:txBody>
      </p:sp>
      <p:sp>
        <p:nvSpPr>
          <p:cNvPr id="57" name="TextBox 57"/>
          <p:cNvSpPr txBox="1"/>
          <p:nvPr/>
        </p:nvSpPr>
        <p:spPr>
          <a:xfrm>
            <a:off x="2514600" y="4956004"/>
            <a:ext cx="7306530" cy="2083263"/>
          </a:xfrm>
          <a:prstGeom prst="rect">
            <a:avLst/>
          </a:prstGeom>
        </p:spPr>
        <p:txBody>
          <a:bodyPr wrap="square" lIns="0" tIns="0" rIns="0" bIns="0" rtlCol="0" anchor="t">
            <a:spAutoFit/>
          </a:bodyPr>
          <a:lstStyle/>
          <a:p>
            <a:pPr>
              <a:lnSpc>
                <a:spcPct val="150000"/>
              </a:lnSpc>
              <a:spcBef>
                <a:spcPct val="0"/>
              </a:spcBef>
            </a:pPr>
            <a:r>
              <a:rPr lang="en-US" sz="4800" dirty="0">
                <a:solidFill>
                  <a:schemeClr val="bg1"/>
                </a:solidFill>
                <a:latin typeface="Times New Roman" panose="02020603050405020304" pitchFamily="18" charset="0"/>
                <a:cs typeface="Times New Roman" panose="02020603050405020304" pitchFamily="18" charset="0"/>
              </a:rPr>
              <a:t>Engaged employees promote the brand</a:t>
            </a:r>
          </a:p>
        </p:txBody>
      </p:sp>
      <p:pic>
        <p:nvPicPr>
          <p:cNvPr id="3" name="Picture 2">
            <a:extLst>
              <a:ext uri="{FF2B5EF4-FFF2-40B4-BE49-F238E27FC236}">
                <a16:creationId xmlns:a16="http://schemas.microsoft.com/office/drawing/2014/main" id="{91729F80-FA9D-4B59-9515-49A92464E67C}"/>
              </a:ext>
            </a:extLst>
          </p:cNvPr>
          <p:cNvPicPr>
            <a:picLocks noChangeAspect="1"/>
          </p:cNvPicPr>
          <p:nvPr/>
        </p:nvPicPr>
        <p:blipFill>
          <a:blip r:embed="rId9"/>
          <a:stretch>
            <a:fillRect/>
          </a:stretch>
        </p:blipFill>
        <p:spPr>
          <a:xfrm>
            <a:off x="10972800" y="2914779"/>
            <a:ext cx="6486525" cy="5172075"/>
          </a:xfrm>
          <a:prstGeom prst="rect">
            <a:avLst/>
          </a:prstGeom>
        </p:spPr>
      </p:pic>
    </p:spTree>
    <p:extLst>
      <p:ext uri="{BB962C8B-B14F-4D97-AF65-F5344CB8AC3E}">
        <p14:creationId xmlns:p14="http://schemas.microsoft.com/office/powerpoint/2010/main" val="3412557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A192E"/>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cstate="print">
            <a:alphaModFix amt="65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3434055" y="-1224316"/>
            <a:ext cx="6367816" cy="6367816"/>
          </a:xfrm>
          <a:prstGeom prst="rect">
            <a:avLst/>
          </a:prstGeom>
        </p:spPr>
      </p:pic>
      <p:grpSp>
        <p:nvGrpSpPr>
          <p:cNvPr id="3" name="Group 3"/>
          <p:cNvGrpSpPr/>
          <p:nvPr/>
        </p:nvGrpSpPr>
        <p:grpSpPr>
          <a:xfrm>
            <a:off x="8651953" y="2831699"/>
            <a:ext cx="5246370" cy="4980898"/>
            <a:chOff x="0" y="0"/>
            <a:chExt cx="1913890" cy="1817045"/>
          </a:xfrm>
        </p:grpSpPr>
        <p:sp>
          <p:nvSpPr>
            <p:cNvPr id="4" name="Freeform 4"/>
            <p:cNvSpPr/>
            <p:nvPr/>
          </p:nvSpPr>
          <p:spPr>
            <a:xfrm>
              <a:off x="0" y="0"/>
              <a:ext cx="1913890" cy="1817045"/>
            </a:xfrm>
            <a:custGeom>
              <a:avLst/>
              <a:gdLst/>
              <a:ahLst/>
              <a:cxnLst/>
              <a:rect l="l" t="t" r="r" b="b"/>
              <a:pathLst>
                <a:path w="1913890" h="1817045">
                  <a:moveTo>
                    <a:pt x="0" y="0"/>
                  </a:moveTo>
                  <a:lnTo>
                    <a:pt x="1913890" y="0"/>
                  </a:lnTo>
                  <a:lnTo>
                    <a:pt x="1913890" y="1817045"/>
                  </a:lnTo>
                  <a:lnTo>
                    <a:pt x="0" y="1817045"/>
                  </a:lnTo>
                  <a:close/>
                </a:path>
              </a:pathLst>
            </a:custGeom>
            <a:solidFill>
              <a:srgbClr val="D9D9D9"/>
            </a:solidFill>
          </p:spPr>
        </p:sp>
      </p:grpSp>
      <p:pic>
        <p:nvPicPr>
          <p:cNvPr id="7" name="Picture 7"/>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2700000">
            <a:off x="10119662" y="-787690"/>
            <a:ext cx="2032757" cy="1926037"/>
          </a:xfrm>
          <a:prstGeom prst="rect">
            <a:avLst/>
          </a:prstGeom>
        </p:spPr>
      </p:pic>
      <p:sp>
        <p:nvSpPr>
          <p:cNvPr id="8" name="TextBox 8"/>
          <p:cNvSpPr txBox="1"/>
          <p:nvPr/>
        </p:nvSpPr>
        <p:spPr>
          <a:xfrm>
            <a:off x="966344" y="1090414"/>
            <a:ext cx="9687999" cy="1661993"/>
          </a:xfrm>
          <a:prstGeom prst="rect">
            <a:avLst/>
          </a:prstGeom>
        </p:spPr>
        <p:txBody>
          <a:bodyPr lIns="0" tIns="0" rIns="0" bIns="0" rtlCol="0" anchor="t">
            <a:spAutoFit/>
          </a:bodyPr>
          <a:lstStyle/>
          <a:p>
            <a:pPr>
              <a:spcBef>
                <a:spcPct val="0"/>
              </a:spcBef>
            </a:pPr>
            <a:r>
              <a:rPr lang="en-US" sz="5400" b="1" dirty="0">
                <a:solidFill>
                  <a:srgbClr val="F1C024"/>
                </a:solidFill>
                <a:latin typeface="Times New Roman" panose="02020603050405020304" pitchFamily="18" charset="0"/>
                <a:cs typeface="Times New Roman" panose="02020603050405020304" pitchFamily="18" charset="0"/>
              </a:rPr>
              <a:t>Example of best practices of employee engagement</a:t>
            </a:r>
          </a:p>
        </p:txBody>
      </p:sp>
      <p:sp>
        <p:nvSpPr>
          <p:cNvPr id="9" name="TextBox 9"/>
          <p:cNvSpPr txBox="1"/>
          <p:nvPr/>
        </p:nvSpPr>
        <p:spPr>
          <a:xfrm>
            <a:off x="966344" y="3561472"/>
            <a:ext cx="7092682" cy="473591"/>
          </a:xfrm>
          <a:prstGeom prst="rect">
            <a:avLst/>
          </a:prstGeom>
        </p:spPr>
        <p:txBody>
          <a:bodyPr lIns="0" tIns="0" rIns="0" bIns="0" rtlCol="0" anchor="t">
            <a:spAutoFit/>
          </a:bodyPr>
          <a:lstStyle/>
          <a:p>
            <a:pPr>
              <a:lnSpc>
                <a:spcPts val="3359"/>
              </a:lnSpc>
              <a:spcBef>
                <a:spcPct val="0"/>
              </a:spcBef>
            </a:pPr>
            <a:r>
              <a:rPr lang="en-US" sz="4000" b="1" dirty="0">
                <a:solidFill>
                  <a:srgbClr val="EFECE7"/>
                </a:solidFill>
                <a:latin typeface="DM Sans"/>
              </a:rPr>
              <a:t>The Cheesecake Factory</a:t>
            </a:r>
          </a:p>
        </p:txBody>
      </p:sp>
      <p:sp>
        <p:nvSpPr>
          <p:cNvPr id="10" name="TextBox 10"/>
          <p:cNvSpPr txBox="1"/>
          <p:nvPr/>
        </p:nvSpPr>
        <p:spPr>
          <a:xfrm>
            <a:off x="1028700" y="4381500"/>
            <a:ext cx="7092682" cy="5267019"/>
          </a:xfrm>
          <a:prstGeom prst="rect">
            <a:avLst/>
          </a:prstGeom>
        </p:spPr>
        <p:txBody>
          <a:bodyPr wrap="square" lIns="0" tIns="0" rIns="0" bIns="0" rtlCol="0" anchor="t">
            <a:spAutoFit/>
          </a:bodyPr>
          <a:lstStyle/>
          <a:p>
            <a:pPr algn="just"/>
            <a:r>
              <a:rPr lang="en-US" sz="3200" dirty="0">
                <a:solidFill>
                  <a:srgbClr val="EFECE7"/>
                </a:solidFill>
                <a:latin typeface="Times New Roman" panose="02020603050405020304" pitchFamily="18" charset="0"/>
                <a:cs typeface="Times New Roman" panose="02020603050405020304" pitchFamily="18" charset="0"/>
              </a:rPr>
              <a:t>Front-of-house isn't the endpoint of the company's commitment to employee involvement. According to CEO David Overton, training and recognition are two of The Cheesecake Factory's top priorities because "well-trained, well-recognized personnel provide higher-quality service, which in turn strengthens both the customers' loyalty and the company's bottom line."</a:t>
            </a:r>
          </a:p>
          <a:p>
            <a:pPr algn="just">
              <a:lnSpc>
                <a:spcPts val="2800"/>
              </a:lnSpc>
              <a:spcBef>
                <a:spcPct val="0"/>
              </a:spcBef>
            </a:pPr>
            <a:endParaRPr lang="en-US" sz="2000" dirty="0">
              <a:solidFill>
                <a:srgbClr val="EFECE7"/>
              </a:solidFill>
              <a:latin typeface="DM Sans"/>
            </a:endParaRPr>
          </a:p>
        </p:txBody>
      </p:sp>
      <p:pic>
        <p:nvPicPr>
          <p:cNvPr id="11" name="Picture 10">
            <a:extLst>
              <a:ext uri="{FF2B5EF4-FFF2-40B4-BE49-F238E27FC236}">
                <a16:creationId xmlns:a16="http://schemas.microsoft.com/office/drawing/2014/main" id="{AFA43A7E-949D-4FBE-A394-C8B60B4885FA}"/>
              </a:ext>
            </a:extLst>
          </p:cNvPr>
          <p:cNvPicPr>
            <a:picLocks noChangeAspect="1"/>
          </p:cNvPicPr>
          <p:nvPr/>
        </p:nvPicPr>
        <p:blipFill>
          <a:blip r:embed="rId7"/>
          <a:stretch>
            <a:fillRect/>
          </a:stretch>
        </p:blipFill>
        <p:spPr>
          <a:xfrm>
            <a:off x="9549838" y="3293089"/>
            <a:ext cx="8128562" cy="542425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A192E"/>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cstate="print">
            <a:alphaModFix amt="65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3434055" y="-1224316"/>
            <a:ext cx="6367816" cy="6367816"/>
          </a:xfrm>
          <a:prstGeom prst="rect">
            <a:avLst/>
          </a:prstGeom>
        </p:spPr>
      </p:pic>
      <p:grpSp>
        <p:nvGrpSpPr>
          <p:cNvPr id="3" name="Group 3"/>
          <p:cNvGrpSpPr/>
          <p:nvPr/>
        </p:nvGrpSpPr>
        <p:grpSpPr>
          <a:xfrm>
            <a:off x="8651953" y="2831699"/>
            <a:ext cx="5246370" cy="4980898"/>
            <a:chOff x="0" y="0"/>
            <a:chExt cx="1913890" cy="1817045"/>
          </a:xfrm>
        </p:grpSpPr>
        <p:sp>
          <p:nvSpPr>
            <p:cNvPr id="4" name="Freeform 4"/>
            <p:cNvSpPr/>
            <p:nvPr/>
          </p:nvSpPr>
          <p:spPr>
            <a:xfrm>
              <a:off x="0" y="0"/>
              <a:ext cx="1913890" cy="1817045"/>
            </a:xfrm>
            <a:custGeom>
              <a:avLst/>
              <a:gdLst/>
              <a:ahLst/>
              <a:cxnLst/>
              <a:rect l="l" t="t" r="r" b="b"/>
              <a:pathLst>
                <a:path w="1913890" h="1817045">
                  <a:moveTo>
                    <a:pt x="0" y="0"/>
                  </a:moveTo>
                  <a:lnTo>
                    <a:pt x="1913890" y="0"/>
                  </a:lnTo>
                  <a:lnTo>
                    <a:pt x="1913890" y="1817045"/>
                  </a:lnTo>
                  <a:lnTo>
                    <a:pt x="0" y="1817045"/>
                  </a:lnTo>
                  <a:close/>
                </a:path>
              </a:pathLst>
            </a:custGeom>
            <a:solidFill>
              <a:srgbClr val="D9D9D9"/>
            </a:solidFill>
          </p:spPr>
        </p:sp>
      </p:grpSp>
      <p:pic>
        <p:nvPicPr>
          <p:cNvPr id="7" name="Picture 7"/>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2700000">
            <a:off x="10119662" y="-787690"/>
            <a:ext cx="2032757" cy="1926037"/>
          </a:xfrm>
          <a:prstGeom prst="rect">
            <a:avLst/>
          </a:prstGeom>
        </p:spPr>
      </p:pic>
      <p:sp>
        <p:nvSpPr>
          <p:cNvPr id="8" name="TextBox 8"/>
          <p:cNvSpPr txBox="1"/>
          <p:nvPr/>
        </p:nvSpPr>
        <p:spPr>
          <a:xfrm>
            <a:off x="966344" y="1090414"/>
            <a:ext cx="9687999" cy="1661993"/>
          </a:xfrm>
          <a:prstGeom prst="rect">
            <a:avLst/>
          </a:prstGeom>
        </p:spPr>
        <p:txBody>
          <a:bodyPr lIns="0" tIns="0" rIns="0" bIns="0" rtlCol="0" anchor="t">
            <a:spAutoFit/>
          </a:bodyPr>
          <a:lstStyle/>
          <a:p>
            <a:pPr>
              <a:spcBef>
                <a:spcPct val="0"/>
              </a:spcBef>
            </a:pPr>
            <a:r>
              <a:rPr lang="en-US" sz="5400" b="1" dirty="0">
                <a:solidFill>
                  <a:srgbClr val="F1C024"/>
                </a:solidFill>
                <a:latin typeface="Times New Roman" panose="02020603050405020304" pitchFamily="18" charset="0"/>
                <a:cs typeface="Times New Roman" panose="02020603050405020304" pitchFamily="18" charset="0"/>
              </a:rPr>
              <a:t>Example of best practices of employee engagement</a:t>
            </a:r>
          </a:p>
        </p:txBody>
      </p:sp>
      <p:sp>
        <p:nvSpPr>
          <p:cNvPr id="9" name="TextBox 9"/>
          <p:cNvSpPr txBox="1"/>
          <p:nvPr/>
        </p:nvSpPr>
        <p:spPr>
          <a:xfrm>
            <a:off x="966344" y="3561472"/>
            <a:ext cx="7092682" cy="473591"/>
          </a:xfrm>
          <a:prstGeom prst="rect">
            <a:avLst/>
          </a:prstGeom>
        </p:spPr>
        <p:txBody>
          <a:bodyPr lIns="0" tIns="0" rIns="0" bIns="0" rtlCol="0" anchor="t">
            <a:spAutoFit/>
          </a:bodyPr>
          <a:lstStyle/>
          <a:p>
            <a:pPr>
              <a:lnSpc>
                <a:spcPts val="3359"/>
              </a:lnSpc>
              <a:spcBef>
                <a:spcPct val="0"/>
              </a:spcBef>
            </a:pPr>
            <a:r>
              <a:rPr lang="en-US" sz="4000" b="1" dirty="0">
                <a:solidFill>
                  <a:srgbClr val="EFECE7"/>
                </a:solidFill>
                <a:latin typeface="DM Sans"/>
              </a:rPr>
              <a:t>Starbucks</a:t>
            </a:r>
          </a:p>
        </p:txBody>
      </p:sp>
      <p:sp>
        <p:nvSpPr>
          <p:cNvPr id="10" name="TextBox 10"/>
          <p:cNvSpPr txBox="1"/>
          <p:nvPr/>
        </p:nvSpPr>
        <p:spPr>
          <a:xfrm>
            <a:off x="1028700" y="4381500"/>
            <a:ext cx="7092682" cy="4282134"/>
          </a:xfrm>
          <a:prstGeom prst="rect">
            <a:avLst/>
          </a:prstGeom>
        </p:spPr>
        <p:txBody>
          <a:bodyPr wrap="square" lIns="0" tIns="0" rIns="0" bIns="0" rtlCol="0" anchor="t">
            <a:spAutoFit/>
          </a:bodyPr>
          <a:lstStyle/>
          <a:p>
            <a:pPr algn="just"/>
            <a:r>
              <a:rPr lang="en-US" sz="3200" dirty="0">
                <a:solidFill>
                  <a:srgbClr val="EFECE7"/>
                </a:solidFill>
                <a:latin typeface="Times New Roman" panose="02020603050405020304" pitchFamily="18" charset="0"/>
                <a:cs typeface="Times New Roman" panose="02020603050405020304" pitchFamily="18" charset="0"/>
              </a:rPr>
              <a:t>Every barista at Starbucks receives extensive training to ensure they provide customers with delicious drinks and an enjoyable experience. Because of this, many of the company's sites across the globe have a friendly and welcoming vibe. The upbeat attitude permeates every aspect of the business.</a:t>
            </a:r>
          </a:p>
          <a:p>
            <a:pPr algn="just">
              <a:lnSpc>
                <a:spcPts val="2800"/>
              </a:lnSpc>
              <a:spcBef>
                <a:spcPct val="0"/>
              </a:spcBef>
            </a:pPr>
            <a:endParaRPr lang="en-US" sz="2000" dirty="0">
              <a:solidFill>
                <a:srgbClr val="EFECE7"/>
              </a:solidFill>
              <a:latin typeface="DM Sans"/>
            </a:endParaRPr>
          </a:p>
        </p:txBody>
      </p:sp>
      <p:pic>
        <p:nvPicPr>
          <p:cNvPr id="5" name="Picture 4">
            <a:extLst>
              <a:ext uri="{FF2B5EF4-FFF2-40B4-BE49-F238E27FC236}">
                <a16:creationId xmlns:a16="http://schemas.microsoft.com/office/drawing/2014/main" id="{475192A1-0A74-4A60-BFCB-B73F0EA0A9AB}"/>
              </a:ext>
            </a:extLst>
          </p:cNvPr>
          <p:cNvPicPr>
            <a:picLocks noChangeAspect="1"/>
          </p:cNvPicPr>
          <p:nvPr/>
        </p:nvPicPr>
        <p:blipFill>
          <a:blip r:embed="rId7"/>
          <a:stretch>
            <a:fillRect/>
          </a:stretch>
        </p:blipFill>
        <p:spPr>
          <a:xfrm>
            <a:off x="9472441" y="3406966"/>
            <a:ext cx="7377656" cy="5102162"/>
          </a:xfrm>
          <a:prstGeom prst="rect">
            <a:avLst/>
          </a:prstGeom>
        </p:spPr>
      </p:pic>
    </p:spTree>
    <p:extLst>
      <p:ext uri="{BB962C8B-B14F-4D97-AF65-F5344CB8AC3E}">
        <p14:creationId xmlns:p14="http://schemas.microsoft.com/office/powerpoint/2010/main" val="2121178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3F361F-85F8-44B6-9937-90E870C646CE}"/>
              </a:ext>
            </a:extLst>
          </p:cNvPr>
          <p:cNvSpPr/>
          <p:nvPr/>
        </p:nvSpPr>
        <p:spPr>
          <a:xfrm>
            <a:off x="457200" y="571500"/>
            <a:ext cx="17373600" cy="9818072"/>
          </a:xfrm>
          <a:prstGeom prst="rect">
            <a:avLst/>
          </a:prstGeom>
        </p:spPr>
        <p:txBody>
          <a:bodyPr wrap="square">
            <a:spAutoFit/>
          </a:bodyPr>
          <a:lstStyle/>
          <a:p>
            <a:pPr algn="just"/>
            <a:r>
              <a:rPr lang="en-GB" sz="4000" b="1" dirty="0">
                <a:solidFill>
                  <a:srgbClr val="FFC000"/>
                </a:solidFill>
              </a:rPr>
              <a:t>Reference List</a:t>
            </a:r>
          </a:p>
          <a:p>
            <a:pPr algn="just"/>
            <a:r>
              <a:rPr lang="en-GB" sz="3200" dirty="0">
                <a:solidFill>
                  <a:schemeClr val="bg1"/>
                </a:solidFill>
                <a:latin typeface="Georgia" panose="02040502050405020303" pitchFamily="18" charset="0"/>
              </a:rPr>
              <a:t>Bridger, E. (2014) </a:t>
            </a:r>
            <a:r>
              <a:rPr lang="en-GB" sz="3200" i="1" dirty="0">
                <a:solidFill>
                  <a:schemeClr val="bg1"/>
                </a:solidFill>
                <a:latin typeface="Georgia" panose="02040502050405020303" pitchFamily="18" charset="0"/>
              </a:rPr>
              <a:t>Employee Engagement</a:t>
            </a:r>
            <a:r>
              <a:rPr lang="en-GB" sz="3200" dirty="0">
                <a:solidFill>
                  <a:schemeClr val="bg1"/>
                </a:solidFill>
                <a:latin typeface="Georgia" panose="02040502050405020303" pitchFamily="18" charset="0"/>
              </a:rPr>
              <a:t>. London, England: Kogan Page.</a:t>
            </a:r>
          </a:p>
          <a:p>
            <a:pPr algn="just"/>
            <a:br>
              <a:rPr lang="en-GB" sz="3200" dirty="0">
                <a:solidFill>
                  <a:schemeClr val="bg1"/>
                </a:solidFill>
              </a:rPr>
            </a:br>
            <a:endParaRPr lang="en-GB" sz="3200" dirty="0">
              <a:solidFill>
                <a:schemeClr val="bg1"/>
              </a:solidFill>
            </a:endParaRPr>
          </a:p>
          <a:p>
            <a:pPr algn="just"/>
            <a:r>
              <a:rPr lang="en-GB" sz="3200" dirty="0">
                <a:solidFill>
                  <a:schemeClr val="bg1"/>
                </a:solidFill>
                <a:latin typeface="Georgia" panose="02040502050405020303" pitchFamily="18" charset="0"/>
              </a:rPr>
              <a:t>Kelleher, B. (2014) </a:t>
            </a:r>
            <a:r>
              <a:rPr lang="en-GB" sz="3200" i="1" dirty="0">
                <a:solidFill>
                  <a:schemeClr val="bg1"/>
                </a:solidFill>
                <a:latin typeface="Georgia" panose="02040502050405020303" pitchFamily="18" charset="0"/>
              </a:rPr>
              <a:t>Employee Engagement For Dummies</a:t>
            </a:r>
            <a:r>
              <a:rPr lang="en-GB" sz="3200" dirty="0">
                <a:solidFill>
                  <a:schemeClr val="bg1"/>
                </a:solidFill>
                <a:latin typeface="Georgia" panose="02040502050405020303" pitchFamily="18" charset="0"/>
              </a:rPr>
              <a:t>. 1st ed. Nashville, TN: John Wiley &amp; Sons.</a:t>
            </a:r>
          </a:p>
          <a:p>
            <a:pPr algn="just"/>
            <a:br>
              <a:rPr lang="en-GB" sz="3200" dirty="0">
                <a:solidFill>
                  <a:schemeClr val="bg1"/>
                </a:solidFill>
              </a:rPr>
            </a:br>
            <a:endParaRPr lang="en-GB" sz="3200" dirty="0">
              <a:solidFill>
                <a:schemeClr val="bg1"/>
              </a:solidFill>
            </a:endParaRPr>
          </a:p>
          <a:p>
            <a:pPr algn="just"/>
            <a:r>
              <a:rPr lang="en-GB" sz="3200" dirty="0">
                <a:solidFill>
                  <a:schemeClr val="bg1"/>
                </a:solidFill>
                <a:latin typeface="Georgia" panose="02040502050405020303" pitchFamily="18" charset="0"/>
              </a:rPr>
              <a:t>Lee Whittington, J. </a:t>
            </a:r>
            <a:r>
              <a:rPr lang="en-GB" sz="3200" i="1" dirty="0">
                <a:solidFill>
                  <a:schemeClr val="bg1"/>
                </a:solidFill>
                <a:latin typeface="Georgia" panose="02040502050405020303" pitchFamily="18" charset="0"/>
              </a:rPr>
              <a:t>et al.</a:t>
            </a:r>
            <a:r>
              <a:rPr lang="en-GB" sz="3200" dirty="0">
                <a:solidFill>
                  <a:schemeClr val="bg1"/>
                </a:solidFill>
                <a:latin typeface="Georgia" panose="02040502050405020303" pitchFamily="18" charset="0"/>
              </a:rPr>
              <a:t> (2017) </a:t>
            </a:r>
            <a:r>
              <a:rPr lang="en-GB" sz="3200" i="1" dirty="0">
                <a:solidFill>
                  <a:schemeClr val="bg1"/>
                </a:solidFill>
                <a:latin typeface="Georgia" panose="02040502050405020303" pitchFamily="18" charset="0"/>
              </a:rPr>
              <a:t>Enhancing employee engagement: An evidence-based approach</a:t>
            </a:r>
            <a:r>
              <a:rPr lang="en-GB" sz="3200" dirty="0">
                <a:solidFill>
                  <a:schemeClr val="bg1"/>
                </a:solidFill>
                <a:latin typeface="Georgia" panose="02040502050405020303" pitchFamily="18" charset="0"/>
              </a:rPr>
              <a:t>. 1st ed. Cham, Switzerland: Springer International Publishing.</a:t>
            </a:r>
          </a:p>
          <a:p>
            <a:pPr algn="just"/>
            <a:br>
              <a:rPr lang="en-GB" sz="3200" dirty="0">
                <a:solidFill>
                  <a:schemeClr val="bg1"/>
                </a:solidFill>
              </a:rPr>
            </a:br>
            <a:endParaRPr lang="en-GB" sz="3200" dirty="0">
              <a:solidFill>
                <a:schemeClr val="bg1"/>
              </a:solidFill>
            </a:endParaRPr>
          </a:p>
          <a:p>
            <a:pPr algn="just"/>
            <a:r>
              <a:rPr lang="en-GB" sz="3200" dirty="0">
                <a:solidFill>
                  <a:schemeClr val="bg1"/>
                </a:solidFill>
                <a:latin typeface="Georgia" panose="02040502050405020303" pitchFamily="18" charset="0"/>
              </a:rPr>
              <a:t>Macey, W. H. </a:t>
            </a:r>
            <a:r>
              <a:rPr lang="en-GB" sz="3200" i="1" dirty="0">
                <a:solidFill>
                  <a:schemeClr val="bg1"/>
                </a:solidFill>
                <a:latin typeface="Georgia" panose="02040502050405020303" pitchFamily="18" charset="0"/>
              </a:rPr>
              <a:t>et al.</a:t>
            </a:r>
            <a:r>
              <a:rPr lang="en-GB" sz="3200" dirty="0">
                <a:solidFill>
                  <a:schemeClr val="bg1"/>
                </a:solidFill>
                <a:latin typeface="Georgia" panose="02040502050405020303" pitchFamily="18" charset="0"/>
              </a:rPr>
              <a:t> (2011) </a:t>
            </a:r>
            <a:r>
              <a:rPr lang="en-GB" sz="3200" i="1" dirty="0">
                <a:solidFill>
                  <a:schemeClr val="bg1"/>
                </a:solidFill>
                <a:latin typeface="Georgia" panose="02040502050405020303" pitchFamily="18" charset="0"/>
              </a:rPr>
              <a:t>Employee engagement: Tools for analysis, practice, and competitive advantage</a:t>
            </a:r>
            <a:r>
              <a:rPr lang="en-GB" sz="3200" dirty="0">
                <a:solidFill>
                  <a:schemeClr val="bg1"/>
                </a:solidFill>
                <a:latin typeface="Georgia" panose="02040502050405020303" pitchFamily="18" charset="0"/>
              </a:rPr>
              <a:t>. 1st ed. Chichester, England: Wiley-Blackwell.</a:t>
            </a:r>
          </a:p>
          <a:p>
            <a:pPr algn="just"/>
            <a:br>
              <a:rPr lang="en-GB" sz="3200" dirty="0">
                <a:solidFill>
                  <a:schemeClr val="bg1"/>
                </a:solidFill>
              </a:rPr>
            </a:br>
            <a:endParaRPr lang="en-GB" sz="3200" dirty="0">
              <a:solidFill>
                <a:schemeClr val="bg1"/>
              </a:solidFill>
            </a:endParaRPr>
          </a:p>
          <a:p>
            <a:pPr algn="just"/>
            <a:r>
              <a:rPr lang="en-GB" sz="3200" dirty="0">
                <a:solidFill>
                  <a:schemeClr val="bg1"/>
                </a:solidFill>
                <a:latin typeface="Georgia" panose="02040502050405020303" pitchFamily="18" charset="0"/>
              </a:rPr>
              <a:t>Robertson-Smith, G. and </a:t>
            </a:r>
            <a:r>
              <a:rPr lang="en-GB" sz="3200" dirty="0" err="1">
                <a:solidFill>
                  <a:schemeClr val="bg1"/>
                </a:solidFill>
                <a:latin typeface="Georgia" panose="02040502050405020303" pitchFamily="18" charset="0"/>
              </a:rPr>
              <a:t>Markwick</a:t>
            </a:r>
            <a:r>
              <a:rPr lang="en-GB" sz="3200" dirty="0">
                <a:solidFill>
                  <a:schemeClr val="bg1"/>
                </a:solidFill>
                <a:latin typeface="Georgia" panose="02040502050405020303" pitchFamily="18" charset="0"/>
              </a:rPr>
              <a:t>, C. (2009) </a:t>
            </a:r>
            <a:r>
              <a:rPr lang="en-GB" sz="3200" i="1" dirty="0">
                <a:solidFill>
                  <a:schemeClr val="bg1"/>
                </a:solidFill>
                <a:latin typeface="Georgia" panose="02040502050405020303" pitchFamily="18" charset="0"/>
              </a:rPr>
              <a:t>Employee engagement: A review of current thinking</a:t>
            </a:r>
            <a:r>
              <a:rPr lang="en-GB" sz="3200" dirty="0">
                <a:solidFill>
                  <a:schemeClr val="bg1"/>
                </a:solidFill>
                <a:latin typeface="Georgia" panose="02040502050405020303" pitchFamily="18" charset="0"/>
              </a:rPr>
              <a:t>. Brighton, England: Institute for Employment Studies.</a:t>
            </a:r>
          </a:p>
          <a:p>
            <a:pPr algn="just"/>
            <a:br>
              <a:rPr lang="en-GB" sz="2400" dirty="0">
                <a:solidFill>
                  <a:schemeClr val="bg1"/>
                </a:solidFill>
              </a:rPr>
            </a:br>
            <a:endParaRPr lang="en-GB" sz="2400" dirty="0">
              <a:solidFill>
                <a:schemeClr val="bg1"/>
              </a:solidFill>
            </a:endParaRPr>
          </a:p>
        </p:txBody>
      </p:sp>
    </p:spTree>
    <p:extLst>
      <p:ext uri="{BB962C8B-B14F-4D97-AF65-F5344CB8AC3E}">
        <p14:creationId xmlns:p14="http://schemas.microsoft.com/office/powerpoint/2010/main" val="18159500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1378</Words>
  <Application>Microsoft Office PowerPoint</Application>
  <PresentationFormat>Custom</PresentationFormat>
  <Paragraphs>96</Paragraphs>
  <Slides>12</Slides>
  <Notes>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12</vt:i4>
      </vt:variant>
    </vt:vector>
  </HeadingPairs>
  <TitlesOfParts>
    <vt:vector size="24" baseType="lpstr">
      <vt:lpstr>Arial Black</vt:lpstr>
      <vt:lpstr>Arial</vt:lpstr>
      <vt:lpstr>DM Sans</vt:lpstr>
      <vt:lpstr>Open Sauce SemiBold Bold</vt:lpstr>
      <vt:lpstr>Goudy Old Style</vt:lpstr>
      <vt:lpstr>DM Sans Bold</vt:lpstr>
      <vt:lpstr>Calibri</vt:lpstr>
      <vt:lpstr>Times New Roman</vt:lpstr>
      <vt:lpstr>League Spartan Bold</vt:lpstr>
      <vt:lpstr>Open Sauce SemiBold</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2022-10-28T22:26:46Z</dcterms:created>
  <dcterms:modified xsi:type="dcterms:W3CDTF">2022-11-29T22:09:04Z</dcterms:modified>
  <cp:category/>
  <dc:identifier/>
</cp:coreProperties>
</file>