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3" r:id="rId3"/>
    <p:sldId id="264" r:id="rId4"/>
    <p:sldId id="257" r:id="rId5"/>
    <p:sldId id="258" r:id="rId6"/>
    <p:sldId id="259" r:id="rId7"/>
    <p:sldId id="260" r:id="rId8"/>
    <p:sldId id="261" r:id="rId9"/>
    <p:sldId id="265" r:id="rId10"/>
    <p:sldId id="262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78" autoAdjust="0"/>
    <p:restoredTop sz="94660"/>
  </p:normalViewPr>
  <p:slideViewPr>
    <p:cSldViewPr snapToGrid="0">
      <p:cViewPr varScale="1">
        <p:scale>
          <a:sx n="69" d="100"/>
          <a:sy n="69" d="100"/>
        </p:scale>
        <p:origin x="532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dirty="0"/>
              <a:t>1/6/2021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dirty="0"/>
              <a:t>1/6/2021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dirty="0"/>
              <a:t>1/6/2021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dirty="0"/>
              <a:t>1/6/2021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dirty="0"/>
              <a:t>1/6/2021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dirty="0"/>
              <a:t>1/6/2021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dirty="0"/>
              <a:t>1/6/2021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dirty="0"/>
              <a:t>1/6/2021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dirty="0"/>
              <a:t>1/6/2021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dirty="0"/>
              <a:t>1/6/2021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dirty="0"/>
              <a:t>1/6/2021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dirty="0"/>
              <a:t>1/6/2021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dirty="0"/>
              <a:t>1/6/2021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dirty="0"/>
              <a:t>1/6/2021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dirty="0"/>
              <a:t>1/6/2021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dirty="0"/>
              <a:t>1/6/2021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dirty="0"/>
              <a:t>1/6/2021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51CF1133-3259-4C45-BABA-5B62D9C6F78D}" type="datetimeFigureOut">
              <a:rPr lang="en-US" dirty="0"/>
              <a:t>1/6/2021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3474720"/>
            <a:ext cx="9144000" cy="2630798"/>
          </a:xfrm>
        </p:spPr>
        <p:txBody>
          <a:bodyPr/>
          <a:lstStyle/>
          <a:p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15241" y="1106906"/>
            <a:ext cx="9144000" cy="3379996"/>
          </a:xfrm>
        </p:spPr>
        <p:txBody>
          <a:bodyPr/>
          <a:lstStyle/>
          <a:p>
            <a:pPr algn="ctr"/>
            <a:r>
              <a:rPr lang="en-GB" dirty="0" smtClean="0"/>
              <a:t>By Louisa Scannell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665980" y="1042578"/>
            <a:ext cx="11038339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5400" dirty="0"/>
              <a:t>The Wellbeing of future generations Act, community and practice</a:t>
            </a:r>
          </a:p>
        </p:txBody>
      </p:sp>
      <p:pic>
        <p:nvPicPr>
          <p:cNvPr id="10" name="Audio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9802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596"/>
    </mc:Choice>
    <mc:Fallback>
      <p:transition spd="slow" advTm="105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Define community.</a:t>
            </a:r>
          </a:p>
          <a:p>
            <a:r>
              <a:rPr lang="en-GB" dirty="0" smtClean="0"/>
              <a:t>Briefly outline the Wellbeing of future generations act.</a:t>
            </a:r>
          </a:p>
          <a:p>
            <a:r>
              <a:rPr lang="en-GB" dirty="0" smtClean="0"/>
              <a:t>My practice and how the Wellbeing of future generations act fits into my practice.</a:t>
            </a:r>
          </a:p>
          <a:p>
            <a:r>
              <a:rPr lang="en-GB" dirty="0" smtClean="0"/>
              <a:t>How effective are the wellbeing goals?</a:t>
            </a:r>
          </a:p>
          <a:p>
            <a:r>
              <a:rPr lang="en-GB" dirty="0" smtClean="0"/>
              <a:t>Conclusion</a:t>
            </a:r>
          </a:p>
          <a:p>
            <a:endParaRPr lang="en-GB" dirty="0" smtClean="0"/>
          </a:p>
        </p:txBody>
      </p:sp>
      <p:pic>
        <p:nvPicPr>
          <p:cNvPr id="9" name="Audio 8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2552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980"/>
    </mc:Choice>
    <mc:Fallback>
      <p:transition spd="slow" advTm="279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definition of community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It’s difficult to define as it can mean different things to different people.</a:t>
            </a:r>
          </a:p>
          <a:p>
            <a:r>
              <a:rPr lang="en-GB" dirty="0" smtClean="0"/>
              <a:t>Could fall into one of three categories; place, interest and communion.</a:t>
            </a:r>
          </a:p>
          <a:p>
            <a:r>
              <a:rPr lang="en-GB" dirty="0" smtClean="0"/>
              <a:t>To me a community is a group of individuals, coming together to play a part and contribute to create a positive impact.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0" indent="0" algn="r">
              <a:buNone/>
            </a:pPr>
            <a:r>
              <a:rPr lang="en-GB" dirty="0" smtClean="0"/>
              <a:t>(Willmott </a:t>
            </a:r>
            <a:r>
              <a:rPr lang="en-GB" dirty="0"/>
              <a:t>1986; Lee and Newby 1983; and Crow and Allen </a:t>
            </a:r>
            <a:r>
              <a:rPr lang="en-GB" dirty="0" smtClean="0"/>
              <a:t>1994)</a:t>
            </a:r>
          </a:p>
        </p:txBody>
      </p:sp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2706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049"/>
    </mc:Choice>
    <mc:Fallback>
      <p:transition spd="slow" advTm="840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Wellbeing of future generations Act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8783" y="1825625"/>
            <a:ext cx="6382714" cy="4351338"/>
          </a:xfrm>
        </p:spPr>
        <p:txBody>
          <a:bodyPr/>
          <a:lstStyle/>
          <a:p>
            <a:r>
              <a:rPr lang="en-GB" dirty="0" smtClean="0"/>
              <a:t>The ‘Wellbeing of Future Generations Act (2015)’, was an initiative by the Welsh Assembly Government.</a:t>
            </a:r>
          </a:p>
          <a:p>
            <a:r>
              <a:rPr lang="en-GB" dirty="0" smtClean="0"/>
              <a:t>It puts a legal responsibility on public bodies in Wales to meet the seven wellbeing goals.</a:t>
            </a:r>
            <a:endParaRPr lang="en-GB" dirty="0"/>
          </a:p>
        </p:txBody>
      </p:sp>
      <p:pic>
        <p:nvPicPr>
          <p:cNvPr id="1026" name="Picture 2" descr="Wheel displaying the seven wellbeing goals from the Wellbeing of Future Generations Act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000" y="1673774"/>
            <a:ext cx="4525818" cy="4503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Audio 10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2105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85"/>
    </mc:Choice>
    <mc:Fallback>
      <p:transition spd="slow" advTm="14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My 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 currently work for the behaviour support service in Ceredigion and I am based in a Pupil Referral Unit (PRU).</a:t>
            </a:r>
          </a:p>
          <a:p>
            <a:r>
              <a:rPr lang="en-GB" dirty="0" smtClean="0"/>
              <a:t>The pupils which currently attend the PRU range from year 9 to year 11.</a:t>
            </a:r>
          </a:p>
          <a:p>
            <a:r>
              <a:rPr lang="en-GB" dirty="0" smtClean="0"/>
              <a:t>In this presentation I will aim to discuss how I cover some of the Wellbeing goals in my practice and in doing this allows the young people which attend the unit to become members of the community.</a:t>
            </a: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625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8961"/>
    </mc:Choice>
    <mc:Fallback>
      <p:transition spd="slow" advTm="689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 Wales of vibrant culture and thriving Welsh language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Welsh is often considered to be a trigger subject for many of our pupils.</a:t>
            </a:r>
          </a:p>
          <a:p>
            <a:r>
              <a:rPr lang="en-GB" dirty="0" smtClean="0"/>
              <a:t>Fun St. </a:t>
            </a:r>
            <a:r>
              <a:rPr lang="en-GB" dirty="0" err="1" smtClean="0"/>
              <a:t>Davids</a:t>
            </a:r>
            <a:r>
              <a:rPr lang="en-GB" dirty="0" smtClean="0"/>
              <a:t> day competitions and activities.</a:t>
            </a:r>
          </a:p>
          <a:p>
            <a:r>
              <a:rPr lang="en-GB" dirty="0" smtClean="0"/>
              <a:t>Visits to </a:t>
            </a:r>
            <a:r>
              <a:rPr lang="en-GB" dirty="0" err="1" smtClean="0"/>
              <a:t>Llangrannog</a:t>
            </a:r>
            <a:r>
              <a:rPr lang="en-GB" dirty="0" smtClean="0"/>
              <a:t>, </a:t>
            </a:r>
            <a:r>
              <a:rPr lang="en-GB" dirty="0" err="1" smtClean="0"/>
              <a:t>Urdd</a:t>
            </a:r>
            <a:r>
              <a:rPr lang="en-GB" dirty="0" smtClean="0"/>
              <a:t> Camp where there is a focus on promoting Welsh culture and language through completing physical activities.</a:t>
            </a:r>
          </a:p>
          <a:p>
            <a:r>
              <a:rPr lang="en-GB" dirty="0" smtClean="0"/>
              <a:t>Bilingual wall displays.</a:t>
            </a:r>
          </a:p>
          <a:p>
            <a:r>
              <a:rPr lang="en-GB" dirty="0" smtClean="0"/>
              <a:t>May use Welsh words in English conversations such as “</a:t>
            </a:r>
            <a:r>
              <a:rPr lang="en-GB" dirty="0" err="1" smtClean="0"/>
              <a:t>Diolch</a:t>
            </a:r>
            <a:r>
              <a:rPr lang="en-GB" dirty="0" smtClean="0"/>
              <a:t>”.</a:t>
            </a:r>
          </a:p>
          <a:p>
            <a:r>
              <a:rPr lang="en-GB" dirty="0" smtClean="0"/>
              <a:t>We have gained </a:t>
            </a:r>
            <a:r>
              <a:rPr lang="en-GB" dirty="0" err="1" smtClean="0"/>
              <a:t>Cymraeg</a:t>
            </a:r>
            <a:r>
              <a:rPr lang="en-GB" dirty="0" smtClean="0"/>
              <a:t> Campus certification in bronze and silver and are working towards gold as a PRU.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6238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9765"/>
    </mc:Choice>
    <mc:Fallback>
      <p:transition spd="slow" advTm="1297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healthier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0000" y="1376218"/>
            <a:ext cx="10233800" cy="5481781"/>
          </a:xfrm>
        </p:spPr>
        <p:txBody>
          <a:bodyPr>
            <a:normAutofit/>
          </a:bodyPr>
          <a:lstStyle/>
          <a:p>
            <a:r>
              <a:rPr lang="en-GB" dirty="0" smtClean="0"/>
              <a:t>Within our practice we take an individualised approach to pupil needs.</a:t>
            </a:r>
          </a:p>
          <a:p>
            <a:r>
              <a:rPr lang="en-GB" dirty="0" smtClean="0"/>
              <a:t>We give pupils a choice when they pick which sports or physical activity they want to take part in.</a:t>
            </a:r>
          </a:p>
          <a:p>
            <a:r>
              <a:rPr lang="en-GB" dirty="0" smtClean="0"/>
              <a:t>Under normal circumstances wellbeing walks are a regular part of our week.</a:t>
            </a:r>
          </a:p>
          <a:p>
            <a:r>
              <a:rPr lang="en-GB" dirty="0" smtClean="0"/>
              <a:t>We have Winter and Summer sports weeks.</a:t>
            </a:r>
          </a:p>
          <a:p>
            <a:r>
              <a:rPr lang="en-GB" dirty="0" smtClean="0"/>
              <a:t>The young people cook healthy balanced meals weekly and they also gain a BTEC in doing so. </a:t>
            </a:r>
          </a:p>
          <a:p>
            <a:r>
              <a:rPr lang="en-GB" dirty="0" smtClean="0"/>
              <a:t>We also do regular assemblies and workshops on drugs, alcohol, personal hygiene and sexual health.</a:t>
            </a:r>
          </a:p>
          <a:p>
            <a:r>
              <a:rPr lang="en-GB" dirty="0" smtClean="0"/>
              <a:t>Do emotional check-ins each morning, lunchtime and afternoon.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3906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14614"/>
    </mc:Choice>
    <mc:Fallback>
      <p:transition spd="slow" advTm="2146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globally responsible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It could be argued that as a service we have a high Carbon footprint as the pupils catch taxis into school and we often drive the pupils around on a one to one basis.</a:t>
            </a:r>
          </a:p>
          <a:p>
            <a:r>
              <a:rPr lang="en-GB" dirty="0" smtClean="0"/>
              <a:t>We have take part in Climate awareness week.</a:t>
            </a:r>
          </a:p>
          <a:p>
            <a:r>
              <a:rPr lang="en-GB" dirty="0" smtClean="0"/>
              <a:t>Take part in litter picks throughout the year.</a:t>
            </a:r>
          </a:p>
          <a:p>
            <a:r>
              <a:rPr lang="en-GB" dirty="0" smtClean="0"/>
              <a:t>We have gained a green flag, Eco-schools certification and are now working towards </a:t>
            </a:r>
            <a:r>
              <a:rPr lang="en-GB" smtClean="0"/>
              <a:t>a platinum.</a:t>
            </a:r>
            <a:endParaRPr lang="en-GB" dirty="0" smtClean="0"/>
          </a:p>
          <a:p>
            <a:r>
              <a:rPr lang="en-GB" dirty="0" smtClean="0"/>
              <a:t>We had a plant based cooking day recently.</a:t>
            </a:r>
          </a:p>
          <a:p>
            <a:r>
              <a:rPr lang="en-GB" dirty="0" smtClean="0"/>
              <a:t>Do projects using a recycle materials.</a:t>
            </a:r>
          </a:p>
          <a:p>
            <a:r>
              <a:rPr lang="en-GB" dirty="0" smtClean="0"/>
              <a:t>I support in humanities lessons which have a focus on the impacts of climate change.</a:t>
            </a:r>
            <a:endParaRPr lang="en-GB" dirty="0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94815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57370"/>
    </mc:Choice>
    <mc:Fallback>
      <p:transition spd="slow" advTm="1573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effective are the Wellbeing goals?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Act is difficult to enforce due to the wording of the document.</a:t>
            </a:r>
          </a:p>
          <a:p>
            <a:r>
              <a:rPr lang="en-GB" dirty="0" smtClean="0"/>
              <a:t>You can have commissioner reports and ombudsmen reports however the recommendations published in these reports are not legally binding.</a:t>
            </a:r>
          </a:p>
          <a:p>
            <a:r>
              <a:rPr lang="en-GB" dirty="0" smtClean="0"/>
              <a:t>Despite this the act is globally recognised as a forward thinking idea which is effective as it does put more responsibility local authorities.</a:t>
            </a:r>
          </a:p>
          <a:p>
            <a:pPr algn="r"/>
            <a:endParaRPr lang="en-GB" dirty="0"/>
          </a:p>
          <a:p>
            <a:pPr marL="0" indent="0" algn="r">
              <a:buNone/>
            </a:pPr>
            <a:r>
              <a:rPr lang="en-GB" dirty="0" smtClean="0"/>
              <a:t>(Davies</a:t>
            </a:r>
            <a:r>
              <a:rPr lang="en-GB" dirty="0"/>
              <a:t>, </a:t>
            </a:r>
            <a:r>
              <a:rPr lang="en-GB" dirty="0" smtClean="0"/>
              <a:t>2017)</a:t>
            </a:r>
            <a:endParaRPr lang="en-GB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28770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219"/>
    </mc:Choice>
    <mc:Fallback>
      <p:transition spd="slow" advTm="392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 believe that with a focus on the wellbeing goals within our practice it will help the young people on an individual basis but they also contribute to the PRU community.</a:t>
            </a:r>
          </a:p>
          <a:p>
            <a:r>
              <a:rPr lang="en-GB" dirty="0" smtClean="0"/>
              <a:t>The pupils have individualised timetables and as youth workers working within the PRU we have a responsibility to the young people that attend to help them become functioning cogs in their community.</a:t>
            </a:r>
          </a:p>
          <a:p>
            <a:r>
              <a:rPr lang="en-GB" dirty="0" smtClean="0"/>
              <a:t>By helping them become members of the PRU community, we hope to give them a sense of belonging.</a:t>
            </a:r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0831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9444"/>
    </mc:Choice>
    <mc:Fallback>
      <p:transition spd="slow" advTm="1294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 list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Crow, G. and Allan, G. (1994) Community Life. An introduction to local social relations, Hemel Hempstead: Harvester Wheatsheaf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/>
              <a:t>Davies, H., 2016. The Well-being of Future Generations (Wales) Act 2015. Environmental Law Review, 18(1), pp.41-56.</a:t>
            </a:r>
          </a:p>
          <a:p>
            <a:pPr marL="0" indent="0">
              <a:buNone/>
            </a:pPr>
            <a:r>
              <a:rPr lang="en-GB" dirty="0" smtClean="0"/>
              <a:t>Lee</a:t>
            </a:r>
            <a:r>
              <a:rPr lang="en-GB" dirty="0"/>
              <a:t>, D. and Newby H. (1983) The Problem of Sociology: an introduction to the discipline, London: Unwin Hyman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r>
              <a:rPr lang="en-GB" dirty="0"/>
              <a:t>Williams, J. and Walters, L., 2018. Welsh Language Results; Annual Population Survey, 2001-2018. The Welsh assembly government, pp.8, 14.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Willmott</a:t>
            </a:r>
            <a:r>
              <a:rPr lang="en-GB" dirty="0"/>
              <a:t>, P. (1986) Social Networks, Informal Care and Public Policy, London: Policy Studies Institute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69700" y="62357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344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6"/>
    </mc:Choice>
    <mc:Fallback>
      <p:transition spd="slow" advTm="5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Depth</Template>
  <TotalTime>1916</TotalTime>
  <Words>828</Words>
  <Application>Microsoft Office PowerPoint</Application>
  <PresentationFormat>Widescreen</PresentationFormat>
  <Paragraphs>62</Paragraphs>
  <Slides>11</Slides>
  <Notes>0</Notes>
  <HiddenSlides>0</HiddenSlides>
  <MMClips>11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Corbel</vt:lpstr>
      <vt:lpstr>Depth</vt:lpstr>
      <vt:lpstr>.</vt:lpstr>
      <vt:lpstr>Introduction</vt:lpstr>
      <vt:lpstr>The definition of community</vt:lpstr>
      <vt:lpstr>The Wellbeing of future generations Act</vt:lpstr>
      <vt:lpstr>My practice</vt:lpstr>
      <vt:lpstr>A Wales of vibrant culture and thriving Welsh language </vt:lpstr>
      <vt:lpstr>A healthier Wales</vt:lpstr>
      <vt:lpstr>A globally responsible Wales</vt:lpstr>
      <vt:lpstr>How effective are the Wellbeing goals?</vt:lpstr>
      <vt:lpstr>Conclusion</vt:lpstr>
      <vt:lpstr>Reference list</vt:lpstr>
    </vt:vector>
  </TitlesOfParts>
  <Company>Ceredigion County Council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Louisa Scannell</dc:creator>
  <cp:lastModifiedBy>Louisa Scannell</cp:lastModifiedBy>
  <cp:revision>31</cp:revision>
  <dcterms:created xsi:type="dcterms:W3CDTF">2021-01-06T13:34:23Z</dcterms:created>
  <dcterms:modified xsi:type="dcterms:W3CDTF">2021-01-07T21:30:24Z</dcterms:modified>
</cp:coreProperties>
</file>