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50"/>
  </p:notesMasterIdLst>
  <p:handoutMasterIdLst>
    <p:handoutMasterId r:id="rId51"/>
  </p:handoutMasterIdLst>
  <p:sldIdLst>
    <p:sldId id="256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328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30" r:id="rId25"/>
    <p:sldId id="331" r:id="rId26"/>
    <p:sldId id="332" r:id="rId27"/>
    <p:sldId id="333" r:id="rId28"/>
    <p:sldId id="334" r:id="rId29"/>
    <p:sldId id="303" r:id="rId30"/>
    <p:sldId id="304" r:id="rId31"/>
    <p:sldId id="305" r:id="rId32"/>
    <p:sldId id="306" r:id="rId33"/>
    <p:sldId id="307" r:id="rId34"/>
    <p:sldId id="308" r:id="rId35"/>
    <p:sldId id="309" r:id="rId36"/>
    <p:sldId id="310" r:id="rId37"/>
    <p:sldId id="311" r:id="rId38"/>
    <p:sldId id="312" r:id="rId39"/>
    <p:sldId id="313" r:id="rId40"/>
    <p:sldId id="314" r:id="rId41"/>
    <p:sldId id="315" r:id="rId42"/>
    <p:sldId id="316" r:id="rId43"/>
    <p:sldId id="317" r:id="rId44"/>
    <p:sldId id="318" r:id="rId45"/>
    <p:sldId id="319" r:id="rId46"/>
    <p:sldId id="320" r:id="rId47"/>
    <p:sldId id="321" r:id="rId48"/>
    <p:sldId id="322" r:id="rId4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E488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51" autoAdjust="0"/>
  </p:normalViewPr>
  <p:slideViewPr>
    <p:cSldViewPr>
      <p:cViewPr varScale="1">
        <p:scale>
          <a:sx n="61" d="100"/>
          <a:sy n="61" d="100"/>
        </p:scale>
        <p:origin x="112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notesMaster" Target="notesMasters/notesMaster1.xml"/><Relationship Id="rId55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sql-server-index-design-guide?view=sql-server-2017#General_Design" TargetMode="External"/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functions/newsequentialid-transact-sql" TargetMode="External"/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4112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Analysing transactions to identify performance criteria is used to identify</a:t>
            </a:r>
            <a:r>
              <a:rPr lang="en-GB" baseline="0" dirty="0"/>
              <a:t> </a:t>
            </a:r>
            <a:r>
              <a:rPr lang="en-GB" dirty="0"/>
              <a:t>the parts of the database that may cause performance problems.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3190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Indexes are typically created on base tables.</a:t>
            </a:r>
            <a:r>
              <a:rPr lang="en-GB" baseline="0" dirty="0"/>
              <a:t> SQL Server also allows you to define indexes on views.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272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9934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other types of indexes.</a:t>
            </a:r>
          </a:p>
          <a:p>
            <a:r>
              <a:rPr lang="en-GB" dirty="0"/>
              <a:t>See</a:t>
            </a:r>
            <a:r>
              <a:rPr lang="en-GB" baseline="0" dirty="0"/>
              <a:t> the following link for all the different types of indexes supported by MS SQL Server: https://docs.microsoft.com/en-us/sql/t-sql/statements/create-index-transact-sql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7286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9497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Four different</a:t>
            </a:r>
            <a:r>
              <a:rPr lang="en-GB" baseline="0" dirty="0"/>
              <a:t> i</a:t>
            </a:r>
            <a:r>
              <a:rPr lang="en-GB" dirty="0"/>
              <a:t>ndexes</a:t>
            </a:r>
            <a:r>
              <a:rPr lang="en-GB" baseline="0" dirty="0"/>
              <a:t> shown on the Staff table (reduced version shown).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626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MS SQL Server,</a:t>
            </a:r>
            <a:r>
              <a:rPr lang="en-GB" baseline="0" dirty="0"/>
              <a:t> a table can have a maximum of 999 non-clustered (secondary) indexes.</a:t>
            </a:r>
          </a:p>
          <a:p>
            <a:r>
              <a:rPr lang="en-GB" baseline="0" dirty="0"/>
              <a:t>See more and the full syntax at: https://docs.microsoft.com/en-us/sql/t-sql/statements/create-index-transact-sql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67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i1 is the index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t1 is the table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col1, col2</a:t>
            </a:r>
            <a:r>
              <a:rPr lang="en-GB" baseline="0" dirty="0"/>
              <a:t> and col3 are column names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8722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i1 is the index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t1 is the table name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col1, col2</a:t>
            </a:r>
            <a:r>
              <a:rPr lang="en-GB" baseline="0" dirty="0"/>
              <a:t> and col3 are column names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50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0882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Microsoft SQL Server’s guidelines here: </a:t>
            </a:r>
            <a:r>
              <a:rPr lang="en-GB" dirty="0">
                <a:hlinkClick r:id="rId3"/>
              </a:rPr>
              <a:t>https://docs.microsoft.com/en-us/sql/relational-databases/sql-server-index-design-guide?view=sql-server-2017#General_Design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6488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</a:t>
            </a:r>
            <a:r>
              <a:rPr lang="en-GB" baseline="0" dirty="0"/>
              <a:t> rent attribute will be frequently used for query selection e.g.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WHERE rent ….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ORDER BY rent 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8744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6540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MS SQL Server</a:t>
            </a:r>
            <a:r>
              <a:rPr lang="en-GB" baseline="0" dirty="0"/>
              <a:t> provides a sequential version of GUIDs/UUIDs that can be used to address the problems of sorting index files comprising of UUID columns.</a:t>
            </a:r>
          </a:p>
          <a:p>
            <a:r>
              <a:rPr lang="en-GB" baseline="0" dirty="0"/>
              <a:t>See more: </a:t>
            </a:r>
            <a:r>
              <a:rPr lang="en-GB" dirty="0">
                <a:hlinkClick r:id="rId3"/>
              </a:rPr>
              <a:t>https://docs.microsoft.com/en-us/sql/t-sql/functions/newsequentialid-transact-sql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74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8E4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Indexes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309319"/>
            <a:ext cx="6705600" cy="426517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Lecture 10: Database Management Systems (DBMS)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17B87-B1AD-4808-BD42-ACD5ECD8523E}"/>
              </a:ext>
            </a:extLst>
          </p:cNvPr>
          <p:cNvSpPr txBox="1"/>
          <p:nvPr/>
        </p:nvSpPr>
        <p:spPr>
          <a:xfrm>
            <a:off x="102310" y="6313616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Indexes</a:t>
            </a:r>
          </a:p>
          <a:p>
            <a:r>
              <a:rPr lang="en-GB" dirty="0"/>
              <a:t>Choosing </a:t>
            </a:r>
            <a:r>
              <a:rPr lang="en-GB"/>
              <a:t>Secondary Indexes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7300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Phases of Database Design</a:t>
            </a:r>
          </a:p>
        </p:txBody>
      </p:sp>
      <p:graphicFrame>
        <p:nvGraphicFramePr>
          <p:cNvPr id="11" name="Content Placeholder 10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556792"/>
          <a:ext cx="8153400" cy="4679998"/>
        </p:xfrm>
        <a:graphic>
          <a:graphicData uri="http://schemas.openxmlformats.org/drawingml/2006/table">
            <a:tbl>
              <a:tblPr bandRow="1">
                <a:tableStyleId>{69012ECD-51FC-41F1-AA8D-1B2483CD663E}</a:tableStyleId>
              </a:tblPr>
              <a:tblGrid>
                <a:gridCol w="1943001">
                  <a:extLst>
                    <a:ext uri="{9D8B030D-6E8A-4147-A177-3AD203B41FA5}">
                      <a16:colId xmlns:a16="http://schemas.microsoft.com/office/drawing/2014/main" val="285751451"/>
                    </a:ext>
                  </a:extLst>
                </a:gridCol>
                <a:gridCol w="6210399">
                  <a:extLst>
                    <a:ext uri="{9D8B030D-6E8A-4147-A177-3AD203B41FA5}">
                      <a16:colId xmlns:a16="http://schemas.microsoft.com/office/drawing/2014/main" val="2666647660"/>
                    </a:ext>
                  </a:extLst>
                </a:gridCol>
              </a:tblGrid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T w="10000" cap="flat" cmpd="sng" algn="ctr">
                      <a:noFill/>
                      <a:prstDash val="soli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546321733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/>
                        <a:t>Process of constructing a model of the organisation’s data independent of all physical considerations.</a:t>
                      </a:r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7198902"/>
                  </a:ext>
                </a:extLst>
              </a:tr>
              <a:tr h="802911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Prior to physical design stage, you only</a:t>
                      </a:r>
                      <a:r>
                        <a:rPr lang="en-GB" sz="1500" baseline="0" dirty="0"/>
                        <a:t> need to know the DBMS data model. By the physical design stage, you need to know the specific DBMS.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604065054"/>
                  </a:ext>
                </a:extLst>
              </a:tr>
              <a:tr h="802911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Constructing a model of the organisation’s data based on a specific data model i.e. relational</a:t>
                      </a:r>
                      <a:r>
                        <a:rPr lang="en-GB" sz="1500" baseline="0" dirty="0"/>
                        <a:t>, etc., but independent of a particular DBMS or other physical considerations.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83563572"/>
                  </a:ext>
                </a:extLst>
              </a:tr>
              <a:tr h="768544">
                <a:tc rowSpan="2"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  <a:lnB w="10000" cap="flat" cmpd="sng" algn="ctr">
                      <a:noFill/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Deciding</a:t>
                      </a:r>
                      <a:r>
                        <a:rPr lang="en-GB" sz="1500" baseline="0" dirty="0"/>
                        <a:t> and designing how the database is to be implemented on physical storage. Target DBMS must be known at this stage.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073133470"/>
                  </a:ext>
                </a:extLst>
              </a:tr>
              <a:tr h="768544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0000" cap="flat" cmpd="sng" algn="ctr">
                      <a:noFill/>
                      <a:prstDash val="soli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Evaluate</a:t>
                      </a:r>
                      <a:r>
                        <a:rPr lang="en-GB" sz="1500" baseline="0" dirty="0"/>
                        <a:t> p</a:t>
                      </a:r>
                      <a:r>
                        <a:rPr lang="en-GB" sz="1500" dirty="0"/>
                        <a:t>erformance</a:t>
                      </a:r>
                      <a:r>
                        <a:rPr lang="en-GB" sz="1500" baseline="0" dirty="0"/>
                        <a:t> and tune as required.</a:t>
                      </a:r>
                      <a:endParaRPr lang="en-GB" sz="1500" dirty="0"/>
                    </a:p>
                  </a:txBody>
                  <a:tcPr>
                    <a:lnR w="10000" cap="flat" cmpd="sng" algn="ctr">
                      <a:noFill/>
                      <a:prstDash val="soli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121339"/>
                  </a:ext>
                </a:extLst>
              </a:tr>
            </a:tbl>
          </a:graphicData>
        </a:graphic>
      </p:graphicFrame>
      <p:grpSp>
        <p:nvGrpSpPr>
          <p:cNvPr id="42" name="Group 41"/>
          <p:cNvGrpSpPr/>
          <p:nvPr/>
        </p:nvGrpSpPr>
        <p:grpSpPr>
          <a:xfrm>
            <a:off x="107504" y="1558448"/>
            <a:ext cx="2177295" cy="5301208"/>
            <a:chOff x="107504" y="1600200"/>
            <a:chExt cx="2177295" cy="5301208"/>
          </a:xfrm>
        </p:grpSpPr>
        <p:sp>
          <p:nvSpPr>
            <p:cNvPr id="43" name="TextBox 42"/>
            <p:cNvSpPr txBox="1"/>
            <p:nvPr/>
          </p:nvSpPr>
          <p:spPr>
            <a:xfrm>
              <a:off x="107504" y="2330696"/>
              <a:ext cx="677108" cy="201889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Logical/conceptual database design</a:t>
              </a:r>
            </a:p>
          </p:txBody>
        </p:sp>
        <p:sp>
          <p:nvSpPr>
            <p:cNvPr id="44" name="Rectangle 43"/>
            <p:cNvSpPr/>
            <p:nvPr/>
          </p:nvSpPr>
          <p:spPr>
            <a:xfrm>
              <a:off x="772631" y="1600200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Analyse user requirements</a:t>
              </a:r>
            </a:p>
          </p:txBody>
        </p:sp>
        <p:sp>
          <p:nvSpPr>
            <p:cNvPr id="45" name="Rectangle 44"/>
            <p:cNvSpPr/>
            <p:nvPr/>
          </p:nvSpPr>
          <p:spPr>
            <a:xfrm>
              <a:off x="772631" y="2387177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Conceptual Model</a:t>
              </a:r>
            </a:p>
          </p:txBody>
        </p:sp>
        <p:sp>
          <p:nvSpPr>
            <p:cNvPr id="46" name="Rectangle 45"/>
            <p:cNvSpPr/>
            <p:nvPr/>
          </p:nvSpPr>
          <p:spPr>
            <a:xfrm>
              <a:off x="772631" y="3174154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DBMS Selection</a:t>
              </a:r>
            </a:p>
          </p:txBody>
        </p:sp>
        <p:sp>
          <p:nvSpPr>
            <p:cNvPr id="47" name="Rectangle 46"/>
            <p:cNvSpPr/>
            <p:nvPr/>
          </p:nvSpPr>
          <p:spPr>
            <a:xfrm>
              <a:off x="772631" y="3961131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Logical Model</a:t>
              </a:r>
            </a:p>
          </p:txBody>
        </p:sp>
        <p:sp>
          <p:nvSpPr>
            <p:cNvPr id="48" name="Rectangle 47"/>
            <p:cNvSpPr/>
            <p:nvPr/>
          </p:nvSpPr>
          <p:spPr>
            <a:xfrm>
              <a:off x="769649" y="4748108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Develop Physical Model</a:t>
              </a:r>
            </a:p>
          </p:txBody>
        </p:sp>
        <p:sp>
          <p:nvSpPr>
            <p:cNvPr id="49" name="Rectangle 48"/>
            <p:cNvSpPr/>
            <p:nvPr/>
          </p:nvSpPr>
          <p:spPr>
            <a:xfrm>
              <a:off x="769649" y="5535085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Evaluate Physical Model and Tune System</a:t>
              </a:r>
            </a:p>
          </p:txBody>
        </p:sp>
        <p:sp>
          <p:nvSpPr>
            <p:cNvPr id="50" name="Rectangle 49"/>
            <p:cNvSpPr/>
            <p:nvPr/>
          </p:nvSpPr>
          <p:spPr>
            <a:xfrm>
              <a:off x="769649" y="6322062"/>
              <a:ext cx="1512168" cy="579346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Implement System</a:t>
              </a:r>
            </a:p>
          </p:txBody>
        </p:sp>
        <p:cxnSp>
          <p:nvCxnSpPr>
            <p:cNvPr id="51" name="Straight Connector 50"/>
            <p:cNvCxnSpPr/>
            <p:nvPr/>
          </p:nvCxnSpPr>
          <p:spPr>
            <a:xfrm>
              <a:off x="179512" y="4653136"/>
              <a:ext cx="2102305" cy="0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Arrow Connector 51"/>
            <p:cNvCxnSpPr>
              <a:endCxn id="61" idx="0"/>
            </p:cNvCxnSpPr>
            <p:nvPr/>
          </p:nvCxnSpPr>
          <p:spPr>
            <a:xfrm>
              <a:off x="467544" y="1888232"/>
              <a:ext cx="0" cy="2772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Arrow Connector 52"/>
            <p:cNvCxnSpPr/>
            <p:nvPr/>
          </p:nvCxnSpPr>
          <p:spPr>
            <a:xfrm>
              <a:off x="467544" y="4653136"/>
              <a:ext cx="0" cy="1944000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/>
            <p:cNvCxnSpPr>
              <a:stCxn id="44" idx="2"/>
              <a:endCxn id="45" idx="0"/>
            </p:cNvCxnSpPr>
            <p:nvPr/>
          </p:nvCxnSpPr>
          <p:spPr>
            <a:xfrm>
              <a:off x="1528715" y="2179546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Arrow Connector 54"/>
            <p:cNvCxnSpPr>
              <a:stCxn id="45" idx="2"/>
              <a:endCxn id="46" idx="0"/>
            </p:cNvCxnSpPr>
            <p:nvPr/>
          </p:nvCxnSpPr>
          <p:spPr>
            <a:xfrm>
              <a:off x="1528715" y="2966523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Arrow Connector 55"/>
            <p:cNvCxnSpPr>
              <a:stCxn id="46" idx="2"/>
              <a:endCxn id="47" idx="0"/>
            </p:cNvCxnSpPr>
            <p:nvPr/>
          </p:nvCxnSpPr>
          <p:spPr>
            <a:xfrm>
              <a:off x="1528715" y="3753500"/>
              <a:ext cx="0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Arrow Connector 56"/>
            <p:cNvCxnSpPr>
              <a:stCxn id="47" idx="2"/>
              <a:endCxn id="48" idx="0"/>
            </p:cNvCxnSpPr>
            <p:nvPr/>
          </p:nvCxnSpPr>
          <p:spPr>
            <a:xfrm flipH="1">
              <a:off x="1525733" y="4540477"/>
              <a:ext cx="2982" cy="20763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endCxn id="49" idx="0"/>
            </p:cNvCxnSpPr>
            <p:nvPr/>
          </p:nvCxnSpPr>
          <p:spPr>
            <a:xfrm flipH="1">
              <a:off x="1525733" y="5324172"/>
              <a:ext cx="2982" cy="210913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Arrow Connector 58"/>
            <p:cNvCxnSpPr>
              <a:stCxn id="49" idx="2"/>
              <a:endCxn id="50" idx="0"/>
            </p:cNvCxnSpPr>
            <p:nvPr/>
          </p:nvCxnSpPr>
          <p:spPr>
            <a:xfrm>
              <a:off x="1525733" y="6114431"/>
              <a:ext cx="0" cy="207631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Elbow Connector 59"/>
            <p:cNvCxnSpPr>
              <a:stCxn id="50" idx="1"/>
              <a:endCxn id="44" idx="1"/>
            </p:cNvCxnSpPr>
            <p:nvPr/>
          </p:nvCxnSpPr>
          <p:spPr>
            <a:xfrm rot="10800000" flipH="1">
              <a:off x="769649" y="1889873"/>
              <a:ext cx="2982" cy="4721862"/>
            </a:xfrm>
            <a:prstGeom prst="bentConnector3">
              <a:avLst>
                <a:gd name="adj1" fmla="val -20388296"/>
              </a:avLst>
            </a:prstGeom>
            <a:ln w="19050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/>
            <p:cNvSpPr txBox="1"/>
            <p:nvPr/>
          </p:nvSpPr>
          <p:spPr>
            <a:xfrm>
              <a:off x="128990" y="4581128"/>
              <a:ext cx="677108" cy="1572379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en-GB" sz="1600" dirty="0"/>
                <a:t>Physical database design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908367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Describes </a:t>
            </a:r>
            <a:r>
              <a:rPr lang="en-GB" b="1" i="1" dirty="0"/>
              <a:t>how</a:t>
            </a:r>
            <a:r>
              <a:rPr lang="en-GB" dirty="0"/>
              <a:t> the database is implemented on the computer and can broken down into the following:</a:t>
            </a:r>
          </a:p>
          <a:p>
            <a:r>
              <a:rPr lang="en-GB" dirty="0"/>
              <a:t>Translate logical data model for target DBMS</a:t>
            </a:r>
          </a:p>
          <a:p>
            <a:pPr lvl="1"/>
            <a:r>
              <a:rPr lang="en-GB" dirty="0"/>
              <a:t>Design base relations</a:t>
            </a:r>
          </a:p>
          <a:p>
            <a:pPr lvl="1"/>
            <a:r>
              <a:rPr lang="en-GB" dirty="0"/>
              <a:t>Design representations of derived data (e.g. calculated fields).</a:t>
            </a:r>
          </a:p>
          <a:p>
            <a:pPr lvl="1"/>
            <a:r>
              <a:rPr lang="en-GB" dirty="0"/>
              <a:t>Design general constraints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8172400" y="2708920"/>
            <a:ext cx="971600" cy="2232248"/>
            <a:chOff x="8172400" y="2564904"/>
            <a:chExt cx="971600" cy="1872208"/>
          </a:xfrm>
        </p:grpSpPr>
        <p:sp>
          <p:nvSpPr>
            <p:cNvPr id="5" name="TextBox 4"/>
            <p:cNvSpPr txBox="1"/>
            <p:nvPr/>
          </p:nvSpPr>
          <p:spPr>
            <a:xfrm>
              <a:off x="8313323" y="3236203"/>
              <a:ext cx="830677" cy="98488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4000" dirty="0">
                  <a:solidFill>
                    <a:srgbClr val="FF0000"/>
                  </a:solidFill>
                  <a:sym typeface="Wingdings" panose="05000000000000000000" pitchFamily="2" charset="2"/>
                </a:rPr>
                <a:t></a:t>
              </a:r>
              <a:r>
                <a:rPr lang="en-GB" dirty="0">
                  <a:sym typeface="Wingdings" panose="05000000000000000000" pitchFamily="2" charset="2"/>
                </a:rPr>
                <a:t> </a:t>
              </a:r>
            </a:p>
            <a:p>
              <a:pPr algn="ctr"/>
              <a:r>
                <a:rPr lang="en-GB" dirty="0">
                  <a:sym typeface="Wingdings" panose="05000000000000000000" pitchFamily="2" charset="2"/>
                </a:rPr>
                <a:t>Done!!</a:t>
              </a:r>
              <a:endParaRPr lang="en-GB" dirty="0"/>
            </a:p>
          </p:txBody>
        </p:sp>
        <p:sp>
          <p:nvSpPr>
            <p:cNvPr id="6" name="Right Brace 5"/>
            <p:cNvSpPr/>
            <p:nvPr/>
          </p:nvSpPr>
          <p:spPr>
            <a:xfrm>
              <a:off x="8172400" y="2564904"/>
              <a:ext cx="648072" cy="1872208"/>
            </a:xfrm>
            <a:prstGeom prst="righ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83795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971600" y="1700808"/>
            <a:ext cx="7992888" cy="864096"/>
            <a:chOff x="971600" y="4437112"/>
            <a:chExt cx="7992888" cy="864096"/>
          </a:xfrm>
        </p:grpSpPr>
        <p:sp>
          <p:nvSpPr>
            <p:cNvPr id="5" name="Rectangle 4"/>
            <p:cNvSpPr/>
            <p:nvPr/>
          </p:nvSpPr>
          <p:spPr>
            <a:xfrm>
              <a:off x="971600" y="4437112"/>
              <a:ext cx="6283621" cy="86409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7604307" y="4707721"/>
              <a:ext cx="136018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We are here</a:t>
              </a:r>
            </a:p>
          </p:txBody>
        </p:sp>
        <p:sp>
          <p:nvSpPr>
            <p:cNvPr id="7" name="Right Arrow 8"/>
            <p:cNvSpPr/>
            <p:nvPr/>
          </p:nvSpPr>
          <p:spPr>
            <a:xfrm flipH="1">
              <a:off x="7285756" y="4818112"/>
              <a:ext cx="323529" cy="195064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Design file organisations and indexes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requirements</a:t>
            </a:r>
          </a:p>
          <a:p>
            <a:r>
              <a:rPr lang="en-GB" dirty="0"/>
              <a:t>Design user views</a:t>
            </a:r>
          </a:p>
          <a:p>
            <a:r>
              <a:rPr lang="en-GB" dirty="0"/>
              <a:t>Design security mechanisms</a:t>
            </a:r>
          </a:p>
          <a:p>
            <a:r>
              <a:rPr lang="en-GB" dirty="0"/>
              <a:t>Consider the introduction of controlled redundancy</a:t>
            </a:r>
          </a:p>
          <a:p>
            <a:r>
              <a:rPr lang="en-GB" dirty="0"/>
              <a:t>Monitor and tune the operational system</a:t>
            </a:r>
          </a:p>
        </p:txBody>
      </p:sp>
    </p:spTree>
    <p:extLst>
      <p:ext uri="{BB962C8B-B14F-4D97-AF65-F5344CB8AC3E}">
        <p14:creationId xmlns:p14="http://schemas.microsoft.com/office/powerpoint/2010/main" val="23179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objective is to determine:</a:t>
            </a:r>
          </a:p>
          <a:p>
            <a:pPr lvl="1"/>
            <a:r>
              <a:rPr lang="en-GB" b="1" i="1" dirty="0"/>
              <a:t>optimal</a:t>
            </a:r>
            <a:r>
              <a:rPr lang="en-GB" dirty="0"/>
              <a:t> file organizations to store the base tables,</a:t>
            </a:r>
          </a:p>
          <a:p>
            <a:pPr lvl="1"/>
            <a:r>
              <a:rPr lang="en-GB" dirty="0"/>
              <a:t>and the </a:t>
            </a:r>
            <a:r>
              <a:rPr lang="en-GB" b="1" i="1" dirty="0"/>
              <a:t>indexes</a:t>
            </a:r>
            <a:r>
              <a:rPr lang="en-GB" dirty="0"/>
              <a:t> that are required to achieve acceptable performance.</a:t>
            </a:r>
          </a:p>
          <a:p>
            <a:r>
              <a:rPr lang="en-GB" dirty="0"/>
              <a:t>That is, how are the tables and rows held in secondary storage.</a:t>
            </a:r>
          </a:p>
          <a:p>
            <a:r>
              <a:rPr lang="en-GB" dirty="0"/>
              <a:t>The aim is to </a:t>
            </a:r>
            <a:r>
              <a:rPr lang="en-GB" b="1" i="1" dirty="0"/>
              <a:t>determine an efficient file organisation for each base table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How do you store and access data in an efficient way?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8876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Step 2: Choose File Organisations</a:t>
            </a:r>
            <a:br>
              <a:rPr lang="en-GB" dirty="0"/>
            </a:br>
            <a:r>
              <a:rPr lang="en-GB" sz="3100" dirty="0"/>
              <a:t>How do you store and access data in an efficient way?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example:</a:t>
            </a:r>
          </a:p>
          <a:p>
            <a:r>
              <a:rPr lang="en-GB" dirty="0"/>
              <a:t>If you want to retrieve staff rows alphabetically, sorting the file by staff name is a good organisation.</a:t>
            </a:r>
          </a:p>
          <a:p>
            <a:r>
              <a:rPr lang="en-GB" dirty="0"/>
              <a:t>If, however, you want to retrieve staff whose salary is in a certain range, searching a file ordered by staff name will not be efficient.</a:t>
            </a:r>
          </a:p>
          <a:p>
            <a:r>
              <a:rPr lang="en-GB" dirty="0"/>
              <a:t>Additionally, some file organisations are efficient for bulk loading data into the database, but inefficient after that.</a:t>
            </a:r>
          </a:p>
        </p:txBody>
      </p:sp>
    </p:spTree>
    <p:extLst>
      <p:ext uri="{BB962C8B-B14F-4D97-AF65-F5344CB8AC3E}">
        <p14:creationId xmlns:p14="http://schemas.microsoft.com/office/powerpoint/2010/main" val="2762934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 Organisations and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Four steps:</a:t>
            </a:r>
          </a:p>
          <a:p>
            <a:pPr lvl="1"/>
            <a:r>
              <a:rPr lang="en-GB" dirty="0"/>
              <a:t>Analyse transactions</a:t>
            </a:r>
          </a:p>
          <a:p>
            <a:pPr lvl="1"/>
            <a:r>
              <a:rPr lang="en-GB" dirty="0"/>
              <a:t>Choose file organisations</a:t>
            </a:r>
          </a:p>
          <a:p>
            <a:pPr lvl="1"/>
            <a:r>
              <a:rPr lang="en-GB" dirty="0"/>
              <a:t>Choose indexes</a:t>
            </a:r>
          </a:p>
          <a:p>
            <a:pPr lvl="1"/>
            <a:r>
              <a:rPr lang="en-GB" dirty="0"/>
              <a:t>Estimate disk space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945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 1: 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Understand the functionality of the transactions running on the database and to analyse the important transactions.</a:t>
            </a:r>
          </a:p>
          <a:p>
            <a:r>
              <a:rPr lang="en-GB" dirty="0"/>
              <a:t>Attempt to identify performance criteria such as: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transactions that run frequently </a:t>
            </a:r>
            <a:r>
              <a:rPr lang="en-GB" dirty="0"/>
              <a:t>and will have a significant impact on performance.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transactions that are critical </a:t>
            </a:r>
            <a:r>
              <a:rPr lang="en-GB" dirty="0"/>
              <a:t>to business operations.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times </a:t>
            </a:r>
            <a:r>
              <a:rPr lang="en-GB" dirty="0"/>
              <a:t>during the day/week when </a:t>
            </a:r>
            <a:r>
              <a:rPr lang="en-GB" b="1" dirty="0"/>
              <a:t>there will be a high demand</a:t>
            </a:r>
            <a:r>
              <a:rPr lang="en-GB" dirty="0"/>
              <a:t> made on the database (peak load).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078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Transactions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Analysing transactions helps to identify high-level functionality of the transactions, such as:</a:t>
            </a:r>
          </a:p>
          <a:p>
            <a:pPr lvl="1"/>
            <a:r>
              <a:rPr lang="en-GB" dirty="0"/>
              <a:t>The attributes that are updated; </a:t>
            </a:r>
          </a:p>
          <a:p>
            <a:pPr lvl="1"/>
            <a:r>
              <a:rPr lang="en-GB" dirty="0"/>
              <a:t>The search criteria used in a query.</a:t>
            </a:r>
          </a:p>
          <a:p>
            <a:r>
              <a:rPr lang="en-GB" dirty="0"/>
              <a:t>This information is </a:t>
            </a:r>
            <a:r>
              <a:rPr lang="en-GB" b="1" i="1" dirty="0"/>
              <a:t>used to select appropriate file organisations and indexes</a:t>
            </a:r>
            <a:r>
              <a:rPr lang="en-GB" dirty="0"/>
              <a:t>.</a:t>
            </a:r>
          </a:p>
          <a:p>
            <a:r>
              <a:rPr lang="en-GB" dirty="0"/>
              <a:t>It is not possible to investigate all transactions, </a:t>
            </a:r>
            <a:r>
              <a:rPr lang="en-GB" i="1" dirty="0"/>
              <a:t>investigate the </a:t>
            </a:r>
            <a:r>
              <a:rPr lang="en-GB" b="1" i="1" dirty="0"/>
              <a:t>most important ones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053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queries are database transactions used to query the database for information.</a:t>
            </a:r>
          </a:p>
          <a:p>
            <a:pPr lvl="1"/>
            <a:r>
              <a:rPr lang="en-GB" dirty="0"/>
              <a:t>What queries do you think are going to be important (critical or run frequently) in the Dream Home database?</a:t>
            </a:r>
          </a:p>
          <a:p>
            <a:pPr lvl="1"/>
            <a:r>
              <a:rPr lang="en-GB" dirty="0"/>
              <a:t>What times during the day and week do you think there will be a high demand (peak load) on the database and give reasons for your chosen times?</a:t>
            </a:r>
          </a:p>
        </p:txBody>
      </p:sp>
    </p:spTree>
    <p:extLst>
      <p:ext uri="{BB962C8B-B14F-4D97-AF65-F5344CB8AC3E}">
        <p14:creationId xmlns:p14="http://schemas.microsoft.com/office/powerpoint/2010/main" val="26646669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Indexes</a:t>
            </a:r>
          </a:p>
        </p:txBody>
      </p:sp>
    </p:spTree>
    <p:extLst>
      <p:ext uri="{BB962C8B-B14F-4D97-AF65-F5344CB8AC3E}">
        <p14:creationId xmlns:p14="http://schemas.microsoft.com/office/powerpoint/2010/main" val="718208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index is a structure that provides </a:t>
            </a:r>
            <a:r>
              <a:rPr lang="en-GB" b="1" i="1" dirty="0"/>
              <a:t>accelerated access</a:t>
            </a:r>
            <a:r>
              <a:rPr lang="en-GB" dirty="0"/>
              <a:t> to the rows of a table based on the values of one or more columns in the table, i.e. index key value(s).</a:t>
            </a:r>
          </a:p>
          <a:p>
            <a:r>
              <a:rPr lang="en-GB" dirty="0"/>
              <a:t>It is similar to the index in a book and eliminates the need to scan through records sequentially to find a record.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679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index is a support structure associated with a particular search key: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index file</a:t>
            </a:r>
            <a:r>
              <a:rPr lang="en-GB" dirty="0"/>
              <a:t>: contains entries made up of:</a:t>
            </a:r>
          </a:p>
          <a:p>
            <a:pPr lvl="2"/>
            <a:r>
              <a:rPr lang="en-GB" dirty="0"/>
              <a:t>the </a:t>
            </a:r>
            <a:r>
              <a:rPr lang="en-GB" b="1" dirty="0"/>
              <a:t>index </a:t>
            </a:r>
            <a:r>
              <a:rPr lang="en-GB" b="1" i="1" dirty="0"/>
              <a:t>key value</a:t>
            </a:r>
            <a:r>
              <a:rPr lang="en-GB" dirty="0"/>
              <a:t> and </a:t>
            </a:r>
          </a:p>
          <a:p>
            <a:pPr lvl="2"/>
            <a:r>
              <a:rPr lang="en-GB" dirty="0"/>
              <a:t>the </a:t>
            </a:r>
            <a:r>
              <a:rPr lang="en-GB" b="1" i="1" dirty="0"/>
              <a:t>address where the logical record can be found</a:t>
            </a:r>
            <a:r>
              <a:rPr lang="en-GB" dirty="0"/>
              <a:t>, ordered according to the indexing field.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data file</a:t>
            </a:r>
            <a:r>
              <a:rPr lang="en-GB" dirty="0"/>
              <a:t>: contains the </a:t>
            </a:r>
            <a:r>
              <a:rPr lang="en-GB" i="1" dirty="0"/>
              <a:t>logical records</a:t>
            </a:r>
            <a:r>
              <a:rPr lang="en-GB" dirty="0"/>
              <a:t>.</a:t>
            </a:r>
          </a:p>
          <a:p>
            <a:r>
              <a:rPr lang="en-GB" dirty="0"/>
              <a:t>The presence of an index can significantly improve the performance of a query.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278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Maintaining Indexes</a:t>
            </a:r>
            <a:br>
              <a:rPr lang="en-GB" dirty="0"/>
            </a:br>
            <a:r>
              <a:rPr lang="en-GB" sz="3100" dirty="0"/>
              <a:t>Possible Extra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Note</a:t>
            </a:r>
            <a:r>
              <a:rPr lang="en-GB" dirty="0"/>
              <a:t>: an index may be updated every time the underlying tables are updated, and additional overheads may be incurred.</a:t>
            </a:r>
          </a:p>
          <a:p>
            <a:pPr lvl="1"/>
            <a:r>
              <a:rPr lang="en-GB" dirty="0"/>
              <a:t>E.g. inserting and deleting records in a sorted file create overheads because the order has to be maintained.</a:t>
            </a:r>
          </a:p>
          <a:p>
            <a:r>
              <a:rPr lang="en-GB" dirty="0"/>
              <a:t>It is why you </a:t>
            </a:r>
            <a:r>
              <a:rPr lang="en-GB" b="1" i="1" dirty="0"/>
              <a:t>identify columns updated when analysing transactions, and </a:t>
            </a:r>
            <a:r>
              <a:rPr lang="en-GB" b="1" i="1" u="sng" dirty="0"/>
              <a:t>avoid</a:t>
            </a:r>
            <a:r>
              <a:rPr lang="en-GB" b="1" i="1" dirty="0"/>
              <a:t> creating indexes on these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7582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are two main types indexes:</a:t>
            </a:r>
          </a:p>
          <a:p>
            <a:pPr lvl="1"/>
            <a:r>
              <a:rPr lang="en-GB" b="1" dirty="0"/>
              <a:t>Clustered Index</a:t>
            </a:r>
            <a:r>
              <a:rPr lang="en-GB" dirty="0"/>
              <a:t>: the data file is sequentially </a:t>
            </a:r>
            <a:r>
              <a:rPr lang="en-GB" i="1" dirty="0"/>
              <a:t>ordered</a:t>
            </a:r>
            <a:r>
              <a:rPr lang="en-GB" dirty="0"/>
              <a:t> by the specified field(s).</a:t>
            </a:r>
          </a:p>
          <a:p>
            <a:pPr lvl="1"/>
            <a:r>
              <a:rPr lang="en-GB" b="1" dirty="0"/>
              <a:t>Secondary (or Non-clustered) Index</a:t>
            </a:r>
            <a:r>
              <a:rPr lang="en-GB" dirty="0"/>
              <a:t>: an index defined on non-ordering field(s) of the data file.</a:t>
            </a:r>
          </a:p>
          <a:p>
            <a:r>
              <a:rPr lang="en-GB" dirty="0"/>
              <a:t>Indexes may also be </a:t>
            </a:r>
            <a:r>
              <a:rPr lang="en-GB" b="1" dirty="0"/>
              <a:t>UNIQUE</a:t>
            </a:r>
          </a:p>
          <a:p>
            <a:pPr lvl="1"/>
            <a:r>
              <a:rPr lang="en-GB" dirty="0"/>
              <a:t>The DBMS enforces the uniqueness of the indexed column or combination of columns. </a:t>
            </a:r>
          </a:p>
          <a:p>
            <a:pPr lvl="1"/>
            <a:r>
              <a:rPr lang="en-GB" dirty="0"/>
              <a:t>Uniqueness is </a:t>
            </a:r>
            <a:r>
              <a:rPr lang="en-GB" i="1" dirty="0"/>
              <a:t>only required</a:t>
            </a:r>
            <a:r>
              <a:rPr lang="en-GB" dirty="0"/>
              <a:t> if the index is also the primary key.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78944" y="6307723"/>
            <a:ext cx="76871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/>
              <a:t>There are other types of indexes, but we will focus on the two main types for this module.</a:t>
            </a:r>
          </a:p>
        </p:txBody>
      </p:sp>
    </p:spTree>
    <p:extLst>
      <p:ext uri="{BB962C8B-B14F-4D97-AF65-F5344CB8AC3E}">
        <p14:creationId xmlns:p14="http://schemas.microsoft.com/office/powerpoint/2010/main" val="310044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Clustered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Clustered Index is the column or combination of columns </a:t>
            </a:r>
            <a:r>
              <a:rPr lang="en-GB" b="1" i="1" dirty="0"/>
              <a:t>used to order the rows </a:t>
            </a:r>
            <a:r>
              <a:rPr lang="en-GB" dirty="0"/>
              <a:t>in a table.</a:t>
            </a:r>
          </a:p>
          <a:p>
            <a:r>
              <a:rPr lang="en-GB" dirty="0"/>
              <a:t>It provides a mechanism for sorting the table and facilitating quick data access.</a:t>
            </a:r>
          </a:p>
          <a:p>
            <a:r>
              <a:rPr lang="en-GB" dirty="0"/>
              <a:t>A table can be sorted in only one way at a time!</a:t>
            </a:r>
          </a:p>
          <a:p>
            <a:pPr lvl="1"/>
            <a:r>
              <a:rPr lang="en-GB" dirty="0"/>
              <a:t>Thus, a table can have only </a:t>
            </a:r>
            <a:r>
              <a:rPr lang="en-GB" b="1" u="sng" dirty="0"/>
              <a:t>one</a:t>
            </a:r>
            <a:r>
              <a:rPr lang="en-GB" dirty="0"/>
              <a:t> clustering index:</a:t>
            </a:r>
          </a:p>
          <a:p>
            <a:pPr lvl="2"/>
            <a:r>
              <a:rPr lang="en-GB" b="1" dirty="0"/>
              <a:t>Either</a:t>
            </a:r>
            <a:r>
              <a:rPr lang="en-GB" dirty="0"/>
              <a:t> the primary key column(s)</a:t>
            </a:r>
          </a:p>
          <a:p>
            <a:pPr lvl="2"/>
            <a:r>
              <a:rPr lang="en-GB" b="1" dirty="0"/>
              <a:t>Or</a:t>
            </a:r>
            <a:r>
              <a:rPr lang="en-GB" dirty="0"/>
              <a:t> a clustering index made up of non-primary</a:t>
            </a:r>
            <a:r>
              <a:rPr lang="en-GB" i="1" dirty="0">
                <a:solidFill>
                  <a:srgbClr val="C00000"/>
                </a:solidFill>
              </a:rPr>
              <a:t> </a:t>
            </a:r>
            <a:r>
              <a:rPr lang="en-GB" dirty="0"/>
              <a:t>key column(s) </a:t>
            </a:r>
            <a:r>
              <a:rPr lang="en-GB" b="1" i="1" dirty="0"/>
              <a:t>not both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920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or Clustered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DBMS sorts all rows of the table in the data file in ascending or descending order, based on the columns identified in the clustered index.</a:t>
            </a:r>
          </a:p>
          <a:p>
            <a:r>
              <a:rPr lang="en-GB" dirty="0"/>
              <a:t>A table without a primary/clustered index is called a </a:t>
            </a:r>
            <a:r>
              <a:rPr lang="en-GB" b="1" dirty="0"/>
              <a:t>heap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means a linear search rather than optimised search algorithms must be used to locate a record.</a:t>
            </a:r>
          </a:p>
          <a:p>
            <a:r>
              <a:rPr lang="en-GB" dirty="0"/>
              <a:t>Most DBMSs will make the PK a clustered index by default.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215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Clustered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4272880"/>
            <a:ext cx="8153400" cy="18231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For example,  shown here, the </a:t>
            </a:r>
            <a:r>
              <a:rPr lang="en-GB" dirty="0" err="1"/>
              <a:t>StaffNo</a:t>
            </a:r>
            <a:r>
              <a:rPr lang="en-GB" dirty="0"/>
              <a:t> is defined as the ordering index.</a:t>
            </a:r>
          </a:p>
          <a:p>
            <a:r>
              <a:rPr lang="en-GB" dirty="0"/>
              <a:t>Thus, the execution time of the following query should be reduced as no extra sorting is needed: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331640" y="1647056"/>
          <a:ext cx="1802160" cy="2286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01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01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Index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SA9</a:t>
                      </a:r>
                    </a:p>
                    <a:p>
                      <a:r>
                        <a:rPr lang="en-GB" dirty="0"/>
                        <a:t>SG5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SG14</a:t>
                      </a:r>
                    </a:p>
                    <a:p>
                      <a:r>
                        <a:rPr lang="en-GB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SL21</a:t>
                      </a:r>
                    </a:p>
                    <a:p>
                      <a:r>
                        <a:rPr lang="en-GB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5006008" y="1647056"/>
          <a:ext cx="2969314" cy="2286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1052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40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dirty="0"/>
                        <a:t>Data File</a:t>
                      </a:r>
                    </a:p>
                  </a:txBody>
                  <a:tcPr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Page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SA9 record</a:t>
                      </a:r>
                    </a:p>
                    <a:p>
                      <a:r>
                        <a:rPr lang="en-GB" dirty="0"/>
                        <a:t>Staff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SG5 record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 anchor="ctr"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 SG14 record</a:t>
                      </a:r>
                    </a:p>
                    <a:p>
                      <a:r>
                        <a:rPr lang="en-GB" dirty="0"/>
                        <a:t>Staff SG37 record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 anchor="ctr"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Staff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/>
                        <a:t>SL21 record</a:t>
                      </a:r>
                    </a:p>
                    <a:p>
                      <a:r>
                        <a:rPr lang="en-GB" dirty="0"/>
                        <a:t>Staff SL41</a:t>
                      </a:r>
                      <a:r>
                        <a:rPr lang="en-GB" baseline="0" dirty="0"/>
                        <a:t> record</a:t>
                      </a:r>
                      <a:endParaRPr lang="en-GB" dirty="0"/>
                    </a:p>
                  </a:txBody>
                  <a:tcPr>
                    <a:lnR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/>
          <p:nvPr/>
        </p:nvCxnSpPr>
        <p:spPr>
          <a:xfrm>
            <a:off x="3133800" y="2151112"/>
            <a:ext cx="1872208" cy="1440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3133800" y="2295128"/>
            <a:ext cx="1872208" cy="216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133800" y="2920752"/>
            <a:ext cx="1872208" cy="853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V="1">
            <a:off x="3133800" y="3015208"/>
            <a:ext cx="1872208" cy="1642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3133800" y="3519264"/>
            <a:ext cx="1872208" cy="1124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3133800" y="3631704"/>
            <a:ext cx="1872208" cy="1733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2218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Clustered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primary key does not have to be a clustered index, and in some cases it may be better if it is not. For example:</a:t>
            </a:r>
          </a:p>
          <a:p>
            <a:pPr lvl="1"/>
            <a:r>
              <a:rPr lang="en-GB" dirty="0"/>
              <a:t>If a system requires users to always authenticate themselves with their User ID and DOB during logon and when speaking to customer services.</a:t>
            </a:r>
          </a:p>
          <a:p>
            <a:pPr lvl="1"/>
            <a:r>
              <a:rPr lang="en-GB" dirty="0"/>
              <a:t>It may be better to make the cluster index a combination of the User Id and DOB columns.</a:t>
            </a:r>
          </a:p>
          <a:p>
            <a:r>
              <a:rPr lang="en-GB" dirty="0"/>
              <a:t>For PK columns that include dates as part of the primary key, it may also be beneficial to change the default sort ascending order to descending order.</a:t>
            </a:r>
          </a:p>
        </p:txBody>
      </p:sp>
    </p:spTree>
    <p:extLst>
      <p:ext uri="{BB962C8B-B14F-4D97-AF65-F5344CB8AC3E}">
        <p14:creationId xmlns:p14="http://schemas.microsoft.com/office/powerpoint/2010/main" val="82218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(</a:t>
            </a:r>
            <a:r>
              <a:rPr lang="en-GB"/>
              <a:t>Lab Exercise)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Look at the Viewing table:</a:t>
            </a:r>
          </a:p>
          <a:p>
            <a:r>
              <a:rPr lang="en-GB" dirty="0"/>
              <a:t>What is the Primary Key (PK) for this table?</a:t>
            </a:r>
          </a:p>
          <a:p>
            <a:r>
              <a:rPr lang="en-GB" dirty="0"/>
              <a:t>Most DBMSs would automatically make the PK column(s) the clustered index on the table?</a:t>
            </a:r>
          </a:p>
          <a:p>
            <a:pPr lvl="1"/>
            <a:r>
              <a:rPr lang="en-GB" dirty="0"/>
              <a:t>Rows in the data file will be sorted based on these column(s).</a:t>
            </a:r>
          </a:p>
          <a:p>
            <a:r>
              <a:rPr lang="en-GB" dirty="0"/>
              <a:t>Is the PK column(s) the most appropriate for sorting the data file?</a:t>
            </a:r>
          </a:p>
          <a:p>
            <a:pPr lvl="1"/>
            <a:r>
              <a:rPr lang="en-GB" dirty="0"/>
              <a:t>If not, what column(s) would be better to use?</a:t>
            </a:r>
          </a:p>
          <a:p>
            <a:pPr lvl="1"/>
            <a:r>
              <a:rPr lang="en-GB" dirty="0"/>
              <a:t>If yes, why is this a good choice?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667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GUIDs and UUIDs</a:t>
            </a:r>
          </a:p>
        </p:txBody>
      </p:sp>
    </p:spTree>
    <p:extLst>
      <p:ext uri="{BB962C8B-B14F-4D97-AF65-F5344CB8AC3E}">
        <p14:creationId xmlns:p14="http://schemas.microsoft.com/office/powerpoint/2010/main" val="3363622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997152"/>
          </a:xfrm>
        </p:spPr>
        <p:txBody>
          <a:bodyPr>
            <a:normAutofit/>
          </a:bodyPr>
          <a:lstStyle/>
          <a:p>
            <a:r>
              <a:rPr lang="en-GB" dirty="0"/>
              <a:t>The primary key does not have to be a clustered index, and in some cases it may be better if it is not.</a:t>
            </a:r>
          </a:p>
          <a:p>
            <a:r>
              <a:rPr lang="en-GB" dirty="0"/>
              <a:t>I asked you in a previous lesson and I am asking again (just as a reminder </a:t>
            </a:r>
            <a:r>
              <a:rPr lang="en-GB" dirty="0">
                <a:sym typeface="Wingdings" panose="05000000000000000000" pitchFamily="2" charset="2"/>
              </a:rPr>
              <a:t>):</a:t>
            </a:r>
            <a:endParaRPr lang="en-GB" dirty="0"/>
          </a:p>
          <a:p>
            <a:pPr lvl="1"/>
            <a:r>
              <a:rPr lang="en-GB" dirty="0"/>
              <a:t>What is an alternative for creating an auto-increment ID primary key column?</a:t>
            </a:r>
          </a:p>
          <a:p>
            <a:pPr lvl="1"/>
            <a:r>
              <a:rPr lang="en-GB" dirty="0"/>
              <a:t>What are the advantages of using this type of field for a primary key?</a:t>
            </a:r>
          </a:p>
        </p:txBody>
      </p:sp>
    </p:spTree>
    <p:extLst>
      <p:ext uri="{BB962C8B-B14F-4D97-AF65-F5344CB8AC3E}">
        <p14:creationId xmlns:p14="http://schemas.microsoft.com/office/powerpoint/2010/main" val="3329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UUID (GUID) to a Table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UUID (Universally Unique Identifier) or GUID (Globally Unique Identifier) is a 128-bit integer number used to identify resources.</a:t>
            </a:r>
          </a:p>
          <a:p>
            <a:r>
              <a:rPr lang="en-GB" dirty="0"/>
              <a:t>In MS SQL Server, the data type for a UUID is </a:t>
            </a:r>
            <a:r>
              <a:rPr lang="en-GB" b="1" dirty="0" err="1"/>
              <a:t>uniqueidentifier</a:t>
            </a:r>
            <a:r>
              <a:rPr lang="en-GB" dirty="0"/>
              <a:t>.</a:t>
            </a:r>
          </a:p>
          <a:p>
            <a:r>
              <a:rPr lang="en-GB" dirty="0"/>
              <a:t>You use the MS SQL Server NEWID() function to generate a GUID.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TEST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Id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UNIQUEIDENTIFIER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NEWID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()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91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Creating a UUID Column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Let’s try adding a UUID to one of the tables in the Dream Home database.</a:t>
            </a:r>
          </a:p>
          <a:p>
            <a:r>
              <a:rPr lang="en-GB" dirty="0"/>
              <a:t>Adding a UUID column to the property table</a:t>
            </a:r>
          </a:p>
          <a:p>
            <a:pPr lvl="1"/>
            <a:r>
              <a:rPr lang="en-GB" dirty="0"/>
              <a:t>To add: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PropUID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UNIQUEIDENTIFIER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NOT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NULL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DEFAULT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FF"/>
                </a:solidFill>
                <a:latin typeface="Consolas" panose="020B0609020204030204" pitchFamily="49" charset="0"/>
              </a:rPr>
              <a:t>NEWID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();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dirty="0"/>
              <a:t>To check the results: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</a:p>
          <a:p>
            <a:r>
              <a:rPr lang="en-GB" dirty="0"/>
              <a:t>Do you think there any disadvantages of using a column of this type (UUID) as a clustered index?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89558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Indexes</a:t>
            </a:r>
          </a:p>
        </p:txBody>
      </p:sp>
    </p:spTree>
    <p:extLst>
      <p:ext uri="{BB962C8B-B14F-4D97-AF65-F5344CB8AC3E}">
        <p14:creationId xmlns:p14="http://schemas.microsoft.com/office/powerpoint/2010/main" val="25337526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(Non-clustered)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secondary index is an index defined on a </a:t>
            </a:r>
            <a:r>
              <a:rPr lang="en-GB" i="1" dirty="0">
                <a:solidFill>
                  <a:srgbClr val="C00000"/>
                </a:solidFill>
              </a:rPr>
              <a:t>non-ordering field</a:t>
            </a:r>
            <a:r>
              <a:rPr lang="en-GB" dirty="0"/>
              <a:t> of the data file.</a:t>
            </a:r>
          </a:p>
          <a:p>
            <a:r>
              <a:rPr lang="en-GB" dirty="0"/>
              <a:t>They are </a:t>
            </a:r>
            <a:r>
              <a:rPr lang="en-GB" b="1" i="1" dirty="0"/>
              <a:t>additional keys</a:t>
            </a:r>
            <a:r>
              <a:rPr lang="en-GB" dirty="0"/>
              <a:t> for a base relation that can be </a:t>
            </a:r>
            <a:r>
              <a:rPr lang="en-GB" b="1" i="1" dirty="0"/>
              <a:t>used to retrieve data more efficiently</a:t>
            </a:r>
            <a:r>
              <a:rPr lang="en-GB" dirty="0"/>
              <a:t>.</a:t>
            </a:r>
          </a:p>
          <a:p>
            <a:r>
              <a:rPr lang="en-GB" dirty="0"/>
              <a:t>The index file is also an ordered file, </a:t>
            </a:r>
            <a:r>
              <a:rPr lang="en-GB" b="1" i="1" u="sng" dirty="0"/>
              <a:t>but</a:t>
            </a:r>
            <a:r>
              <a:rPr lang="en-GB" u="sng" dirty="0"/>
              <a:t> </a:t>
            </a:r>
            <a:r>
              <a:rPr lang="en-GB" i="1" u="sng" dirty="0"/>
              <a:t>the data file is not sorted on the secondary index key</a:t>
            </a:r>
            <a:r>
              <a:rPr lang="en-GB" dirty="0"/>
              <a:t>.</a:t>
            </a:r>
          </a:p>
          <a:p>
            <a:r>
              <a:rPr lang="en-GB" dirty="0"/>
              <a:t>A table can have </a:t>
            </a:r>
            <a:r>
              <a:rPr lang="en-GB" b="1" u="sng" dirty="0"/>
              <a:t>many</a:t>
            </a:r>
            <a:r>
              <a:rPr lang="en-GB" dirty="0"/>
              <a:t>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465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(Non-clustered)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They improve the performance of queries that use attributes </a:t>
            </a:r>
            <a:r>
              <a:rPr lang="en-GB" i="1" dirty="0">
                <a:solidFill>
                  <a:srgbClr val="C00000"/>
                </a:solidFill>
              </a:rPr>
              <a:t>other than the primary key</a:t>
            </a:r>
            <a:r>
              <a:rPr lang="en-GB" dirty="0"/>
              <a:t>.</a:t>
            </a:r>
          </a:p>
          <a:p>
            <a:r>
              <a:rPr lang="en-GB" dirty="0"/>
              <a:t>The improvement to queries, however, must be balanced against the overhead to maintaining the indexes while the database is being updated.</a:t>
            </a:r>
          </a:p>
          <a:p>
            <a:pPr lvl="1"/>
            <a:r>
              <a:rPr lang="en-GB" dirty="0"/>
              <a:t>In other words, avoid making columns that are frequently updated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654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Indexes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051720" y="1817626"/>
          <a:ext cx="55199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9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FirstName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LastName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Julie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79512" y="1628800"/>
          <a:ext cx="1368152" cy="2001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1400" dirty="0"/>
                        <a:t>Salary,</a:t>
                      </a:r>
                      <a:r>
                        <a:rPr lang="en-GB" sz="1400" baseline="0" dirty="0"/>
                        <a:t> </a:t>
                      </a:r>
                      <a:r>
                        <a:rPr lang="en-GB" sz="1400" baseline="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9000, 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12000, 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18000, 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30000, 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8" name="Straight Arrow Connector 7"/>
          <p:cNvCxnSpPr>
            <a:endCxn id="5" idx="1"/>
          </p:cNvCxnSpPr>
          <p:nvPr/>
        </p:nvCxnSpPr>
        <p:spPr>
          <a:xfrm>
            <a:off x="1475656" y="2744726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1547664" y="2348880"/>
            <a:ext cx="504056" cy="11521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V="1">
            <a:off x="1475656" y="2420888"/>
            <a:ext cx="576064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511660" y="3140968"/>
            <a:ext cx="540060" cy="2714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Table 18"/>
          <p:cNvGraphicFramePr>
            <a:graphicFrameLocks noGrp="1"/>
          </p:cNvGraphicFramePr>
          <p:nvPr/>
        </p:nvGraphicFramePr>
        <p:xfrm>
          <a:off x="8075710" y="1844824"/>
          <a:ext cx="960785" cy="1788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607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21" name="Straight Arrow Connector 20"/>
          <p:cNvCxnSpPr>
            <a:stCxn id="19" idx="1"/>
            <a:endCxn id="5" idx="3"/>
          </p:cNvCxnSpPr>
          <p:nvPr/>
        </p:nvCxnSpPr>
        <p:spPr>
          <a:xfrm flipH="1">
            <a:off x="7571655" y="2738904"/>
            <a:ext cx="504055" cy="58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7571653" y="2204864"/>
            <a:ext cx="504058" cy="1296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 flipV="1">
            <a:off x="7571652" y="2348880"/>
            <a:ext cx="504057" cy="7200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 flipV="1">
            <a:off x="7571654" y="3068960"/>
            <a:ext cx="504055" cy="2880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5" name="Table 34"/>
          <p:cNvGraphicFramePr>
            <a:graphicFrameLocks noGrp="1"/>
          </p:cNvGraphicFramePr>
          <p:nvPr/>
        </p:nvGraphicFramePr>
        <p:xfrm>
          <a:off x="2046021" y="4308281"/>
          <a:ext cx="5519935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9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39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400" dirty="0" err="1"/>
                        <a:t>StaffNo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FirstName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LastName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David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Ford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18000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SG37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John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SL41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Julie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6" name="Table 35"/>
          <p:cNvGraphicFramePr>
            <a:graphicFrameLocks noGrp="1"/>
          </p:cNvGraphicFramePr>
          <p:nvPr/>
        </p:nvGraphicFramePr>
        <p:xfrm>
          <a:off x="179512" y="4221088"/>
          <a:ext cx="1368152" cy="2001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81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39040">
                <a:tc>
                  <a:txBody>
                    <a:bodyPr/>
                    <a:lstStyle/>
                    <a:p>
                      <a:r>
                        <a:rPr lang="en-GB" sz="1400" baseline="0" dirty="0" err="1"/>
                        <a:t>BranchNo</a:t>
                      </a:r>
                      <a:r>
                        <a:rPr lang="en-GB" sz="1400" baseline="0" dirty="0"/>
                        <a:t>, Salary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B003, 12000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B003, 18000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B005,</a:t>
                      </a:r>
                      <a:r>
                        <a:rPr lang="en-GB" sz="1400" baseline="0" dirty="0"/>
                        <a:t> 9000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B005, 30000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37" name="Table 36"/>
          <p:cNvGraphicFramePr>
            <a:graphicFrameLocks noGrp="1"/>
          </p:cNvGraphicFramePr>
          <p:nvPr/>
        </p:nvGraphicFramePr>
        <p:xfrm>
          <a:off x="8064313" y="4341301"/>
          <a:ext cx="1044191" cy="1788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441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400" dirty="0" err="1"/>
                        <a:t>BranchNo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B005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39" name="Straight Arrow Connector 38"/>
          <p:cNvCxnSpPr>
            <a:endCxn id="35" idx="1"/>
          </p:cNvCxnSpPr>
          <p:nvPr/>
        </p:nvCxnSpPr>
        <p:spPr>
          <a:xfrm>
            <a:off x="1475656" y="4797152"/>
            <a:ext cx="570365" cy="4382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1511660" y="4869160"/>
            <a:ext cx="534361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1511660" y="5589240"/>
            <a:ext cx="534361" cy="43204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 flipV="1">
            <a:off x="1475656" y="5661248"/>
            <a:ext cx="570365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 flipH="1">
            <a:off x="7565956" y="4869160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>
            <a:endCxn id="35" idx="3"/>
          </p:cNvCxnSpPr>
          <p:nvPr/>
        </p:nvCxnSpPr>
        <p:spPr>
          <a:xfrm flipH="1">
            <a:off x="7565956" y="5235381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7565956" y="5589240"/>
            <a:ext cx="4983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 flipH="1">
            <a:off x="7565956" y="5949280"/>
            <a:ext cx="5097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85289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(Most DBMSs)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creation of indexes is not standard SQL</a:t>
            </a:r>
          </a:p>
          <a:p>
            <a:r>
              <a:rPr lang="en-GB" dirty="0"/>
              <a:t>But most DBMSs support the following syntax: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IndexName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] [,…]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dirty="0"/>
              <a:t>Unique is only needed on non-primary indexes if you wish to make the index column or column combinations unique.</a:t>
            </a:r>
          </a:p>
          <a:p>
            <a:pPr lvl="1"/>
            <a:r>
              <a:rPr lang="en-GB" dirty="0"/>
              <a:t>E.g. defining an index on an email address and you also require the email to be unique for each row.</a:t>
            </a:r>
          </a:p>
        </p:txBody>
      </p:sp>
    </p:spTree>
    <p:extLst>
      <p:ext uri="{BB962C8B-B14F-4D97-AF65-F5344CB8AC3E}">
        <p14:creationId xmlns:p14="http://schemas.microsoft.com/office/powerpoint/2010/main" val="291892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an Index (MS SQL Server)</a:t>
            </a:r>
            <a:br>
              <a:rPr lang="en-GB" dirty="0"/>
            </a:br>
            <a:r>
              <a:rPr lang="en-GB" sz="3100" b="1" dirty="0"/>
              <a:t>(Simplified Syntax)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94360" lvl="2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]|[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NONCLUSTERED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IndexName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Table_Or_View_Name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columnName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|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] [,…]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400" dirty="0"/>
          </a:p>
          <a:p>
            <a:r>
              <a:rPr lang="en-GB" dirty="0"/>
              <a:t>If clustered is not specified, a non-clustered index is created.</a:t>
            </a:r>
          </a:p>
          <a:p>
            <a:r>
              <a:rPr lang="en-GB" dirty="0"/>
              <a:t>If clustered is not specified, a non-clustered index is created.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6706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By default, when you create a PRIMARY KEY constraint in MS SQL Server:</a:t>
            </a:r>
          </a:p>
          <a:p>
            <a:pPr lvl="1"/>
            <a:r>
              <a:rPr lang="en-GB" dirty="0"/>
              <a:t>a unique, clustered index is automatically created on the primary key column, or columns - </a:t>
            </a:r>
            <a:r>
              <a:rPr lang="en-GB" b="1" i="1" dirty="0"/>
              <a:t>Let’s have a look</a:t>
            </a:r>
            <a:r>
              <a:rPr lang="en-GB" i="1" dirty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: you can override this default behaviour using the NONCLUSTERED keyword when creating a primary key.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NONCLUSTERED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347864" y="5229200"/>
            <a:ext cx="1800200" cy="432048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328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non-clustered (secondary) index on a table or view called t1: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Create a clustered index on a table: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>
              <a:spcBef>
                <a:spcPts val="1200"/>
              </a:spcBef>
            </a:pPr>
            <a:r>
              <a:rPr lang="en-GB" dirty="0"/>
              <a:t>Create a unique, clustered index: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CLUSTERED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col1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8072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Index (MS SQL Server)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index can be made up of </a:t>
            </a:r>
            <a:r>
              <a:rPr lang="en-GB" b="1" dirty="0"/>
              <a:t>multiple columns</a:t>
            </a:r>
            <a:r>
              <a:rPr lang="en-GB" dirty="0"/>
              <a:t>.</a:t>
            </a:r>
          </a:p>
          <a:p>
            <a:pPr>
              <a:spcBef>
                <a:spcPts val="1200"/>
              </a:spcBef>
            </a:pPr>
            <a:r>
              <a:rPr lang="en-GB" dirty="0"/>
              <a:t>Create a non-clustered index with a unique constraint on 3 columns and specify the sort order for each column:</a:t>
            </a:r>
          </a:p>
          <a:p>
            <a:pPr marL="594360" lvl="2" indent="0">
              <a:buNone/>
            </a:pP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UNIQUE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i1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t1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col1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col2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ASC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it-IT" dirty="0">
                <a:solidFill>
                  <a:prstClr val="black"/>
                </a:solidFill>
                <a:latin typeface="Consolas" panose="020B0609020204030204" pitchFamily="49" charset="0"/>
              </a:rPr>
              <a:t> col3 </a:t>
            </a:r>
            <a:r>
              <a:rPr lang="it-IT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it-IT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666776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first step in choosing indexes that are required to achieve acceptable performance is </a:t>
            </a:r>
            <a:r>
              <a:rPr lang="en-GB" b="1" dirty="0"/>
              <a:t>analysing transactions</a:t>
            </a:r>
            <a:r>
              <a:rPr lang="en-GB" dirty="0"/>
              <a:t>.</a:t>
            </a:r>
          </a:p>
          <a:p>
            <a:pPr lvl="1"/>
            <a:r>
              <a:rPr lang="en-GB" i="1" dirty="0"/>
              <a:t>We started looking at ways this can be done!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5430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an Index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Some things to consider:</a:t>
            </a:r>
          </a:p>
          <a:p>
            <a:r>
              <a:rPr lang="en-GB" dirty="0"/>
              <a:t>What type of index? Clustered or non-clustered.</a:t>
            </a:r>
          </a:p>
          <a:p>
            <a:r>
              <a:rPr lang="en-GB" dirty="0"/>
              <a:t>If it is not a primary key index, does it need to be unique?</a:t>
            </a:r>
          </a:p>
          <a:p>
            <a:r>
              <a:rPr lang="en-GB" dirty="0"/>
              <a:t>Will the index be made up of one, or more, columns?</a:t>
            </a:r>
          </a:p>
          <a:p>
            <a:r>
              <a:rPr lang="en-GB" dirty="0"/>
              <a:t>What is the sort order for the index? ASC or DESC?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27629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Indexes: Approach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Keep rows unordered</a:t>
            </a:r>
          </a:p>
          <a:p>
            <a:r>
              <a:rPr lang="en-GB" dirty="0"/>
              <a:t>Create as </a:t>
            </a:r>
            <a:r>
              <a:rPr lang="en-GB" u="sng" dirty="0"/>
              <a:t>many</a:t>
            </a:r>
            <a:r>
              <a:rPr lang="en-GB" dirty="0"/>
              <a:t> secondary indexes as necessary</a:t>
            </a:r>
          </a:p>
        </p:txBody>
      </p:sp>
    </p:spTree>
    <p:extLst>
      <p:ext uri="{BB962C8B-B14F-4D97-AF65-F5344CB8AC3E}">
        <p14:creationId xmlns:p14="http://schemas.microsoft.com/office/powerpoint/2010/main" val="410729580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Indexes: Approach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Order rows in the table by specifying a clustering index.</a:t>
            </a:r>
          </a:p>
          <a:p>
            <a:pPr lvl="1"/>
            <a:r>
              <a:rPr lang="en-GB" dirty="0"/>
              <a:t>Choose clustering index columns as follows:</a:t>
            </a:r>
          </a:p>
          <a:p>
            <a:pPr lvl="2"/>
            <a:r>
              <a:rPr lang="en-GB" dirty="0"/>
              <a:t>Column that is used most often for join operations - this makes join operations more efficient, or</a:t>
            </a:r>
          </a:p>
          <a:p>
            <a:pPr lvl="2"/>
            <a:r>
              <a:rPr lang="en-GB" dirty="0"/>
              <a:t>Column that is used most often to access the rows in a table in order of that column.</a:t>
            </a:r>
          </a:p>
          <a:p>
            <a:r>
              <a:rPr lang="en-GB" dirty="0"/>
              <a:t>May also include additional secondary keys to improve certain queries.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398374" y="6292334"/>
            <a:ext cx="33682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This is the approach we will use.</a:t>
            </a:r>
          </a:p>
        </p:txBody>
      </p:sp>
    </p:spTree>
    <p:extLst>
      <p:ext uri="{BB962C8B-B14F-4D97-AF65-F5344CB8AC3E}">
        <p14:creationId xmlns:p14="http://schemas.microsoft.com/office/powerpoint/2010/main" val="369447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Indexes Carefully!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Balance the overhead in the maintenance and use of secondary indexes against performance improvements gained when retrieving data.</a:t>
            </a:r>
          </a:p>
          <a:p>
            <a:r>
              <a:rPr lang="en-GB" dirty="0"/>
              <a:t>Overheads include:</a:t>
            </a:r>
          </a:p>
          <a:p>
            <a:pPr lvl="1"/>
            <a:r>
              <a:rPr lang="en-GB" dirty="0"/>
              <a:t>Adding an index record to every secondary index when a row is inserted into a table.</a:t>
            </a:r>
          </a:p>
          <a:p>
            <a:pPr lvl="1"/>
            <a:r>
              <a:rPr lang="en-GB" dirty="0"/>
              <a:t>Updating a secondary index when the corresponding row is updated.</a:t>
            </a:r>
          </a:p>
          <a:p>
            <a:pPr lvl="1"/>
            <a:r>
              <a:rPr lang="en-GB" dirty="0"/>
              <a:t>Extra disk space needed to store secondary index.</a:t>
            </a:r>
          </a:p>
          <a:p>
            <a:pPr lvl="1"/>
            <a:r>
              <a:rPr lang="en-GB" dirty="0"/>
              <a:t>Possible performance degradation during query optimisation, as the query optimiser may consider all secondary indexes before selecting an optimal execution strategy.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879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Choosing Secondary Indexes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 the “wish-list” guidelines on the following slides to produce a list of possible candidate columns for indexing.</a:t>
            </a:r>
          </a:p>
          <a:p>
            <a:r>
              <a:rPr lang="en-GB" dirty="0"/>
              <a:t>Then, examine the impact of maintaining each of these secondary indexes.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8087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Indexes</a:t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 not index small relations.</a:t>
            </a:r>
          </a:p>
          <a:p>
            <a:r>
              <a:rPr lang="en-GB" dirty="0"/>
              <a:t>In general, index the PK of a relation if it is not the ordering key of the file organisation.</a:t>
            </a:r>
          </a:p>
          <a:p>
            <a:r>
              <a:rPr lang="en-GB" dirty="0"/>
              <a:t>Add a secondary index to a foreign key if it is frequently accessed.</a:t>
            </a:r>
          </a:p>
          <a:p>
            <a:pPr lvl="1"/>
            <a:r>
              <a:rPr lang="en-GB" dirty="0"/>
              <a:t>For example, the </a:t>
            </a:r>
            <a:r>
              <a:rPr lang="en-GB" dirty="0" err="1"/>
              <a:t>OwnerNo</a:t>
            </a:r>
            <a:r>
              <a:rPr lang="en-GB" dirty="0"/>
              <a:t> may be frequently used to join the Property and Property Owner tables.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43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Indexes</a:t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 a secondary index to any attribute that is heavily used as a secondary key.</a:t>
            </a:r>
          </a:p>
          <a:p>
            <a:pPr lvl="1"/>
            <a:r>
              <a:rPr lang="en-GB" dirty="0"/>
              <a:t>For example the rent attribute in the property table.</a:t>
            </a:r>
          </a:p>
          <a:p>
            <a:r>
              <a:rPr lang="en-GB" dirty="0"/>
              <a:t>Add secondary indexes to attributes involved in:</a:t>
            </a:r>
          </a:p>
          <a:p>
            <a:pPr lvl="1"/>
            <a:r>
              <a:rPr lang="en-GB" dirty="0"/>
              <a:t>Selection (WHERE) or JOIN criteria</a:t>
            </a:r>
          </a:p>
          <a:p>
            <a:pPr lvl="1"/>
            <a:r>
              <a:rPr lang="en-GB" dirty="0"/>
              <a:t>ORDER BY</a:t>
            </a:r>
          </a:p>
          <a:p>
            <a:pPr lvl="1"/>
            <a:r>
              <a:rPr lang="en-GB" dirty="0"/>
              <a:t>GROUP BY</a:t>
            </a:r>
          </a:p>
          <a:p>
            <a:pPr lvl="1"/>
            <a:r>
              <a:rPr lang="en-GB" dirty="0"/>
              <a:t>Operations involving sorting (such as UNION, DISTINCT)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272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Indexes</a:t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Add a secondary index on attributes involved in built-in aggregate and built-in functions.</a:t>
            </a:r>
          </a:p>
          <a:p>
            <a:r>
              <a:rPr lang="en-GB" dirty="0"/>
              <a:t>Add a secondary index on attributes that could result in an </a:t>
            </a:r>
            <a:r>
              <a:rPr lang="en-GB" b="1" dirty="0"/>
              <a:t>index-only plan</a:t>
            </a:r>
            <a:r>
              <a:rPr lang="en-GB" dirty="0"/>
              <a:t>.</a:t>
            </a:r>
          </a:p>
          <a:p>
            <a:pPr lvl="1"/>
            <a:r>
              <a:rPr lang="en-GB" b="1" i="1" dirty="0"/>
              <a:t>Index contains all the data needed to execute query</a:t>
            </a:r>
            <a:r>
              <a:rPr lang="en-GB" i="1" dirty="0"/>
              <a:t> </a:t>
            </a:r>
            <a:r>
              <a:rPr lang="en-GB" dirty="0"/>
              <a:t>– results in very efficient queries. </a:t>
            </a:r>
          </a:p>
        </p:txBody>
      </p:sp>
    </p:spTree>
    <p:extLst>
      <p:ext uri="{BB962C8B-B14F-4D97-AF65-F5344CB8AC3E}">
        <p14:creationId xmlns:p14="http://schemas.microsoft.com/office/powerpoint/2010/main" val="30095540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Index-Only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Write a SQL query to produce a list of all branch numbers and the average staff salary for each listed branch number.</a:t>
            </a:r>
          </a:p>
        </p:txBody>
      </p:sp>
    </p:spTree>
    <p:extLst>
      <p:ext uri="{BB962C8B-B14F-4D97-AF65-F5344CB8AC3E}">
        <p14:creationId xmlns:p14="http://schemas.microsoft.com/office/powerpoint/2010/main" val="266482491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Index-Only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Index: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CREATE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INDEX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idx_staff_branch_salary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Salary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  <a:p>
            <a:r>
              <a:rPr lang="en-GB" dirty="0"/>
              <a:t>Query:</a:t>
            </a:r>
          </a:p>
          <a:p>
            <a:pPr marL="68580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AVG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Salary</a:t>
            </a:r>
            <a:r>
              <a:rPr lang="en-GB" sz="2600" dirty="0">
                <a:solidFill>
                  <a:srgbClr val="80808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  <a:endParaRPr lang="en-GB" sz="2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Staff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GROUP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BY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BranchNo</a:t>
            </a:r>
            <a:endParaRPr lang="en-GB" dirty="0"/>
          </a:p>
          <a:p>
            <a:r>
              <a:rPr lang="en-GB" dirty="0"/>
              <a:t>This is an example of an index-only plan.</a:t>
            </a:r>
          </a:p>
          <a:p>
            <a:pPr lvl="1"/>
            <a:r>
              <a:rPr lang="en-GB" dirty="0"/>
              <a:t>The query only needs to access the columns defined in the index.</a:t>
            </a:r>
          </a:p>
          <a:p>
            <a:pPr lvl="1"/>
            <a:r>
              <a:rPr lang="en-GB" dirty="0"/>
              <a:t>The advantage is that this query will execute quickly as there is no need to access the data file.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6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Secondary Indexes</a:t>
            </a:r>
            <a:br>
              <a:rPr lang="en-GB" dirty="0"/>
            </a:br>
            <a:r>
              <a:rPr lang="en-GB" sz="3600" dirty="0"/>
              <a:t>“Wish-list” Guidelines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Avoid indexing a column that is frequently updated.</a:t>
            </a:r>
          </a:p>
          <a:p>
            <a:r>
              <a:rPr lang="en-GB" dirty="0"/>
              <a:t>Avoid indexing an attribute if the query will retrieve a significant proportion of the relation (e.g. 25% of the relation), it  may be more efficient to search.</a:t>
            </a:r>
          </a:p>
          <a:p>
            <a:r>
              <a:rPr lang="en-GB" dirty="0"/>
              <a:t>Avoid indexing attributes that consist of long character strings</a:t>
            </a:r>
          </a:p>
          <a:p>
            <a:pPr lvl="1"/>
            <a:r>
              <a:rPr lang="en-GB" dirty="0"/>
              <a:t>This is why UUIDs (GUIDs) may not be good as indexes.</a:t>
            </a:r>
          </a:p>
        </p:txBody>
      </p:sp>
    </p:spTree>
    <p:extLst>
      <p:ext uri="{BB962C8B-B14F-4D97-AF65-F5344CB8AC3E}">
        <p14:creationId xmlns:p14="http://schemas.microsoft.com/office/powerpoint/2010/main" val="423748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17127</TotalTime>
  <Words>3094</Words>
  <Application>Microsoft Office PowerPoint</Application>
  <PresentationFormat>On-screen Show (4:3)</PresentationFormat>
  <Paragraphs>382</Paragraphs>
  <Slides>46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Indexes</vt:lpstr>
      <vt:lpstr>Today’s Lecture</vt:lpstr>
      <vt:lpstr>Phases of Database Design</vt:lpstr>
      <vt:lpstr>Physical Database Design</vt:lpstr>
      <vt:lpstr>Physical Database Design</vt:lpstr>
      <vt:lpstr>File Organisations and Indexes</vt:lpstr>
      <vt:lpstr>Step 2: Choose File Organisations How do you store and access data in an efficient way?</vt:lpstr>
      <vt:lpstr>File Organisations and Indexes</vt:lpstr>
      <vt:lpstr>Step 1: Analyse Transactions</vt:lpstr>
      <vt:lpstr>Analyse Transactions</vt:lpstr>
      <vt:lpstr>Question</vt:lpstr>
      <vt:lpstr>Indexes</vt:lpstr>
      <vt:lpstr>Indexes</vt:lpstr>
      <vt:lpstr>Indexes</vt:lpstr>
      <vt:lpstr>Maintaining Indexes Possible Extra Costs</vt:lpstr>
      <vt:lpstr>Types of Indexes</vt:lpstr>
      <vt:lpstr>Clustered Index</vt:lpstr>
      <vt:lpstr>Primary or Clustered Index</vt:lpstr>
      <vt:lpstr>Clustered Indexes</vt:lpstr>
      <vt:lpstr>Clustered Indexes</vt:lpstr>
      <vt:lpstr>Exercise (Lab Exercise)</vt:lpstr>
      <vt:lpstr>GUIDs and UUIDs</vt:lpstr>
      <vt:lpstr>Question</vt:lpstr>
      <vt:lpstr>Adding a UUID (GUID) to a Table</vt:lpstr>
      <vt:lpstr>Exercise: Creating a UUID Column</vt:lpstr>
      <vt:lpstr>Secondary Indexes</vt:lpstr>
      <vt:lpstr>Secondary (Non-clustered) Index</vt:lpstr>
      <vt:lpstr>Secondary (Non-clustered) Index</vt:lpstr>
      <vt:lpstr>Secondary Indexes</vt:lpstr>
      <vt:lpstr>Creating an Index (Most DBMSs)</vt:lpstr>
      <vt:lpstr>Creating an Index (MS SQL Server) (Simplified Syntax)</vt:lpstr>
      <vt:lpstr>Creating an Index (MS SQL Server)</vt:lpstr>
      <vt:lpstr>Creating an Index (MS SQL Server)</vt:lpstr>
      <vt:lpstr>Creating an Index (MS SQL Server)</vt:lpstr>
      <vt:lpstr>Choosing Indexes</vt:lpstr>
      <vt:lpstr>Choosing an Index</vt:lpstr>
      <vt:lpstr>Choosing Indexes: Approach 1</vt:lpstr>
      <vt:lpstr>Choosing Indexes: Approach 2</vt:lpstr>
      <vt:lpstr>Choosing Secondary Indexes Carefully!</vt:lpstr>
      <vt:lpstr>Choosing Secondary Indexes</vt:lpstr>
      <vt:lpstr>Choosing Secondary Indexes “Wish-list” Guidelines</vt:lpstr>
      <vt:lpstr>Choosing Secondary Indexes “Wish-list” Guidelines</vt:lpstr>
      <vt:lpstr>Choosing Secondary Indexes “Wish-list” Guidelines</vt:lpstr>
      <vt:lpstr>Exercise: Index-Only Plan</vt:lpstr>
      <vt:lpstr>Index-Only Plan</vt:lpstr>
      <vt:lpstr>Choosing Secondary Indexes “Wish-list” Guidelines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Beverley Falvey</dc:creator>
  <cp:lastModifiedBy>Beverley Holland</cp:lastModifiedBy>
  <cp:revision>1453</cp:revision>
  <cp:lastPrinted>2014-09-29T16:21:25Z</cp:lastPrinted>
  <dcterms:created xsi:type="dcterms:W3CDTF">2013-09-18T07:00:31Z</dcterms:created>
  <dcterms:modified xsi:type="dcterms:W3CDTF">2020-11-19T16:25:59Z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