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70" r:id="rId4"/>
    <p:sldId id="262" r:id="rId5"/>
    <p:sldId id="258" r:id="rId6"/>
    <p:sldId id="272" r:id="rId7"/>
    <p:sldId id="259" r:id="rId8"/>
    <p:sldId id="274" r:id="rId9"/>
    <p:sldId id="266" r:id="rId10"/>
    <p:sldId id="276" r:id="rId11"/>
    <p:sldId id="277" r:id="rId12"/>
    <p:sldId id="273" r:id="rId13"/>
    <p:sldId id="279" r:id="rId14"/>
    <p:sldId id="269" r:id="rId15"/>
    <p:sldId id="280" r:id="rId16"/>
    <p:sldId id="268" r:id="rId17"/>
  </p:sldIdLst>
  <p:sldSz cx="18288000" cy="10287000"/>
  <p:notesSz cx="6858000" cy="9144000"/>
  <p:embeddedFontLst>
    <p:embeddedFont>
      <p:font typeface="Abadi" panose="020B0604020104020204" pitchFamily="34" charset="77"/>
      <p:regular r:id="rId19"/>
      <p:bold r:id="rId20"/>
      <p:italic r:id="rId21"/>
      <p:boldItalic r:id="rId22"/>
    </p:embeddedFont>
    <p:embeddedFont>
      <p:font typeface="Aileron" pitchFamily="2" charset="77"/>
      <p:regular r:id="rId23"/>
    </p:embeddedFont>
    <p:embeddedFont>
      <p:font typeface="Aileron Bold" pitchFamily="2" charset="77"/>
      <p:regular r:id="rId24"/>
      <p:bold r:id="rId25"/>
    </p:embeddedFont>
    <p:embeddedFont>
      <p:font typeface="Telegraf Bold" pitchFamily="2" charset="77"/>
      <p:regular r:id="rId26"/>
      <p:bold r:id="rId2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C74590-B7F3-444F-B061-B0A2512F3F6C}" v="18" dt="2025-07-28T11:55:06.3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29" autoAdjust="0"/>
    <p:restoredTop sz="90571" autoAdjust="0"/>
  </p:normalViewPr>
  <p:slideViewPr>
    <p:cSldViewPr>
      <p:cViewPr>
        <p:scale>
          <a:sx n="67" d="100"/>
          <a:sy n="67" d="100"/>
        </p:scale>
        <p:origin x="1496" y="3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4000EC-D8E0-46BF-831D-87D39BE80A2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036908-CF60-4E4B-8E61-BFA0DC721D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829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270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847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24979B-8971-876F-503C-417F564150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F2091D-E023-2BAB-F7AD-54EFD1C938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59263E-6D14-7F1D-1C61-0858490A26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F38CC7-08A6-925A-6CDB-66CB19BF59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18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491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931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FB2F24-9948-0D80-8CEB-F3CAF8E6D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69F1D2-D64E-7978-FA1D-1F08054998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266A5F-AD9C-D055-D2C9-A553F1E83E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E05051-98F0-4328-8CBE-BEAFE073D4F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483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97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33BA71-0306-B92A-77E3-F0E459845E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D5C76C-DA03-4BB7-5EE5-FEC1AE641A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A6FEA7C-4F14-8550-B736-DEF3A9A5B7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CBB5A9-BDEC-C8C9-6F47-F911F69622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1660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2489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8DE8DA-3A3A-5A9D-2215-58210855B5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0C3643-C14D-B271-C2E7-04E52F9BCD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728AC0-35D8-D8EE-097A-FED8E162AF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B70C7F-ACFC-78AB-9B24-1C2F825FE9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8924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9CE941-3A5B-84F3-4360-58FF71748A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510DFA-E4F4-0F9D-26A3-3FE5800CBC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30516B-5F0B-4947-F544-DA22043096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55C7A7-5AE8-0CE9-5FD6-0F04F4B263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4171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936B4-3E19-8EE3-2AF3-ED44D7294E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1147A7-EEC0-8D58-2B03-5D581D92C0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16B8A4C-0F89-4908-830D-A111D293AA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16A729-81CE-0440-6448-98077B21DB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3715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F4CAD-600A-87A8-1EC9-472D6D83F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5CF6E6-20E0-AD2E-E015-B217228043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A57AA8-9C6B-F00B-7670-47308CA317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6F231D-FDB9-AC69-6E2A-F41C414D96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44152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F3A877-03D4-7953-BBC0-27A4C7853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170B6B-672B-786E-E215-A55EEB3005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38F96F-9842-D14D-37F7-660B553CC8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FF83D0-95DC-5D25-859D-95A7F6B5B9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9441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846B7-7039-69E5-80EB-560FC8AF59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8D6FF9-70FF-1ADB-8143-61CB7D01FD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6464D8-D9BC-2A6C-AE27-014192C0A6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53459E-195B-64D5-DF4D-A2E3163B2C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2000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036908-CF60-4E4B-8E61-BFA0DC721D6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2370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18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348487" y="4433307"/>
            <a:ext cx="7586098" cy="758609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19050" cap="sq">
              <a:solidFill>
                <a:srgbClr val="FFFFFF">
                  <a:alpha val="24706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18761" y="2519228"/>
            <a:ext cx="16230600" cy="40875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5810"/>
              </a:lnSpc>
            </a:pPr>
            <a:r>
              <a:rPr lang="en-US" sz="15000" b="1" spc="-867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Analytical Review of Airbnb</a:t>
            </a:r>
          </a:p>
        </p:txBody>
      </p:sp>
      <p:sp>
        <p:nvSpPr>
          <p:cNvPr id="6" name="AutoShape 6"/>
          <p:cNvSpPr/>
          <p:nvPr/>
        </p:nvSpPr>
        <p:spPr>
          <a:xfrm>
            <a:off x="1028700" y="8191500"/>
            <a:ext cx="1623060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28700" y="8343900"/>
            <a:ext cx="5753100" cy="2154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US" sz="2000" spc="-122" dirty="0">
                <a:solidFill>
                  <a:srgbClr val="FFFFFF"/>
                </a:solidFill>
                <a:latin typeface="Aileron"/>
                <a:ea typeface="Aileron"/>
                <a:cs typeface="Aileron"/>
                <a:sym typeface="Aileron"/>
              </a:rPr>
              <a:t>Daniel Hriscu 2127929</a:t>
            </a:r>
          </a:p>
          <a:p>
            <a:r>
              <a:rPr lang="en-US" sz="2000" spc="-122" dirty="0">
                <a:solidFill>
                  <a:srgbClr val="FFFFFF"/>
                </a:solidFill>
                <a:latin typeface="Aileron"/>
                <a:sym typeface="Aileron"/>
              </a:rPr>
              <a:t>Module Code: ACCA7015</a:t>
            </a:r>
          </a:p>
          <a:p>
            <a:r>
              <a:rPr lang="en-US" sz="2000" spc="-122" dirty="0">
                <a:solidFill>
                  <a:srgbClr val="FFFFFF"/>
                </a:solidFill>
                <a:latin typeface="Aileron"/>
                <a:sym typeface="Aileron"/>
              </a:rPr>
              <a:t>Submission Date: 31/10/2025</a:t>
            </a:r>
          </a:p>
          <a:p>
            <a:r>
              <a:rPr lang="en-US" sz="2000" spc="-122" dirty="0">
                <a:solidFill>
                  <a:srgbClr val="FFFFFF"/>
                </a:solidFill>
                <a:latin typeface="Aileron"/>
                <a:sym typeface="Aileron"/>
              </a:rPr>
              <a:t>Lecturer: DR. Nouah Elmitwally </a:t>
            </a:r>
          </a:p>
          <a:p>
            <a:r>
              <a:rPr lang="en-US" sz="2000" spc="-122" dirty="0">
                <a:solidFill>
                  <a:srgbClr val="FFFFFF"/>
                </a:solidFill>
                <a:latin typeface="Aileron"/>
                <a:sym typeface="Aileron"/>
              </a:rPr>
              <a:t>University Name:</a:t>
            </a:r>
            <a:r>
              <a:rPr lang="en-GB" sz="2000" spc="-122" dirty="0">
                <a:solidFill>
                  <a:schemeClr val="bg1"/>
                </a:solidFill>
                <a:latin typeface="Abadi" panose="020B0604020104020204" pitchFamily="34" charset="77"/>
                <a:sym typeface="Aileron"/>
              </a:rPr>
              <a:t> University of Wales Trinity Saint David</a:t>
            </a:r>
          </a:p>
          <a:p>
            <a:r>
              <a:rPr lang="en-GB" sz="2000" spc="-122" dirty="0">
                <a:solidFill>
                  <a:schemeClr val="bg1"/>
                </a:solidFill>
                <a:latin typeface="Abadi" panose="020B0604020104020204" pitchFamily="34" charset="77"/>
                <a:sym typeface="Aileron"/>
              </a:rPr>
              <a:t>Campus Name: Birmingham</a:t>
            </a:r>
          </a:p>
          <a:p>
            <a:endParaRPr lang="en-GB" sz="2000" dirty="0">
              <a:solidFill>
                <a:schemeClr val="bg1"/>
              </a:solidFill>
              <a:latin typeface="Abadi" panose="020B0604020104020204" pitchFamily="34" charset="77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28700" y="6286500"/>
            <a:ext cx="16230600" cy="1714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59"/>
              </a:lnSpc>
              <a:spcBef>
                <a:spcPct val="0"/>
              </a:spcBef>
            </a:pPr>
            <a:r>
              <a:rPr lang="en-US" sz="4899" b="1" spc="-249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A closer look at where listings cluster, what drives prices, and how hosting has become a business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28700" y="523938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5268012" y="523938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9503567" y="523938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AutoShape 5"/>
          <p:cNvSpPr/>
          <p:nvPr/>
        </p:nvSpPr>
        <p:spPr>
          <a:xfrm>
            <a:off x="13742879" y="523938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1028700" y="647867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5268012" y="647867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9503567" y="647867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13742879" y="647867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>
            <a:off x="1028700" y="7718360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5268012" y="7718360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9503567" y="7718360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1028700" y="9149542"/>
            <a:ext cx="16230600" cy="108758"/>
            <a:chOff x="0" y="0"/>
            <a:chExt cx="4274726" cy="28644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274726" cy="28644"/>
            </a:xfrm>
            <a:custGeom>
              <a:avLst/>
              <a:gdLst/>
              <a:ahLst/>
              <a:cxnLst/>
              <a:rect l="l" t="t" r="r" b="b"/>
              <a:pathLst>
                <a:path w="4274726" h="28644">
                  <a:moveTo>
                    <a:pt x="0" y="0"/>
                  </a:moveTo>
                  <a:lnTo>
                    <a:pt x="4274726" y="0"/>
                  </a:lnTo>
                  <a:lnTo>
                    <a:pt x="4274726" y="28644"/>
                  </a:lnTo>
                  <a:lnTo>
                    <a:pt x="0" y="28644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0" y="-57150"/>
              <a:ext cx="4274726" cy="85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28700" y="4305300"/>
            <a:ext cx="3516421" cy="9055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1. Introduction &amp; Research Framework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47084" y="4308910"/>
            <a:ext cx="3516421" cy="884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2. Dataset Overview &amp; Data Quality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503567" y="4558441"/>
            <a:ext cx="3521186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3. Univariate Analysis 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764815" y="4558441"/>
            <a:ext cx="3516421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4. Spatial Distribution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28700" y="5792240"/>
            <a:ext cx="3524937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5. Natural Groupings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287062" y="5792240"/>
            <a:ext cx="3516421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6. Price Determinants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484519" y="5792240"/>
            <a:ext cx="3516421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7. Host Professionalization 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3758179" y="5503874"/>
            <a:ext cx="3516421" cy="884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8. Professional Pricing Strategies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3956" y="6930364"/>
            <a:ext cx="3524937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9. Reputation Signals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247084" y="6633663"/>
            <a:ext cx="3514543" cy="884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10. Availability as Operational Indicator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484518" y="6930364"/>
            <a:ext cx="3516421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11. Correlation Analysis </a:t>
            </a:r>
          </a:p>
        </p:txBody>
      </p:sp>
      <p:sp>
        <p:nvSpPr>
          <p:cNvPr id="28" name="Freeform 28"/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5539076" y="2247900"/>
            <a:ext cx="7209845" cy="1579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49"/>
              </a:lnSpc>
            </a:pPr>
            <a:r>
              <a:rPr lang="en-US" sz="12848" b="1" spc="-655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Agenda</a:t>
            </a:r>
          </a:p>
        </p:txBody>
      </p:sp>
      <p:sp>
        <p:nvSpPr>
          <p:cNvPr id="30" name="AutoShape 9">
            <a:extLst>
              <a:ext uri="{FF2B5EF4-FFF2-40B4-BE49-F238E27FC236}">
                <a16:creationId xmlns:a16="http://schemas.microsoft.com/office/drawing/2014/main" id="{2DB0E322-9295-BE20-6360-FD9E82EB3465}"/>
              </a:ext>
            </a:extLst>
          </p:cNvPr>
          <p:cNvSpPr/>
          <p:nvPr/>
        </p:nvSpPr>
        <p:spPr>
          <a:xfrm>
            <a:off x="13761929" y="7698195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Box 24">
            <a:extLst>
              <a:ext uri="{FF2B5EF4-FFF2-40B4-BE49-F238E27FC236}">
                <a16:creationId xmlns:a16="http://schemas.microsoft.com/office/drawing/2014/main" id="{6E0C5550-5029-F8CE-BD11-E536065CF3D2}"/>
              </a:ext>
            </a:extLst>
          </p:cNvPr>
          <p:cNvSpPr txBox="1"/>
          <p:nvPr/>
        </p:nvSpPr>
        <p:spPr>
          <a:xfrm>
            <a:off x="13764815" y="6930364"/>
            <a:ext cx="3516421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12. Executive Summary </a:t>
            </a:r>
          </a:p>
        </p:txBody>
      </p:sp>
      <p:sp>
        <p:nvSpPr>
          <p:cNvPr id="32" name="AutoShape 9">
            <a:extLst>
              <a:ext uri="{FF2B5EF4-FFF2-40B4-BE49-F238E27FC236}">
                <a16:creationId xmlns:a16="http://schemas.microsoft.com/office/drawing/2014/main" id="{C0F895D6-9574-3C53-0281-81E67807B8B7}"/>
              </a:ext>
            </a:extLst>
          </p:cNvPr>
          <p:cNvSpPr/>
          <p:nvPr/>
        </p:nvSpPr>
        <p:spPr>
          <a:xfrm>
            <a:off x="7389539" y="8763409"/>
            <a:ext cx="3516421" cy="0"/>
          </a:xfrm>
          <a:prstGeom prst="line">
            <a:avLst/>
          </a:prstGeom>
          <a:ln w="19050" cap="flat">
            <a:solidFill>
              <a:srgbClr val="132B5D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Box 24">
            <a:extLst>
              <a:ext uri="{FF2B5EF4-FFF2-40B4-BE49-F238E27FC236}">
                <a16:creationId xmlns:a16="http://schemas.microsoft.com/office/drawing/2014/main" id="{1E94FFA1-592C-4494-28EF-CA0E941E4D47}"/>
              </a:ext>
            </a:extLst>
          </p:cNvPr>
          <p:cNvSpPr txBox="1"/>
          <p:nvPr/>
        </p:nvSpPr>
        <p:spPr>
          <a:xfrm>
            <a:off x="7385789" y="8076974"/>
            <a:ext cx="3516421" cy="422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spc="-12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13.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39021-056C-EAFF-9354-2CD2141D40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887DFE51-F2FD-9155-A09B-2DD980F6649C}"/>
              </a:ext>
            </a:extLst>
          </p:cNvPr>
          <p:cNvGrpSpPr/>
          <p:nvPr/>
        </p:nvGrpSpPr>
        <p:grpSpPr>
          <a:xfrm>
            <a:off x="9305015" y="1028700"/>
            <a:ext cx="7954285" cy="3823782"/>
            <a:chOff x="0" y="0"/>
            <a:chExt cx="2601952" cy="83436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C6EF008-87DB-41A2-CDF1-0247757C8F41}"/>
                </a:ext>
              </a:extLst>
            </p:cNvPr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96830456-B403-97FC-7284-4EDD855C7D0B}"/>
                </a:ext>
              </a:extLst>
            </p:cNvPr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702D4C22-42A0-3DC4-C743-13AE875BD104}"/>
              </a:ext>
            </a:extLst>
          </p:cNvPr>
          <p:cNvGrpSpPr/>
          <p:nvPr/>
        </p:nvGrpSpPr>
        <p:grpSpPr>
          <a:xfrm>
            <a:off x="9279578" y="5061772"/>
            <a:ext cx="7954285" cy="3823783"/>
            <a:chOff x="0" y="0"/>
            <a:chExt cx="2601952" cy="834366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A3EF484F-4BCF-D46F-0807-DAF066CE40D7}"/>
                </a:ext>
              </a:extLst>
            </p:cNvPr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33C8BED7-9F09-0984-F36F-3E88D6A3975B}"/>
                </a:ext>
              </a:extLst>
            </p:cNvPr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D0C60AEC-E071-E658-B292-A338FBCD528D}"/>
              </a:ext>
            </a:extLst>
          </p:cNvPr>
          <p:cNvGrpSpPr/>
          <p:nvPr/>
        </p:nvGrpSpPr>
        <p:grpSpPr>
          <a:xfrm>
            <a:off x="9005102" y="1028700"/>
            <a:ext cx="47625" cy="8229600"/>
            <a:chOff x="0" y="0"/>
            <a:chExt cx="12543" cy="2167467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CB3BC2E9-EE8A-D6EE-AE4A-037FAFD50952}"/>
                </a:ext>
              </a:extLst>
            </p:cNvPr>
            <p:cNvSpPr/>
            <p:nvPr/>
          </p:nvSpPr>
          <p:spPr>
            <a:xfrm>
              <a:off x="0" y="0"/>
              <a:ext cx="12543" cy="2167467"/>
            </a:xfrm>
            <a:custGeom>
              <a:avLst/>
              <a:gdLst/>
              <a:ahLst/>
              <a:cxnLst/>
              <a:rect l="l" t="t" r="r" b="b"/>
              <a:pathLst>
                <a:path w="12543" h="2167467">
                  <a:moveTo>
                    <a:pt x="0" y="0"/>
                  </a:moveTo>
                  <a:lnTo>
                    <a:pt x="12543" y="0"/>
                  </a:lnTo>
                  <a:lnTo>
                    <a:pt x="12543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C6384CFF-FB00-8E0E-BFFC-BBB271F929A2}"/>
                </a:ext>
              </a:extLst>
            </p:cNvPr>
            <p:cNvSpPr txBox="1"/>
            <p:nvPr/>
          </p:nvSpPr>
          <p:spPr>
            <a:xfrm>
              <a:off x="0" y="-57150"/>
              <a:ext cx="12543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986199FB-1F04-B5F3-5C21-DB50B573F72A}"/>
              </a:ext>
            </a:extLst>
          </p:cNvPr>
          <p:cNvSpPr txBox="1"/>
          <p:nvPr/>
        </p:nvSpPr>
        <p:spPr>
          <a:xfrm>
            <a:off x="9814638" y="2267301"/>
            <a:ext cx="7058789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4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This analysis focuses on NYC in 2019 and aims to: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4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Map where listings concentrate and flag hotspot areas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4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Unpack what pushes prices up or down using a hedonic approach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4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Track how hosting has professionalized and what that means for the market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EF84D626-B3EC-B82E-B69D-EE1D8BEA2F4B}"/>
              </a:ext>
            </a:extLst>
          </p:cNvPr>
          <p:cNvSpPr txBox="1"/>
          <p:nvPr/>
        </p:nvSpPr>
        <p:spPr>
          <a:xfrm>
            <a:off x="9814638" y="1530745"/>
            <a:ext cx="6935037" cy="3584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3200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Research Objectives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A6F98CCE-BAC7-8716-C770-D423692F3A04}"/>
              </a:ext>
            </a:extLst>
          </p:cNvPr>
          <p:cNvSpPr txBox="1"/>
          <p:nvPr/>
        </p:nvSpPr>
        <p:spPr>
          <a:xfrm>
            <a:off x="9752763" y="6385972"/>
            <a:ext cx="7058789" cy="1436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4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We use hedonic pricing theory [2], treating price as the result of attributes like location, room type, and host profile. This lets us estimate which features actually move the needle in a platform setting.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65494DF0-33AA-4D3C-F92C-00A50B7C8779}"/>
              </a:ext>
            </a:extLst>
          </p:cNvPr>
          <p:cNvSpPr txBox="1"/>
          <p:nvPr/>
        </p:nvSpPr>
        <p:spPr>
          <a:xfrm>
            <a:off x="9752763" y="5551970"/>
            <a:ext cx="4714394" cy="3584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3200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Analytical Framework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F4F1CEA1-C61E-1A66-437A-CADB3410FCA4}"/>
              </a:ext>
            </a:extLst>
          </p:cNvPr>
          <p:cNvSpPr txBox="1"/>
          <p:nvPr/>
        </p:nvSpPr>
        <p:spPr>
          <a:xfrm>
            <a:off x="1028700" y="8885555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  <a:spcBef>
                <a:spcPct val="0"/>
              </a:spcBef>
            </a:pPr>
            <a:r>
              <a:rPr lang="en-US" sz="2200" spc="-112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91AF6C56-6796-6B56-FE41-07F8E86BE1FD}"/>
              </a:ext>
            </a:extLst>
          </p:cNvPr>
          <p:cNvSpPr txBox="1"/>
          <p:nvPr/>
        </p:nvSpPr>
        <p:spPr>
          <a:xfrm>
            <a:off x="1028700" y="2380247"/>
            <a:ext cx="7728752" cy="171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6000" b="1" spc="-356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Introduction &amp; Research Framework</a:t>
            </a:r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26223B03-4D40-170D-45AB-F0DDAC08E529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4" name="Group 24">
            <a:extLst>
              <a:ext uri="{FF2B5EF4-FFF2-40B4-BE49-F238E27FC236}">
                <a16:creationId xmlns:a16="http://schemas.microsoft.com/office/drawing/2014/main" id="{1F9BA957-6BCF-D7C6-9BDA-C3539E8EC85E}"/>
              </a:ext>
            </a:extLst>
          </p:cNvPr>
          <p:cNvGrpSpPr/>
          <p:nvPr/>
        </p:nvGrpSpPr>
        <p:grpSpPr>
          <a:xfrm>
            <a:off x="1028700" y="4533900"/>
            <a:ext cx="7728752" cy="3818515"/>
            <a:chOff x="0" y="0"/>
            <a:chExt cx="2528177" cy="1249087"/>
          </a:xfrm>
        </p:grpSpPr>
        <p:sp>
          <p:nvSpPr>
            <p:cNvPr id="25" name="Freeform 25">
              <a:extLst>
                <a:ext uri="{FF2B5EF4-FFF2-40B4-BE49-F238E27FC236}">
                  <a16:creationId xmlns:a16="http://schemas.microsoft.com/office/drawing/2014/main" id="{2E00D964-9B19-8E55-07F0-026CCBA39D0A}"/>
                </a:ext>
              </a:extLst>
            </p:cNvPr>
            <p:cNvSpPr/>
            <p:nvPr/>
          </p:nvSpPr>
          <p:spPr>
            <a:xfrm>
              <a:off x="0" y="0"/>
              <a:ext cx="2528177" cy="1249087"/>
            </a:xfrm>
            <a:custGeom>
              <a:avLst/>
              <a:gdLst/>
              <a:ahLst/>
              <a:cxnLst/>
              <a:rect l="l" t="t" r="r" b="b"/>
              <a:pathLst>
                <a:path w="2528177" h="1249087">
                  <a:moveTo>
                    <a:pt x="0" y="0"/>
                  </a:moveTo>
                  <a:lnTo>
                    <a:pt x="2528177" y="0"/>
                  </a:lnTo>
                  <a:lnTo>
                    <a:pt x="2528177" y="1249087"/>
                  </a:lnTo>
                  <a:lnTo>
                    <a:pt x="0" y="1249087"/>
                  </a:lnTo>
                  <a:close/>
                </a:path>
              </a:pathLst>
            </a:custGeom>
            <a:solidFill>
              <a:srgbClr val="22201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>
              <a:extLst>
                <a:ext uri="{FF2B5EF4-FFF2-40B4-BE49-F238E27FC236}">
                  <a16:creationId xmlns:a16="http://schemas.microsoft.com/office/drawing/2014/main" id="{AA636E64-F34B-CE9C-237E-9FD2EFFF518D}"/>
                </a:ext>
              </a:extLst>
            </p:cNvPr>
            <p:cNvSpPr txBox="1"/>
            <p:nvPr/>
          </p:nvSpPr>
          <p:spPr>
            <a:xfrm>
              <a:off x="0" y="-57150"/>
              <a:ext cx="2528177" cy="13062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27" name="TextBox 27">
            <a:extLst>
              <a:ext uri="{FF2B5EF4-FFF2-40B4-BE49-F238E27FC236}">
                <a16:creationId xmlns:a16="http://schemas.microsoft.com/office/drawing/2014/main" id="{756E5DAC-CF73-D56F-5457-ABDF8AEEDAE9}"/>
              </a:ext>
            </a:extLst>
          </p:cNvPr>
          <p:cNvSpPr txBox="1"/>
          <p:nvPr/>
        </p:nvSpPr>
        <p:spPr>
          <a:xfrm>
            <a:off x="1295400" y="5929130"/>
            <a:ext cx="6833329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15901" lvl="1">
              <a:lnSpc>
                <a:spcPts val="2800"/>
              </a:lnSpc>
            </a:pPr>
            <a:r>
              <a:rPr lang="en-US" sz="24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Airbnb didn’t just add more places to stay it shifted how urban tourism works. What began as spare room sharing now looks, in many neighborhoods, like a professional rental market [1]. That shift, in turn, may be reshaping where visitors stay, how much they pay, and who benefits.</a:t>
            </a:r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64714CD9-1E73-A6A3-F401-3F9E1E88DCC6}"/>
              </a:ext>
            </a:extLst>
          </p:cNvPr>
          <p:cNvSpPr txBox="1"/>
          <p:nvPr/>
        </p:nvSpPr>
        <p:spPr>
          <a:xfrm>
            <a:off x="1476448" y="5023447"/>
            <a:ext cx="6833329" cy="6918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3200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The Evolution of Urban Tourism Markets</a:t>
            </a:r>
          </a:p>
        </p:txBody>
      </p:sp>
    </p:spTree>
    <p:extLst>
      <p:ext uri="{BB962C8B-B14F-4D97-AF65-F5344CB8AC3E}">
        <p14:creationId xmlns:p14="http://schemas.microsoft.com/office/powerpoint/2010/main" val="705442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149751" y="1028700"/>
            <a:ext cx="0" cy="8229600"/>
          </a:xfrm>
          <a:prstGeom prst="line">
            <a:avLst/>
          </a:prstGeom>
          <a:ln w="19050" cap="rnd">
            <a:solidFill>
              <a:srgbClr val="000000"/>
            </a:solidFill>
            <a:prstDash val="lgDash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97881" y="2523545"/>
            <a:ext cx="8588272" cy="2155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70"/>
              </a:lnSpc>
            </a:pPr>
            <a:r>
              <a:rPr lang="en-US" sz="8000" b="1" spc="-459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Dataset Overview &amp; Data Quality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19117" y="5138792"/>
            <a:ext cx="8588272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b="1" spc="-140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From Components to a Cohesive System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553800" y="2564001"/>
            <a:ext cx="5705500" cy="1405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Source: AB_NYC_2019.csv (Inside Airbnb)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Initial records: 48,895 listings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Final sample: 47,899 listings after cleaning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Timeframe: Calendar year 2019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553800" y="2132258"/>
            <a:ext cx="5705500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Dataset at a Glance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1002522" y="4391841"/>
            <a:ext cx="294459" cy="294459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1082382" y="4468041"/>
            <a:ext cx="134738" cy="134738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1469194" y="5534053"/>
            <a:ext cx="5705500" cy="1406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</a:t>
            </a:r>
            <a:r>
              <a:rPr lang="en-US" sz="2000" spc="-102" dirty="0" err="1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reviews_per_month</a:t>
            </a: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: 10,052 missing → set to 0 (no recorded reviews)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name, </a:t>
            </a:r>
            <a:r>
              <a:rPr lang="en-US" sz="2000" spc="-102" dirty="0" err="1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host_name</a:t>
            </a: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: 16 missing → dropped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last_review: kept as context, not modelled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492749" y="4403583"/>
            <a:ext cx="5705500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Data Quality Assessment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11002521" y="7133498"/>
            <a:ext cx="294459" cy="294459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1082381" y="7213358"/>
            <a:ext cx="134738" cy="134738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1002522" y="2166384"/>
            <a:ext cx="294459" cy="294459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082382" y="2246244"/>
            <a:ext cx="134738" cy="134738"/>
            <a:chOff x="0" y="0"/>
            <a:chExt cx="812800" cy="8128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C76BA54C-34E1-C271-2458-54C07D7E1E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9488"/>
              </p:ext>
            </p:extLst>
          </p:nvPr>
        </p:nvGraphicFramePr>
        <p:xfrm>
          <a:off x="1097881" y="5873778"/>
          <a:ext cx="9531674" cy="2133600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1363169">
                  <a:extLst>
                    <a:ext uri="{9D8B030D-6E8A-4147-A177-3AD203B41FA5}">
                      <a16:colId xmlns:a16="http://schemas.microsoft.com/office/drawing/2014/main" val="2468091354"/>
                    </a:ext>
                  </a:extLst>
                </a:gridCol>
                <a:gridCol w="1300621">
                  <a:extLst>
                    <a:ext uri="{9D8B030D-6E8A-4147-A177-3AD203B41FA5}">
                      <a16:colId xmlns:a16="http://schemas.microsoft.com/office/drawing/2014/main" val="2087500173"/>
                    </a:ext>
                  </a:extLst>
                </a:gridCol>
                <a:gridCol w="1736492">
                  <a:extLst>
                    <a:ext uri="{9D8B030D-6E8A-4147-A177-3AD203B41FA5}">
                      <a16:colId xmlns:a16="http://schemas.microsoft.com/office/drawing/2014/main" val="78095118"/>
                    </a:ext>
                  </a:extLst>
                </a:gridCol>
                <a:gridCol w="1370547">
                  <a:extLst>
                    <a:ext uri="{9D8B030D-6E8A-4147-A177-3AD203B41FA5}">
                      <a16:colId xmlns:a16="http://schemas.microsoft.com/office/drawing/2014/main" val="434149676"/>
                    </a:ext>
                  </a:extLst>
                </a:gridCol>
                <a:gridCol w="1969577">
                  <a:extLst>
                    <a:ext uri="{9D8B030D-6E8A-4147-A177-3AD203B41FA5}">
                      <a16:colId xmlns:a16="http://schemas.microsoft.com/office/drawing/2014/main" val="1187048303"/>
                    </a:ext>
                  </a:extLst>
                </a:gridCol>
                <a:gridCol w="1791268">
                  <a:extLst>
                    <a:ext uri="{9D8B030D-6E8A-4147-A177-3AD203B41FA5}">
                      <a16:colId xmlns:a16="http://schemas.microsoft.com/office/drawing/2014/main" val="136532912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Metric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Price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Min Nights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Reviews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Host Listings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Availability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9692707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Mean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$141.24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7.07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23.79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>
                          <a:effectLst/>
                          <a:latin typeface="Aileron" panose="020B0604020202020204" charset="0"/>
                        </a:rPr>
                        <a:t>7.21</a:t>
                      </a:r>
                      <a:endParaRPr lang="en-US" sz="2000" b="1" kern="10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112.78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45525614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Median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>
                          <a:effectLst/>
                          <a:latin typeface="Aileron" panose="020B0604020202020204" charset="0"/>
                        </a:rPr>
                        <a:t>$105.00</a:t>
                      </a:r>
                      <a:endParaRPr lang="en-US" sz="2000" b="1" kern="10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3.00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5.00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1.00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45.00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52880236"/>
                  </a:ext>
                </a:extLst>
              </a:tr>
              <a:tr h="53340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Telegraf Bold" panose="020B0604020202020204" charset="0"/>
                        </a:rPr>
                        <a:t>Std Dev</a:t>
                      </a:r>
                      <a:endParaRPr lang="en-US" sz="2000" b="1" kern="100" dirty="0">
                        <a:effectLst/>
                        <a:latin typeface="Telegraf Bold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$108.64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20.64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>
                          <a:effectLst/>
                          <a:latin typeface="Aileron" panose="020B0604020202020204" charset="0"/>
                        </a:rPr>
                        <a:t>44.97</a:t>
                      </a:r>
                      <a:endParaRPr lang="en-US" sz="2000" b="1" kern="10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33.05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1" kern="0" dirty="0">
                          <a:effectLst/>
                          <a:latin typeface="Aileron" panose="020B0604020202020204" charset="0"/>
                        </a:rPr>
                        <a:t>131.53</a:t>
                      </a:r>
                      <a:endParaRPr lang="en-US" sz="2000" b="1" kern="100" dirty="0">
                        <a:effectLst/>
                        <a:latin typeface="Aileron" panose="020B060402020202020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50437313"/>
                  </a:ext>
                </a:extLst>
              </a:tr>
            </a:tbl>
          </a:graphicData>
        </a:graphic>
      </p:graphicFrame>
      <p:sp>
        <p:nvSpPr>
          <p:cNvPr id="35" name="TextBox 34">
            <a:extLst>
              <a:ext uri="{FF2B5EF4-FFF2-40B4-BE49-F238E27FC236}">
                <a16:creationId xmlns:a16="http://schemas.microsoft.com/office/drawing/2014/main" id="{FC677AD0-BAFB-2B27-7BF9-DD28C962C285}"/>
              </a:ext>
            </a:extLst>
          </p:cNvPr>
          <p:cNvSpPr txBox="1"/>
          <p:nvPr/>
        </p:nvSpPr>
        <p:spPr>
          <a:xfrm>
            <a:off x="1028699" y="8236841"/>
            <a:ext cx="9600853" cy="7797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High standard deviations across price, minimum nights, reviews, and availability, suggesting a very mixed market that likely needs segmented analysis rather than one size fits all averages.</a:t>
            </a:r>
          </a:p>
        </p:txBody>
      </p:sp>
      <p:grpSp>
        <p:nvGrpSpPr>
          <p:cNvPr id="45" name="Group 18">
            <a:extLst>
              <a:ext uri="{FF2B5EF4-FFF2-40B4-BE49-F238E27FC236}">
                <a16:creationId xmlns:a16="http://schemas.microsoft.com/office/drawing/2014/main" id="{BE974804-7A2E-5F8D-192A-C8456FB948D7}"/>
              </a:ext>
            </a:extLst>
          </p:cNvPr>
          <p:cNvGrpSpPr/>
          <p:nvPr/>
        </p:nvGrpSpPr>
        <p:grpSpPr>
          <a:xfrm>
            <a:off x="11002521" y="4991562"/>
            <a:ext cx="294459" cy="294459"/>
            <a:chOff x="0" y="0"/>
            <a:chExt cx="812800" cy="812800"/>
          </a:xfrm>
        </p:grpSpPr>
        <p:sp>
          <p:nvSpPr>
            <p:cNvPr id="46" name="Freeform 19">
              <a:extLst>
                <a:ext uri="{FF2B5EF4-FFF2-40B4-BE49-F238E27FC236}">
                  <a16:creationId xmlns:a16="http://schemas.microsoft.com/office/drawing/2014/main" id="{82DA6640-6CDC-31A0-12BF-52F1596BF72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TextBox 20">
              <a:extLst>
                <a:ext uri="{FF2B5EF4-FFF2-40B4-BE49-F238E27FC236}">
                  <a16:creationId xmlns:a16="http://schemas.microsoft.com/office/drawing/2014/main" id="{9B1F4099-670E-49D1-0829-0E2F4D7446A0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48" name="Group 21">
            <a:extLst>
              <a:ext uri="{FF2B5EF4-FFF2-40B4-BE49-F238E27FC236}">
                <a16:creationId xmlns:a16="http://schemas.microsoft.com/office/drawing/2014/main" id="{17257716-BBC7-CE41-831A-A3137CC8E2D8}"/>
              </a:ext>
            </a:extLst>
          </p:cNvPr>
          <p:cNvGrpSpPr/>
          <p:nvPr/>
        </p:nvGrpSpPr>
        <p:grpSpPr>
          <a:xfrm>
            <a:off x="11082381" y="5071422"/>
            <a:ext cx="134738" cy="134738"/>
            <a:chOff x="0" y="0"/>
            <a:chExt cx="812800" cy="812800"/>
          </a:xfrm>
        </p:grpSpPr>
        <p:sp>
          <p:nvSpPr>
            <p:cNvPr id="49" name="Freeform 22">
              <a:extLst>
                <a:ext uri="{FF2B5EF4-FFF2-40B4-BE49-F238E27FC236}">
                  <a16:creationId xmlns:a16="http://schemas.microsoft.com/office/drawing/2014/main" id="{F5C29F5E-09F8-193C-E6BD-C0C5FA74C3D9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TextBox 23">
              <a:extLst>
                <a:ext uri="{FF2B5EF4-FFF2-40B4-BE49-F238E27FC236}">
                  <a16:creationId xmlns:a16="http://schemas.microsoft.com/office/drawing/2014/main" id="{8A4B14E2-D52C-8176-7B13-5373E6A45ACB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51" name="TextBox 17">
            <a:extLst>
              <a:ext uri="{FF2B5EF4-FFF2-40B4-BE49-F238E27FC236}">
                <a16:creationId xmlns:a16="http://schemas.microsoft.com/office/drawing/2014/main" id="{D9D8A812-7FB6-FAA2-16D8-01928598F2F2}"/>
              </a:ext>
            </a:extLst>
          </p:cNvPr>
          <p:cNvSpPr txBox="1"/>
          <p:nvPr/>
        </p:nvSpPr>
        <p:spPr>
          <a:xfrm>
            <a:off x="11492749" y="4991100"/>
            <a:ext cx="5705500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Missing data:</a:t>
            </a:r>
          </a:p>
        </p:txBody>
      </p:sp>
      <p:sp>
        <p:nvSpPr>
          <p:cNvPr id="52" name="TextBox 17">
            <a:extLst>
              <a:ext uri="{FF2B5EF4-FFF2-40B4-BE49-F238E27FC236}">
                <a16:creationId xmlns:a16="http://schemas.microsoft.com/office/drawing/2014/main" id="{F0FC61B2-DC74-007E-708E-7E326B554567}"/>
              </a:ext>
            </a:extLst>
          </p:cNvPr>
          <p:cNvSpPr txBox="1"/>
          <p:nvPr/>
        </p:nvSpPr>
        <p:spPr>
          <a:xfrm>
            <a:off x="11492749" y="7138693"/>
            <a:ext cx="5705500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Outliers:</a:t>
            </a:r>
          </a:p>
        </p:txBody>
      </p:sp>
      <p:sp>
        <p:nvSpPr>
          <p:cNvPr id="53" name="TextBox 16">
            <a:extLst>
              <a:ext uri="{FF2B5EF4-FFF2-40B4-BE49-F238E27FC236}">
                <a16:creationId xmlns:a16="http://schemas.microsoft.com/office/drawing/2014/main" id="{5E3EA82E-B2D5-DD71-FE61-BA1C3FF9B707}"/>
              </a:ext>
            </a:extLst>
          </p:cNvPr>
          <p:cNvSpPr txBox="1"/>
          <p:nvPr/>
        </p:nvSpPr>
        <p:spPr>
          <a:xfrm>
            <a:off x="11469194" y="7681646"/>
            <a:ext cx="5705500" cy="1046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Removed zero-price entries (nonsensical for rentals)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</a:t>
            </a:r>
            <a:r>
              <a:rPr lang="en-US" sz="2000" spc="-102" dirty="0" err="1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Winsorized</a:t>
            </a: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 top 1% of prices (&gt;99th percentile)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Final nightly price range: $10–$700</a:t>
            </a:r>
          </a:p>
        </p:txBody>
      </p:sp>
      <p:sp>
        <p:nvSpPr>
          <p:cNvPr id="3" name="TextBox 16">
            <a:extLst>
              <a:ext uri="{FF2B5EF4-FFF2-40B4-BE49-F238E27FC236}">
                <a16:creationId xmlns:a16="http://schemas.microsoft.com/office/drawing/2014/main" id="{E5B171C6-128D-CBD7-EE68-37527C0586A2}"/>
              </a:ext>
            </a:extLst>
          </p:cNvPr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7"/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2171700"/>
            <a:ext cx="8115300" cy="2529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0"/>
              </a:lnSpc>
            </a:pPr>
            <a:r>
              <a:rPr lang="en-US" sz="6000" b="1" spc="-357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Univariate Analysis - Understanding Individual Variables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8752" y="5448300"/>
            <a:ext cx="7505700" cy="44613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 Bold"/>
                <a:ea typeface="Aileron Bold"/>
                <a:cs typeface="Aileron Bold"/>
                <a:sym typeface="Aileron Bold"/>
              </a:rPr>
              <a:t>Price: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Right skewed: a relatively small high-end slice lifts the average above the median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Median $105, mean $141 → a premium tier is pulling up the mean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 Bold"/>
                <a:ea typeface="Aileron Bold"/>
                <a:cs typeface="Aileron Bold"/>
                <a:sym typeface="Aileron Bold"/>
              </a:rPr>
              <a:t>Geography: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Manhattan (44.3%) and Brooklyn (41.1%) dominate supply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Queens (11.6%), Bronx (2.3%), Staten Island (0.7%) trail far behind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 Bold"/>
                <a:ea typeface="Aileron Bold"/>
                <a:cs typeface="Aileron Bold"/>
                <a:sym typeface="Aileron Bold"/>
              </a:rPr>
              <a:t>Room Types: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Entire home/apt: 52% (25,058)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Private room: 45.7% (21,985)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Shared room: 2.3% (1,115)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 Bold"/>
                <a:ea typeface="Aileron Bold"/>
                <a:cs typeface="Aileron Bold"/>
                <a:sym typeface="Aileron Bold"/>
              </a:rPr>
              <a:t>Availability: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Bimodal: many listings at 0 days and many at 365 days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Likely a mix of occasional hosts and always-on, businesslike operators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66800" y="4764575"/>
            <a:ext cx="8039100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 b="1" spc="-140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What the Distributions Hint At</a:t>
            </a:r>
          </a:p>
        </p:txBody>
      </p:sp>
      <p:pic>
        <p:nvPicPr>
          <p:cNvPr id="12" name="Picture 11" descr="A group of graphs showing different sizes and colors&#10;&#10;AI-generated content may be incorrect.">
            <a:extLst>
              <a:ext uri="{FF2B5EF4-FFF2-40B4-BE49-F238E27FC236}">
                <a16:creationId xmlns:a16="http://schemas.microsoft.com/office/drawing/2014/main" id="{86D638F2-8EDA-DC47-B081-722B7958DF8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4297" y="1028700"/>
            <a:ext cx="9327335" cy="739593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E239CD-6E7C-B238-7D48-A9901B73E2B9}"/>
              </a:ext>
            </a:extLst>
          </p:cNvPr>
          <p:cNvSpPr txBox="1"/>
          <p:nvPr/>
        </p:nvSpPr>
        <p:spPr>
          <a:xfrm>
            <a:off x="8534400" y="8488232"/>
            <a:ext cx="9144000" cy="7064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 Bold"/>
                <a:ea typeface="Aileron Bold"/>
                <a:cs typeface="Aileron Bold"/>
                <a:sym typeface="Aileron Bold"/>
              </a:rPr>
              <a:t>Takeaway:  </a:t>
            </a: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The market looks segmented by location and by product rather than a single unified “Airbnb market.”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F796EC-1515-740D-100D-BC4B61EBD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98049D3-EE24-D9A3-3D86-444B3512F104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D335F252-F988-5CBF-705B-E503E9D8C570}"/>
              </a:ext>
            </a:extLst>
          </p:cNvPr>
          <p:cNvGrpSpPr/>
          <p:nvPr/>
        </p:nvGrpSpPr>
        <p:grpSpPr>
          <a:xfrm>
            <a:off x="8984754" y="1028700"/>
            <a:ext cx="45719" cy="3443696"/>
            <a:chOff x="0" y="0"/>
            <a:chExt cx="18116" cy="867230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79D8ECB8-26A2-E533-97D2-604B89801204}"/>
                </a:ext>
              </a:extLst>
            </p:cNvPr>
            <p:cNvSpPr/>
            <p:nvPr/>
          </p:nvSpPr>
          <p:spPr>
            <a:xfrm>
              <a:off x="0" y="0"/>
              <a:ext cx="18116" cy="867230"/>
            </a:xfrm>
            <a:custGeom>
              <a:avLst/>
              <a:gdLst/>
              <a:ahLst/>
              <a:cxnLst/>
              <a:rect l="l" t="t" r="r" b="b"/>
              <a:pathLst>
                <a:path w="18116" h="867230">
                  <a:moveTo>
                    <a:pt x="0" y="0"/>
                  </a:moveTo>
                  <a:lnTo>
                    <a:pt x="18116" y="0"/>
                  </a:lnTo>
                  <a:lnTo>
                    <a:pt x="18116" y="867230"/>
                  </a:lnTo>
                  <a:lnTo>
                    <a:pt x="0" y="867230"/>
                  </a:lnTo>
                  <a:close/>
                </a:path>
              </a:pathLst>
            </a:custGeom>
            <a:solidFill>
              <a:srgbClr val="F5F54D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C98912DC-7603-AA39-FABA-7DB58F7C0A13}"/>
                </a:ext>
              </a:extLst>
            </p:cNvPr>
            <p:cNvSpPr txBox="1"/>
            <p:nvPr/>
          </p:nvSpPr>
          <p:spPr>
            <a:xfrm>
              <a:off x="0" y="-57150"/>
              <a:ext cx="18116" cy="9243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0" name="TextBox 10">
            <a:extLst>
              <a:ext uri="{FF2B5EF4-FFF2-40B4-BE49-F238E27FC236}">
                <a16:creationId xmlns:a16="http://schemas.microsoft.com/office/drawing/2014/main" id="{B2962324-ACC7-5804-63DB-384EA7565E4C}"/>
              </a:ext>
            </a:extLst>
          </p:cNvPr>
          <p:cNvSpPr txBox="1"/>
          <p:nvPr/>
        </p:nvSpPr>
        <p:spPr>
          <a:xfrm>
            <a:off x="9291665" y="1028700"/>
            <a:ext cx="7971805" cy="3499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94311" lvl="1" algn="l">
              <a:lnSpc>
                <a:spcPts val="2520"/>
              </a:lnSpc>
            </a:pPr>
            <a:r>
              <a:rPr lang="en-US" sz="1800" b="1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Manhattan Core:</a:t>
            </a:r>
          </a:p>
          <a:p>
            <a:pPr marL="194311" lvl="1" algn="l">
              <a:lnSpc>
                <a:spcPts val="2520"/>
              </a:lnSpc>
            </a:pPr>
            <a:r>
              <a:rPr lang="en-US" sz="1800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Densest pockets in Midtown, Chelsea, and the East Village</a:t>
            </a:r>
          </a:p>
          <a:p>
            <a:pPr marL="194311" lvl="1" algn="l">
              <a:lnSpc>
                <a:spcPts val="2520"/>
              </a:lnSpc>
            </a:pPr>
            <a:r>
              <a:rPr lang="en-US" sz="1800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Proximity to jobs, transit, and attractions likely drives this</a:t>
            </a:r>
          </a:p>
          <a:p>
            <a:pPr marL="194311" lvl="1" algn="l">
              <a:lnSpc>
                <a:spcPts val="2520"/>
              </a:lnSpc>
            </a:pPr>
            <a:r>
              <a:rPr lang="en-US" sz="1800" b="1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Brooklyn Hub:</a:t>
            </a:r>
          </a:p>
          <a:p>
            <a:pPr marL="194311" lvl="1" algn="l">
              <a:lnSpc>
                <a:spcPts val="2520"/>
              </a:lnSpc>
            </a:pPr>
            <a:r>
              <a:rPr lang="en-US" sz="1800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Strong clusters in Williamsburg and Bedford-Stuyvesant</a:t>
            </a:r>
          </a:p>
          <a:p>
            <a:pPr marL="194311" lvl="1" algn="l">
              <a:lnSpc>
                <a:spcPts val="2520"/>
              </a:lnSpc>
            </a:pPr>
            <a:r>
              <a:rPr lang="en-US" sz="1800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Value plus culture, with a quick ride into Manhattan</a:t>
            </a:r>
          </a:p>
          <a:p>
            <a:pPr marL="194311" lvl="1" algn="l">
              <a:lnSpc>
                <a:spcPts val="2520"/>
              </a:lnSpc>
            </a:pPr>
            <a:r>
              <a:rPr lang="en-US" sz="1800" b="1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Framing it: </a:t>
            </a:r>
            <a:r>
              <a:rPr lang="en-US" sz="1800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Airbnb tends to follow a “core–periphery” pattern [3], concentrating near transit, attractions, and “creative class” neighborhoods [4]. In practice, that appears to amplify existing urban centrality rather than spreading visitors more evenly [5].</a:t>
            </a:r>
          </a:p>
          <a:p>
            <a:pPr marL="194311" lvl="1" algn="l">
              <a:lnSpc>
                <a:spcPts val="2520"/>
              </a:lnSpc>
            </a:pPr>
            <a:r>
              <a:rPr lang="en-US" sz="1800" b="1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Policy note: </a:t>
            </a:r>
            <a:r>
              <a:rPr lang="en-US" sz="1800" spc="-91" dirty="0">
                <a:solidFill>
                  <a:srgbClr val="FDFDFD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The concentration of listings and impacts lands in neighborhoods that are already busy and expensive, complicating the “sharing” narrative.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701066D2-D52D-D808-67C0-9EDD5E43EE78}"/>
              </a:ext>
            </a:extLst>
          </p:cNvPr>
          <p:cNvSpPr txBox="1"/>
          <p:nvPr/>
        </p:nvSpPr>
        <p:spPr>
          <a:xfrm>
            <a:off x="1028700" y="2437420"/>
            <a:ext cx="7719227" cy="13307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14"/>
              </a:lnSpc>
            </a:pPr>
            <a:r>
              <a:rPr lang="en-US" sz="5499" b="1" spc="-280" dirty="0">
                <a:solidFill>
                  <a:srgbClr val="FDFDFD"/>
                </a:solidFill>
                <a:latin typeface="Telegraf Bold"/>
                <a:ea typeface="Telegraf Bold"/>
                <a:cs typeface="Telegraf Bold"/>
                <a:sym typeface="Telegraf Bold"/>
              </a:rPr>
              <a:t>Spatial Distribution - The Geography of Inequality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40809046-2635-7C66-F1AC-22766283AF0C}"/>
              </a:ext>
            </a:extLst>
          </p:cNvPr>
          <p:cNvSpPr txBox="1"/>
          <p:nvPr/>
        </p:nvSpPr>
        <p:spPr>
          <a:xfrm>
            <a:off x="1028700" y="3759490"/>
            <a:ext cx="7719227" cy="5055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b="1" spc="-140" dirty="0">
                <a:solidFill>
                  <a:srgbClr val="FDFDFD"/>
                </a:solidFill>
                <a:latin typeface="Telegraf Bold"/>
                <a:ea typeface="Telegraf Bold"/>
                <a:cs typeface="Telegraf Bold"/>
                <a:sym typeface="Telegraf Bold"/>
              </a:rPr>
              <a:t>Where Listings Actually Cluster</a:t>
            </a:r>
          </a:p>
        </p:txBody>
      </p:sp>
      <p:pic>
        <p:nvPicPr>
          <p:cNvPr id="15" name="Picture 14" descr="A screenshot of a map&#10;&#10;AI-generated content may be incorrect.">
            <a:extLst>
              <a:ext uri="{FF2B5EF4-FFF2-40B4-BE49-F238E27FC236}">
                <a16:creationId xmlns:a16="http://schemas.microsoft.com/office/drawing/2014/main" id="{228805EF-77B3-DC1F-CD62-7E4888CFD11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471" y="4472396"/>
            <a:ext cx="7673092" cy="5142360"/>
          </a:xfrm>
          <a:prstGeom prst="rect">
            <a:avLst/>
          </a:prstGeom>
        </p:spPr>
      </p:pic>
      <p:pic>
        <p:nvPicPr>
          <p:cNvPr id="16" name="Picture 15" descr="A graph with numbers and a number of houses&#10;&#10;AI-generated content may be incorrect.">
            <a:extLst>
              <a:ext uri="{FF2B5EF4-FFF2-40B4-BE49-F238E27FC236}">
                <a16:creationId xmlns:a16="http://schemas.microsoft.com/office/drawing/2014/main" id="{153C8049-E22F-7C48-1099-4F5F979B0593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664" y="4686300"/>
            <a:ext cx="7971805" cy="4901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863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305015" y="1028700"/>
            <a:ext cx="7954285" cy="2550695"/>
            <a:chOff x="0" y="0"/>
            <a:chExt cx="2601952" cy="83436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05015" y="3868153"/>
            <a:ext cx="7954285" cy="2550695"/>
            <a:chOff x="0" y="0"/>
            <a:chExt cx="2601952" cy="83436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005102" y="1028700"/>
            <a:ext cx="47625" cy="8229600"/>
            <a:chOff x="0" y="0"/>
            <a:chExt cx="12543" cy="2167467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543" cy="2167467"/>
            </a:xfrm>
            <a:custGeom>
              <a:avLst/>
              <a:gdLst/>
              <a:ahLst/>
              <a:cxnLst/>
              <a:rect l="l" t="t" r="r" b="b"/>
              <a:pathLst>
                <a:path w="12543" h="2167467">
                  <a:moveTo>
                    <a:pt x="0" y="0"/>
                  </a:moveTo>
                  <a:lnTo>
                    <a:pt x="12543" y="0"/>
                  </a:lnTo>
                  <a:lnTo>
                    <a:pt x="12543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57150"/>
              <a:ext cx="12543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752763" y="2096547"/>
            <a:ext cx="7058789" cy="1054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Entire homes: privacy premium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Private rooms: budget-minded travel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Shared rooms: ultra-budget, niche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752763" y="1579896"/>
            <a:ext cx="7058789" cy="3448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Property type segments: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752763" y="4842127"/>
            <a:ext cx="7058789" cy="1054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Single-listing hosts (67.3%): casual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Multi (2–5) (23.8%): semi-professional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Professional (6+) (8.9%): commercial operators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52763" y="4419348"/>
            <a:ext cx="4714394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Host tiers: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8700" y="8885555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  <a:spcBef>
                <a:spcPct val="0"/>
              </a:spcBef>
            </a:pPr>
            <a:r>
              <a:rPr lang="en-US" sz="2200" spc="-112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2380247"/>
            <a:ext cx="7728752" cy="2599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6999" b="1" spc="-356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Natural Groupings - Cluster Identification</a:t>
            </a:r>
          </a:p>
        </p:txBody>
      </p:sp>
      <p:sp>
        <p:nvSpPr>
          <p:cNvPr id="17" name="Freeform 17"/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9305015" y="6704597"/>
            <a:ext cx="7954285" cy="2550695"/>
            <a:chOff x="0" y="0"/>
            <a:chExt cx="2601952" cy="834366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BC987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9752763" y="7277187"/>
            <a:ext cx="7058789" cy="1405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b="1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Method sketch: Clustering on coordinates, price, host portfolio size, and availability uncovers these groups. Why this matters: Strategy and regulation likely need to be tuned to each segment rather than the platform as a whole [6].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24062" y="4982876"/>
            <a:ext cx="7281077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200"/>
              </a:lnSpc>
              <a:spcBef>
                <a:spcPct val="0"/>
              </a:spcBef>
            </a:pPr>
            <a:r>
              <a:rPr lang="en-US" sz="3000" b="1" spc="-141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How the Market Falls Into Segments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1028700" y="5775549"/>
            <a:ext cx="7728752" cy="2725404"/>
            <a:chOff x="0" y="0"/>
            <a:chExt cx="2528177" cy="1249087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2528177" cy="1249087"/>
            </a:xfrm>
            <a:custGeom>
              <a:avLst/>
              <a:gdLst/>
              <a:ahLst/>
              <a:cxnLst/>
              <a:rect l="l" t="t" r="r" b="b"/>
              <a:pathLst>
                <a:path w="2528177" h="1249087">
                  <a:moveTo>
                    <a:pt x="0" y="0"/>
                  </a:moveTo>
                  <a:lnTo>
                    <a:pt x="2528177" y="0"/>
                  </a:lnTo>
                  <a:lnTo>
                    <a:pt x="2528177" y="1249087"/>
                  </a:lnTo>
                  <a:lnTo>
                    <a:pt x="0" y="1249087"/>
                  </a:lnTo>
                  <a:close/>
                </a:path>
              </a:pathLst>
            </a:custGeom>
            <a:solidFill>
              <a:srgbClr val="22201F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0" y="-57150"/>
              <a:ext cx="2528177" cy="13062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411342" y="6863334"/>
            <a:ext cx="6833329" cy="1046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Manhattan premium: high prices, high density</a:t>
            </a:r>
          </a:p>
          <a:p>
            <a:pPr algn="l">
              <a:lnSpc>
                <a:spcPts val="2800"/>
              </a:lnSpc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Brooklyn mid-range: moderate prices, strong amenity access</a:t>
            </a:r>
          </a:p>
          <a:p>
            <a:pPr algn="l">
              <a:lnSpc>
                <a:spcPts val="2800"/>
              </a:lnSpc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Outer-borough value: lower prices, thinner density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11342" y="6087445"/>
            <a:ext cx="3529395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Geographic clusters: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97CC61-B37A-2EF9-A73F-C413568A65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A graph of different colored shapes&#10;&#10;AI-generated content may be incorrect.">
            <a:extLst>
              <a:ext uri="{FF2B5EF4-FFF2-40B4-BE49-F238E27FC236}">
                <a16:creationId xmlns:a16="http://schemas.microsoft.com/office/drawing/2014/main" id="{1832C0E4-54BB-924D-07FC-908FD590AFD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750" y="5143500"/>
            <a:ext cx="9736965" cy="4572000"/>
          </a:xfrm>
          <a:prstGeom prst="rect">
            <a:avLst/>
          </a:prstGeom>
        </p:spPr>
      </p:pic>
      <p:sp>
        <p:nvSpPr>
          <p:cNvPr id="2" name="AutoShape 2">
            <a:extLst>
              <a:ext uri="{FF2B5EF4-FFF2-40B4-BE49-F238E27FC236}">
                <a16:creationId xmlns:a16="http://schemas.microsoft.com/office/drawing/2014/main" id="{8DDC8B14-9CF6-2827-35E4-19FEBEC9478C}"/>
              </a:ext>
            </a:extLst>
          </p:cNvPr>
          <p:cNvSpPr/>
          <p:nvPr/>
        </p:nvSpPr>
        <p:spPr>
          <a:xfrm>
            <a:off x="11149750" y="1028700"/>
            <a:ext cx="17571" cy="8686800"/>
          </a:xfrm>
          <a:prstGeom prst="line">
            <a:avLst/>
          </a:prstGeom>
          <a:ln w="19050" cap="rnd">
            <a:solidFill>
              <a:srgbClr val="000000"/>
            </a:solidFill>
            <a:prstDash val="lgDash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1D30A59C-C9F8-4C6C-49B2-F52EC441A09C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6E480602-9783-D105-6DBD-6F07E7642824}"/>
              </a:ext>
            </a:extLst>
          </p:cNvPr>
          <p:cNvSpPr txBox="1"/>
          <p:nvPr/>
        </p:nvSpPr>
        <p:spPr>
          <a:xfrm>
            <a:off x="1033571" y="2095500"/>
            <a:ext cx="9793147" cy="2154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370"/>
              </a:lnSpc>
            </a:pPr>
            <a:r>
              <a:rPr lang="en-US" sz="7200" b="1" spc="-459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Price Determinants - Hedonic Pricing Analysis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42BA1266-DF3B-1787-AC06-89D64B519036}"/>
              </a:ext>
            </a:extLst>
          </p:cNvPr>
          <p:cNvSpPr txBox="1"/>
          <p:nvPr/>
        </p:nvSpPr>
        <p:spPr>
          <a:xfrm>
            <a:off x="1028703" y="4229100"/>
            <a:ext cx="9881800" cy="10441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b="1" spc="-140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Deconstructing Airbnb Pricing: Location and Property Type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E1239540-B2F3-A4AA-0ED5-8F175AC63CD3}"/>
              </a:ext>
            </a:extLst>
          </p:cNvPr>
          <p:cNvSpPr txBox="1"/>
          <p:nvPr/>
        </p:nvSpPr>
        <p:spPr>
          <a:xfrm>
            <a:off x="11515700" y="7722314"/>
            <a:ext cx="5705500" cy="17645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This lines up with prior work: location, size, and amenities explain a large share of price variation [7, 8]. In short, geography doesn’t just add it scales. For example, Manhattan entire homes average about $227, while shared rooms in outer boroughs hover near $57.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8ED6763B-46F6-6DB5-B35D-A5B809F1257D}"/>
              </a:ext>
            </a:extLst>
          </p:cNvPr>
          <p:cNvSpPr txBox="1"/>
          <p:nvPr/>
        </p:nvSpPr>
        <p:spPr>
          <a:xfrm>
            <a:off x="11515701" y="2261416"/>
            <a:ext cx="5881390" cy="6782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What Drives Price In Order of Influence</a:t>
            </a:r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3608E261-50FA-07BF-C8B5-159D48FC5F22}"/>
              </a:ext>
            </a:extLst>
          </p:cNvPr>
          <p:cNvGrpSpPr/>
          <p:nvPr/>
        </p:nvGrpSpPr>
        <p:grpSpPr>
          <a:xfrm>
            <a:off x="11002522" y="3109252"/>
            <a:ext cx="294459" cy="294459"/>
            <a:chOff x="0" y="0"/>
            <a:chExt cx="812800" cy="812800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A74AB03F-F70F-2862-88F2-492F6B24CC8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1867620B-E8AA-1FC7-88DA-C585005ADF32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107FF568-2918-78FB-793A-FF710042C4E4}"/>
              </a:ext>
            </a:extLst>
          </p:cNvPr>
          <p:cNvGrpSpPr/>
          <p:nvPr/>
        </p:nvGrpSpPr>
        <p:grpSpPr>
          <a:xfrm>
            <a:off x="11082382" y="3189113"/>
            <a:ext cx="134738" cy="134738"/>
            <a:chOff x="0" y="0"/>
            <a:chExt cx="812800" cy="812800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6D1AA8F5-FBFF-8BA1-365E-70BC8CE5E83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E3CE42A4-B9BA-48BF-9CD4-DB02A3AC7090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6" name="TextBox 16">
            <a:extLst>
              <a:ext uri="{FF2B5EF4-FFF2-40B4-BE49-F238E27FC236}">
                <a16:creationId xmlns:a16="http://schemas.microsoft.com/office/drawing/2014/main" id="{306A5E3B-E123-0049-E453-34B3598E5D50}"/>
              </a:ext>
            </a:extLst>
          </p:cNvPr>
          <p:cNvSpPr txBox="1"/>
          <p:nvPr/>
        </p:nvSpPr>
        <p:spPr>
          <a:xfrm>
            <a:off x="11515700" y="3573601"/>
            <a:ext cx="5881390" cy="1405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Entire home/apt median: $175 (roughly a 52% premium)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Private room median: $70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Shared room median: $45 (about a 36% discount from private rooms)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0FE24F00-DFC7-CDD0-6255-B9483CD86917}"/>
              </a:ext>
            </a:extLst>
          </p:cNvPr>
          <p:cNvSpPr txBox="1"/>
          <p:nvPr/>
        </p:nvSpPr>
        <p:spPr>
          <a:xfrm>
            <a:off x="11515700" y="3141858"/>
            <a:ext cx="5705500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Room type sets the base:</a:t>
            </a:r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67FDB004-BDB4-518C-D084-4CECB689F42D}"/>
              </a:ext>
            </a:extLst>
          </p:cNvPr>
          <p:cNvGrpSpPr/>
          <p:nvPr/>
        </p:nvGrpSpPr>
        <p:grpSpPr>
          <a:xfrm>
            <a:off x="11002519" y="5359838"/>
            <a:ext cx="294459" cy="294459"/>
            <a:chOff x="0" y="0"/>
            <a:chExt cx="812800" cy="812800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7E9C7FFA-2785-1CA5-2A1E-D82EEBCCE05D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D6C40D96-73E2-4C45-7E37-871F44D2FEE7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21" name="Group 21">
            <a:extLst>
              <a:ext uri="{FF2B5EF4-FFF2-40B4-BE49-F238E27FC236}">
                <a16:creationId xmlns:a16="http://schemas.microsoft.com/office/drawing/2014/main" id="{ED14E79C-5A3E-E804-003E-C2558D643EEC}"/>
              </a:ext>
            </a:extLst>
          </p:cNvPr>
          <p:cNvGrpSpPr/>
          <p:nvPr/>
        </p:nvGrpSpPr>
        <p:grpSpPr>
          <a:xfrm>
            <a:off x="11082379" y="5439698"/>
            <a:ext cx="134738" cy="134738"/>
            <a:chOff x="0" y="0"/>
            <a:chExt cx="812800" cy="812800"/>
          </a:xfrm>
        </p:grpSpPr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47FF1110-93F6-4176-AF93-B59C7CB93C9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>
              <a:extLst>
                <a:ext uri="{FF2B5EF4-FFF2-40B4-BE49-F238E27FC236}">
                  <a16:creationId xmlns:a16="http://schemas.microsoft.com/office/drawing/2014/main" id="{9B8A3DE0-812E-82B7-C27B-AEC2A9CAFE06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24" name="TextBox 24">
            <a:extLst>
              <a:ext uri="{FF2B5EF4-FFF2-40B4-BE49-F238E27FC236}">
                <a16:creationId xmlns:a16="http://schemas.microsoft.com/office/drawing/2014/main" id="{46EE91B6-1340-274F-645B-C3F677A43DCA}"/>
              </a:ext>
            </a:extLst>
          </p:cNvPr>
          <p:cNvSpPr txBox="1"/>
          <p:nvPr/>
        </p:nvSpPr>
        <p:spPr>
          <a:xfrm>
            <a:off x="11553797" y="5819313"/>
            <a:ext cx="5705500" cy="1405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Manhattan is consistently the priciest within each room type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Brooklyn sits roughly 15–20% below Manhattan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Queens/Bronx/Staten Island run about 30–40% below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3DD83CD4-79E1-83B5-C025-1EC363999DB2}"/>
              </a:ext>
            </a:extLst>
          </p:cNvPr>
          <p:cNvSpPr txBox="1"/>
          <p:nvPr/>
        </p:nvSpPr>
        <p:spPr>
          <a:xfrm>
            <a:off x="11553797" y="5389926"/>
            <a:ext cx="5705500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Location then multiplies that base:</a:t>
            </a:r>
          </a:p>
        </p:txBody>
      </p:sp>
      <p:grpSp>
        <p:nvGrpSpPr>
          <p:cNvPr id="26" name="Group 26">
            <a:extLst>
              <a:ext uri="{FF2B5EF4-FFF2-40B4-BE49-F238E27FC236}">
                <a16:creationId xmlns:a16="http://schemas.microsoft.com/office/drawing/2014/main" id="{0C792B62-BD02-EA34-DA28-88BA577132B9}"/>
              </a:ext>
            </a:extLst>
          </p:cNvPr>
          <p:cNvGrpSpPr/>
          <p:nvPr/>
        </p:nvGrpSpPr>
        <p:grpSpPr>
          <a:xfrm>
            <a:off x="11002522" y="2254515"/>
            <a:ext cx="294459" cy="294459"/>
            <a:chOff x="0" y="0"/>
            <a:chExt cx="812800" cy="812800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61A04DBC-73D0-C38F-43D4-81D7B3C833A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>
              <a:extLst>
                <a:ext uri="{FF2B5EF4-FFF2-40B4-BE49-F238E27FC236}">
                  <a16:creationId xmlns:a16="http://schemas.microsoft.com/office/drawing/2014/main" id="{FCA7053E-00F0-3452-E2C7-7318C44DB39F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29" name="Group 29">
            <a:extLst>
              <a:ext uri="{FF2B5EF4-FFF2-40B4-BE49-F238E27FC236}">
                <a16:creationId xmlns:a16="http://schemas.microsoft.com/office/drawing/2014/main" id="{B7C41C5F-CB7F-8B6B-215B-752450DC49CA}"/>
              </a:ext>
            </a:extLst>
          </p:cNvPr>
          <p:cNvGrpSpPr/>
          <p:nvPr/>
        </p:nvGrpSpPr>
        <p:grpSpPr>
          <a:xfrm>
            <a:off x="11082382" y="2334375"/>
            <a:ext cx="134738" cy="134738"/>
            <a:chOff x="0" y="0"/>
            <a:chExt cx="812800" cy="812800"/>
          </a:xfrm>
        </p:grpSpPr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B59A99AD-E119-9B1F-EA75-7AA506F56C9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>
              <a:extLst>
                <a:ext uri="{FF2B5EF4-FFF2-40B4-BE49-F238E27FC236}">
                  <a16:creationId xmlns:a16="http://schemas.microsoft.com/office/drawing/2014/main" id="{DE326637-1795-A895-16DF-DCC4F35710E4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34" name="TextBox 4">
            <a:extLst>
              <a:ext uri="{FF2B5EF4-FFF2-40B4-BE49-F238E27FC236}">
                <a16:creationId xmlns:a16="http://schemas.microsoft.com/office/drawing/2014/main" id="{2CEDE0BD-02D3-D1D1-7434-555759D56F19}"/>
              </a:ext>
            </a:extLst>
          </p:cNvPr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</p:spTree>
    <p:extLst>
      <p:ext uri="{BB962C8B-B14F-4D97-AF65-F5344CB8AC3E}">
        <p14:creationId xmlns:p14="http://schemas.microsoft.com/office/powerpoint/2010/main" val="415732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5905499"/>
            <a:ext cx="7954285" cy="3352801"/>
            <a:chOff x="0" y="0"/>
            <a:chExt cx="2601952" cy="83436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305015" y="6819900"/>
            <a:ext cx="7954285" cy="2438400"/>
            <a:chOff x="0" y="0"/>
            <a:chExt cx="2601952" cy="83436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440352" y="6829842"/>
            <a:ext cx="7058789" cy="2123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Single-listing hosts: 32,256 (67.3%)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Multi (2–5): 11,401 (23.8%)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Professional (6+): 4,242 (8.9%)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spc="-102" dirty="0">
              <a:solidFill>
                <a:srgbClr val="FFFDFA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Key point: Professionals are a small slice by count but appear to punch above their weight in exposure, location, and revenue concentration.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476447" y="6246462"/>
            <a:ext cx="7058789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Market mix: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52763" y="7331144"/>
            <a:ext cx="7506537" cy="24827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• Dynamic pricing tools [11]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• Portfolio strategies across neighborhoods [12]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• Scale efficiencies in cleaning, turnover, and photography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spc="-102" dirty="0">
              <a:solidFill>
                <a:srgbClr val="211812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Regulatory angle: This professionalization challenges the original “sharing” pitch [13] and ties into debates over housing supply and competition with hotels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756775" y="6598837"/>
            <a:ext cx="7502526" cy="6782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211812"/>
                </a:solidFill>
                <a:latin typeface="Telegraf Bold" panose="020B0604020202020204" charset="0"/>
                <a:ea typeface="Telegraf Bold"/>
                <a:cs typeface="Telegraf Bold"/>
                <a:sym typeface="Telegraf Bold"/>
              </a:rPr>
              <a:t>In the literature</a:t>
            </a:r>
            <a:r>
              <a:rPr lang="en-US" sz="2799" spc="-142" dirty="0">
                <a:solidFill>
                  <a:srgbClr val="211812"/>
                </a:solidFill>
                <a:latin typeface="Telegraf Bold" panose="020B0604020202020204" charset="0"/>
                <a:ea typeface="Telegraf Bold"/>
                <a:cs typeface="Telegraf Bold"/>
                <a:sym typeface="Telegraf Bold"/>
              </a:rPr>
              <a:t>, </a:t>
            </a:r>
            <a:r>
              <a:rPr lang="en-US" sz="2799" spc="-142" dirty="0">
                <a:solidFill>
                  <a:srgbClr val="211812"/>
                </a:solidFill>
                <a:ea typeface="Telegraf Bold"/>
                <a:cs typeface="Telegraf Bold"/>
                <a:sym typeface="Telegraf Bold"/>
              </a:rPr>
              <a:t>hosting has tilted toward professional operations [9, 10], often using: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8700" y="2515947"/>
            <a:ext cx="8629652" cy="2500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0"/>
              </a:lnSpc>
            </a:pPr>
            <a:r>
              <a:rPr lang="en-US" sz="6000" b="1" spc="-357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Host Professionalization</a:t>
            </a:r>
          </a:p>
          <a:p>
            <a:pPr algn="l">
              <a:lnSpc>
                <a:spcPts val="6510"/>
              </a:lnSpc>
            </a:pPr>
            <a:r>
              <a:rPr lang="en-US" sz="6000" b="1" spc="-357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-The Commercialization Trend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28700" y="5095177"/>
            <a:ext cx="8115300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200"/>
              </a:lnSpc>
              <a:spcBef>
                <a:spcPct val="0"/>
              </a:spcBef>
            </a:pPr>
            <a:r>
              <a:rPr lang="en-US" sz="3000" b="1" spc="-141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From Spare Rooms to Mini-Portfolios</a:t>
            </a:r>
          </a:p>
        </p:txBody>
      </p:sp>
      <p:pic>
        <p:nvPicPr>
          <p:cNvPr id="22" name="Picture 21" descr="A graph showing the distribution of listing&#10;&#10;AI-generated content may be incorrect.">
            <a:extLst>
              <a:ext uri="{FF2B5EF4-FFF2-40B4-BE49-F238E27FC236}">
                <a16:creationId xmlns:a16="http://schemas.microsoft.com/office/drawing/2014/main" id="{13DBEBCF-95DA-2C47-4D53-33D25CB5704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2763" y="1638300"/>
            <a:ext cx="7506537" cy="483985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8A2CE-9CDB-977D-9E3F-1358D14AA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5DBF34ED-92AD-B53D-AB1D-1F28465F352D}"/>
              </a:ext>
            </a:extLst>
          </p:cNvPr>
          <p:cNvGrpSpPr/>
          <p:nvPr/>
        </p:nvGrpSpPr>
        <p:grpSpPr>
          <a:xfrm>
            <a:off x="1028700" y="4076700"/>
            <a:ext cx="6724486" cy="1828800"/>
            <a:chOff x="0" y="0"/>
            <a:chExt cx="2552303" cy="934608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BFDC252-201F-3755-440C-B80467072D99}"/>
                </a:ext>
              </a:extLst>
            </p:cNvPr>
            <p:cNvSpPr/>
            <p:nvPr/>
          </p:nvSpPr>
          <p:spPr>
            <a:xfrm>
              <a:off x="0" y="0"/>
              <a:ext cx="2552303" cy="934608"/>
            </a:xfrm>
            <a:custGeom>
              <a:avLst/>
              <a:gdLst/>
              <a:ahLst/>
              <a:cxnLst/>
              <a:rect l="l" t="t" r="r" b="b"/>
              <a:pathLst>
                <a:path w="2552303" h="934608">
                  <a:moveTo>
                    <a:pt x="0" y="0"/>
                  </a:moveTo>
                  <a:lnTo>
                    <a:pt x="2552303" y="0"/>
                  </a:lnTo>
                  <a:lnTo>
                    <a:pt x="2552303" y="934608"/>
                  </a:lnTo>
                  <a:lnTo>
                    <a:pt x="0" y="934608"/>
                  </a:ln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31BF6D48-959A-0EAF-4880-D984685995C3}"/>
                </a:ext>
              </a:extLst>
            </p:cNvPr>
            <p:cNvSpPr txBox="1"/>
            <p:nvPr/>
          </p:nvSpPr>
          <p:spPr>
            <a:xfrm>
              <a:off x="0" y="-57150"/>
              <a:ext cx="2552303" cy="9917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33D0CE4F-AD51-B341-32F2-05920CE9907E}"/>
              </a:ext>
            </a:extLst>
          </p:cNvPr>
          <p:cNvGrpSpPr/>
          <p:nvPr/>
        </p:nvGrpSpPr>
        <p:grpSpPr>
          <a:xfrm>
            <a:off x="1028700" y="9149542"/>
            <a:ext cx="16230600" cy="108758"/>
            <a:chOff x="0" y="0"/>
            <a:chExt cx="4274726" cy="28644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F7552FE6-3E66-2E6C-A306-2E95602FFCE3}"/>
                </a:ext>
              </a:extLst>
            </p:cNvPr>
            <p:cNvSpPr/>
            <p:nvPr/>
          </p:nvSpPr>
          <p:spPr>
            <a:xfrm>
              <a:off x="0" y="0"/>
              <a:ext cx="4274726" cy="28644"/>
            </a:xfrm>
            <a:custGeom>
              <a:avLst/>
              <a:gdLst/>
              <a:ahLst/>
              <a:cxnLst/>
              <a:rect l="l" t="t" r="r" b="b"/>
              <a:pathLst>
                <a:path w="4274726" h="28644">
                  <a:moveTo>
                    <a:pt x="0" y="0"/>
                  </a:moveTo>
                  <a:lnTo>
                    <a:pt x="4274726" y="0"/>
                  </a:lnTo>
                  <a:lnTo>
                    <a:pt x="4274726" y="28644"/>
                  </a:lnTo>
                  <a:lnTo>
                    <a:pt x="0" y="28644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4C63048B-53AD-36C9-F123-D980675F82BE}"/>
                </a:ext>
              </a:extLst>
            </p:cNvPr>
            <p:cNvSpPr txBox="1"/>
            <p:nvPr/>
          </p:nvSpPr>
          <p:spPr>
            <a:xfrm>
              <a:off x="0" y="-57150"/>
              <a:ext cx="4274726" cy="85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8" name="Freeform 8">
            <a:extLst>
              <a:ext uri="{FF2B5EF4-FFF2-40B4-BE49-F238E27FC236}">
                <a16:creationId xmlns:a16="http://schemas.microsoft.com/office/drawing/2014/main" id="{9B974A31-73E0-6969-CBEB-EE0307DD920E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>
            <a:extLst>
              <a:ext uri="{FF2B5EF4-FFF2-40B4-BE49-F238E27FC236}">
                <a16:creationId xmlns:a16="http://schemas.microsoft.com/office/drawing/2014/main" id="{61F91795-62B8-FE3D-EDA1-D73C3BF8D323}"/>
              </a:ext>
            </a:extLst>
          </p:cNvPr>
          <p:cNvGrpSpPr/>
          <p:nvPr/>
        </p:nvGrpSpPr>
        <p:grpSpPr>
          <a:xfrm>
            <a:off x="1028700" y="6094062"/>
            <a:ext cx="6724486" cy="2813021"/>
            <a:chOff x="0" y="0"/>
            <a:chExt cx="2552303" cy="934608"/>
          </a:xfrm>
        </p:grpSpPr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AC402376-8F84-DA14-B423-37D9A270BF33}"/>
                </a:ext>
              </a:extLst>
            </p:cNvPr>
            <p:cNvSpPr/>
            <p:nvPr/>
          </p:nvSpPr>
          <p:spPr>
            <a:xfrm>
              <a:off x="0" y="0"/>
              <a:ext cx="2552303" cy="934608"/>
            </a:xfrm>
            <a:custGeom>
              <a:avLst/>
              <a:gdLst/>
              <a:ahLst/>
              <a:cxnLst/>
              <a:rect l="l" t="t" r="r" b="b"/>
              <a:pathLst>
                <a:path w="2552303" h="934608">
                  <a:moveTo>
                    <a:pt x="0" y="0"/>
                  </a:moveTo>
                  <a:lnTo>
                    <a:pt x="2552303" y="0"/>
                  </a:lnTo>
                  <a:lnTo>
                    <a:pt x="2552303" y="934608"/>
                  </a:lnTo>
                  <a:lnTo>
                    <a:pt x="0" y="934608"/>
                  </a:ln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id="{25F199D9-43D5-0980-46E6-256A51D24064}"/>
                </a:ext>
              </a:extLst>
            </p:cNvPr>
            <p:cNvSpPr txBox="1"/>
            <p:nvPr/>
          </p:nvSpPr>
          <p:spPr>
            <a:xfrm>
              <a:off x="0" y="-57150"/>
              <a:ext cx="2552303" cy="9917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6" name="TextBox 16">
            <a:extLst>
              <a:ext uri="{FF2B5EF4-FFF2-40B4-BE49-F238E27FC236}">
                <a16:creationId xmlns:a16="http://schemas.microsoft.com/office/drawing/2014/main" id="{D39DFC87-89CB-CAEC-171D-144A9951D52A}"/>
              </a:ext>
            </a:extLst>
          </p:cNvPr>
          <p:cNvSpPr txBox="1"/>
          <p:nvPr/>
        </p:nvSpPr>
        <p:spPr>
          <a:xfrm>
            <a:off x="1028700" y="2267078"/>
            <a:ext cx="16230600" cy="1192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99"/>
              </a:lnSpc>
            </a:pPr>
            <a:r>
              <a:rPr lang="en-US" sz="8000" b="1" spc="-509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Professional Pricing Strategies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9101355B-68A5-1974-89F0-3E58287AABE8}"/>
              </a:ext>
            </a:extLst>
          </p:cNvPr>
          <p:cNvSpPr txBox="1"/>
          <p:nvPr/>
        </p:nvSpPr>
        <p:spPr>
          <a:xfrm>
            <a:off x="1241143" y="4265262"/>
            <a:ext cx="6128308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Median nightly price: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D5A8C4E3-EB93-E055-A1A5-98DDD6C6D7BD}"/>
              </a:ext>
            </a:extLst>
          </p:cNvPr>
          <p:cNvSpPr txBox="1"/>
          <p:nvPr/>
        </p:nvSpPr>
        <p:spPr>
          <a:xfrm>
            <a:off x="1261493" y="4762500"/>
            <a:ext cx="6258899" cy="846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39"/>
              </a:lnSpc>
              <a:spcBef>
                <a:spcPct val="0"/>
              </a:spcBef>
            </a:pPr>
            <a:r>
              <a:rPr lang="it-IT" sz="2000" spc="-81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Professional Host (6+): $125</a:t>
            </a:r>
          </a:p>
          <a:p>
            <a:pPr algn="l">
              <a:lnSpc>
                <a:spcPts val="2239"/>
              </a:lnSpc>
              <a:spcBef>
                <a:spcPct val="0"/>
              </a:spcBef>
            </a:pPr>
            <a:r>
              <a:rPr lang="it-IT" sz="2000" spc="-81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Multi-Listing Host (2–5): $115</a:t>
            </a:r>
          </a:p>
          <a:p>
            <a:pPr algn="l">
              <a:lnSpc>
                <a:spcPts val="2239"/>
              </a:lnSpc>
              <a:spcBef>
                <a:spcPct val="0"/>
              </a:spcBef>
            </a:pPr>
            <a:r>
              <a:rPr lang="it-IT" sz="2000" spc="-81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Single-Listing Host: $100</a:t>
            </a:r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599E05E5-A9C6-8898-2C50-5DC79C737ECC}"/>
              </a:ext>
            </a:extLst>
          </p:cNvPr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EB07BC55-1E3D-C777-5BE5-BFDDC454E27E}"/>
              </a:ext>
            </a:extLst>
          </p:cNvPr>
          <p:cNvSpPr txBox="1"/>
          <p:nvPr/>
        </p:nvSpPr>
        <p:spPr>
          <a:xfrm>
            <a:off x="1066800" y="6279384"/>
            <a:ext cx="6553200" cy="252171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72719" lvl="1" algn="l">
              <a:lnSpc>
                <a:spcPts val="2239"/>
              </a:lnSpc>
            </a:pPr>
            <a:r>
              <a:rPr lang="en-US" spc="-81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That’s roughly a 25% premium for professionals over casuals. Why?</a:t>
            </a:r>
          </a:p>
          <a:p>
            <a:pPr marL="172719" lvl="1" algn="l">
              <a:lnSpc>
                <a:spcPts val="2239"/>
              </a:lnSpc>
            </a:pPr>
            <a:r>
              <a:rPr lang="en-US" spc="-81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Revenue management: more aggressive use of pricing tools [11]</a:t>
            </a:r>
          </a:p>
          <a:p>
            <a:pPr marL="172719" lvl="1" algn="l">
              <a:lnSpc>
                <a:spcPts val="2239"/>
              </a:lnSpc>
            </a:pPr>
            <a:r>
              <a:rPr lang="en-US" spc="-81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Quality signals: better staging, amenities, and photos that justify a bump [14]</a:t>
            </a:r>
          </a:p>
          <a:p>
            <a:pPr marL="172719" lvl="1" algn="l">
              <a:lnSpc>
                <a:spcPts val="2239"/>
              </a:lnSpc>
            </a:pPr>
            <a:r>
              <a:rPr lang="en-US" spc="-81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Location: targeted focus on high-demand pockets, especially Manhattan [15]</a:t>
            </a:r>
          </a:p>
          <a:p>
            <a:pPr marL="172719" lvl="1" algn="l">
              <a:lnSpc>
                <a:spcPts val="2239"/>
              </a:lnSpc>
            </a:pPr>
            <a:r>
              <a:rPr lang="en-US" spc="-81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Efficiency: scale lowers per-unit costs, allowing premium positioning</a:t>
            </a:r>
          </a:p>
          <a:p>
            <a:pPr marL="172719" lvl="1" algn="l">
              <a:lnSpc>
                <a:spcPts val="2239"/>
              </a:lnSpc>
            </a:pPr>
            <a:r>
              <a:rPr lang="en-US" spc="-81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Implication: These are different operating models, not just different hosts</a:t>
            </a:r>
          </a:p>
        </p:txBody>
      </p:sp>
      <p:pic>
        <p:nvPicPr>
          <p:cNvPr id="14" name="Picture 13" descr="A graph showing a number of different colored squares&#10;&#10;AI-generated content may be incorrect.">
            <a:extLst>
              <a:ext uri="{FF2B5EF4-FFF2-40B4-BE49-F238E27FC236}">
                <a16:creationId xmlns:a16="http://schemas.microsoft.com/office/drawing/2014/main" id="{497AED45-131C-9AF3-6812-FA85CE3D31F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50810" y="3734658"/>
            <a:ext cx="8926637" cy="5172425"/>
          </a:xfrm>
          <a:prstGeom prst="rect">
            <a:avLst/>
          </a:prstGeom>
        </p:spPr>
      </p:pic>
      <p:sp>
        <p:nvSpPr>
          <p:cNvPr id="25" name="TextBox 27">
            <a:extLst>
              <a:ext uri="{FF2B5EF4-FFF2-40B4-BE49-F238E27FC236}">
                <a16:creationId xmlns:a16="http://schemas.microsoft.com/office/drawing/2014/main" id="{883CD8AF-E521-33DC-C21D-50C6D15D1C83}"/>
              </a:ext>
            </a:extLst>
          </p:cNvPr>
          <p:cNvSpPr txBox="1"/>
          <p:nvPr/>
        </p:nvSpPr>
        <p:spPr>
          <a:xfrm>
            <a:off x="1033818" y="3443101"/>
            <a:ext cx="8115300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200"/>
              </a:lnSpc>
              <a:spcBef>
                <a:spcPct val="0"/>
              </a:spcBef>
            </a:pPr>
            <a:r>
              <a:rPr lang="en-US" sz="3000" b="1" spc="-141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How Prices Differ by Host Type</a:t>
            </a:r>
          </a:p>
        </p:txBody>
      </p:sp>
    </p:spTree>
    <p:extLst>
      <p:ext uri="{BB962C8B-B14F-4D97-AF65-F5344CB8AC3E}">
        <p14:creationId xmlns:p14="http://schemas.microsoft.com/office/powerpoint/2010/main" val="1037949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17B29A-DC20-AAFA-4796-6ACB63A52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>
            <a:extLst>
              <a:ext uri="{FF2B5EF4-FFF2-40B4-BE49-F238E27FC236}">
                <a16:creationId xmlns:a16="http://schemas.microsoft.com/office/drawing/2014/main" id="{6388E474-5F2C-6698-12A3-9D93B7655B2C}"/>
              </a:ext>
            </a:extLst>
          </p:cNvPr>
          <p:cNvSpPr/>
          <p:nvPr/>
        </p:nvSpPr>
        <p:spPr>
          <a:xfrm>
            <a:off x="11149750" y="1028700"/>
            <a:ext cx="17571" cy="8686800"/>
          </a:xfrm>
          <a:prstGeom prst="line">
            <a:avLst/>
          </a:prstGeom>
          <a:ln w="19050" cap="rnd">
            <a:solidFill>
              <a:srgbClr val="000000"/>
            </a:solidFill>
            <a:prstDash val="lgDash"/>
            <a:headEnd type="none" w="sm" len="sm"/>
            <a:tailEnd type="arrow" w="med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D5B12090-FE0D-F4C7-FDEF-D8B98CAACE10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522A39C8-8B13-3F17-B659-558D350FBF85}"/>
              </a:ext>
            </a:extLst>
          </p:cNvPr>
          <p:cNvSpPr txBox="1"/>
          <p:nvPr/>
        </p:nvSpPr>
        <p:spPr>
          <a:xfrm>
            <a:off x="1033571" y="2095500"/>
            <a:ext cx="9793147" cy="2154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370"/>
              </a:lnSpc>
            </a:pPr>
            <a:r>
              <a:rPr lang="en-US" sz="7200" b="1" spc="-459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Reputation Signals - The Reviews Paradox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CBDA099-3606-3E47-3E4F-0236B37D6035}"/>
              </a:ext>
            </a:extLst>
          </p:cNvPr>
          <p:cNvSpPr txBox="1"/>
          <p:nvPr/>
        </p:nvSpPr>
        <p:spPr>
          <a:xfrm>
            <a:off x="1028703" y="4229100"/>
            <a:ext cx="9881800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2999" b="1" spc="-140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Reviews Don’t Tell a Simple Story 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65831F80-AFDA-B2E2-0A93-D18E97736831}"/>
              </a:ext>
            </a:extLst>
          </p:cNvPr>
          <p:cNvSpPr txBox="1"/>
          <p:nvPr/>
        </p:nvSpPr>
        <p:spPr>
          <a:xfrm>
            <a:off x="11553797" y="2303188"/>
            <a:ext cx="5705500" cy="1405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Many listings have few reviews at all price levels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Listings with 100+ reviews skew toward lower to mid prices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No clean positive link between review counts and price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2ACC66B1-2A1C-520F-BE9D-4ABF24CBF587}"/>
              </a:ext>
            </a:extLst>
          </p:cNvPr>
          <p:cNvSpPr txBox="1"/>
          <p:nvPr/>
        </p:nvSpPr>
        <p:spPr>
          <a:xfrm>
            <a:off x="11515701" y="1873801"/>
            <a:ext cx="5881390" cy="3448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Observed:</a:t>
            </a:r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5711107C-0A5E-71E6-CB34-8C3AF9339FA0}"/>
              </a:ext>
            </a:extLst>
          </p:cNvPr>
          <p:cNvGrpSpPr/>
          <p:nvPr/>
        </p:nvGrpSpPr>
        <p:grpSpPr>
          <a:xfrm>
            <a:off x="11002522" y="3993111"/>
            <a:ext cx="294459" cy="294459"/>
            <a:chOff x="0" y="0"/>
            <a:chExt cx="812800" cy="812800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049CAEAF-5968-54E9-7C04-DDAC1AA18D10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CA6F01BE-C303-B7CC-8DEB-189D2A9668CE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13" name="Group 13">
            <a:extLst>
              <a:ext uri="{FF2B5EF4-FFF2-40B4-BE49-F238E27FC236}">
                <a16:creationId xmlns:a16="http://schemas.microsoft.com/office/drawing/2014/main" id="{DB066C91-2863-CB4F-7AAC-FDC4F9ECB263}"/>
              </a:ext>
            </a:extLst>
          </p:cNvPr>
          <p:cNvGrpSpPr/>
          <p:nvPr/>
        </p:nvGrpSpPr>
        <p:grpSpPr>
          <a:xfrm>
            <a:off x="11082382" y="4072972"/>
            <a:ext cx="134738" cy="134738"/>
            <a:chOff x="0" y="0"/>
            <a:chExt cx="812800" cy="812800"/>
          </a:xfrm>
        </p:grpSpPr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D17BD680-1347-04BD-663A-962C6A10FBA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id="{D4D322DD-9B06-32F3-5924-7817B2F6D128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6" name="TextBox 16">
            <a:extLst>
              <a:ext uri="{FF2B5EF4-FFF2-40B4-BE49-F238E27FC236}">
                <a16:creationId xmlns:a16="http://schemas.microsoft.com/office/drawing/2014/main" id="{0CB59023-1345-ABF4-DF6A-09E054C57D19}"/>
              </a:ext>
            </a:extLst>
          </p:cNvPr>
          <p:cNvSpPr txBox="1"/>
          <p:nvPr/>
        </p:nvSpPr>
        <p:spPr>
          <a:xfrm>
            <a:off x="11515700" y="4457460"/>
            <a:ext cx="5881390" cy="1405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Negative link: budget listings turn over more and pile up reviews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Positive link: reviews signal trust, which can support higher prices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BAF400DD-3BDD-3724-7DE0-935687080192}"/>
              </a:ext>
            </a:extLst>
          </p:cNvPr>
          <p:cNvSpPr txBox="1"/>
          <p:nvPr/>
        </p:nvSpPr>
        <p:spPr>
          <a:xfrm>
            <a:off x="11474643" y="4025717"/>
            <a:ext cx="5975157" cy="3448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The paradox in the research [16, 17]:</a:t>
            </a:r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2C23390F-7A48-D4F4-F284-709720B426B7}"/>
              </a:ext>
            </a:extLst>
          </p:cNvPr>
          <p:cNvGrpSpPr/>
          <p:nvPr/>
        </p:nvGrpSpPr>
        <p:grpSpPr>
          <a:xfrm>
            <a:off x="11002519" y="6243697"/>
            <a:ext cx="294459" cy="294459"/>
            <a:chOff x="0" y="0"/>
            <a:chExt cx="812800" cy="812800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1FBACE41-5417-16A5-C823-7F89D4D8649E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AC6B2AEC-169D-BBAB-4C67-EA6B933496B0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21" name="Group 21">
            <a:extLst>
              <a:ext uri="{FF2B5EF4-FFF2-40B4-BE49-F238E27FC236}">
                <a16:creationId xmlns:a16="http://schemas.microsoft.com/office/drawing/2014/main" id="{4492D457-88CE-9699-6667-D67236FBAD30}"/>
              </a:ext>
            </a:extLst>
          </p:cNvPr>
          <p:cNvGrpSpPr/>
          <p:nvPr/>
        </p:nvGrpSpPr>
        <p:grpSpPr>
          <a:xfrm>
            <a:off x="11082379" y="6323557"/>
            <a:ext cx="134738" cy="134738"/>
            <a:chOff x="0" y="0"/>
            <a:chExt cx="812800" cy="812800"/>
          </a:xfrm>
        </p:grpSpPr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445A8D5C-9D44-FC00-0087-7C729A59DFB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>
              <a:extLst>
                <a:ext uri="{FF2B5EF4-FFF2-40B4-BE49-F238E27FC236}">
                  <a16:creationId xmlns:a16="http://schemas.microsoft.com/office/drawing/2014/main" id="{1BF16585-0CEF-846F-3A8C-D4F2CB27F62A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24" name="TextBox 24">
            <a:extLst>
              <a:ext uri="{FF2B5EF4-FFF2-40B4-BE49-F238E27FC236}">
                <a16:creationId xmlns:a16="http://schemas.microsoft.com/office/drawing/2014/main" id="{4F369CD4-75DC-831C-72D6-C112DD321875}"/>
              </a:ext>
            </a:extLst>
          </p:cNvPr>
          <p:cNvSpPr txBox="1"/>
          <p:nvPr/>
        </p:nvSpPr>
        <p:spPr>
          <a:xfrm>
            <a:off x="11474643" y="6992297"/>
            <a:ext cx="5705500" cy="28418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Time on platform (older listings collect more)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Pricing tactics (budget listings get more stays)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• Positioning (high-end places can have fewer, higher-value bookings)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spc="-102" dirty="0">
              <a:solidFill>
                <a:srgbClr val="000000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000000"/>
                </a:solidFill>
                <a:latin typeface="Aileron"/>
                <a:ea typeface="Aileron"/>
                <a:cs typeface="Aileron"/>
                <a:sym typeface="Aileron"/>
              </a:rPr>
              <a:t>Bottom line: Review counts alone don’t equal quality; they need context sentiment, recency, and the listing’s price segment [18].</a:t>
            </a:r>
          </a:p>
        </p:txBody>
      </p:sp>
      <p:sp>
        <p:nvSpPr>
          <p:cNvPr id="25" name="TextBox 25">
            <a:extLst>
              <a:ext uri="{FF2B5EF4-FFF2-40B4-BE49-F238E27FC236}">
                <a16:creationId xmlns:a16="http://schemas.microsoft.com/office/drawing/2014/main" id="{0E4D1E37-3514-8F85-CB74-347D7B31C5C7}"/>
              </a:ext>
            </a:extLst>
          </p:cNvPr>
          <p:cNvSpPr txBox="1"/>
          <p:nvPr/>
        </p:nvSpPr>
        <p:spPr>
          <a:xfrm>
            <a:off x="11553797" y="6252542"/>
            <a:ext cx="5705500" cy="6782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Our read: </a:t>
            </a:r>
            <a:r>
              <a:rPr lang="en-US" sz="2799" b="1" spc="-142" dirty="0" err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number_of_reviews</a:t>
            </a:r>
            <a:r>
              <a:rPr lang="en-US" sz="2799" b="1" spc="-142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 mixes several things:</a:t>
            </a:r>
          </a:p>
        </p:txBody>
      </p:sp>
      <p:grpSp>
        <p:nvGrpSpPr>
          <p:cNvPr id="26" name="Group 26">
            <a:extLst>
              <a:ext uri="{FF2B5EF4-FFF2-40B4-BE49-F238E27FC236}">
                <a16:creationId xmlns:a16="http://schemas.microsoft.com/office/drawing/2014/main" id="{1266828A-DB16-8386-6C28-AAB4DF96F6A7}"/>
              </a:ext>
            </a:extLst>
          </p:cNvPr>
          <p:cNvGrpSpPr/>
          <p:nvPr/>
        </p:nvGrpSpPr>
        <p:grpSpPr>
          <a:xfrm>
            <a:off x="11002522" y="1866900"/>
            <a:ext cx="294459" cy="294459"/>
            <a:chOff x="0" y="0"/>
            <a:chExt cx="812800" cy="812800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EC138BFD-1EF9-321A-3B68-D06675B58EC8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TextBox 28">
              <a:extLst>
                <a:ext uri="{FF2B5EF4-FFF2-40B4-BE49-F238E27FC236}">
                  <a16:creationId xmlns:a16="http://schemas.microsoft.com/office/drawing/2014/main" id="{3A0B577C-B6B9-FE00-D450-362F0BF313F1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29" name="Group 29">
            <a:extLst>
              <a:ext uri="{FF2B5EF4-FFF2-40B4-BE49-F238E27FC236}">
                <a16:creationId xmlns:a16="http://schemas.microsoft.com/office/drawing/2014/main" id="{7672683C-C7F6-926B-2229-E65BDEFB25BA}"/>
              </a:ext>
            </a:extLst>
          </p:cNvPr>
          <p:cNvGrpSpPr/>
          <p:nvPr/>
        </p:nvGrpSpPr>
        <p:grpSpPr>
          <a:xfrm>
            <a:off x="11082382" y="1946760"/>
            <a:ext cx="134738" cy="134738"/>
            <a:chOff x="0" y="0"/>
            <a:chExt cx="812800" cy="812800"/>
          </a:xfrm>
        </p:grpSpPr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FC890965-6917-470F-530C-B943AABEB22B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D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TextBox 31">
              <a:extLst>
                <a:ext uri="{FF2B5EF4-FFF2-40B4-BE49-F238E27FC236}">
                  <a16:creationId xmlns:a16="http://schemas.microsoft.com/office/drawing/2014/main" id="{7BFFB04C-1CD0-638C-4E75-2A0C91E5418C}"/>
                </a:ext>
              </a:extLst>
            </p:cNvPr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34" name="TextBox 4">
            <a:extLst>
              <a:ext uri="{FF2B5EF4-FFF2-40B4-BE49-F238E27FC236}">
                <a16:creationId xmlns:a16="http://schemas.microsoft.com/office/drawing/2014/main" id="{CC23F427-6DAD-504B-8619-09201E91AC3A}"/>
              </a:ext>
            </a:extLst>
          </p:cNvPr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pic>
        <p:nvPicPr>
          <p:cNvPr id="3" name="Picture 2" descr="A graph with blue and green dots&#10;&#10;AI-generated content may be incorrect.">
            <a:extLst>
              <a:ext uri="{FF2B5EF4-FFF2-40B4-BE49-F238E27FC236}">
                <a16:creationId xmlns:a16="http://schemas.microsoft.com/office/drawing/2014/main" id="{AE10EE00-C458-707D-8C4F-95F78AB1015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4979114"/>
            <a:ext cx="9759918" cy="4736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998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0330E-DEBA-049E-5BEB-2652F4EB1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A graph with purple dots&#10;&#10;AI-generated content may be incorrect.">
            <a:extLst>
              <a:ext uri="{FF2B5EF4-FFF2-40B4-BE49-F238E27FC236}">
                <a16:creationId xmlns:a16="http://schemas.microsoft.com/office/drawing/2014/main" id="{2C10CE76-83E2-755B-5017-E9E6E2057E6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076" y="4533900"/>
            <a:ext cx="7728737" cy="4469886"/>
          </a:xfrm>
          <a:prstGeom prst="rect">
            <a:avLst/>
          </a:prstGeom>
        </p:spPr>
      </p:pic>
      <p:grpSp>
        <p:nvGrpSpPr>
          <p:cNvPr id="2" name="Group 2">
            <a:extLst>
              <a:ext uri="{FF2B5EF4-FFF2-40B4-BE49-F238E27FC236}">
                <a16:creationId xmlns:a16="http://schemas.microsoft.com/office/drawing/2014/main" id="{CF029FFB-EC83-CBF9-55EF-26AD955D95F1}"/>
              </a:ext>
            </a:extLst>
          </p:cNvPr>
          <p:cNvGrpSpPr/>
          <p:nvPr/>
        </p:nvGrpSpPr>
        <p:grpSpPr>
          <a:xfrm>
            <a:off x="9305015" y="1028700"/>
            <a:ext cx="7954285" cy="2550695"/>
            <a:chOff x="0" y="0"/>
            <a:chExt cx="2601952" cy="83436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E79A35C-9566-58AF-1B45-982494FB73E8}"/>
                </a:ext>
              </a:extLst>
            </p:cNvPr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54545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31849ECE-5605-AE33-373A-BF8BE182E72D}"/>
                </a:ext>
              </a:extLst>
            </p:cNvPr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5" name="Group 5">
            <a:extLst>
              <a:ext uri="{FF2B5EF4-FFF2-40B4-BE49-F238E27FC236}">
                <a16:creationId xmlns:a16="http://schemas.microsoft.com/office/drawing/2014/main" id="{D46B87FB-0BDE-177A-C8B2-D72CF3C413F0}"/>
              </a:ext>
            </a:extLst>
          </p:cNvPr>
          <p:cNvGrpSpPr/>
          <p:nvPr/>
        </p:nvGrpSpPr>
        <p:grpSpPr>
          <a:xfrm>
            <a:off x="9305015" y="3868154"/>
            <a:ext cx="7954285" cy="2113546"/>
            <a:chOff x="0" y="0"/>
            <a:chExt cx="2601952" cy="834366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6DCDE624-047A-2DC3-6946-80AB4A47FD40}"/>
                </a:ext>
              </a:extLst>
            </p:cNvPr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0FEF6132-5D68-3A26-3C5D-A7A79FFD75C6}"/>
                </a:ext>
              </a:extLst>
            </p:cNvPr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D8359F7D-700A-6A1A-76A8-EE821FEC622D}"/>
              </a:ext>
            </a:extLst>
          </p:cNvPr>
          <p:cNvGrpSpPr/>
          <p:nvPr/>
        </p:nvGrpSpPr>
        <p:grpSpPr>
          <a:xfrm>
            <a:off x="9005102" y="1028700"/>
            <a:ext cx="47625" cy="8229600"/>
            <a:chOff x="0" y="0"/>
            <a:chExt cx="12543" cy="2167467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791BF9E5-43AC-199C-A2CA-E897B08C26AF}"/>
                </a:ext>
              </a:extLst>
            </p:cNvPr>
            <p:cNvSpPr/>
            <p:nvPr/>
          </p:nvSpPr>
          <p:spPr>
            <a:xfrm>
              <a:off x="0" y="0"/>
              <a:ext cx="12543" cy="2167467"/>
            </a:xfrm>
            <a:custGeom>
              <a:avLst/>
              <a:gdLst/>
              <a:ahLst/>
              <a:cxnLst/>
              <a:rect l="l" t="t" r="r" b="b"/>
              <a:pathLst>
                <a:path w="12543" h="2167467">
                  <a:moveTo>
                    <a:pt x="0" y="0"/>
                  </a:moveTo>
                  <a:lnTo>
                    <a:pt x="12543" y="0"/>
                  </a:lnTo>
                  <a:lnTo>
                    <a:pt x="12543" y="2167467"/>
                  </a:lnTo>
                  <a:lnTo>
                    <a:pt x="0" y="2167467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B1A891B1-508B-F4B5-365F-D76D03B6413E}"/>
                </a:ext>
              </a:extLst>
            </p:cNvPr>
            <p:cNvSpPr txBox="1"/>
            <p:nvPr/>
          </p:nvSpPr>
          <p:spPr>
            <a:xfrm>
              <a:off x="0" y="-57150"/>
              <a:ext cx="12543" cy="22246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F6248B29-06B4-85EE-5047-E747C9B89E8B}"/>
              </a:ext>
            </a:extLst>
          </p:cNvPr>
          <p:cNvSpPr txBox="1"/>
          <p:nvPr/>
        </p:nvSpPr>
        <p:spPr>
          <a:xfrm>
            <a:off x="9752763" y="1943100"/>
            <a:ext cx="7058789" cy="1405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0–90 days: occasional use (likely casual)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91–180: semi-regular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181–270: frequent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271–365: full-time commercial</a:t>
            </a:r>
          </a:p>
        </p:txBody>
      </p:sp>
      <p:sp>
        <p:nvSpPr>
          <p:cNvPr id="12" name="TextBox 12">
            <a:extLst>
              <a:ext uri="{FF2B5EF4-FFF2-40B4-BE49-F238E27FC236}">
                <a16:creationId xmlns:a16="http://schemas.microsoft.com/office/drawing/2014/main" id="{72DDBD63-D337-85EE-42B7-18F4CBAD69B4}"/>
              </a:ext>
            </a:extLst>
          </p:cNvPr>
          <p:cNvSpPr txBox="1"/>
          <p:nvPr/>
        </p:nvSpPr>
        <p:spPr>
          <a:xfrm>
            <a:off x="9752763" y="1409700"/>
            <a:ext cx="3529395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Availability buckets:</a:t>
            </a:r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92644DA-23AE-BA0B-1605-1CC548ADDF9A}"/>
              </a:ext>
            </a:extLst>
          </p:cNvPr>
          <p:cNvSpPr txBox="1"/>
          <p:nvPr/>
        </p:nvSpPr>
        <p:spPr>
          <a:xfrm>
            <a:off x="9752763" y="4166586"/>
            <a:ext cx="7058789" cy="1436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4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A large spike at 365 days suggests many units are dedicated to short-term rental rather than someone’s spare room. And this full-time slice isn’t only luxury there’s wide price coverage, from $50 to $400+.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E66F63FD-0C79-0815-F952-4EA8CC097BFC}"/>
              </a:ext>
            </a:extLst>
          </p:cNvPr>
          <p:cNvSpPr txBox="1"/>
          <p:nvPr/>
        </p:nvSpPr>
        <p:spPr>
          <a:xfrm>
            <a:off x="1028700" y="8885555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  <a:spcBef>
                <a:spcPct val="0"/>
              </a:spcBef>
            </a:pPr>
            <a:r>
              <a:rPr lang="en-US" sz="2200" spc="-112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A7A44D6A-9EA8-D816-616F-0481E06022B0}"/>
              </a:ext>
            </a:extLst>
          </p:cNvPr>
          <p:cNvSpPr txBox="1"/>
          <p:nvPr/>
        </p:nvSpPr>
        <p:spPr>
          <a:xfrm>
            <a:off x="1028700" y="2247900"/>
            <a:ext cx="7728752" cy="1718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6000" b="1" spc="-356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Availability as Operational Indicator</a:t>
            </a:r>
          </a:p>
        </p:txBody>
      </p:sp>
      <p:sp>
        <p:nvSpPr>
          <p:cNvPr id="17" name="Freeform 17">
            <a:extLst>
              <a:ext uri="{FF2B5EF4-FFF2-40B4-BE49-F238E27FC236}">
                <a16:creationId xmlns:a16="http://schemas.microsoft.com/office/drawing/2014/main" id="{E7491C05-F1AA-70D9-A3B2-63D079F275D1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>
            <a:extLst>
              <a:ext uri="{FF2B5EF4-FFF2-40B4-BE49-F238E27FC236}">
                <a16:creationId xmlns:a16="http://schemas.microsoft.com/office/drawing/2014/main" id="{E7DCBAEA-599E-3EE2-EC7D-9A492731A972}"/>
              </a:ext>
            </a:extLst>
          </p:cNvPr>
          <p:cNvGrpSpPr/>
          <p:nvPr/>
        </p:nvGrpSpPr>
        <p:grpSpPr>
          <a:xfrm>
            <a:off x="9305015" y="6280133"/>
            <a:ext cx="7954285" cy="2975160"/>
            <a:chOff x="0" y="0"/>
            <a:chExt cx="2601952" cy="834366"/>
          </a:xfrm>
        </p:grpSpPr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17CAF653-2280-ED46-C956-AF69260E33C6}"/>
                </a:ext>
              </a:extLst>
            </p:cNvPr>
            <p:cNvSpPr/>
            <p:nvPr/>
          </p:nvSpPr>
          <p:spPr>
            <a:xfrm>
              <a:off x="0" y="0"/>
              <a:ext cx="2601952" cy="834366"/>
            </a:xfrm>
            <a:custGeom>
              <a:avLst/>
              <a:gdLst/>
              <a:ahLst/>
              <a:cxnLst/>
              <a:rect l="l" t="t" r="r" b="b"/>
              <a:pathLst>
                <a:path w="2601952" h="834366">
                  <a:moveTo>
                    <a:pt x="0" y="0"/>
                  </a:moveTo>
                  <a:lnTo>
                    <a:pt x="2601952" y="0"/>
                  </a:lnTo>
                  <a:lnTo>
                    <a:pt x="2601952" y="834366"/>
                  </a:lnTo>
                  <a:lnTo>
                    <a:pt x="0" y="834366"/>
                  </a:lnTo>
                  <a:close/>
                </a:path>
              </a:pathLst>
            </a:custGeom>
            <a:solidFill>
              <a:srgbClr val="BC987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>
              <a:extLst>
                <a:ext uri="{FF2B5EF4-FFF2-40B4-BE49-F238E27FC236}">
                  <a16:creationId xmlns:a16="http://schemas.microsoft.com/office/drawing/2014/main" id="{01BCFCC9-740D-AFE1-2295-35CB8763FC42}"/>
                </a:ext>
              </a:extLst>
            </p:cNvPr>
            <p:cNvSpPr txBox="1"/>
            <p:nvPr/>
          </p:nvSpPr>
          <p:spPr>
            <a:xfrm>
              <a:off x="0" y="-57150"/>
              <a:ext cx="2601952" cy="8915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21" name="TextBox 21">
            <a:extLst>
              <a:ext uri="{FF2B5EF4-FFF2-40B4-BE49-F238E27FC236}">
                <a16:creationId xmlns:a16="http://schemas.microsoft.com/office/drawing/2014/main" id="{1805BFD7-873C-AAE6-EEB5-8C052D6BEF88}"/>
              </a:ext>
            </a:extLst>
          </p:cNvPr>
          <p:cNvSpPr txBox="1"/>
          <p:nvPr/>
        </p:nvSpPr>
        <p:spPr>
          <a:xfrm>
            <a:off x="9752763" y="7200900"/>
            <a:ext cx="7058789" cy="17645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Full-year availability likely means a unit is out of the long-term rental pool [19], which studies link to tighter housing supply and higher rents, especially in core areas [20]. 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spc="-102" dirty="0">
              <a:solidFill>
                <a:srgbClr val="FFFDFA"/>
              </a:solidFill>
              <a:latin typeface="Aileron"/>
              <a:ea typeface="Aileron"/>
              <a:cs typeface="Aileron"/>
              <a:sym typeface="Aileron"/>
            </a:endParaRPr>
          </a:p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spc="-102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Unsurprisingly, many cities now tailor rules to high-availability listings.</a:t>
            </a:r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C8B8AD26-ABDE-3322-A3DE-0C0A5A2E8B00}"/>
              </a:ext>
            </a:extLst>
          </p:cNvPr>
          <p:cNvSpPr txBox="1"/>
          <p:nvPr/>
        </p:nvSpPr>
        <p:spPr>
          <a:xfrm>
            <a:off x="9752676" y="6627462"/>
            <a:ext cx="6369307" cy="3448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03"/>
              </a:lnSpc>
            </a:pPr>
            <a:r>
              <a:rPr lang="en-US" sz="2799" b="1" spc="-14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Housing angle: </a:t>
            </a:r>
          </a:p>
        </p:txBody>
      </p:sp>
      <p:sp>
        <p:nvSpPr>
          <p:cNvPr id="23" name="TextBox 23">
            <a:extLst>
              <a:ext uri="{FF2B5EF4-FFF2-40B4-BE49-F238E27FC236}">
                <a16:creationId xmlns:a16="http://schemas.microsoft.com/office/drawing/2014/main" id="{26D61E50-036C-F253-A360-32C3C0DCB370}"/>
              </a:ext>
            </a:extLst>
          </p:cNvPr>
          <p:cNvSpPr txBox="1"/>
          <p:nvPr/>
        </p:nvSpPr>
        <p:spPr>
          <a:xfrm>
            <a:off x="1024076" y="3913825"/>
            <a:ext cx="7281077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200"/>
              </a:lnSpc>
              <a:spcBef>
                <a:spcPct val="0"/>
              </a:spcBef>
            </a:pPr>
            <a:r>
              <a:rPr lang="en-US" sz="3000" b="1" spc="-141" dirty="0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Reading Availability Like a Business Signal</a:t>
            </a:r>
          </a:p>
        </p:txBody>
      </p:sp>
    </p:spTree>
    <p:extLst>
      <p:ext uri="{BB962C8B-B14F-4D97-AF65-F5344CB8AC3E}">
        <p14:creationId xmlns:p14="http://schemas.microsoft.com/office/powerpoint/2010/main" val="11587672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7E4126-CD61-5BDB-72BB-DD3488117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red squares with white text&#10;&#10;AI-generated content may be incorrect.">
            <a:extLst>
              <a:ext uri="{FF2B5EF4-FFF2-40B4-BE49-F238E27FC236}">
                <a16:creationId xmlns:a16="http://schemas.microsoft.com/office/drawing/2014/main" id="{91B2EA7E-B5BF-2802-4354-780BD4B060F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8200" y="800100"/>
            <a:ext cx="9241014" cy="8627745"/>
          </a:xfrm>
          <a:prstGeom prst="rect">
            <a:avLst/>
          </a:prstGeom>
        </p:spPr>
      </p:pic>
      <p:grpSp>
        <p:nvGrpSpPr>
          <p:cNvPr id="4" name="Group 4">
            <a:extLst>
              <a:ext uri="{FF2B5EF4-FFF2-40B4-BE49-F238E27FC236}">
                <a16:creationId xmlns:a16="http://schemas.microsoft.com/office/drawing/2014/main" id="{8CDFA4F2-D614-5AF1-470D-BDEFB99F5F32}"/>
              </a:ext>
            </a:extLst>
          </p:cNvPr>
          <p:cNvGrpSpPr/>
          <p:nvPr/>
        </p:nvGrpSpPr>
        <p:grpSpPr>
          <a:xfrm>
            <a:off x="8754297" y="9258300"/>
            <a:ext cx="1035809" cy="1028700"/>
            <a:chOff x="0" y="0"/>
            <a:chExt cx="272806" cy="270933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1B3DABD4-E0DF-400F-46B9-CB94757C930C}"/>
                </a:ext>
              </a:extLst>
            </p:cNvPr>
            <p:cNvSpPr/>
            <p:nvPr/>
          </p:nvSpPr>
          <p:spPr>
            <a:xfrm>
              <a:off x="0" y="0"/>
              <a:ext cx="272806" cy="270933"/>
            </a:xfrm>
            <a:custGeom>
              <a:avLst/>
              <a:gdLst/>
              <a:ahLst/>
              <a:cxnLst/>
              <a:rect l="l" t="t" r="r" b="b"/>
              <a:pathLst>
                <a:path w="272806" h="270933">
                  <a:moveTo>
                    <a:pt x="0" y="0"/>
                  </a:moveTo>
                  <a:lnTo>
                    <a:pt x="272806" y="0"/>
                  </a:lnTo>
                  <a:lnTo>
                    <a:pt x="272806" y="270933"/>
                  </a:lnTo>
                  <a:lnTo>
                    <a:pt x="0" y="270933"/>
                  </a:ln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EB73482D-35B9-5864-522A-C52FBAC6DC91}"/>
                </a:ext>
              </a:extLst>
            </p:cNvPr>
            <p:cNvSpPr txBox="1"/>
            <p:nvPr/>
          </p:nvSpPr>
          <p:spPr>
            <a:xfrm>
              <a:off x="0" y="-47625"/>
              <a:ext cx="272806" cy="31855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C5152DA9-9C7D-BB8E-6FE1-C57305D30D0B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0C85D830-9859-5EDB-052F-72F319147E7E}"/>
              </a:ext>
            </a:extLst>
          </p:cNvPr>
          <p:cNvSpPr txBox="1"/>
          <p:nvPr/>
        </p:nvSpPr>
        <p:spPr>
          <a:xfrm>
            <a:off x="1028700" y="2180977"/>
            <a:ext cx="8115300" cy="16671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0"/>
              </a:lnSpc>
            </a:pPr>
            <a:r>
              <a:rPr lang="en-US" sz="6000" b="1" spc="-357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Correlation Analysis - Variable Relationships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A244BCB5-755C-94A6-E63E-FF3AB3F4D5B2}"/>
              </a:ext>
            </a:extLst>
          </p:cNvPr>
          <p:cNvSpPr txBox="1"/>
          <p:nvPr/>
        </p:nvSpPr>
        <p:spPr>
          <a:xfrm>
            <a:off x="914400" y="4664200"/>
            <a:ext cx="7839897" cy="47878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Notable correlations: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Price ↔ Latitude (0.18): a modest northward premium within Manhattan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Reviews ↔ Availability (0.22): more open calendars, more bookings, more reviews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Host listings ↔ Availability (0.31): professional hosts keep units active</a:t>
            </a:r>
          </a:p>
          <a:p>
            <a:pPr marL="194311" lvl="1" algn="l">
              <a:lnSpc>
                <a:spcPts val="2520"/>
              </a:lnSpc>
            </a:pPr>
            <a:endParaRPr lang="en-US" sz="2000" spc="-91" dirty="0">
              <a:solidFill>
                <a:srgbClr val="211812"/>
              </a:solidFill>
              <a:latin typeface="Aileron" panose="020B0604020202020204" charset="0"/>
              <a:ea typeface="Aileron Bold"/>
              <a:cs typeface="Aileron Bold"/>
              <a:sym typeface="Aileron Bold"/>
            </a:endParaRPr>
          </a:p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Weak or near-zero: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Price ↔ Reviews (-0.04): aligns with the review’s paradox</a:t>
            </a:r>
          </a:p>
          <a:p>
            <a:pPr marL="194311" lvl="1" algn="l">
              <a:lnSpc>
                <a:spcPts val="2520"/>
              </a:lnSpc>
            </a:pP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Price ↔ Availability (0.09): not much there</a:t>
            </a:r>
          </a:p>
          <a:p>
            <a:pPr marL="194311" lvl="1" algn="l">
              <a:lnSpc>
                <a:spcPts val="2520"/>
              </a:lnSpc>
            </a:pPr>
            <a:endParaRPr lang="en-US" sz="2000" spc="-91" dirty="0">
              <a:solidFill>
                <a:srgbClr val="211812"/>
              </a:solidFill>
              <a:latin typeface="Aileron" panose="020B0604020202020204" charset="0"/>
              <a:ea typeface="Aileron Bold"/>
              <a:cs typeface="Aileron Bold"/>
              <a:sym typeface="Aileron Bold"/>
            </a:endParaRPr>
          </a:p>
          <a:p>
            <a:pPr marL="194311" lvl="1" algn="l">
              <a:lnSpc>
                <a:spcPts val="2520"/>
              </a:lnSpc>
            </a:pPr>
            <a:r>
              <a:rPr lang="en-US" sz="2000" b="1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Caveat: </a:t>
            </a: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Space matters. Listings cluster geographically, which can violate standard regression assumptions. Many hedonic models now use spatial autoregression or related methods to handle </a:t>
            </a:r>
            <a:r>
              <a:rPr lang="en-US" sz="2000" spc="-91" dirty="0" err="1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neighbourhood</a:t>
            </a:r>
            <a:r>
              <a:rPr lang="en-US" sz="2000" spc="-91" dirty="0">
                <a:solidFill>
                  <a:srgbClr val="211812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 effects [21, 22]. A geographically weighted approach (e.g., GWR) would likely capture local price dynamics better [8].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A8A78CD8-717B-9947-D780-1E6BE81B7BF3}"/>
              </a:ext>
            </a:extLst>
          </p:cNvPr>
          <p:cNvSpPr txBox="1"/>
          <p:nvPr/>
        </p:nvSpPr>
        <p:spPr>
          <a:xfrm>
            <a:off x="1028700" y="3914077"/>
            <a:ext cx="8039100" cy="5055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199"/>
              </a:lnSpc>
              <a:spcBef>
                <a:spcPct val="0"/>
              </a:spcBef>
            </a:pPr>
            <a:r>
              <a:rPr lang="en-US" sz="2999" b="1" spc="-140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What Co-moves, What Doesn’t </a:t>
            </a:r>
          </a:p>
        </p:txBody>
      </p:sp>
    </p:spTree>
    <p:extLst>
      <p:ext uri="{BB962C8B-B14F-4D97-AF65-F5344CB8AC3E}">
        <p14:creationId xmlns:p14="http://schemas.microsoft.com/office/powerpoint/2010/main" val="21341398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97E99-196B-9556-7144-603233FE1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6F1FA1FA-EA1C-43D9-EF9E-99FB02400C68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DCB725F1-DC3A-F173-6CA4-87E236BF93F7}"/>
              </a:ext>
            </a:extLst>
          </p:cNvPr>
          <p:cNvSpPr txBox="1"/>
          <p:nvPr/>
        </p:nvSpPr>
        <p:spPr>
          <a:xfrm>
            <a:off x="1028700" y="1611428"/>
            <a:ext cx="16230600" cy="1375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202"/>
              </a:lnSpc>
            </a:pPr>
            <a:r>
              <a:rPr lang="en-US" sz="8800" b="1" spc="-614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Executive Summary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3781771A-8023-5863-D3EF-26996F96DD51}"/>
              </a:ext>
            </a:extLst>
          </p:cNvPr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 dirty="0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grpSp>
        <p:nvGrpSpPr>
          <p:cNvPr id="5" name="Group 5">
            <a:extLst>
              <a:ext uri="{FF2B5EF4-FFF2-40B4-BE49-F238E27FC236}">
                <a16:creationId xmlns:a16="http://schemas.microsoft.com/office/drawing/2014/main" id="{07041B18-5B14-5DD6-8E8E-58257CF19922}"/>
              </a:ext>
            </a:extLst>
          </p:cNvPr>
          <p:cNvGrpSpPr/>
          <p:nvPr/>
        </p:nvGrpSpPr>
        <p:grpSpPr>
          <a:xfrm>
            <a:off x="1028700" y="3009900"/>
            <a:ext cx="7975142" cy="5575508"/>
            <a:chOff x="0" y="0"/>
            <a:chExt cx="2100449" cy="1073640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0AE34C40-F105-DC09-AF55-1568ED59E9A2}"/>
                </a:ext>
              </a:extLst>
            </p:cNvPr>
            <p:cNvSpPr/>
            <p:nvPr/>
          </p:nvSpPr>
          <p:spPr>
            <a:xfrm>
              <a:off x="0" y="0"/>
              <a:ext cx="2100449" cy="1073640"/>
            </a:xfrm>
            <a:custGeom>
              <a:avLst/>
              <a:gdLst/>
              <a:ahLst/>
              <a:cxnLst/>
              <a:rect l="l" t="t" r="r" b="b"/>
              <a:pathLst>
                <a:path w="2100449" h="1073640">
                  <a:moveTo>
                    <a:pt x="0" y="0"/>
                  </a:moveTo>
                  <a:lnTo>
                    <a:pt x="2100449" y="0"/>
                  </a:lnTo>
                  <a:lnTo>
                    <a:pt x="2100449" y="1073640"/>
                  </a:lnTo>
                  <a:lnTo>
                    <a:pt x="0" y="1073640"/>
                  </a:ln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>
              <a:extLst>
                <a:ext uri="{FF2B5EF4-FFF2-40B4-BE49-F238E27FC236}">
                  <a16:creationId xmlns:a16="http://schemas.microsoft.com/office/drawing/2014/main" id="{FF1CB25C-8997-F88A-4777-7FCCE34B0E23}"/>
                </a:ext>
              </a:extLst>
            </p:cNvPr>
            <p:cNvSpPr txBox="1"/>
            <p:nvPr/>
          </p:nvSpPr>
          <p:spPr>
            <a:xfrm>
              <a:off x="0" y="-57150"/>
              <a:ext cx="2100449" cy="113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8" name="TextBox 8">
            <a:extLst>
              <a:ext uri="{FF2B5EF4-FFF2-40B4-BE49-F238E27FC236}">
                <a16:creationId xmlns:a16="http://schemas.microsoft.com/office/drawing/2014/main" id="{8DEC4765-5AC3-436B-6E99-10739BA571D3}"/>
              </a:ext>
            </a:extLst>
          </p:cNvPr>
          <p:cNvSpPr txBox="1"/>
          <p:nvPr/>
        </p:nvSpPr>
        <p:spPr>
          <a:xfrm>
            <a:off x="1323046" y="3705829"/>
            <a:ext cx="6922925" cy="370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9"/>
              </a:lnSpc>
            </a:pPr>
            <a:r>
              <a:rPr lang="en-US" sz="2999" b="1" spc="-15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What Stands Out 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9CE525FB-6FC6-1E70-AA7D-A5637B43005F}"/>
              </a:ext>
            </a:extLst>
          </p:cNvPr>
          <p:cNvSpPr txBox="1"/>
          <p:nvPr/>
        </p:nvSpPr>
        <p:spPr>
          <a:xfrm>
            <a:off x="1091282" y="4479151"/>
            <a:ext cx="7747917" cy="35599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15901" lvl="1" algn="l">
              <a:lnSpc>
                <a:spcPts val="2800"/>
              </a:lnSpc>
            </a:pPr>
            <a:r>
              <a:rPr lang="en-US" sz="2000" spc="-102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Spatial concentration: Manhattan and Brooklyn hold over 85% of listings, forming a core–periphery pattern that tends to reinforce, not redistribute, tourism activity.</a:t>
            </a:r>
          </a:p>
          <a:p>
            <a:pPr marL="215901" lvl="1" algn="l">
              <a:lnSpc>
                <a:spcPts val="2800"/>
              </a:lnSpc>
            </a:pPr>
            <a:r>
              <a:rPr lang="en-US" sz="2000" spc="-102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Price structure: Room type sets the base, location multiplies it. Expect a 25–40% Manhattan premium over outer boroughs, all else equal.</a:t>
            </a:r>
          </a:p>
          <a:p>
            <a:pPr marL="215901" lvl="1" algn="l">
              <a:lnSpc>
                <a:spcPts val="2800"/>
              </a:lnSpc>
            </a:pPr>
            <a:r>
              <a:rPr lang="en-US" sz="2000" spc="-102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Professionalization: About 9% of listings are run by professional hosts (6+ units). They price higher (+25% median), cluster in prime areas, and use more sophisticated tools.</a:t>
            </a:r>
          </a:p>
          <a:p>
            <a:pPr marL="215901" lvl="1" algn="l">
              <a:lnSpc>
                <a:spcPts val="2800"/>
              </a:lnSpc>
            </a:pPr>
            <a:r>
              <a:rPr lang="en-US" sz="2000" spc="-102" dirty="0">
                <a:solidFill>
                  <a:srgbClr val="FFFDFA"/>
                </a:solidFill>
                <a:latin typeface="Aileron" panose="020B0604020202020204" charset="0"/>
                <a:ea typeface="Aileron Bold"/>
                <a:cs typeface="Aileron Bold"/>
                <a:sym typeface="Aileron Bold"/>
              </a:rPr>
              <a:t>• Reputation complexity: Review counts don’t map neatly to price; context is essential.</a:t>
            </a:r>
          </a:p>
        </p:txBody>
      </p:sp>
      <p:grpSp>
        <p:nvGrpSpPr>
          <p:cNvPr id="10" name="Group 10">
            <a:extLst>
              <a:ext uri="{FF2B5EF4-FFF2-40B4-BE49-F238E27FC236}">
                <a16:creationId xmlns:a16="http://schemas.microsoft.com/office/drawing/2014/main" id="{75ADEAD0-136D-1686-1E3A-B607D9943640}"/>
              </a:ext>
            </a:extLst>
          </p:cNvPr>
          <p:cNvGrpSpPr/>
          <p:nvPr/>
        </p:nvGrpSpPr>
        <p:grpSpPr>
          <a:xfrm>
            <a:off x="9284158" y="3009900"/>
            <a:ext cx="7975142" cy="5575508"/>
            <a:chOff x="0" y="0"/>
            <a:chExt cx="2100449" cy="1073640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48F53902-9B8E-4E9A-050C-282EFFE1F813}"/>
                </a:ext>
              </a:extLst>
            </p:cNvPr>
            <p:cNvSpPr/>
            <p:nvPr/>
          </p:nvSpPr>
          <p:spPr>
            <a:xfrm>
              <a:off x="0" y="0"/>
              <a:ext cx="2100449" cy="1073640"/>
            </a:xfrm>
            <a:custGeom>
              <a:avLst/>
              <a:gdLst/>
              <a:ahLst/>
              <a:cxnLst/>
              <a:rect l="l" t="t" r="r" b="b"/>
              <a:pathLst>
                <a:path w="2100449" h="1073640">
                  <a:moveTo>
                    <a:pt x="0" y="0"/>
                  </a:moveTo>
                  <a:lnTo>
                    <a:pt x="2100449" y="0"/>
                  </a:lnTo>
                  <a:lnTo>
                    <a:pt x="2100449" y="1073640"/>
                  </a:lnTo>
                  <a:lnTo>
                    <a:pt x="0" y="1073640"/>
                  </a:ln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C6416EC6-CEBA-9176-1157-17F8E2D8D01F}"/>
                </a:ext>
              </a:extLst>
            </p:cNvPr>
            <p:cNvSpPr txBox="1"/>
            <p:nvPr/>
          </p:nvSpPr>
          <p:spPr>
            <a:xfrm>
              <a:off x="0" y="-57150"/>
              <a:ext cx="2100449" cy="113079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3" name="TextBox 13">
            <a:extLst>
              <a:ext uri="{FF2B5EF4-FFF2-40B4-BE49-F238E27FC236}">
                <a16:creationId xmlns:a16="http://schemas.microsoft.com/office/drawing/2014/main" id="{6FF4DBAB-8030-A03A-996C-ACE8E75F7AD5}"/>
              </a:ext>
            </a:extLst>
          </p:cNvPr>
          <p:cNvSpPr txBox="1"/>
          <p:nvPr/>
        </p:nvSpPr>
        <p:spPr>
          <a:xfrm>
            <a:off x="9601200" y="3238500"/>
            <a:ext cx="6922925" cy="370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89"/>
              </a:lnSpc>
            </a:pPr>
            <a:r>
              <a:rPr lang="en-US" sz="2999" b="1" spc="-152" dirty="0">
                <a:solidFill>
                  <a:srgbClr val="FFFDFA"/>
                </a:solidFill>
                <a:latin typeface="Telegraf Bold"/>
                <a:ea typeface="Telegraf Bold"/>
                <a:cs typeface="Telegraf Bold"/>
                <a:sym typeface="Telegraf Bold"/>
              </a:rPr>
              <a:t>What to do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70F9951C-677D-7D6B-7BDF-78FF555ED35D}"/>
              </a:ext>
            </a:extLst>
          </p:cNvPr>
          <p:cNvSpPr txBox="1"/>
          <p:nvPr/>
        </p:nvSpPr>
        <p:spPr>
          <a:xfrm>
            <a:off x="9448800" y="3679340"/>
            <a:ext cx="7516154" cy="48169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05107" lvl="1" algn="l">
              <a:lnSpc>
                <a:spcPts val="2660"/>
              </a:lnSpc>
            </a:pPr>
            <a:r>
              <a:rPr lang="en-US" sz="2000" b="1" spc="-96" dirty="0">
                <a:solidFill>
                  <a:srgbClr val="FFFDFA"/>
                </a:solidFill>
                <a:latin typeface="Aileron Bold" panose="020B0604020202020204" charset="0"/>
                <a:ea typeface="Aileron"/>
                <a:cs typeface="Aileron"/>
                <a:sym typeface="Aileron"/>
              </a:rPr>
              <a:t>For policymakers: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Differentiate rules for casual vs. professional hosts [23]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Consider availability caps to protect long-term housing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Use geographic zoning to spread or limit STR intensity</a:t>
            </a:r>
          </a:p>
          <a:p>
            <a:pPr marL="205107" lvl="1" algn="l">
              <a:lnSpc>
                <a:spcPts val="2660"/>
              </a:lnSpc>
            </a:pPr>
            <a:r>
              <a:rPr lang="en-US" sz="2000" b="1" spc="-96" dirty="0">
                <a:solidFill>
                  <a:srgbClr val="FFFDFA"/>
                </a:solidFill>
                <a:latin typeface="Aileron Bold" panose="020B0604020202020204" charset="0"/>
                <a:ea typeface="Aileron"/>
                <a:cs typeface="Aileron"/>
                <a:sym typeface="Aileron"/>
              </a:rPr>
              <a:t>For hosts: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Single-listing hosts: Compete on specificity local tips, thoughtful amenities, and fair pricing in Queens or the Bronx can work well for value-seeking travelers.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Professional operators: Double down on quality signals, dynamic pricing, and diversification across neighborhoods to smooth seasonality.</a:t>
            </a:r>
          </a:p>
          <a:p>
            <a:pPr marL="205107" lvl="1" algn="l">
              <a:lnSpc>
                <a:spcPts val="2660"/>
              </a:lnSpc>
            </a:pPr>
            <a:r>
              <a:rPr lang="en-US" sz="2000" b="1" spc="-96" dirty="0">
                <a:solidFill>
                  <a:srgbClr val="FFFDFA"/>
                </a:solidFill>
                <a:latin typeface="Aileron Bold" panose="020B0604020202020204" charset="0"/>
                <a:ea typeface="Aileron"/>
                <a:cs typeface="Aileron"/>
                <a:sym typeface="Aileron"/>
              </a:rPr>
              <a:t>For researchers: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Incorporate spatial models to handle neighborhood effects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Track host professionalization over time (pre/post regulation changes)</a:t>
            </a:r>
          </a:p>
          <a:p>
            <a:pPr marL="205107" lvl="1" algn="l">
              <a:lnSpc>
                <a:spcPts val="2660"/>
              </a:lnSpc>
            </a:pPr>
            <a:r>
              <a:rPr lang="en-US" sz="1900" spc="-96" dirty="0">
                <a:solidFill>
                  <a:srgbClr val="FFFDFA"/>
                </a:solidFill>
                <a:latin typeface="Aileron"/>
                <a:ea typeface="Aileron"/>
                <a:cs typeface="Aileron"/>
                <a:sym typeface="Aileron"/>
              </a:rPr>
              <a:t>• Pair review counts with sentiment and recency, not counts alone</a:t>
            </a:r>
          </a:p>
        </p:txBody>
      </p:sp>
      <p:grpSp>
        <p:nvGrpSpPr>
          <p:cNvPr id="15" name="Group 15">
            <a:extLst>
              <a:ext uri="{FF2B5EF4-FFF2-40B4-BE49-F238E27FC236}">
                <a16:creationId xmlns:a16="http://schemas.microsoft.com/office/drawing/2014/main" id="{515CB367-E64E-324D-AB53-62F3284077B9}"/>
              </a:ext>
            </a:extLst>
          </p:cNvPr>
          <p:cNvGrpSpPr/>
          <p:nvPr/>
        </p:nvGrpSpPr>
        <p:grpSpPr>
          <a:xfrm>
            <a:off x="1028700" y="9149542"/>
            <a:ext cx="16230600" cy="108758"/>
            <a:chOff x="0" y="0"/>
            <a:chExt cx="4274726" cy="28644"/>
          </a:xfrm>
        </p:grpSpPr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EF29EAAB-E022-D1D6-B1D4-AB4B9166C329}"/>
                </a:ext>
              </a:extLst>
            </p:cNvPr>
            <p:cNvSpPr/>
            <p:nvPr/>
          </p:nvSpPr>
          <p:spPr>
            <a:xfrm>
              <a:off x="0" y="0"/>
              <a:ext cx="4274726" cy="28644"/>
            </a:xfrm>
            <a:custGeom>
              <a:avLst/>
              <a:gdLst/>
              <a:ahLst/>
              <a:cxnLst/>
              <a:rect l="l" t="t" r="r" b="b"/>
              <a:pathLst>
                <a:path w="4274726" h="28644">
                  <a:moveTo>
                    <a:pt x="0" y="0"/>
                  </a:moveTo>
                  <a:lnTo>
                    <a:pt x="4274726" y="0"/>
                  </a:lnTo>
                  <a:lnTo>
                    <a:pt x="4274726" y="28644"/>
                  </a:lnTo>
                  <a:lnTo>
                    <a:pt x="0" y="28644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>
              <a:extLst>
                <a:ext uri="{FF2B5EF4-FFF2-40B4-BE49-F238E27FC236}">
                  <a16:creationId xmlns:a16="http://schemas.microsoft.com/office/drawing/2014/main" id="{5BD908DE-B60B-4104-A549-E62C4745FE70}"/>
                </a:ext>
              </a:extLst>
            </p:cNvPr>
            <p:cNvSpPr txBox="1"/>
            <p:nvPr/>
          </p:nvSpPr>
          <p:spPr>
            <a:xfrm>
              <a:off x="0" y="-57150"/>
              <a:ext cx="4274726" cy="85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638196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D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E9C596F-E726-014E-1D2E-BDFB62660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C5B7F44C-06E3-F3B4-E823-CB9986C7EE8F}"/>
              </a:ext>
            </a:extLst>
          </p:cNvPr>
          <p:cNvGrpSpPr/>
          <p:nvPr/>
        </p:nvGrpSpPr>
        <p:grpSpPr>
          <a:xfrm>
            <a:off x="1028700" y="9149542"/>
            <a:ext cx="16230600" cy="108758"/>
            <a:chOff x="0" y="0"/>
            <a:chExt cx="4274726" cy="2864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8EA875C3-10F1-2705-E31E-D828E9B5D2A9}"/>
                </a:ext>
              </a:extLst>
            </p:cNvPr>
            <p:cNvSpPr/>
            <p:nvPr/>
          </p:nvSpPr>
          <p:spPr>
            <a:xfrm>
              <a:off x="0" y="0"/>
              <a:ext cx="4274726" cy="28644"/>
            </a:xfrm>
            <a:custGeom>
              <a:avLst/>
              <a:gdLst/>
              <a:ahLst/>
              <a:cxnLst/>
              <a:rect l="l" t="t" r="r" b="b"/>
              <a:pathLst>
                <a:path w="4274726" h="28644">
                  <a:moveTo>
                    <a:pt x="0" y="0"/>
                  </a:moveTo>
                  <a:lnTo>
                    <a:pt x="4274726" y="0"/>
                  </a:lnTo>
                  <a:lnTo>
                    <a:pt x="4274726" y="28644"/>
                  </a:lnTo>
                  <a:lnTo>
                    <a:pt x="0" y="28644"/>
                  </a:lnTo>
                  <a:close/>
                </a:path>
              </a:pathLst>
            </a:custGeom>
            <a:solidFill>
              <a:srgbClr val="9A857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D938975C-416E-A175-24FD-C763A839A997}"/>
                </a:ext>
              </a:extLst>
            </p:cNvPr>
            <p:cNvSpPr txBox="1"/>
            <p:nvPr/>
          </p:nvSpPr>
          <p:spPr>
            <a:xfrm>
              <a:off x="0" y="-57150"/>
              <a:ext cx="4274726" cy="857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AD623DE9-F86E-B28C-673C-80E4A26A9CF8}"/>
              </a:ext>
            </a:extLst>
          </p:cNvPr>
          <p:cNvSpPr txBox="1"/>
          <p:nvPr/>
        </p:nvSpPr>
        <p:spPr>
          <a:xfrm>
            <a:off x="1028700" y="1790700"/>
            <a:ext cx="16230600" cy="13620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99"/>
              </a:lnSpc>
            </a:pPr>
            <a:r>
              <a:rPr lang="en-US" sz="9999" b="1" spc="-509" dirty="0">
                <a:solidFill>
                  <a:srgbClr val="211812"/>
                </a:solidFill>
                <a:latin typeface="Telegraf Bold"/>
                <a:ea typeface="Telegraf Bold"/>
                <a:cs typeface="Telegraf Bold"/>
                <a:sym typeface="Telegraf Bold"/>
              </a:rPr>
              <a:t>References</a:t>
            </a:r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CA8C886E-39F9-907E-4D18-1DA31C8A7088}"/>
              </a:ext>
            </a:extLst>
          </p:cNvPr>
          <p:cNvSpPr/>
          <p:nvPr/>
        </p:nvSpPr>
        <p:spPr>
          <a:xfrm>
            <a:off x="1028700" y="1028700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DFD8048E-09D8-9CD4-4D3A-C4FE485865DA}"/>
              </a:ext>
            </a:extLst>
          </p:cNvPr>
          <p:cNvSpPr txBox="1"/>
          <p:nvPr/>
        </p:nvSpPr>
        <p:spPr>
          <a:xfrm>
            <a:off x="13486892" y="1162303"/>
            <a:ext cx="3772408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080"/>
              </a:lnSpc>
              <a:spcBef>
                <a:spcPct val="0"/>
              </a:spcBef>
            </a:pPr>
            <a:r>
              <a:rPr lang="en-US" sz="2200" spc="-112">
                <a:solidFill>
                  <a:srgbClr val="211812"/>
                </a:solidFill>
                <a:latin typeface="Aileron"/>
                <a:ea typeface="Aileron"/>
                <a:cs typeface="Aileron"/>
                <a:sym typeface="Aileron"/>
              </a:rPr>
              <a:t>Author: Daniel Hriscu</a:t>
            </a:r>
          </a:p>
        </p:txBody>
      </p:sp>
      <p:grpSp>
        <p:nvGrpSpPr>
          <p:cNvPr id="8" name="Group 8">
            <a:extLst>
              <a:ext uri="{FF2B5EF4-FFF2-40B4-BE49-F238E27FC236}">
                <a16:creationId xmlns:a16="http://schemas.microsoft.com/office/drawing/2014/main" id="{5B8891DE-ED5B-44B9-C509-17F3702DF9D5}"/>
              </a:ext>
            </a:extLst>
          </p:cNvPr>
          <p:cNvGrpSpPr/>
          <p:nvPr/>
        </p:nvGrpSpPr>
        <p:grpSpPr>
          <a:xfrm>
            <a:off x="1028699" y="2933701"/>
            <a:ext cx="16230599" cy="5964222"/>
            <a:chOff x="0" y="0"/>
            <a:chExt cx="2100449" cy="1414469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5D691175-F382-F5CB-DDDC-B478B359FB37}"/>
                </a:ext>
              </a:extLst>
            </p:cNvPr>
            <p:cNvSpPr/>
            <p:nvPr/>
          </p:nvSpPr>
          <p:spPr>
            <a:xfrm>
              <a:off x="0" y="0"/>
              <a:ext cx="2100449" cy="1414469"/>
            </a:xfrm>
            <a:custGeom>
              <a:avLst/>
              <a:gdLst/>
              <a:ahLst/>
              <a:cxnLst/>
              <a:rect l="l" t="t" r="r" b="b"/>
              <a:pathLst>
                <a:path w="2100449" h="1414469">
                  <a:moveTo>
                    <a:pt x="0" y="0"/>
                  </a:moveTo>
                  <a:lnTo>
                    <a:pt x="2100449" y="0"/>
                  </a:lnTo>
                  <a:lnTo>
                    <a:pt x="2100449" y="1414469"/>
                  </a:lnTo>
                  <a:lnTo>
                    <a:pt x="0" y="1414469"/>
                  </a:lnTo>
                  <a:close/>
                </a:path>
              </a:pathLst>
            </a:custGeom>
            <a:solidFill>
              <a:srgbClr val="21181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id="{E850E518-C46D-0324-B0DF-B4C71872CF57}"/>
                </a:ext>
              </a:extLst>
            </p:cNvPr>
            <p:cNvSpPr txBox="1"/>
            <p:nvPr/>
          </p:nvSpPr>
          <p:spPr>
            <a:xfrm>
              <a:off x="0" y="-57150"/>
              <a:ext cx="2100449" cy="14716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39"/>
                </a:lnSpc>
              </a:pPr>
              <a:endParaRPr/>
            </a:p>
          </p:txBody>
        </p:sp>
      </p:grpSp>
      <p:sp>
        <p:nvSpPr>
          <p:cNvPr id="11" name="TextBox 11">
            <a:extLst>
              <a:ext uri="{FF2B5EF4-FFF2-40B4-BE49-F238E27FC236}">
                <a16:creationId xmlns:a16="http://schemas.microsoft.com/office/drawing/2014/main" id="{60F6A7E3-7995-C14F-FBB8-FC064F06039E}"/>
              </a:ext>
            </a:extLst>
          </p:cNvPr>
          <p:cNvSpPr txBox="1"/>
          <p:nvPr/>
        </p:nvSpPr>
        <p:spPr>
          <a:xfrm>
            <a:off x="1206270" y="3086100"/>
            <a:ext cx="15938729" cy="57246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[1] S. Kirchner and S. C. Pohl, “Selling out the city? Airbnb’s amateur and professional listings across cities, time, and hotspots,” Berliner Journal für </a:t>
            </a:r>
            <a:r>
              <a:rPr lang="en-GB" sz="1200" dirty="0" err="1">
                <a:solidFill>
                  <a:schemeClr val="bg1"/>
                </a:solidFill>
              </a:rPr>
              <a:t>Soziologie</a:t>
            </a:r>
            <a:r>
              <a:rPr lang="en-GB" sz="1200" dirty="0">
                <a:solidFill>
                  <a:schemeClr val="bg1"/>
                </a:solidFill>
              </a:rPr>
              <a:t>, Jan. 2025,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/10.1007/s11609-024-00542-3.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[2] Y. Chen and K. Xie, “Consumer valuation of Airbnb listings: a hedonic pricing approach,” International Journal of Contemporary Hospitality Management, vol. 29, no. 9, pp. 2405–2424, Sep. 2017,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/10.1108/ijchm-10-2016-0606.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[3] S. Sun, S. Zhang, and X. Wang, “Characteristics and influencing factors of Airbnb spatial distribution in China’s rapid urbanization process: A case study of Nanjing,” PLOS ONE, vol. 16, no. 3, p. e0248647, Mar. 2021,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/10.1371/journal.pone.0248647.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[4] A.-C. </a:t>
            </a:r>
            <a:r>
              <a:rPr lang="en-GB" sz="1200" dirty="0" err="1">
                <a:solidFill>
                  <a:schemeClr val="bg1"/>
                </a:solidFill>
              </a:rPr>
              <a:t>Mermet</a:t>
            </a:r>
            <a:r>
              <a:rPr lang="en-GB" sz="1200" dirty="0">
                <a:solidFill>
                  <a:schemeClr val="bg1"/>
                </a:solidFill>
              </a:rPr>
              <a:t>, “Who Is Benefiting from Airbnb? Assessing the Redistributive Power of Peer-to-Peer Short-Term Rentals,” The Professional Geographer, vol. 73, no. 3, pp. 1–14, May 2021,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/10.1080/00330124.2021.1906921.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[5] J. Jiao and S. Bai, “An empirical analysis of Airbnb listings in forty American cities,” Cities, vol. 99, p. 102618, Apr. 2020,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/10.1016/j.cities.2020.102618.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[6] J. R. Bosma and N. van Doorn, “The Gentrification of Airbnb: Closing Rent Gaps Through the Professionalization of Hosting,” Space and Culture, p. 120633122210906, May 2022,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/10.1177/12063312221090606. </a:t>
            </a:r>
          </a:p>
          <a:p>
            <a:r>
              <a:rPr lang="en-GB" sz="1200" dirty="0">
                <a:solidFill>
                  <a:schemeClr val="bg1"/>
                </a:solidFill>
              </a:rPr>
              <a:t>[7] K. </a:t>
            </a:r>
            <a:r>
              <a:rPr lang="en-GB" sz="1200" dirty="0" err="1">
                <a:solidFill>
                  <a:schemeClr val="bg1"/>
                </a:solidFill>
              </a:rPr>
              <a:t>Gyódi</a:t>
            </a:r>
            <a:r>
              <a:rPr lang="en-GB" sz="1200" dirty="0">
                <a:solidFill>
                  <a:schemeClr val="bg1"/>
                </a:solidFill>
              </a:rPr>
              <a:t> and </a:t>
            </a:r>
            <a:r>
              <a:rPr lang="en-GB" sz="1200" dirty="0" err="1">
                <a:solidFill>
                  <a:schemeClr val="bg1"/>
                </a:solidFill>
              </a:rPr>
              <a:t>Ł</a:t>
            </a:r>
            <a:r>
              <a:rPr lang="en-GB" sz="1200" dirty="0">
                <a:solidFill>
                  <a:schemeClr val="bg1"/>
                </a:solidFill>
              </a:rPr>
              <a:t>. </a:t>
            </a:r>
            <a:r>
              <a:rPr lang="en-GB" sz="1200" dirty="0" err="1">
                <a:solidFill>
                  <a:schemeClr val="bg1"/>
                </a:solidFill>
              </a:rPr>
              <a:t>Nawaro</a:t>
            </a:r>
            <a:r>
              <a:rPr lang="en-GB" sz="1200" dirty="0">
                <a:solidFill>
                  <a:schemeClr val="bg1"/>
                </a:solidFill>
              </a:rPr>
              <a:t>, “Determinants of Airbnb prices in European cities: A spatial econometrics approach,” Tourism Management, vol. 86, no. 0261-5177, p. 104319, Oct. 2021,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/10.1016/j.tourman.2021.104319.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[8] C. Zhao, Y. Wu, Y. Chen, and G. Chen, “Multiscale Effects of Hedonic Attributes on Airbnb Listing Prices Based on MGWR: A Case Study of Beijing, China,” vol. 15, no. 2, pp. 1703–1703, Jan. 2023,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/10.3390/su15021703.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[9]E. Demir and G. </a:t>
            </a:r>
            <a:r>
              <a:rPr lang="en-GB" sz="1200" dirty="0" err="1">
                <a:solidFill>
                  <a:schemeClr val="bg1"/>
                </a:solidFill>
              </a:rPr>
              <a:t>Emekli</a:t>
            </a:r>
            <a:r>
              <a:rPr lang="en-GB" sz="1200" dirty="0">
                <a:solidFill>
                  <a:schemeClr val="bg1"/>
                </a:solidFill>
              </a:rPr>
              <a:t>, “Is Airbnb no longer a sharing economy platform? Evidence from Europe’s top 10 Airbnb destinations,” Anatolia, pp. 1–19, Feb. 2021,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/10.1080/13032917.2021.1890626.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[10] T. Um, M. Lee, K.-J. Back, and T. </a:t>
            </a:r>
            <a:r>
              <a:rPr lang="en-GB" sz="1200" dirty="0" err="1">
                <a:solidFill>
                  <a:schemeClr val="bg1"/>
                </a:solidFill>
              </a:rPr>
              <a:t>Dogru</a:t>
            </a:r>
            <a:r>
              <a:rPr lang="en-GB" sz="1200" dirty="0">
                <a:solidFill>
                  <a:schemeClr val="bg1"/>
                </a:solidFill>
              </a:rPr>
              <a:t>, “Professionalization and performance of multi-unit Airbnb hosts: The effect of geographical distance and geographical diversification,” International Journal of Hospitality Management, vol. 131, p. 104315, May 2025,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/10.1016/j.ijhm.2025.104315.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[11] G. </a:t>
            </a:r>
            <a:r>
              <a:rPr lang="en-GB" sz="1200" dirty="0" err="1">
                <a:solidFill>
                  <a:schemeClr val="bg1"/>
                </a:solidFill>
              </a:rPr>
              <a:t>Casamatta</a:t>
            </a:r>
            <a:r>
              <a:rPr lang="en-GB" sz="1200" dirty="0">
                <a:solidFill>
                  <a:schemeClr val="bg1"/>
                </a:solidFill>
              </a:rPr>
              <a:t>, S. Giannoni, D. Brunstein, and J. Jouve, “Host type and pricing on Airbnb: Seasonality and perceived market power,” Tourism Management, vol. 88, p. 104433, Feb. 2022,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/10.1016/j.tourman.2021.104433.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[12] K. Xie, C. Y. Heo, and Z. E. Mao, “Do professional hosts matter? Evidence from multi-listing and full-time hosts in Airbnb,” Journal of Hospitality and Tourism Management, vol. 47, pp. 413–421, Jun. 2021,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/10.1016/j.jhtm.2021.04.016.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[13] T. </a:t>
            </a:r>
            <a:r>
              <a:rPr lang="en-GB" sz="1200" dirty="0" err="1">
                <a:solidFill>
                  <a:schemeClr val="bg1"/>
                </a:solidFill>
              </a:rPr>
              <a:t>Dogru</a:t>
            </a:r>
            <a:r>
              <a:rPr lang="en-GB" sz="1200" dirty="0">
                <a:solidFill>
                  <a:schemeClr val="bg1"/>
                </a:solidFill>
              </a:rPr>
              <a:t>, M. Mody, N. Line, L. Hanks, C. Suess, and M. Bonn, “The Effect of Airbnb on Hotel Performance: Comparing Single- and Multi-Unit Host Listings in the United States,” Cornell Hospitality Quarterly, vol. 63, no. 3, p. 193896552199308, Mar. 2021,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/10.1177/1938965521993083.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[14] J. Chica-Olmo, J. G. González-Morales, and J. L. Zafra-Gómez, “Effects of location on Airbnb apartment pricing in Málaga,” Tourism Management, vol. 77, p. 103981, Apr. 2020,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/10.1016/j.tourman.2019.103981.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[15] A. </a:t>
            </a:r>
            <a:r>
              <a:rPr lang="en-GB" sz="1200" dirty="0" err="1">
                <a:solidFill>
                  <a:schemeClr val="bg1"/>
                </a:solidFill>
              </a:rPr>
              <a:t>Panahandeh</a:t>
            </a:r>
            <a:r>
              <a:rPr lang="en-GB" sz="1200" dirty="0">
                <a:solidFill>
                  <a:schemeClr val="bg1"/>
                </a:solidFill>
              </a:rPr>
              <a:t>, H. </a:t>
            </a:r>
            <a:r>
              <a:rPr lang="en-GB" sz="1200" dirty="0" err="1">
                <a:solidFill>
                  <a:schemeClr val="bg1"/>
                </a:solidFill>
              </a:rPr>
              <a:t>Rabiei-Dastjerdi</a:t>
            </a:r>
            <a:r>
              <a:rPr lang="en-GB" sz="1200" dirty="0">
                <a:solidFill>
                  <a:schemeClr val="bg1"/>
                </a:solidFill>
              </a:rPr>
              <a:t>, P. </a:t>
            </a:r>
            <a:r>
              <a:rPr lang="en-GB" sz="1200" dirty="0" err="1">
                <a:solidFill>
                  <a:schemeClr val="bg1"/>
                </a:solidFill>
              </a:rPr>
              <a:t>Goktas</a:t>
            </a:r>
            <a:r>
              <a:rPr lang="en-GB" sz="1200" dirty="0">
                <a:solidFill>
                  <a:schemeClr val="bg1"/>
                </a:solidFill>
              </a:rPr>
              <a:t>, and G. McArdle, “Answering new urban questions: Using </a:t>
            </a:r>
            <a:r>
              <a:rPr lang="en-GB" sz="1200" dirty="0" err="1">
                <a:solidFill>
                  <a:schemeClr val="bg1"/>
                </a:solidFill>
              </a:rPr>
              <a:t>eXplainable</a:t>
            </a:r>
            <a:r>
              <a:rPr lang="en-GB" sz="1200" dirty="0">
                <a:solidFill>
                  <a:schemeClr val="bg1"/>
                </a:solidFill>
              </a:rPr>
              <a:t> AI-driven analysis to identify determinants of Airbnb price in Dublin,” Expert Systems with Applications, vol. 260, p. 125360, Sep. 2024,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/10.1016/j.eswa.2024.125360.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[16] B. Tong and U. Gunter, “Hedonic pricing and the sharing economy: How Profile Characteristics Affect Airbnb Accommodation Prices in Barcelona, Madrid, and Seville,” Current Issues in Tourism, vol. 25, no. 20, pp. 1–20, Jan. 2020,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/10.1080/13683500.2020.1718619.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[17] V. Toader, A. L. </a:t>
            </a:r>
            <a:r>
              <a:rPr lang="en-GB" sz="1200" dirty="0" err="1">
                <a:solidFill>
                  <a:schemeClr val="bg1"/>
                </a:solidFill>
              </a:rPr>
              <a:t>Negrușa</a:t>
            </a:r>
            <a:r>
              <a:rPr lang="en-GB" sz="1200" dirty="0">
                <a:solidFill>
                  <a:schemeClr val="bg1"/>
                </a:solidFill>
              </a:rPr>
              <a:t>, O. R. Bode, and R. V. Rus, “Analysis of price determinants in the case of Airbnb listings,” Economic Research-</a:t>
            </a:r>
            <a:r>
              <a:rPr lang="en-GB" sz="1200" dirty="0" err="1">
                <a:solidFill>
                  <a:schemeClr val="bg1"/>
                </a:solidFill>
              </a:rPr>
              <a:t>Ekonomska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Istraživanja</a:t>
            </a:r>
            <a:r>
              <a:rPr lang="en-GB" sz="1200" dirty="0">
                <a:solidFill>
                  <a:schemeClr val="bg1"/>
                </a:solidFill>
              </a:rPr>
              <a:t>, vol. 35, no. 1, pp. 1–17, Aug. 2021,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/10.1080/1331677x.2021.1962380.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[18] A. Almeida, A. P. Nunes, and L. P. Machado, “How Do Reviews Impact Airbnb’s Prices? A Hedonic Approach,” Tourism and Hospitality, vol. 6, no. 4, pp. 181–181, Sep. 2025,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/10.3390/tourhosp6040181.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[19] M.-À. Garcia-López, J. Jofre-</a:t>
            </a:r>
            <a:r>
              <a:rPr lang="en-GB" sz="1200" dirty="0" err="1">
                <a:solidFill>
                  <a:schemeClr val="bg1"/>
                </a:solidFill>
              </a:rPr>
              <a:t>Monseny</a:t>
            </a:r>
            <a:r>
              <a:rPr lang="en-GB" sz="1200" dirty="0">
                <a:solidFill>
                  <a:schemeClr val="bg1"/>
                </a:solidFill>
              </a:rPr>
              <a:t>, R. Martínez-Mazza, and M. Segú, “Do short-term rental platforms affect housing markets? Evidence from Airbnb in Barcelona,” Journal of Urban Economics, vol. 119, no. 1, p. 103278, Sep. 2020,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/10.1016/j.jue.2020.103278.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[20] N. Gurran, Y. Zhang, and P. Shrestha, “‘Pop-up’ tourism or ‘invasion’? Airbnb in coastal Australia,” Annals of Tourism Research, vol. 81, p. 102845, Mar. 2020,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/10.1016/j.annals.2019.102845.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[21] Agustín Álvarez-Herranz, E. Macedo-Ruíz, and E. Quiroga, “Determinants of the Price of Airbnb Accommodations Through a Weighted Spatial Regression Model: A Case of the Autonomous City of Buenos Aires,” Sustainability, vol. 17, no. 21, pp. 9364–9364, Oct. 2025,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/10.3390/su17219364.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[22] W. T. </a:t>
            </a:r>
            <a:r>
              <a:rPr lang="en-GB" sz="1200" dirty="0" err="1">
                <a:solidFill>
                  <a:schemeClr val="bg1"/>
                </a:solidFill>
              </a:rPr>
              <a:t>Thackway</a:t>
            </a:r>
            <a:r>
              <a:rPr lang="en-GB" sz="1200" dirty="0">
                <a:solidFill>
                  <a:schemeClr val="bg1"/>
                </a:solidFill>
              </a:rPr>
              <a:t>, M. K. M. Ng, C.-L. Lee, V. Shi, and C. J. Pettit, “Spatial Variability of the ‘Airbnb Effect’: A Spatially Explicit Analysis of Airbnb’s Impact on Housing Prices in Sydney,” ISPRS International Journal of Geo-Information, vol. 11, no. 1, p. 65, Jan. 2022,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/10.3390/ijgi11010065.</a:t>
            </a:r>
          </a:p>
          <a:p>
            <a:r>
              <a:rPr lang="en-GB" sz="1200" dirty="0">
                <a:solidFill>
                  <a:schemeClr val="bg1"/>
                </a:solidFill>
              </a:rPr>
              <a:t>[23] S. </a:t>
            </a:r>
            <a:r>
              <a:rPr lang="en-GB" sz="1200" dirty="0" err="1">
                <a:solidFill>
                  <a:schemeClr val="bg1"/>
                </a:solidFill>
              </a:rPr>
              <a:t>Dolnicar</a:t>
            </a:r>
            <a:r>
              <a:rPr lang="en-GB" sz="1200" dirty="0">
                <a:solidFill>
                  <a:schemeClr val="bg1"/>
                </a:solidFill>
              </a:rPr>
              <a:t> and S. Zare, “COVID19 and Airbnb – Disrupting the disruptor,” Annals of Tourism Research, vol. 83, p. 102961, May 2020, </a:t>
            </a:r>
            <a:r>
              <a:rPr lang="en-GB" sz="1200" dirty="0" err="1">
                <a:solidFill>
                  <a:schemeClr val="bg1"/>
                </a:solidFill>
              </a:rPr>
              <a:t>doi</a:t>
            </a:r>
            <a:r>
              <a:rPr lang="en-GB" sz="1200" dirty="0">
                <a:solidFill>
                  <a:schemeClr val="bg1"/>
                </a:solidFill>
              </a:rPr>
              <a:t>: https://</a:t>
            </a:r>
            <a:r>
              <a:rPr lang="en-GB" sz="1200" dirty="0" err="1">
                <a:solidFill>
                  <a:schemeClr val="bg1"/>
                </a:solidFill>
              </a:rPr>
              <a:t>doi.org</a:t>
            </a:r>
            <a:r>
              <a:rPr lang="en-GB" sz="1200" dirty="0">
                <a:solidFill>
                  <a:schemeClr val="bg1"/>
                </a:solidFill>
              </a:rPr>
              <a:t>/10.1016/j.annals.2020.102961.</a:t>
            </a:r>
          </a:p>
        </p:txBody>
      </p:sp>
    </p:spTree>
    <p:extLst>
      <p:ext uri="{BB962C8B-B14F-4D97-AF65-F5344CB8AC3E}">
        <p14:creationId xmlns:p14="http://schemas.microsoft.com/office/powerpoint/2010/main" val="2037866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118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3788946"/>
            <a:ext cx="18288000" cy="226895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148"/>
              </a:lnSpc>
            </a:pPr>
            <a:r>
              <a:rPr lang="en-US" sz="18439" b="1" spc="-940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Thank You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7353300"/>
            <a:ext cx="18288000" cy="10110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  <a:spcBef>
                <a:spcPct val="0"/>
              </a:spcBef>
            </a:pPr>
            <a:r>
              <a:rPr lang="en-US" sz="5999" b="1" spc="-305" dirty="0">
                <a:solidFill>
                  <a:srgbClr val="FFFFFF"/>
                </a:solidFill>
                <a:latin typeface="Telegraf Bold"/>
                <a:ea typeface="Telegraf Bold"/>
                <a:cs typeface="Telegraf Bold"/>
                <a:sym typeface="Telegraf Bold"/>
              </a:rPr>
              <a:t>Daniel Hriscu</a:t>
            </a:r>
          </a:p>
        </p:txBody>
      </p:sp>
      <p:sp>
        <p:nvSpPr>
          <p:cNvPr id="5" name="Freeform 3">
            <a:extLst>
              <a:ext uri="{FF2B5EF4-FFF2-40B4-BE49-F238E27FC236}">
                <a16:creationId xmlns:a16="http://schemas.microsoft.com/office/drawing/2014/main" id="{639F4C21-24C1-78FB-FC96-35CF27C85286}"/>
              </a:ext>
            </a:extLst>
          </p:cNvPr>
          <p:cNvSpPr/>
          <p:nvPr/>
        </p:nvSpPr>
        <p:spPr>
          <a:xfrm>
            <a:off x="7543800" y="1023779"/>
            <a:ext cx="2687456" cy="1074983"/>
          </a:xfrm>
          <a:custGeom>
            <a:avLst/>
            <a:gdLst/>
            <a:ahLst/>
            <a:cxnLst/>
            <a:rect l="l" t="t" r="r" b="b"/>
            <a:pathLst>
              <a:path w="2687456" h="1074983">
                <a:moveTo>
                  <a:pt x="0" y="0"/>
                </a:moveTo>
                <a:lnTo>
                  <a:pt x="2687456" y="0"/>
                </a:lnTo>
                <a:lnTo>
                  <a:pt x="2687456" y="1074983"/>
                </a:lnTo>
                <a:lnTo>
                  <a:pt x="0" y="107498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3502</Words>
  <Application>Microsoft Macintosh PowerPoint</Application>
  <PresentationFormat>Custom</PresentationFormat>
  <Paragraphs>263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Aileron</vt:lpstr>
      <vt:lpstr>Telegraf Bold</vt:lpstr>
      <vt:lpstr>Calibri</vt:lpstr>
      <vt:lpstr>Abadi</vt:lpstr>
      <vt:lpstr>Aileron Bold</vt:lpstr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Hypothesis</dc:title>
  <dc:creator>Daniel Hriscu</dc:creator>
  <cp:lastModifiedBy>Daniel Hriscu</cp:lastModifiedBy>
  <cp:revision>15</cp:revision>
  <dcterms:created xsi:type="dcterms:W3CDTF">2006-08-16T00:00:00Z</dcterms:created>
  <dcterms:modified xsi:type="dcterms:W3CDTF">2025-10-28T16:42:59Z</dcterms:modified>
  <dc:identifier>DAGuAQVaq7g</dc:identifier>
</cp:coreProperties>
</file>