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96" r:id="rId2"/>
    <p:sldId id="323" r:id="rId3"/>
    <p:sldId id="294" r:id="rId4"/>
    <p:sldId id="295" r:id="rId5"/>
    <p:sldId id="297" r:id="rId6"/>
    <p:sldId id="258" r:id="rId7"/>
    <p:sldId id="303" r:id="rId8"/>
    <p:sldId id="304" r:id="rId9"/>
    <p:sldId id="302" r:id="rId10"/>
    <p:sldId id="305" r:id="rId11"/>
    <p:sldId id="306" r:id="rId12"/>
    <p:sldId id="307" r:id="rId13"/>
    <p:sldId id="310" r:id="rId14"/>
    <p:sldId id="311" r:id="rId15"/>
    <p:sldId id="324" r:id="rId16"/>
    <p:sldId id="325" r:id="rId17"/>
    <p:sldId id="308" r:id="rId18"/>
    <p:sldId id="309" r:id="rId19"/>
    <p:sldId id="312" r:id="rId20"/>
    <p:sldId id="313" r:id="rId21"/>
    <p:sldId id="314" r:id="rId22"/>
    <p:sldId id="315" r:id="rId23"/>
    <p:sldId id="316" r:id="rId24"/>
    <p:sldId id="317" r:id="rId25"/>
    <p:sldId id="318" r:id="rId26"/>
    <p:sldId id="319" r:id="rId27"/>
    <p:sldId id="331" r:id="rId28"/>
    <p:sldId id="332" r:id="rId29"/>
    <p:sldId id="333" r:id="rId30"/>
    <p:sldId id="334" r:id="rId31"/>
    <p:sldId id="335" r:id="rId32"/>
    <p:sldId id="33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83" d="100"/>
          <a:sy n="83" d="100"/>
        </p:scale>
        <p:origin x="45"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9A0EC3-E345-4C04-B5B6-BDA7D0038327}" type="datetimeFigureOut">
              <a:rPr lang="en-GB" smtClean="0"/>
              <a:t>11/03/2022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6EF63C-E40C-44AA-81F1-98EE3BF07A53}" type="slidenum">
              <a:rPr lang="en-GB" smtClean="0"/>
              <a:t>‹#›</a:t>
            </a:fld>
            <a:endParaRPr lang="en-GB"/>
          </a:p>
        </p:txBody>
      </p:sp>
    </p:spTree>
    <p:extLst>
      <p:ext uri="{BB962C8B-B14F-4D97-AF65-F5344CB8AC3E}">
        <p14:creationId xmlns:p14="http://schemas.microsoft.com/office/powerpoint/2010/main" val="3034564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latin typeface="Arial" charset="0"/>
                <a:ea typeface="ＭＳ Ｐゴシック" pitchFamily="34" charset="-128"/>
              </a:rPr>
              <a:t>Denny’s model suggests a basic decay curve and a fairly large gap between actual and level of performance on exercised and unexercised abilities</a:t>
            </a: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68CC92D-2160-427F-8796-21A06EC29ECC}" type="slidenum">
              <a:rPr kumimoji="0" lang="en-US" alt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9742778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3278ADAF-E5A2-4BF5-BB29-54DF3D6F4BF1}" type="datetimeFigureOut">
              <a:rPr lang="en-GB" smtClean="0"/>
              <a:t>11/03/2022</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5FF3A910-4732-42F8-834C-AA04A99EC451}" type="slidenum">
              <a:rPr lang="en-GB" smtClean="0"/>
              <a:t>‹#›</a:t>
            </a:fld>
            <a:endParaRPr lang="en-GB"/>
          </a:p>
        </p:txBody>
      </p:sp>
      <p:sp>
        <p:nvSpPr>
          <p:cNvPr id="9" name="Subtitle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extLst>
      <p:ext uri="{BB962C8B-B14F-4D97-AF65-F5344CB8AC3E}">
        <p14:creationId xmlns:p14="http://schemas.microsoft.com/office/powerpoint/2010/main" val="364046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278ADAF-E5A2-4BF5-BB29-54DF3D6F4BF1}" type="datetimeFigureOut">
              <a:rPr lang="en-GB" smtClean="0"/>
              <a:t>11/03/2022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1838173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278ADAF-E5A2-4BF5-BB29-54DF3D6F4BF1}" type="datetimeFigureOut">
              <a:rPr lang="en-GB" smtClean="0"/>
              <a:t>11/03/2022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66400" y="6416676"/>
            <a:ext cx="1016000" cy="365125"/>
          </a:xfrm>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324573983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278ADAF-E5A2-4BF5-BB29-54DF3D6F4BF1}" type="datetimeFigureOut">
              <a:rPr lang="en-GB" smtClean="0"/>
              <a:t>11/03/2022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2316329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3278ADAF-E5A2-4BF5-BB29-54DF3D6F4BF1}" type="datetimeFigureOut">
              <a:rPr lang="en-GB" smtClean="0"/>
              <a:t>11/03/2022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510287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3278ADAF-E5A2-4BF5-BB29-54DF3D6F4BF1}" type="datetimeFigureOut">
              <a:rPr lang="en-GB" smtClean="0"/>
              <a:t>11/03/2022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2823550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78ADAF-E5A2-4BF5-BB29-54DF3D6F4BF1}" type="datetimeFigureOut">
              <a:rPr lang="en-GB" smtClean="0"/>
              <a:t>11/03/2022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1863070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278ADAF-E5A2-4BF5-BB29-54DF3D6F4BF1}" type="datetimeFigureOut">
              <a:rPr lang="en-GB" smtClean="0"/>
              <a:t>11/03/2022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1713876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278ADAF-E5A2-4BF5-BB29-54DF3D6F4BF1}" type="datetimeFigureOut">
              <a:rPr lang="en-GB" smtClean="0"/>
              <a:t>11/03/2022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4122686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278ADAF-E5A2-4BF5-BB29-54DF3D6F4BF1}" type="datetimeFigureOut">
              <a:rPr lang="en-GB" smtClean="0"/>
              <a:t>11/03/2022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393404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278ADAF-E5A2-4BF5-BB29-54DF3D6F4BF1}" type="datetimeFigureOut">
              <a:rPr lang="en-GB" smtClean="0"/>
              <a:t>11/03/2022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F3A910-4732-42F8-834C-AA04A99EC451}" type="slidenum">
              <a:rPr lang="en-GB" smtClean="0"/>
              <a:t>‹#›</a:t>
            </a:fld>
            <a:endParaRPr lang="en-GB"/>
          </a:p>
        </p:txBody>
      </p:sp>
    </p:spTree>
    <p:extLst>
      <p:ext uri="{BB962C8B-B14F-4D97-AF65-F5344CB8AC3E}">
        <p14:creationId xmlns:p14="http://schemas.microsoft.com/office/powerpoint/2010/main" val="2024861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278ADAF-E5A2-4BF5-BB29-54DF3D6F4BF1}" type="datetimeFigureOut">
              <a:rPr lang="en-GB" smtClean="0"/>
              <a:t>11/03/2022</a:t>
            </a:fld>
            <a:endParaRPr lang="en-GB"/>
          </a:p>
        </p:txBody>
      </p:sp>
      <p:sp>
        <p:nvSpPr>
          <p:cNvPr id="3" name="Footer Placeholder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5FF3A910-4732-42F8-834C-AA04A99EC451}" type="slidenum">
              <a:rPr lang="en-GB" smtClean="0"/>
              <a:t>‹#›</a:t>
            </a:fld>
            <a:endParaRPr lang="en-GB"/>
          </a:p>
        </p:txBody>
      </p:sp>
    </p:spTree>
    <p:extLst>
      <p:ext uri="{BB962C8B-B14F-4D97-AF65-F5344CB8AC3E}">
        <p14:creationId xmlns:p14="http://schemas.microsoft.com/office/powerpoint/2010/main" val="296346176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hyperlink" Target="http://www.youtube.com/watch?v=5qMCyyM_At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dirty="0"/>
              <a:t>Exercise, Cognitive Development in the Elderly. </a:t>
            </a:r>
          </a:p>
        </p:txBody>
      </p:sp>
      <p:sp>
        <p:nvSpPr>
          <p:cNvPr id="5" name="Subtitle 4"/>
          <p:cNvSpPr>
            <a:spLocks noGrp="1"/>
          </p:cNvSpPr>
          <p:nvPr>
            <p:ph type="subTitle" idx="1"/>
          </p:nvPr>
        </p:nvSpPr>
        <p:spPr/>
        <p:txBody>
          <a:bodyPr/>
          <a:lstStyle/>
          <a:p>
            <a:endParaRPr lang="en-GB"/>
          </a:p>
        </p:txBody>
      </p:sp>
      <p:pic>
        <p:nvPicPr>
          <p:cNvPr id="1026" name="Picture 2" descr="http://fitsit360.com/wp-content/uploads/2013/06/Older-man-exercis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968" y="3861048"/>
            <a:ext cx="438150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nhs.uk/Livewell/fitness/PublishingImages/activities-for-the-elderly_877504-003_377x1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7529" y="4861172"/>
            <a:ext cx="3590925" cy="16287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doability.co.uk/blog/wp-content/uploads/2011/04/Old-People-Exercisin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75657" y="2780928"/>
            <a:ext cx="2939870" cy="1888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369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http://www.youtube.com/watch?v=5qMCyyM_AtE</a:t>
            </a:r>
            <a:endParaRPr lang="en-GB" dirty="0"/>
          </a:p>
          <a:p>
            <a:endParaRPr lang="en-GB" dirty="0"/>
          </a:p>
          <a:p>
            <a:endParaRPr lang="en-GB" dirty="0"/>
          </a:p>
        </p:txBody>
      </p:sp>
    </p:spTree>
    <p:extLst>
      <p:ext uri="{BB962C8B-B14F-4D97-AF65-F5344CB8AC3E}">
        <p14:creationId xmlns:p14="http://schemas.microsoft.com/office/powerpoint/2010/main" val="3427086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normAutofit fontScale="90000"/>
          </a:bodyPr>
          <a:lstStyle/>
          <a:p>
            <a:r>
              <a:rPr lang="en-GB" altLang="en-US" dirty="0"/>
              <a:t>Denny’s (1982, 1984) Model of Physical and Cognitive Aging. </a:t>
            </a:r>
          </a:p>
        </p:txBody>
      </p:sp>
      <p:sp>
        <p:nvSpPr>
          <p:cNvPr id="47107" name="Content Placeholder 2"/>
          <p:cNvSpPr>
            <a:spLocks noGrp="1"/>
          </p:cNvSpPr>
          <p:nvPr>
            <p:ph idx="1"/>
          </p:nvPr>
        </p:nvSpPr>
        <p:spPr/>
        <p:txBody>
          <a:bodyPr>
            <a:normAutofit/>
          </a:bodyPr>
          <a:lstStyle/>
          <a:p>
            <a:r>
              <a:rPr lang="en-GB" altLang="en-US"/>
              <a:t>Age related changes of physical and cognitive functioning follow a inverted U shaped curved. </a:t>
            </a:r>
          </a:p>
          <a:p>
            <a:endParaRPr lang="en-GB" altLang="en-US"/>
          </a:p>
          <a:p>
            <a:r>
              <a:rPr lang="en-GB" altLang="en-US"/>
              <a:t>Individual differences based on how people “excerise” these skills. </a:t>
            </a:r>
          </a:p>
          <a:p>
            <a:pPr lvl="1"/>
            <a:r>
              <a:rPr lang="en-GB" altLang="en-US"/>
              <a:t>Not just physical excerise but also mental exercises. </a:t>
            </a:r>
          </a:p>
          <a:p>
            <a:pPr lvl="1"/>
            <a:r>
              <a:rPr lang="en-GB" altLang="en-US"/>
              <a:t>Unexercised abilities will have a lower peak performance. </a:t>
            </a:r>
          </a:p>
        </p:txBody>
      </p:sp>
    </p:spTree>
    <p:extLst>
      <p:ext uri="{BB962C8B-B14F-4D97-AF65-F5344CB8AC3E}">
        <p14:creationId xmlns:p14="http://schemas.microsoft.com/office/powerpoint/2010/main" val="2337867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524000" y="0"/>
            <a:ext cx="9144000" cy="914400"/>
          </a:xfrm>
          <a:solidFill>
            <a:schemeClr val="bg1"/>
          </a:solidFill>
        </p:spPr>
        <p:txBody>
          <a:bodyPr>
            <a:normAutofit fontScale="90000"/>
          </a:bodyPr>
          <a:lstStyle/>
          <a:p>
            <a:pPr eaLnBrk="1" hangingPunct="1"/>
            <a:r>
              <a:rPr lang="en-US" altLang="en-US" sz="2800">
                <a:ea typeface="ＭＳ Ｐゴシック" pitchFamily="34" charset="-128"/>
              </a:rPr>
              <a:t>Denney’s Model of Physical and Cognitive Aging</a:t>
            </a:r>
            <a:br>
              <a:rPr lang="en-US" altLang="en-US" sz="2800">
                <a:ea typeface="ＭＳ Ｐゴシック" pitchFamily="34" charset="-128"/>
              </a:rPr>
            </a:br>
            <a:r>
              <a:rPr lang="en-US" altLang="en-US" sz="2800">
                <a:ea typeface="ＭＳ Ｐゴシック" pitchFamily="34" charset="-128"/>
              </a:rPr>
              <a:t>(Denny 1982, 1984</a:t>
            </a:r>
            <a:r>
              <a:rPr lang="en-US" altLang="en-US" sz="2800">
                <a:solidFill>
                  <a:srgbClr val="558ED5"/>
                </a:solidFill>
                <a:ea typeface="ＭＳ Ｐゴシック" pitchFamily="34" charset="-128"/>
              </a:rPr>
              <a:t>)</a:t>
            </a:r>
          </a:p>
        </p:txBody>
      </p:sp>
      <p:sp>
        <p:nvSpPr>
          <p:cNvPr id="48131" name="Rectangle 5"/>
          <p:cNvSpPr>
            <a:spLocks noGrp="1" noChangeArrowheads="1"/>
          </p:cNvSpPr>
          <p:nvPr>
            <p:ph idx="1"/>
          </p:nvPr>
        </p:nvSpPr>
        <p:spPr>
          <a:xfrm>
            <a:off x="2438400" y="1676401"/>
            <a:ext cx="7772400" cy="2284413"/>
          </a:xfrm>
        </p:spPr>
        <p:txBody>
          <a:bodyPr/>
          <a:lstStyle/>
          <a:p>
            <a:pPr eaLnBrk="1" hangingPunct="1">
              <a:buClr>
                <a:srgbClr val="558ED5"/>
              </a:buClr>
            </a:pPr>
            <a:endParaRPr lang="en-US" altLang="en-US">
              <a:ea typeface="ＭＳ Ｐゴシック" pitchFamily="34" charset="-128"/>
            </a:endParaRPr>
          </a:p>
        </p:txBody>
      </p:sp>
      <p:pic>
        <p:nvPicPr>
          <p:cNvPr id="48132" name="Picture 6" descr="15f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914400"/>
            <a:ext cx="91440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185779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a:t>
            </a:r>
          </a:p>
        </p:txBody>
      </p:sp>
      <p:sp>
        <p:nvSpPr>
          <p:cNvPr id="3" name="Content Placeholder 2"/>
          <p:cNvSpPr>
            <a:spLocks noGrp="1"/>
          </p:cNvSpPr>
          <p:nvPr>
            <p:ph idx="1"/>
          </p:nvPr>
        </p:nvSpPr>
        <p:spPr/>
        <p:txBody>
          <a:bodyPr/>
          <a:lstStyle/>
          <a:p>
            <a:r>
              <a:rPr lang="en-GB" dirty="0"/>
              <a:t>Kramer et al (2002, 2003) observed that long term (over 6 months) training was associated with improved executive functioning in elderly participants (60-75 years). </a:t>
            </a:r>
          </a:p>
          <a:p>
            <a:pPr lvl="1"/>
            <a:r>
              <a:rPr lang="en-GB" dirty="0"/>
              <a:t>Planning</a:t>
            </a:r>
          </a:p>
          <a:p>
            <a:pPr lvl="1"/>
            <a:r>
              <a:rPr lang="en-GB" dirty="0"/>
              <a:t>Scheduling</a:t>
            </a:r>
          </a:p>
          <a:p>
            <a:pPr lvl="1"/>
            <a:r>
              <a:rPr lang="en-GB" dirty="0"/>
              <a:t>Working Memory</a:t>
            </a:r>
          </a:p>
          <a:p>
            <a:pPr lvl="1"/>
            <a:r>
              <a:rPr lang="en-GB" dirty="0"/>
              <a:t>Inhibition. </a:t>
            </a:r>
          </a:p>
          <a:p>
            <a:pPr lvl="1"/>
            <a:endParaRPr lang="en-GB" dirty="0"/>
          </a:p>
        </p:txBody>
      </p:sp>
    </p:spTree>
    <p:extLst>
      <p:ext uri="{BB962C8B-B14F-4D97-AF65-F5344CB8AC3E}">
        <p14:creationId xmlns:p14="http://schemas.microsoft.com/office/powerpoint/2010/main" val="158155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Evidence from Neuroscience</a:t>
            </a:r>
          </a:p>
        </p:txBody>
      </p:sp>
      <p:sp>
        <p:nvSpPr>
          <p:cNvPr id="3" name="Content Placeholder 2"/>
          <p:cNvSpPr>
            <a:spLocks noGrp="1"/>
          </p:cNvSpPr>
          <p:nvPr>
            <p:ph sz="half" idx="1"/>
          </p:nvPr>
        </p:nvSpPr>
        <p:spPr/>
        <p:txBody>
          <a:bodyPr>
            <a:normAutofit/>
          </a:bodyPr>
          <a:lstStyle/>
          <a:p>
            <a:r>
              <a:rPr lang="en-GB" dirty="0" err="1"/>
              <a:t>Colcombe</a:t>
            </a:r>
            <a:r>
              <a:rPr lang="en-GB" dirty="0"/>
              <a:t> et al (2004). </a:t>
            </a:r>
          </a:p>
          <a:p>
            <a:endParaRPr lang="en-GB" dirty="0"/>
          </a:p>
          <a:p>
            <a:r>
              <a:rPr lang="en-GB" dirty="0"/>
              <a:t>FMRI Study– Functional Magnetic </a:t>
            </a:r>
            <a:r>
              <a:rPr lang="en-GB" dirty="0" err="1"/>
              <a:t>Resonsance</a:t>
            </a:r>
            <a:r>
              <a:rPr lang="en-GB" dirty="0"/>
              <a:t> Imagining Study. </a:t>
            </a:r>
          </a:p>
          <a:p>
            <a:pPr lvl="1"/>
            <a:r>
              <a:rPr lang="en-GB" dirty="0"/>
              <a:t>Similar findings in terms of performance as Kramer et </a:t>
            </a:r>
            <a:r>
              <a:rPr lang="en-GB" dirty="0" err="1"/>
              <a:t>al’s</a:t>
            </a:r>
            <a:r>
              <a:rPr lang="en-GB" dirty="0"/>
              <a:t> (2002) findings. </a:t>
            </a:r>
          </a:p>
          <a:p>
            <a:pPr lvl="1"/>
            <a:r>
              <a:rPr lang="en-GB" dirty="0"/>
              <a:t>Brain activation influenced by task requirements. </a:t>
            </a:r>
          </a:p>
          <a:p>
            <a:pPr lvl="1"/>
            <a:endParaRPr lang="en-GB" dirty="0"/>
          </a:p>
          <a:p>
            <a:endParaRPr lang="en-GB" dirty="0"/>
          </a:p>
          <a:p>
            <a:endParaRPr lang="en-GB" dirty="0"/>
          </a:p>
          <a:p>
            <a:endParaRPr lang="en-GB" dirty="0"/>
          </a:p>
          <a:p>
            <a:endParaRPr lang="en-GB" dirty="0"/>
          </a:p>
        </p:txBody>
      </p:sp>
      <p:sp>
        <p:nvSpPr>
          <p:cNvPr id="4" name="Content Placeholder 3"/>
          <p:cNvSpPr>
            <a:spLocks noGrp="1"/>
          </p:cNvSpPr>
          <p:nvPr>
            <p:ph sz="half" idx="2"/>
          </p:nvPr>
        </p:nvSpPr>
        <p:spPr/>
        <p:txBody>
          <a:bodyPr>
            <a:normAutofit/>
          </a:bodyPr>
          <a:lstStyle/>
          <a:p>
            <a:endParaRPr lang="en-GB"/>
          </a:p>
        </p:txBody>
      </p:sp>
      <p:sp>
        <p:nvSpPr>
          <p:cNvPr id="5" name="AutoShape 2" descr="data:image/jpeg;base64,/9j/4AAQSkZJRgABAQAAAQABAAD/2wCEAAkGBxQSEhQUExQUFBUUFBQUFRUVFxQUFxQUFBUWFhQUFBUYHCggGBolHBQUITEhJSkrLi4uFx8zODMsNygtLisBCgoKDg0OFxAQFywcHBwsLCwsLCwsLCwsLCwsLCwsLCwsLCwsLCwsLCwsLCwrLCwsLCwsLCwsLCwsLCwsLCwsLP/AABEIAMIBAwMBIgACEQEDEQH/xAAcAAACAgMBAQAAAAAAAAAAAAADBAIFAAEGBwj/xABAEAABAwIDBQUHAgUDAgcAAAABAAIDBBESITEFQVFhcSKBkaGxBhMyQsHR8FLhFCNicpIHFfEzghZTY6KjsuL/xAAYAQEBAQEBAAAAAAAAAAAAAAABAAIDBP/EACMRAQEAAgIDAAICAwAAAAAAAAABAhEhMQMSQRNRMmEUIoH/2gAMAwEAAhEDEQA/AKWsphHI9gcHYXFuJpu11ja7TvC0zqlBIpiVc9Nynmu6I0QtuPXJIxyWTDJ0NSn43D8CbhAKrY6jmmo5kNSrSKNNxwqqjqQP2TkNVx04fdBWEcAOgvz3fummUiWhrgnI64KammxQnchupDy9Pun4NqloIBsDroUF1U3iq6OiDoOXogviHTqCPVWDpwUCSUIWle6LgguhTcjwlpHjifH7qGgHxoL2Ir38/FCc48PNQAMQ/wCLj0Q3Mtv8bfsjlaDUgvhUSOv50TJjWjEkFenkoFqaMd+fn5rRh5KBQtUC1OGJQMagUcxRMabDFbbQ2hTvgaxlPgkAaDJiJvbU4ea1NfQ5h7EMtCbe1Cc1CLFqG5qO9iC5n4VALJYpXPBbSC+JEZkhMIRAUsjB6I2RLgqV+9R2ZEq22o4Zc/sEBjLkb05tPZktO4NmY5hIxAHeOIV68bO2CptvKjLtTCLl1hzSL+iR/hwXYjmd187dBuWdH2WLtvyOyibi/qddrfue5M0bZ5XDHO9o4RWZ5m5KVp41f7Giu/oD9vqitY8hDZ0w+GrqB19071Yt4atvw1IP98TXeJaWq9MKBLGsbddKZ1dWDU07+rXs87uQv98qB8cLbcY5SfItCspWJOWNWxSsftWx29w62TUW2mu+ceip49iwgDseLnH6ojdlx/pt0J+6uGd10EVRfRNRNuufhoLfA4jrmrKmlez4gTz1CFv9rmOnummbPvu8UpTbRAGdgOeSs6etB0z6fdLUsZDsW5A45ZZaolRsHAbEZ+KOyq7kWdzmgEkdoXGhy7jktTpcKx+zUs+i5KyfUnf6/dAfUfmvogWxWPpkB9OrCSdvEJSSVv8Awlm2E3QIMkSYll6pWWQpYucAkYl3jkiyuPFKSBOmL5EJHhKyTjmiPal5Gp0x71Az8vNbUMK2nUHtVWFMPPE+KwBbstMtirINiSUZlcEnIM1gCtH2qybXD8ujPry7VxO67jfLvKqQFIBGj71c0krC4Yzdud7dMvOy1Mxt+zoq2n1T0SzXTG7hynauw9j6Evc7k31IXNUNMTut1sPVem+wdELPs4G4GgPPiAsybdseOQajZbhuVTU0ltV6S6hB1JSFbsSG1yHHvt9FXCtTyR5jUtVdKu8rNlwA/Af8n/QpVmwIpL4Wd+J9h3krGm7HBfutsbfTyXZ1Hs/BHn8R4XNvMqkrpms4NG4D6AK0zZolEwjcnoXjeqmTaHBpPXJD/jXcB4lPpWfaLCs2JG672jFvLcTj4Z+SRBjBysOhcSmqLajmODrC4N9b+RCt5Z6arP8AMY2J5+eNojJPMDsu9VqTU5Ys3/FVQbQDdDIe828yU0NqOOnmboG0dhSQdr44zpI3To4fKeXgShwsTpxuWUuqebVPO/wClmdSStQRJlsShu0AMWFiYLFBwUCkjUu8JuQJaQKRSQJaQJuQJd4Sibwl3hOSBLPCQXIWlMhYkK8RojIbp0UyaghSlDVxWdbkChhqsdqx/wAz/tH1SwiKkpNryua5uEkXB06qOyahzn2c4kYTl3hWdXs4SEF18ssjb6KNHsxrHggnhnb7KblmtLCCPvVrSRHdl5JeG25WlMbDcsV0whumg0zXqHsNAGsceNl5fDiNrXz4K7rqqWOCIB7mYpCDhfk4Wba5aeIOSJdOvx68hzMuLLxTa/tY+kDS985DjhGB5ysL53IyQtn/AOphc9rBNOC9wY0OGK7nGwFzfet+39Meur29bk2QHG5NhvVVtasawYW5NCL7ObWlmgkdKblr8INgMsIO7quL9ptoY3FrT2QbOPH+npxWNT46y3uldrbaLiQw9Xa+HHquelNzc5k7zmUWUpV5WpNOWWVrLo0Nr56b7JZSDrW4nTwukbO2Zucf8VpjkGNx/SfL6FMNH5orS26DYW13R9l38yM5OY7MFp1Ge7kU/tTYjWhs0BxQvPUxu/Q7fbgT0PPl4XWK6bYW2Pd3a4Yo35PbxH6hzH5uRrSv+3aVJRGyYlpbJ7JpyNxqDxB0K3I5TnrSlljSrwrOpakJQgEpUrIE3MlXqRZ4QHhMuahOYlE3hLvCekYlZGpZJkLamWrFA6G3UgxBY9MMckq+tj7XcPqoCNHrj2h0HqUIFQDMawQXUiUSCPEo49mKWnbv9VaRloGVh0ScMHNNe65rFenFJ0gT1W4Gmp7f+bJ5Fv3VeYea6nYuxGT0oxPc0xyPLbWscWC9wRyQ3I87/wBQYnOjiwtcbPdewJt2d9lyOxo3Cpp7gj+fFqCNHhfRdP7EscLiZ3+I+6HV+xgYC7+IOXFn/wC1qbkZsly7VlDX+7pXtae0+U25DA25/OK5mqcnp5mtBDXYhc2PEeKp5pLqxiyoEiA8Izih4SSANT+XPJaYCa3vPAI5oXZONhhztqbWN9OV1Y01OGDLM7z+aBFdz/O5YuTcw/blHbNl9/7wSNwY2utjeOyLXFrW3FdEIHWxag55a20GSZbUx6WF/wC39kWM8PP8yV7r0VjSmmOKNPS4u00Z7xx/dCjGS3LtizS52HtC5927q36j84q6c5cWHYXBw+U37t/kuvY/E0HiFmzVYocqTmCalS71BWzBLEJ2YJVygC9CciPQnJAT0vK1MOQnhQKlixFIWJRVjkdjko0o8ZUmqzUdPqUIItbqOn1QQoMRYZA3U23IYCYpX2vkD1RWsO04qoHRw8QmRPz9ENuA6xt8B9lP3UJ1Z+dxWXoiRlPFdPsTaBZTAX1kdw4/suUZRU40BH+Su4KsCFov8zz5lYy6dMO3fey20i6OWRx+cMb0a37kqo9sNrn3ZYD8Zw35au8gR3pDZFZhp7X1eXeIaqHb9Xic25yAd5kW9CtT5FeN36qa7aTcWFx7W5wsLAaBxvn9FBkl8jr6jiElPEwvxYeoyzv1PNMCQHLSxyJLcueum7vXRyozk5RxYW4jq703D6pWJuMtH6jn01PkFaO16fn2WMr8awn1miXknF9UntzaHuwGt+J3kOKpYJzxXK1t0UZNybi2VgBpxud6ZjkVRTzqwjcqUrWEoVTDhdlo7Pv3/nNSo03WR9i/Ajzy+oXTC8s5ThQ7RmDGknQeZ3BdNsKfFC03vbLu3Lm6prnAtw3Bve//ADwVv7PSnA4HUO+nUrpk4VaTOSr5FueRJSSLLDcrkq9bdIoEpGwnKMsLgLkWGneiN1HUINfUOsMYu4NF7Zi++xtz5Kaxx3LQCVBy3T3N7hJxbPeJC9zssRIAJtbQLzeTzXHKyO3j8MuMv7SkmANitKn2jMfeOtxt4BYuf5fI6fi8cOtKZgSzAm4Qvc8SNbq3oghMVe7v+iE1qg00JiB1tVBoUmNCK3h2baGngpmEc0u2I8j5FTNxxH5xGSzXeJe55pgQH3eu53qUmJjxT7JyIs7C7fVYrpiepScNuCXroLuFx8o9Sr/YWzi9t+azadEGvzt8I9SnHs5Thy5phwUTByVrMGDePFJSTs0BBPLNdHLQNHH2+jT4kj90xb6qNGHYj2H/AA64XceiMYnDMtcOoIXPLtvGcOK21NinfyOEd2vndBiKNtWmc2WQlrrF5N7G1ib696FC1YSxpSramVdSRFXVBE0am3cfohpZUUafqG/y3dFOkhBHZIP5wWV4wsd3DxIXTHtXpTPCJst1sfUKL1qiNg7r9Au2XTzXozM9LaqUjlCMXWKPHN5ctFiTrqgRtuQSORF/NPOj6qs2uQGZgkE8bEZG24rO3a4Y/ovDt+EOBPvBY3thb6hx9E7P7TQ+7IikLLkfFcaADKwuNAuPqY4tS57T/Y0jvIcPRAqoh7vsnH2rk4S3ccs929NZx46dZHtlrhnVMvwIv5mT6IjJozi/mhxNraANzzta/JeZh+Z62RPfWR6n3ekBsP8AQchmRcnrktrz0SHjuHmsVpezrGBNRoLAjsXR5mqgad/0UAESXconRSP09AHNDrnMA7t4uhVlIG2sTnfVW2yG4oWHlb/EkfRK7djIa0gHJ27mD9ljb0+k1shESEf33JL00/4E5haVU4gF7T+6IyZwAs5wAyAvcAcADkAhSU/AoBYR+yyV9Re0dRELNMbhwfFGfMAFMH2pkcRihgO67WsafNh9Vy/vSFNk+YyVsulk208Z4Wt3CznfRoWv/Ec+gf8A/d3q4Kr/AIjktGc8lbKwl23Ofn4/I2+X910B9XI7WV56YR6BJulPFDLid5QtnLOO/wBSkJtltuSL3JJNzxzy4ZqwaVtxy+yKSMNO5md3W4XH/Kao9rnHg9yHMAYPeBhDnOIubNG4HCLrccozNzcWBLbGxtex7iEeSqthbewtmbcdLgdyOjo/FcZWOXd6oldISwX/AFaHXQ8EtSyZixbnuGvUgm4Q56jG7kMhzO8/nBdMO2cuIFK/JZTfAOdz4papdu45Jo5ABda82SEjlOmItnxS8zlKldlfmsZHxfyNED8KqdtHsgWBBdvJG7cbfQqwcq7a/wAI7IIvmDcdCCDksO9c/UU44PHcyTzu1ITvDI3Ycxe2Yw6tcNLlWskzf629C147gQPVV8tH73sNcLucSCQc8nXyF08McqrZtG2RjnOvcusLHQC13eZ8FCamZguHDEBnne5vbTcugm2U6JjY2Xy+J4trrkBfzVHV0hIJe4l4vbLcNNydiwh7z0CxDwlYtMPQ2hTaVVt2g8/DC89QUZss50iA6n91j8s+St/42X2yf9MVlQ1gBcbZpKTa8fElHFFLIR70MLRmABmD4J6DZLR8o8FbyvXDX48Me+b/AEt/ZCYSUrCP1yj/AOV5HqmdvsPuXEatLT5gHyJSlLT4W2GQvewJAueSlLDcHIXseCdNKeBjX78DuPynqEaRr2fG02/U3Nv7IDGXPYIvvYcr/wBp3FN01cWnDcg72u+yGYE2e+hBWhNxRpGxOzLcB4sy8kMwjcb8+Ki1iB4LRiCg6A7lGxHEIK0bCFIRjglGyniVuxPFBMusOHkhOmHFD90VH3B4qRhpsLjNp4bunEJasLjbDitcaXFxvR6ahw6y5H5chrvFzkoikwfBNfP4S0nXcCLfVFhjVK5xa6xwlvEa8k77kut2S7EGns5kG2eXBCZVyN1Yx439kO8rBx/xKsqTb8ejmYSNzbG3Vuo8FaMsSptluwnXEQRlqL80qdmTR/FG63EdoeLb2XQUu0Y3/C8HlofBOCYrePCyxlccYrvDuA80R66mXC74mg9Rn4pKfZ0TtLt6H7rXs4ZeK/HL1GinRns95VlWbGd8jgeuX3SkdE9jbOad+me/kjK8DDGy8xEoFQ3ECDvRXpSrqmste/ava3LVZjsoaiOxIKHTxEPa9uoZK7vY11tcrfdS2xXNLuznxO7kBxKDKSYgRcdiW+7JwGR5Zp0wwVLjKCCQHBmLmQwX9FOCu96S22dr2IBvyUI2dvpfutGnPZKojp6n3ryyVoa4FrTi1abXBzGdh3lIUElawEgxx3GRy3jI7liHU7Okc9zg02cS4ZHQm4WLV0zy7ygq4pCQ3Ow1ThLR+BcbsiTC+/Iq3dUlZnTpbpaSTgJaSusq90pKG5hK0zs9/uhQ5NpHj5pEwlDkhUN1OGcOORzuraOoDhhlbiG46OHQrn2xEG41VlSVIIsUUyrL+E3xvxj9LsnDv3oeBw3EcuCwN4FSE5vnn6rLSIlKmJAt3BUTDzQTLJBYZhbM4S0cR5Igh5oKTqjkhOnKKIQsIaOCkEHLT5O5UFT7RWJDWaEi5PDkAq+bbcrt4b0H3ut+tY9o7JshOYIcOWX7KZmBycO54BHdfJcFDWPBuHEHkbK92ZtmRxwuAd5E+H2V6qZx0bqdpGVx34h4OufAhEinmj+CS/K9u4NfcD/JKscBqHM9O8i48UW53WcPD9lnTZhm2HMN5A5pO/E5tzyD7td3FWUO22HV1uAeMF/+4XaqM1BHFued8gR6FYYWHRuHmw4O+w7J7wrS26unqcY0tzxNIPQgqbivM5a90cnZJAz7V8Jy4kAD0VpS+0srdXYuTh9Qpe0djKwHUBVe0Nkwy2uCC03BaSLHpmEnD7StPxtPdmPzuKfi2nE/Rw6ftr5KXbnp/Za3/TkJP/qC/m37JaXY0rYy2wccBFwb3JA424FdhcHQ/fwQ3NTsacV/CODnYg5ou7Mg722y471SVVMIndlzjiIvdtshfQ3IP03r0twXHe2rGtMWEAEl97ZcOHQ+KZWcpw3Rf6a7RnYJYgDHJdzf5zRkSd2LJYpf7NP8kxa35W4niw3DLJYncHqB7ORNlD3NPw2A3ZnVXDKNc77EyWEnVv1+y7GleD1Rjfjp5JzssyjHBEFHyVgxqZjhC0xpT/waBNs0jMC66dkA4IggUdODkp+VkIx9xXdVOxmSbwDxVHXbAkZoMY5a+CBpRx1Jbrl6H7JoVIOqFVUrm/Exzb/qFrqvewg3Hhu7vBGltbEcCte9IVW2qI/MkzFWcVk7WMdSbblP35Qad7bbkX34CiztHit+5Kj/ABK0agoLj6qnGJ2Z+I+qSlLR847hf0KPUbPJe4m5u5x8SeKwUFty6ONhMTj+o+A/dWGytqGNxyAuLXHaPmhmjB1yWnUJGmfkUjmOro69r/nc48CcP/tba/grCLDuFv7cvIZHvXBNuORVlSbWkZvxDg7Pz1VpqZOyEbuIPI5HxGR8kJ4A1uw8dB46KqptvNOvZPiPFPNrb6FZ01uKOvaDfeLkdQlGykaHuV9PFG7Vo7svRSh92z4Wt62z8TmjSI0NK+QE2wjcTcX6C3mslgezUfXzCszWoEk906WikO0Xs0cehzHhon4faJ9rOseYyPncJCWx3JV8aNDdXE20A8G0j2nmBfuzt4kLnNq4iYw57pDnm62V9zbbu8ojrjehPdnewuNO9Ugt27ESP5eRW1ybK54GZaT/AGt+yxS2hsV7YA693F1tBwvz5qyZto3GBme7O/kFz9zxTmyDhmafzenS97XoFLUhzWk5XAJGeVxmE2ycfmS55tUUVtSVprbo21IRW1AXOtqSjNqeaiv21AUn1lhdUjZ1IyXFioqra9WZHKrfGrOohsUL3aGVW+mB3IX+3O+U+OiuhCiNhUtKqmhkAzA7iPqje6fwA7yfKytGwqX8OjRVbYnb3eAt63WzT8S49SQPAWHkrUUykKNSUpp77skJ9DwXQfwg4KJhStObNCeCiaa2q6J8SWfScFLSgkpwdQClJaG3w+BXRS06XfByUzY5t7S3UWW453N0JCupI0lLRDdklixGPah+Yd4TTKwO0Kq5acjcgEEaKW6vhIovlVPHWEa5pltSDv7kNbNuqCoe9CAXKJKlsdzkNxQrrXvFARYoe8WkgMJmh/6jVtYgRfMRmrFinRNpRWFYsURoyjBbWKRZ5zWLaxX0pBEYsWKRiMLbFixBFCmsWJSLtEFqxYhIvCG/VYsTQWlCRl3rSxCLyDVJTHNYsSxQpEJ4WlimSFYM0qVixIN0zjZFusWIvZaWFYsUmlixYkv/2Q=="/>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white"/>
              </a:solidFill>
              <a:latin typeface="Book Antiqua"/>
            </a:endParaRPr>
          </a:p>
        </p:txBody>
      </p:sp>
      <p:pic>
        <p:nvPicPr>
          <p:cNvPr id="5124" name="Picture 4" descr="http://myphrazer.com/blog/wp-content/uploads/images/2012/12/fmri_machine_scanner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51984" y="1340768"/>
            <a:ext cx="3491880" cy="261985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dcsc.tudelft.nl/Research/Current/kedarekdne-1140456268-cf5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2756" y="4293096"/>
            <a:ext cx="2593782" cy="2567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607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pPr eaLnBrk="1" hangingPunct="1">
              <a:defRPr/>
            </a:pPr>
            <a:r>
              <a:rPr lang="en-US" sz="3600" dirty="0">
                <a:solidFill>
                  <a:srgbClr val="FFFF00"/>
                </a:solidFill>
              </a:rPr>
              <a:t>Cognitive Benefits</a:t>
            </a:r>
            <a:endParaRPr lang="en-US" dirty="0">
              <a:solidFill>
                <a:srgbClr val="FFFF00"/>
              </a:solidFill>
            </a:endParaRPr>
          </a:p>
        </p:txBody>
      </p:sp>
      <p:sp>
        <p:nvSpPr>
          <p:cNvPr id="6147" name="Rectangle 3"/>
          <p:cNvSpPr>
            <a:spLocks noGrp="1" noRot="1" noChangeArrowheads="1"/>
          </p:cNvSpPr>
          <p:nvPr>
            <p:ph type="body" idx="1"/>
          </p:nvPr>
        </p:nvSpPr>
        <p:spPr/>
        <p:txBody>
          <a:bodyPr/>
          <a:lstStyle/>
          <a:p>
            <a:pPr eaLnBrk="1" hangingPunct="1">
              <a:buFont typeface="Wingdings" charset="2"/>
              <a:buNone/>
              <a:defRPr/>
            </a:pPr>
            <a:endParaRPr lang="en-US">
              <a:solidFill>
                <a:schemeClr val="hlink"/>
              </a:solidFill>
            </a:endParaRPr>
          </a:p>
        </p:txBody>
      </p:sp>
      <p:pic>
        <p:nvPicPr>
          <p:cNvPr id="6148" name="Picture 4" descr="expsych1                                                       0008CB10 Mac Hard Drive                B52B6CA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371600"/>
            <a:ext cx="82296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1819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rrowheads="1"/>
          </p:cNvSpPr>
          <p:nvPr>
            <p:ph type="title"/>
          </p:nvPr>
        </p:nvSpPr>
        <p:spPr/>
        <p:txBody>
          <a:bodyPr/>
          <a:lstStyle/>
          <a:p>
            <a:pPr eaLnBrk="1" hangingPunct="1">
              <a:defRPr/>
            </a:pPr>
            <a:r>
              <a:rPr lang="en-US" sz="3600" dirty="0">
                <a:solidFill>
                  <a:srgbClr val="FFFF00"/>
                </a:solidFill>
              </a:rPr>
              <a:t>Cognitive Benefits</a:t>
            </a:r>
            <a:endParaRPr lang="en-US" dirty="0">
              <a:solidFill>
                <a:srgbClr val="FFFF00"/>
              </a:solidFill>
            </a:endParaRPr>
          </a:p>
        </p:txBody>
      </p:sp>
      <p:sp>
        <p:nvSpPr>
          <p:cNvPr id="33795" name="Rectangle 3"/>
          <p:cNvSpPr>
            <a:spLocks noGrp="1" noRot="1" noChangeArrowheads="1"/>
          </p:cNvSpPr>
          <p:nvPr>
            <p:ph type="body" idx="1"/>
          </p:nvPr>
        </p:nvSpPr>
        <p:spPr/>
        <p:txBody>
          <a:bodyPr/>
          <a:lstStyle/>
          <a:p>
            <a:pPr eaLnBrk="1" hangingPunct="1">
              <a:buFont typeface="Wingdings" charset="2"/>
              <a:buNone/>
              <a:defRPr/>
            </a:pPr>
            <a:endParaRPr lang="en-US">
              <a:solidFill>
                <a:schemeClr val="hlink"/>
              </a:solidFill>
            </a:endParaRPr>
          </a:p>
        </p:txBody>
      </p:sp>
      <p:pic>
        <p:nvPicPr>
          <p:cNvPr id="7172" name="Picture 4" descr="expsych2                                                       0008CB10 Mac Hard Drive                B52B6CA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295400"/>
            <a:ext cx="82296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8268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Exercise and Dementia Risk</a:t>
            </a:r>
          </a:p>
        </p:txBody>
      </p:sp>
      <p:sp>
        <p:nvSpPr>
          <p:cNvPr id="8" name="Content Placeholder 7"/>
          <p:cNvSpPr>
            <a:spLocks noGrp="1"/>
          </p:cNvSpPr>
          <p:nvPr>
            <p:ph idx="1"/>
          </p:nvPr>
        </p:nvSpPr>
        <p:spPr/>
        <p:txBody>
          <a:bodyPr>
            <a:normAutofit fontScale="77500" lnSpcReduction="20000"/>
          </a:bodyPr>
          <a:lstStyle/>
          <a:p>
            <a:r>
              <a:rPr lang="en-GB" dirty="0"/>
              <a:t>Elwood et al (2013) – Cardiff University. </a:t>
            </a:r>
          </a:p>
          <a:p>
            <a:endParaRPr lang="en-GB" dirty="0"/>
          </a:p>
          <a:p>
            <a:r>
              <a:rPr lang="en-GB" dirty="0"/>
              <a:t>A study of 2,235 men aged 45-59 (Caerphilly) initially commenced in 1979. </a:t>
            </a:r>
          </a:p>
          <a:p>
            <a:pPr lvl="1"/>
            <a:r>
              <a:rPr lang="en-GB" dirty="0"/>
              <a:t>Battery of measures of lifestyle choices. </a:t>
            </a:r>
          </a:p>
          <a:p>
            <a:pPr lvl="2"/>
            <a:r>
              <a:rPr lang="en-GB" dirty="0"/>
              <a:t>Exercise / Physical activity participation</a:t>
            </a:r>
          </a:p>
          <a:p>
            <a:pPr lvl="2"/>
            <a:r>
              <a:rPr lang="en-GB" dirty="0"/>
              <a:t>Diet</a:t>
            </a:r>
          </a:p>
          <a:p>
            <a:pPr lvl="2"/>
            <a:r>
              <a:rPr lang="en-GB" dirty="0"/>
              <a:t>BMI</a:t>
            </a:r>
          </a:p>
          <a:p>
            <a:pPr lvl="2"/>
            <a:r>
              <a:rPr lang="en-GB" dirty="0"/>
              <a:t>Smoking behaviour. </a:t>
            </a:r>
          </a:p>
          <a:p>
            <a:pPr lvl="2"/>
            <a:r>
              <a:rPr lang="en-GB" dirty="0"/>
              <a:t>Cambridge Cognitive Examination</a:t>
            </a:r>
          </a:p>
          <a:p>
            <a:endParaRPr lang="en-GB" dirty="0"/>
          </a:p>
          <a:p>
            <a:endParaRPr lang="en-GB" dirty="0"/>
          </a:p>
          <a:p>
            <a:r>
              <a:rPr lang="en-GB" dirty="0"/>
              <a:t>Follow up study – 2004 – On surviving members of initial group. </a:t>
            </a:r>
          </a:p>
          <a:p>
            <a:pPr lvl="1"/>
            <a:r>
              <a:rPr lang="en-GB" dirty="0"/>
              <a:t>Comparison of lifestyle questions</a:t>
            </a:r>
          </a:p>
          <a:p>
            <a:pPr lvl="1"/>
            <a:r>
              <a:rPr lang="en-GB" dirty="0"/>
              <a:t>Cambridge Cognitive Examination</a:t>
            </a:r>
          </a:p>
          <a:p>
            <a:pPr lvl="1"/>
            <a:r>
              <a:rPr lang="en-GB" dirty="0"/>
              <a:t>Medical Records. </a:t>
            </a:r>
          </a:p>
        </p:txBody>
      </p:sp>
    </p:spTree>
    <p:extLst>
      <p:ext uri="{BB962C8B-B14F-4D97-AF65-F5344CB8AC3E}">
        <p14:creationId xmlns:p14="http://schemas.microsoft.com/office/powerpoint/2010/main" val="1207566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Findings</a:t>
            </a:r>
          </a:p>
        </p:txBody>
      </p:sp>
      <p:sp>
        <p:nvSpPr>
          <p:cNvPr id="3" name="Content Placeholder 2"/>
          <p:cNvSpPr>
            <a:spLocks noGrp="1"/>
          </p:cNvSpPr>
          <p:nvPr>
            <p:ph idx="1"/>
          </p:nvPr>
        </p:nvSpPr>
        <p:spPr/>
        <p:txBody>
          <a:bodyPr>
            <a:normAutofit fontScale="85000" lnSpcReduction="20000"/>
          </a:bodyPr>
          <a:lstStyle/>
          <a:p>
            <a:r>
              <a:rPr lang="en-GB" dirty="0"/>
              <a:t>People who engaged in 4 out of the following 5 behaviours in 1979 and stuck at it had a 60% reduced risk of developing dementia. </a:t>
            </a:r>
          </a:p>
          <a:p>
            <a:pPr lvl="1"/>
            <a:r>
              <a:rPr lang="en-GB" dirty="0"/>
              <a:t>Exercise regularly</a:t>
            </a:r>
          </a:p>
          <a:p>
            <a:pPr lvl="1"/>
            <a:r>
              <a:rPr lang="en-GB" dirty="0"/>
              <a:t>No Smoking</a:t>
            </a:r>
          </a:p>
          <a:p>
            <a:pPr lvl="1"/>
            <a:r>
              <a:rPr lang="en-GB" dirty="0"/>
              <a:t>Acceptable BMI</a:t>
            </a:r>
          </a:p>
          <a:p>
            <a:pPr lvl="1"/>
            <a:r>
              <a:rPr lang="en-GB" dirty="0"/>
              <a:t>Low Alcohol Intake (Weekly)</a:t>
            </a:r>
          </a:p>
          <a:p>
            <a:pPr lvl="1"/>
            <a:r>
              <a:rPr lang="en-GB" dirty="0"/>
              <a:t>Healthy Diet. </a:t>
            </a:r>
          </a:p>
          <a:p>
            <a:endParaRPr lang="en-GB" dirty="0"/>
          </a:p>
          <a:p>
            <a:endParaRPr lang="en-GB" dirty="0"/>
          </a:p>
          <a:p>
            <a:r>
              <a:rPr lang="en-GB" dirty="0"/>
              <a:t>Those who had seemed to develop significant cognitive impairment in the years between 1979 and 2004 significantly more likely NOT to engage in healthy behaviours. </a:t>
            </a:r>
          </a:p>
          <a:p>
            <a:pPr lvl="1"/>
            <a:r>
              <a:rPr lang="en-GB" dirty="0"/>
              <a:t>Cognitive impairment = scored &lt;83 on Cambridge test OR 10 points less than when measured in 1979.  </a:t>
            </a:r>
          </a:p>
        </p:txBody>
      </p:sp>
    </p:spTree>
    <p:extLst>
      <p:ext uri="{BB962C8B-B14F-4D97-AF65-F5344CB8AC3E}">
        <p14:creationId xmlns:p14="http://schemas.microsoft.com/office/powerpoint/2010/main" val="1097969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Findings</a:t>
            </a:r>
          </a:p>
        </p:txBody>
      </p:sp>
      <p:sp>
        <p:nvSpPr>
          <p:cNvPr id="3" name="Content Placeholder 2"/>
          <p:cNvSpPr>
            <a:spLocks noGrp="1"/>
          </p:cNvSpPr>
          <p:nvPr>
            <p:ph idx="1"/>
          </p:nvPr>
        </p:nvSpPr>
        <p:spPr/>
        <p:txBody>
          <a:bodyPr>
            <a:normAutofit lnSpcReduction="10000"/>
          </a:bodyPr>
          <a:lstStyle/>
          <a:p>
            <a:r>
              <a:rPr lang="en-GB" dirty="0"/>
              <a:t>Poor cognitive function at middle age was also a big predictor of dementia at old age. </a:t>
            </a:r>
          </a:p>
          <a:p>
            <a:pPr lvl="1"/>
            <a:r>
              <a:rPr lang="en-GB" dirty="0"/>
              <a:t>However, even omitting those people from findings the study showed the impact of exercise and healthy behaviours. </a:t>
            </a:r>
          </a:p>
          <a:p>
            <a:pPr marL="137160" indent="0">
              <a:buNone/>
            </a:pPr>
            <a:endParaRPr lang="en-GB" dirty="0"/>
          </a:p>
          <a:p>
            <a:r>
              <a:rPr lang="en-GB" dirty="0"/>
              <a:t>Important to note that despite numerous health promotion initiative in the surrounding area the likelihood of people who move from sedentary (unhealthy behaviours) lifestyle to active into old age was very small. </a:t>
            </a:r>
          </a:p>
          <a:p>
            <a:pPr lvl="1"/>
            <a:r>
              <a:rPr lang="en-GB" dirty="0"/>
              <a:t>Changing behaviour and exercise adherence a huge issues (Elwood et al 2013). </a:t>
            </a:r>
          </a:p>
        </p:txBody>
      </p:sp>
    </p:spTree>
    <p:extLst>
      <p:ext uri="{BB962C8B-B14F-4D97-AF65-F5344CB8AC3E}">
        <p14:creationId xmlns:p14="http://schemas.microsoft.com/office/powerpoint/2010/main" val="3588346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Norton et al (2014)</a:t>
            </a:r>
          </a:p>
        </p:txBody>
      </p:sp>
      <p:sp>
        <p:nvSpPr>
          <p:cNvPr id="3" name="Content Placeholder 2"/>
          <p:cNvSpPr>
            <a:spLocks noGrp="1"/>
          </p:cNvSpPr>
          <p:nvPr>
            <p:ph idx="1"/>
          </p:nvPr>
        </p:nvSpPr>
        <p:spPr/>
        <p:txBody>
          <a:bodyPr>
            <a:normAutofit lnSpcReduction="10000"/>
          </a:bodyPr>
          <a:lstStyle/>
          <a:p>
            <a:r>
              <a:rPr lang="en-GB" dirty="0"/>
              <a:t>Meta Analysis study: </a:t>
            </a:r>
          </a:p>
          <a:p>
            <a:endParaRPr lang="en-GB" dirty="0"/>
          </a:p>
          <a:p>
            <a:r>
              <a:rPr lang="en-GB" dirty="0"/>
              <a:t>Physical Activity is the biggest predictor of dementia. </a:t>
            </a:r>
          </a:p>
          <a:p>
            <a:endParaRPr lang="en-GB" dirty="0"/>
          </a:p>
          <a:p>
            <a:r>
              <a:rPr lang="en-GB" dirty="0"/>
              <a:t>A third of all dementia COULD be attributed to poor lifestyle choices. </a:t>
            </a:r>
          </a:p>
          <a:p>
            <a:endParaRPr lang="en-GB" dirty="0"/>
          </a:p>
          <a:p>
            <a:r>
              <a:rPr lang="en-GB" dirty="0"/>
              <a:t>People who do moderate physical activity (such as walking) significantly reduce the links of dementia. </a:t>
            </a:r>
          </a:p>
          <a:p>
            <a:pPr lvl="1"/>
            <a:r>
              <a:rPr lang="en-GB" dirty="0"/>
              <a:t>20 </a:t>
            </a:r>
            <a:r>
              <a:rPr lang="en-GB" dirty="0" err="1"/>
              <a:t>mins</a:t>
            </a:r>
            <a:r>
              <a:rPr lang="en-GB" dirty="0"/>
              <a:t> a day, 3 days a week. </a:t>
            </a:r>
          </a:p>
        </p:txBody>
      </p:sp>
    </p:spTree>
    <p:extLst>
      <p:ext uri="{BB962C8B-B14F-4D97-AF65-F5344CB8AC3E}">
        <p14:creationId xmlns:p14="http://schemas.microsoft.com/office/powerpoint/2010/main" val="577784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Lautenschlager</a:t>
            </a:r>
            <a:r>
              <a:rPr lang="en-GB" dirty="0"/>
              <a:t> et al (2008)</a:t>
            </a:r>
          </a:p>
        </p:txBody>
      </p:sp>
      <p:sp>
        <p:nvSpPr>
          <p:cNvPr id="3" name="Content Placeholder 2"/>
          <p:cNvSpPr>
            <a:spLocks noGrp="1"/>
          </p:cNvSpPr>
          <p:nvPr>
            <p:ph idx="1"/>
          </p:nvPr>
        </p:nvSpPr>
        <p:spPr/>
        <p:txBody>
          <a:bodyPr>
            <a:normAutofit fontScale="85000" lnSpcReduction="10000"/>
          </a:bodyPr>
          <a:lstStyle/>
          <a:p>
            <a:r>
              <a:rPr lang="en-GB" dirty="0"/>
              <a:t>Older adults at “risk” for Alzheimer’s disease.</a:t>
            </a:r>
          </a:p>
          <a:p>
            <a:pPr lvl="1"/>
            <a:r>
              <a:rPr lang="en-GB" dirty="0"/>
              <a:t>Family history</a:t>
            </a:r>
          </a:p>
          <a:p>
            <a:pPr lvl="1"/>
            <a:r>
              <a:rPr lang="en-GB" dirty="0"/>
              <a:t>Cognitive test scores.  </a:t>
            </a:r>
          </a:p>
          <a:p>
            <a:endParaRPr lang="en-GB" dirty="0"/>
          </a:p>
          <a:p>
            <a:r>
              <a:rPr lang="en-GB" dirty="0"/>
              <a:t>Home-based exercise intervention OR educational control intervention. </a:t>
            </a:r>
          </a:p>
          <a:p>
            <a:pPr lvl="1"/>
            <a:r>
              <a:rPr lang="en-GB" dirty="0"/>
              <a:t>6 months. </a:t>
            </a:r>
          </a:p>
          <a:p>
            <a:endParaRPr lang="en-GB" dirty="0"/>
          </a:p>
          <a:p>
            <a:r>
              <a:rPr lang="en-GB" dirty="0" err="1"/>
              <a:t>Adminstered</a:t>
            </a:r>
            <a:r>
              <a:rPr lang="en-GB" dirty="0"/>
              <a:t> the Alzheimer Disease Assessment Scale (ADAS) at 4 stages. </a:t>
            </a:r>
          </a:p>
          <a:p>
            <a:pPr lvl="1"/>
            <a:r>
              <a:rPr lang="en-GB" dirty="0"/>
              <a:t>Baseline (before intervention)</a:t>
            </a:r>
          </a:p>
          <a:p>
            <a:pPr lvl="1"/>
            <a:r>
              <a:rPr lang="en-GB" dirty="0"/>
              <a:t>Immediately following intervention (6 months after baseline)</a:t>
            </a:r>
          </a:p>
          <a:p>
            <a:pPr lvl="1"/>
            <a:r>
              <a:rPr lang="en-GB" dirty="0"/>
              <a:t>12 months following intervention. </a:t>
            </a:r>
          </a:p>
          <a:p>
            <a:pPr lvl="1"/>
            <a:r>
              <a:rPr lang="en-GB" dirty="0"/>
              <a:t>18 months following intervention. </a:t>
            </a:r>
          </a:p>
        </p:txBody>
      </p:sp>
    </p:spTree>
    <p:extLst>
      <p:ext uri="{BB962C8B-B14F-4D97-AF65-F5344CB8AC3E}">
        <p14:creationId xmlns:p14="http://schemas.microsoft.com/office/powerpoint/2010/main" val="2907681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Findings</a:t>
            </a:r>
          </a:p>
        </p:txBody>
      </p:sp>
      <p:sp>
        <p:nvSpPr>
          <p:cNvPr id="3" name="Content Placeholder 2"/>
          <p:cNvSpPr>
            <a:spLocks noGrp="1"/>
          </p:cNvSpPr>
          <p:nvPr>
            <p:ph idx="1"/>
          </p:nvPr>
        </p:nvSpPr>
        <p:spPr/>
        <p:txBody>
          <a:bodyPr/>
          <a:lstStyle/>
          <a:p>
            <a:r>
              <a:rPr lang="en-GB" dirty="0"/>
              <a:t>Those in the exercise group had better ADAS scores immediately after exercise intervention than those in the control. </a:t>
            </a:r>
          </a:p>
          <a:p>
            <a:endParaRPr lang="en-GB" dirty="0"/>
          </a:p>
          <a:p>
            <a:r>
              <a:rPr lang="en-GB" dirty="0"/>
              <a:t>This was also reported, although the differences were smaller in the 12 months and 18 month period. </a:t>
            </a:r>
          </a:p>
          <a:p>
            <a:endParaRPr lang="en-GB" dirty="0"/>
          </a:p>
          <a:p>
            <a:r>
              <a:rPr lang="en-GB" dirty="0"/>
              <a:t>Still could be other confounding variables which might impact on the findings.  </a:t>
            </a:r>
          </a:p>
        </p:txBody>
      </p:sp>
    </p:spTree>
    <p:extLst>
      <p:ext uri="{BB962C8B-B14F-4D97-AF65-F5344CB8AC3E}">
        <p14:creationId xmlns:p14="http://schemas.microsoft.com/office/powerpoint/2010/main" val="45817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More Studies in this field</a:t>
            </a:r>
          </a:p>
        </p:txBody>
      </p:sp>
      <p:sp>
        <p:nvSpPr>
          <p:cNvPr id="3" name="Content Placeholder 2"/>
          <p:cNvSpPr>
            <a:spLocks noGrp="1"/>
          </p:cNvSpPr>
          <p:nvPr>
            <p:ph idx="1"/>
          </p:nvPr>
        </p:nvSpPr>
        <p:spPr/>
        <p:txBody>
          <a:bodyPr/>
          <a:lstStyle/>
          <a:p>
            <a:endParaRPr lang="en-GB" dirty="0"/>
          </a:p>
          <a:p>
            <a:r>
              <a:rPr lang="en-GB" dirty="0" err="1"/>
              <a:t>Adlard</a:t>
            </a:r>
            <a:r>
              <a:rPr lang="en-GB" dirty="0"/>
              <a:t> et al (2005) study of lab rats: </a:t>
            </a:r>
          </a:p>
          <a:p>
            <a:endParaRPr lang="en-GB" dirty="0"/>
          </a:p>
          <a:p>
            <a:r>
              <a:rPr lang="en-GB" dirty="0"/>
              <a:t>Demonstrated that five months of exercise decrease amyloid plaques in frontal cortex and hippocampus. Rats also showed enhanced rate of learning on the Morris water maze.</a:t>
            </a:r>
          </a:p>
        </p:txBody>
      </p:sp>
    </p:spTree>
    <p:extLst>
      <p:ext uri="{BB962C8B-B14F-4D97-AF65-F5344CB8AC3E}">
        <p14:creationId xmlns:p14="http://schemas.microsoft.com/office/powerpoint/2010/main" val="4101422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Remembering Erikson et al 2010</a:t>
            </a:r>
          </a:p>
        </p:txBody>
      </p:sp>
      <p:sp>
        <p:nvSpPr>
          <p:cNvPr id="3" name="Content Placeholder 2"/>
          <p:cNvSpPr>
            <a:spLocks noGrp="1"/>
          </p:cNvSpPr>
          <p:nvPr>
            <p:ph idx="1"/>
          </p:nvPr>
        </p:nvSpPr>
        <p:spPr/>
        <p:txBody>
          <a:bodyPr>
            <a:normAutofit fontScale="92500" lnSpcReduction="10000"/>
          </a:bodyPr>
          <a:lstStyle/>
          <a:p>
            <a:r>
              <a:rPr lang="en-GB" dirty="0"/>
              <a:t>Erikson et al (2010). </a:t>
            </a:r>
          </a:p>
          <a:p>
            <a:endParaRPr lang="en-GB" dirty="0"/>
          </a:p>
          <a:p>
            <a:r>
              <a:rPr lang="en-GB" dirty="0"/>
              <a:t>Randomised Controlled Study of 120 older adults. </a:t>
            </a:r>
          </a:p>
          <a:p>
            <a:endParaRPr lang="en-GB" dirty="0"/>
          </a:p>
          <a:p>
            <a:r>
              <a:rPr lang="en-GB" dirty="0"/>
              <a:t>1 Group -moderate intensity aerobic exercise 3 days/week </a:t>
            </a:r>
            <a:r>
              <a:rPr lang="en-GB" dirty="0" err="1"/>
              <a:t>pr</a:t>
            </a:r>
            <a:r>
              <a:rPr lang="en-GB" dirty="0"/>
              <a:t> stretching and toning exercises for one year</a:t>
            </a:r>
          </a:p>
          <a:p>
            <a:endParaRPr lang="en-GB" dirty="0"/>
          </a:p>
          <a:p>
            <a:r>
              <a:rPr lang="en-GB" dirty="0"/>
              <a:t>MRI pre and post – </a:t>
            </a:r>
          </a:p>
          <a:p>
            <a:endParaRPr lang="en-GB" dirty="0"/>
          </a:p>
          <a:p>
            <a:r>
              <a:rPr lang="en-GB" dirty="0"/>
              <a:t>Aerobic exercise increased anterior hippocampal volume by 2% after one year leading to improve memory </a:t>
            </a:r>
          </a:p>
        </p:txBody>
      </p:sp>
    </p:spTree>
    <p:extLst>
      <p:ext uri="{BB962C8B-B14F-4D97-AF65-F5344CB8AC3E}">
        <p14:creationId xmlns:p14="http://schemas.microsoft.com/office/powerpoint/2010/main" val="1782904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EXERCISE, Cognitive Function and COPD. </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1330191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Chronic Obstructive Pulmonary Disease (COPD)</a:t>
            </a:r>
          </a:p>
        </p:txBody>
      </p:sp>
      <p:sp>
        <p:nvSpPr>
          <p:cNvPr id="3" name="Content Placeholder 2"/>
          <p:cNvSpPr>
            <a:spLocks noGrp="1"/>
          </p:cNvSpPr>
          <p:nvPr>
            <p:ph idx="1"/>
          </p:nvPr>
        </p:nvSpPr>
        <p:spPr/>
        <p:txBody>
          <a:bodyPr/>
          <a:lstStyle/>
          <a:p>
            <a:r>
              <a:rPr lang="en-GB" dirty="0"/>
              <a:t>Umbrella term for a number of chronic illness that result in the obstruction of the pulmonary artery or lung. </a:t>
            </a:r>
          </a:p>
          <a:p>
            <a:endParaRPr lang="en-GB" dirty="0"/>
          </a:p>
          <a:p>
            <a:r>
              <a:rPr lang="en-GB" dirty="0"/>
              <a:t>Chronic and terminal disease – it can never be cured, although medical treatment has made major inroads in quality of life. </a:t>
            </a:r>
          </a:p>
          <a:p>
            <a:pPr lvl="1"/>
            <a:r>
              <a:rPr lang="en-GB" dirty="0"/>
              <a:t>Chronic Bronchitis </a:t>
            </a:r>
          </a:p>
          <a:p>
            <a:pPr lvl="1"/>
            <a:r>
              <a:rPr lang="en-GB" dirty="0"/>
              <a:t>Emphysema</a:t>
            </a:r>
          </a:p>
          <a:p>
            <a:pPr lvl="1"/>
            <a:r>
              <a:rPr lang="en-GB" dirty="0"/>
              <a:t>NOT ASTHMA </a:t>
            </a:r>
          </a:p>
        </p:txBody>
      </p:sp>
    </p:spTree>
    <p:extLst>
      <p:ext uri="{BB962C8B-B14F-4D97-AF65-F5344CB8AC3E}">
        <p14:creationId xmlns:p14="http://schemas.microsoft.com/office/powerpoint/2010/main" val="1366718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Symptoms</a:t>
            </a:r>
          </a:p>
        </p:txBody>
      </p:sp>
      <p:sp>
        <p:nvSpPr>
          <p:cNvPr id="3" name="Content Placeholder 2"/>
          <p:cNvSpPr>
            <a:spLocks noGrp="1"/>
          </p:cNvSpPr>
          <p:nvPr>
            <p:ph idx="1"/>
          </p:nvPr>
        </p:nvSpPr>
        <p:spPr/>
        <p:txBody>
          <a:bodyPr>
            <a:normAutofit fontScale="92500" lnSpcReduction="20000"/>
          </a:bodyPr>
          <a:lstStyle/>
          <a:p>
            <a:r>
              <a:rPr lang="en-GB" dirty="0" err="1"/>
              <a:t>Dyspnea</a:t>
            </a:r>
            <a:r>
              <a:rPr lang="en-GB" dirty="0"/>
              <a:t> (laboured breathing)</a:t>
            </a:r>
          </a:p>
          <a:p>
            <a:endParaRPr lang="en-GB" dirty="0"/>
          </a:p>
          <a:p>
            <a:r>
              <a:rPr lang="en-GB" dirty="0"/>
              <a:t>Increased risk of infections. </a:t>
            </a:r>
          </a:p>
          <a:p>
            <a:endParaRPr lang="en-GB" dirty="0"/>
          </a:p>
          <a:p>
            <a:r>
              <a:rPr lang="en-GB" dirty="0"/>
              <a:t>Heightened feelings of insecurity and panic attacks. </a:t>
            </a:r>
          </a:p>
          <a:p>
            <a:pPr lvl="1"/>
            <a:r>
              <a:rPr lang="en-GB" dirty="0"/>
              <a:t>Imagine the feeling that you just get enough oxygen into your body. </a:t>
            </a:r>
          </a:p>
          <a:p>
            <a:endParaRPr lang="en-GB" dirty="0"/>
          </a:p>
          <a:p>
            <a:r>
              <a:rPr lang="en-GB" dirty="0"/>
              <a:t>Declines in cognitive function – consequence of less oxygenated blood traveling to brain. </a:t>
            </a:r>
          </a:p>
          <a:p>
            <a:pPr lvl="1"/>
            <a:r>
              <a:rPr lang="en-GB" dirty="0"/>
              <a:t>Memory</a:t>
            </a:r>
          </a:p>
          <a:p>
            <a:pPr lvl="1"/>
            <a:r>
              <a:rPr lang="en-GB" dirty="0"/>
              <a:t>Abstract thinking</a:t>
            </a:r>
          </a:p>
          <a:p>
            <a:pPr lvl="1"/>
            <a:r>
              <a:rPr lang="en-GB" dirty="0"/>
              <a:t>Reactions</a:t>
            </a:r>
          </a:p>
        </p:txBody>
      </p:sp>
    </p:spTree>
    <p:extLst>
      <p:ext uri="{BB962C8B-B14F-4D97-AF65-F5344CB8AC3E}">
        <p14:creationId xmlns:p14="http://schemas.microsoft.com/office/powerpoint/2010/main" val="33113646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COPD</a:t>
            </a:r>
          </a:p>
        </p:txBody>
      </p:sp>
      <p:sp>
        <p:nvSpPr>
          <p:cNvPr id="3" name="Content Placeholder 2"/>
          <p:cNvSpPr>
            <a:spLocks noGrp="1"/>
          </p:cNvSpPr>
          <p:nvPr>
            <p:ph idx="1"/>
          </p:nvPr>
        </p:nvSpPr>
        <p:spPr/>
        <p:txBody>
          <a:bodyPr/>
          <a:lstStyle/>
          <a:p>
            <a:r>
              <a:rPr lang="en-GB" dirty="0"/>
              <a:t>Major applied research initiative into exploring the effects of exercise intervention in this field. </a:t>
            </a:r>
          </a:p>
          <a:p>
            <a:endParaRPr lang="en-GB" dirty="0"/>
          </a:p>
          <a:p>
            <a:r>
              <a:rPr lang="en-GB" dirty="0"/>
              <a:t>Almost universal support into the positive impact of exercise in reducing the physical decline associated with COPD. </a:t>
            </a:r>
          </a:p>
          <a:p>
            <a:endParaRPr lang="en-GB" dirty="0"/>
          </a:p>
          <a:p>
            <a:r>
              <a:rPr lang="en-GB" dirty="0"/>
              <a:t>What about in relation to cognitive decline? </a:t>
            </a:r>
          </a:p>
        </p:txBody>
      </p:sp>
    </p:spTree>
    <p:extLst>
      <p:ext uri="{BB962C8B-B14F-4D97-AF65-F5344CB8AC3E}">
        <p14:creationId xmlns:p14="http://schemas.microsoft.com/office/powerpoint/2010/main" val="280260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Emery et al (1998)</a:t>
            </a:r>
          </a:p>
        </p:txBody>
      </p:sp>
      <p:sp>
        <p:nvSpPr>
          <p:cNvPr id="3" name="Content Placeholder 2"/>
          <p:cNvSpPr>
            <a:spLocks noGrp="1"/>
          </p:cNvSpPr>
          <p:nvPr>
            <p:ph idx="1"/>
          </p:nvPr>
        </p:nvSpPr>
        <p:spPr/>
        <p:txBody>
          <a:bodyPr>
            <a:normAutofit fontScale="92500" lnSpcReduction="10000"/>
          </a:bodyPr>
          <a:lstStyle/>
          <a:p>
            <a:r>
              <a:rPr lang="en-GB" dirty="0"/>
              <a:t>Randomised controlled experiment with older COPD participants. </a:t>
            </a:r>
          </a:p>
          <a:p>
            <a:endParaRPr lang="en-GB" dirty="0"/>
          </a:p>
          <a:p>
            <a:r>
              <a:rPr lang="en-GB" dirty="0"/>
              <a:t>Group 1 (29 participants) – 10 weeks of exercise programme (pulmonary rehab centre) with education and stress management programme. </a:t>
            </a:r>
          </a:p>
          <a:p>
            <a:endParaRPr lang="en-GB" dirty="0"/>
          </a:p>
          <a:p>
            <a:r>
              <a:rPr lang="en-GB" dirty="0"/>
              <a:t>Group 2 (25 participants) – education and stress management programme alone</a:t>
            </a:r>
          </a:p>
          <a:p>
            <a:endParaRPr lang="en-GB" dirty="0"/>
          </a:p>
          <a:p>
            <a:r>
              <a:rPr lang="en-GB" dirty="0"/>
              <a:t>Group 3 (25 participants) – waiting list control – not having any intervention. </a:t>
            </a:r>
          </a:p>
        </p:txBody>
      </p:sp>
    </p:spTree>
    <p:extLst>
      <p:ext uri="{BB962C8B-B14F-4D97-AF65-F5344CB8AC3E}">
        <p14:creationId xmlns:p14="http://schemas.microsoft.com/office/powerpoint/2010/main" val="11830295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Emery et al (1998)</a:t>
            </a:r>
          </a:p>
        </p:txBody>
      </p:sp>
      <p:sp>
        <p:nvSpPr>
          <p:cNvPr id="3" name="Content Placeholder 2"/>
          <p:cNvSpPr>
            <a:spLocks noGrp="1"/>
          </p:cNvSpPr>
          <p:nvPr>
            <p:ph idx="1"/>
          </p:nvPr>
        </p:nvSpPr>
        <p:spPr/>
        <p:txBody>
          <a:bodyPr>
            <a:normAutofit lnSpcReduction="10000"/>
          </a:bodyPr>
          <a:lstStyle/>
          <a:p>
            <a:r>
              <a:rPr lang="en-GB" dirty="0"/>
              <a:t>Findings</a:t>
            </a:r>
          </a:p>
          <a:p>
            <a:endParaRPr lang="en-GB" dirty="0"/>
          </a:p>
          <a:p>
            <a:r>
              <a:rPr lang="en-GB" dirty="0"/>
              <a:t>Verbal fluency scores improved for the exercise group compared to the 2 others groups. </a:t>
            </a:r>
          </a:p>
          <a:p>
            <a:endParaRPr lang="en-GB" dirty="0"/>
          </a:p>
          <a:p>
            <a:r>
              <a:rPr lang="en-GB" dirty="0"/>
              <a:t>However, no significant change between groups 1 and 2 in relation to attention and motor speed. </a:t>
            </a:r>
          </a:p>
          <a:p>
            <a:endParaRPr lang="en-GB" dirty="0"/>
          </a:p>
          <a:p>
            <a:r>
              <a:rPr lang="en-GB" dirty="0"/>
              <a:t>Preliminary, but limited evidence of exercise-cognition relationship in COPD. </a:t>
            </a:r>
          </a:p>
        </p:txBody>
      </p:sp>
    </p:spTree>
    <p:extLst>
      <p:ext uri="{BB962C8B-B14F-4D97-AF65-F5344CB8AC3E}">
        <p14:creationId xmlns:p14="http://schemas.microsoft.com/office/powerpoint/2010/main" val="1758479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COPD and Acute Exercise</a:t>
            </a:r>
          </a:p>
        </p:txBody>
      </p:sp>
      <p:sp>
        <p:nvSpPr>
          <p:cNvPr id="3" name="Content Placeholder 2"/>
          <p:cNvSpPr>
            <a:spLocks noGrp="1"/>
          </p:cNvSpPr>
          <p:nvPr>
            <p:ph idx="1"/>
          </p:nvPr>
        </p:nvSpPr>
        <p:spPr/>
        <p:txBody>
          <a:bodyPr>
            <a:normAutofit fontScale="92500" lnSpcReduction="20000"/>
          </a:bodyPr>
          <a:lstStyle/>
          <a:p>
            <a:r>
              <a:rPr lang="en-GB" dirty="0"/>
              <a:t>Emery et al (2001)</a:t>
            </a:r>
          </a:p>
          <a:p>
            <a:endParaRPr lang="en-GB" dirty="0"/>
          </a:p>
          <a:p>
            <a:r>
              <a:rPr lang="en-GB" dirty="0"/>
              <a:t>Short term after-effects of acute aerobic exercise on COPD suffers with aged match (non COPD patient) controls. </a:t>
            </a:r>
          </a:p>
          <a:p>
            <a:endParaRPr lang="en-GB" dirty="0"/>
          </a:p>
          <a:p>
            <a:r>
              <a:rPr lang="en-GB" dirty="0"/>
              <a:t>Twenty minutes of cycling. </a:t>
            </a:r>
          </a:p>
          <a:p>
            <a:endParaRPr lang="en-GB" dirty="0"/>
          </a:p>
          <a:p>
            <a:r>
              <a:rPr lang="en-GB" dirty="0"/>
              <a:t>Enhance verbal fluency of those with COPD but no effect on healthy controls. </a:t>
            </a:r>
          </a:p>
          <a:p>
            <a:endParaRPr lang="en-GB" dirty="0"/>
          </a:p>
          <a:p>
            <a:r>
              <a:rPr lang="en-GB" dirty="0"/>
              <a:t>COPD suffers may be especially sensitive to the benefits of long term and short term exercise. </a:t>
            </a:r>
          </a:p>
        </p:txBody>
      </p:sp>
    </p:spTree>
    <p:extLst>
      <p:ext uri="{BB962C8B-B14F-4D97-AF65-F5344CB8AC3E}">
        <p14:creationId xmlns:p14="http://schemas.microsoft.com/office/powerpoint/2010/main" val="34750851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Emery et al (2003)</a:t>
            </a:r>
          </a:p>
        </p:txBody>
      </p:sp>
      <p:sp>
        <p:nvSpPr>
          <p:cNvPr id="3" name="Content Placeholder 2"/>
          <p:cNvSpPr>
            <a:spLocks noGrp="1"/>
          </p:cNvSpPr>
          <p:nvPr>
            <p:ph idx="1"/>
          </p:nvPr>
        </p:nvSpPr>
        <p:spPr/>
        <p:txBody>
          <a:bodyPr>
            <a:normAutofit fontScale="85000" lnSpcReduction="20000"/>
          </a:bodyPr>
          <a:lstStyle/>
          <a:p>
            <a:r>
              <a:rPr lang="en-GB" dirty="0"/>
              <a:t>28 participants – initially given a 10 week rehabilitation (exercise) programme. </a:t>
            </a:r>
          </a:p>
          <a:p>
            <a:endParaRPr lang="en-GB" dirty="0"/>
          </a:p>
          <a:p>
            <a:r>
              <a:rPr lang="en-GB" dirty="0"/>
              <a:t>Battery of cognitive tests taken at three different periods. </a:t>
            </a:r>
          </a:p>
          <a:p>
            <a:pPr lvl="2"/>
            <a:r>
              <a:rPr lang="en-GB" dirty="0"/>
              <a:t>Verbal fluency test</a:t>
            </a:r>
          </a:p>
          <a:p>
            <a:pPr lvl="2"/>
            <a:r>
              <a:rPr lang="en-GB" dirty="0"/>
              <a:t>Digit symbol of the </a:t>
            </a:r>
            <a:r>
              <a:rPr lang="en-GB" dirty="0" err="1"/>
              <a:t>Weschler</a:t>
            </a:r>
            <a:r>
              <a:rPr lang="en-GB" dirty="0"/>
              <a:t> scale (sequencing, implicit memory)</a:t>
            </a:r>
          </a:p>
          <a:p>
            <a:pPr lvl="2"/>
            <a:r>
              <a:rPr lang="en-GB" dirty="0"/>
              <a:t>Trail making test – mental sets (</a:t>
            </a:r>
            <a:r>
              <a:rPr lang="en-GB" dirty="0" err="1"/>
              <a:t>flexbility</a:t>
            </a:r>
            <a:r>
              <a:rPr lang="en-GB" dirty="0"/>
              <a:t>) as </a:t>
            </a:r>
            <a:r>
              <a:rPr lang="en-GB" dirty="0" err="1"/>
              <a:t>aswell</a:t>
            </a:r>
            <a:r>
              <a:rPr lang="en-GB" dirty="0"/>
              <a:t> as sequencing. </a:t>
            </a:r>
          </a:p>
          <a:p>
            <a:endParaRPr lang="en-GB" dirty="0"/>
          </a:p>
          <a:p>
            <a:r>
              <a:rPr lang="en-GB" dirty="0"/>
              <a:t>Baseline, immediately after programme, 1 year programme had stopped. </a:t>
            </a:r>
          </a:p>
          <a:p>
            <a:pPr lvl="1"/>
            <a:r>
              <a:rPr lang="en-GB" dirty="0"/>
              <a:t>Immediately after improvement in all 3 tests. </a:t>
            </a:r>
          </a:p>
          <a:p>
            <a:endParaRPr lang="en-GB" dirty="0"/>
          </a:p>
          <a:p>
            <a:r>
              <a:rPr lang="en-GB" dirty="0"/>
              <a:t>1 year on interesting – </a:t>
            </a:r>
          </a:p>
          <a:p>
            <a:pPr lvl="1"/>
            <a:r>
              <a:rPr lang="en-GB" dirty="0"/>
              <a:t>Only those that had maintained their exercise activity continued to make gains. </a:t>
            </a:r>
          </a:p>
        </p:txBody>
      </p:sp>
    </p:spTree>
    <p:extLst>
      <p:ext uri="{BB962C8B-B14F-4D97-AF65-F5344CB8AC3E}">
        <p14:creationId xmlns:p14="http://schemas.microsoft.com/office/powerpoint/2010/main" val="20588275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Lecture Conclusion</a:t>
            </a:r>
          </a:p>
        </p:txBody>
      </p:sp>
      <p:sp>
        <p:nvSpPr>
          <p:cNvPr id="3" name="Content Placeholder 2"/>
          <p:cNvSpPr>
            <a:spLocks noGrp="1"/>
          </p:cNvSpPr>
          <p:nvPr>
            <p:ph idx="1"/>
          </p:nvPr>
        </p:nvSpPr>
        <p:spPr/>
        <p:txBody>
          <a:bodyPr/>
          <a:lstStyle/>
          <a:p>
            <a:r>
              <a:rPr lang="en-GB" dirty="0"/>
              <a:t>As research becomes more apparent our understanding on the impact of exercise (and the type of exercise) has on cognitive functioning is becoming clearer. </a:t>
            </a:r>
          </a:p>
          <a:p>
            <a:endParaRPr lang="en-GB" dirty="0"/>
          </a:p>
          <a:p>
            <a:r>
              <a:rPr lang="en-GB" dirty="0"/>
              <a:t>However caution with some of the findings? </a:t>
            </a:r>
          </a:p>
          <a:p>
            <a:endParaRPr lang="en-GB" dirty="0"/>
          </a:p>
          <a:p>
            <a:r>
              <a:rPr lang="en-GB" dirty="0"/>
              <a:t>Age of sample, type of exercise and what aspect of cognitive function needs to be clearer. </a:t>
            </a:r>
          </a:p>
        </p:txBody>
      </p:sp>
    </p:spTree>
    <p:extLst>
      <p:ext uri="{BB962C8B-B14F-4D97-AF65-F5344CB8AC3E}">
        <p14:creationId xmlns:p14="http://schemas.microsoft.com/office/powerpoint/2010/main" val="8026115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Lecture Conclusion</a:t>
            </a:r>
          </a:p>
        </p:txBody>
      </p:sp>
      <p:sp>
        <p:nvSpPr>
          <p:cNvPr id="3" name="Content Placeholder 2"/>
          <p:cNvSpPr>
            <a:spLocks noGrp="1"/>
          </p:cNvSpPr>
          <p:nvPr>
            <p:ph idx="1"/>
          </p:nvPr>
        </p:nvSpPr>
        <p:spPr/>
        <p:txBody>
          <a:bodyPr>
            <a:normAutofit/>
          </a:bodyPr>
          <a:lstStyle/>
          <a:p>
            <a:r>
              <a:rPr lang="en-GB" dirty="0"/>
              <a:t>We are still a long way to fully understand the workings of the brain, researchers are in a position to begin to infer findings…. However there must still be caution. </a:t>
            </a:r>
          </a:p>
          <a:p>
            <a:endParaRPr lang="en-GB" dirty="0"/>
          </a:p>
          <a:p>
            <a:r>
              <a:rPr lang="en-GB" dirty="0"/>
              <a:t>Still major issues between the relationship of the environment, exercise and cognitive function. </a:t>
            </a:r>
          </a:p>
          <a:p>
            <a:pPr lvl="1"/>
            <a:r>
              <a:rPr lang="en-GB" dirty="0"/>
              <a:t>What about the social side of exercise?</a:t>
            </a:r>
          </a:p>
          <a:p>
            <a:pPr lvl="2"/>
            <a:r>
              <a:rPr lang="en-GB" dirty="0"/>
              <a:t>How our social environment can shape our cognitive and neural development. </a:t>
            </a:r>
          </a:p>
        </p:txBody>
      </p:sp>
    </p:spTree>
    <p:extLst>
      <p:ext uri="{BB962C8B-B14F-4D97-AF65-F5344CB8AC3E}">
        <p14:creationId xmlns:p14="http://schemas.microsoft.com/office/powerpoint/2010/main" val="17774894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 (not on Moodle)</a:t>
            </a:r>
          </a:p>
        </p:txBody>
      </p:sp>
      <p:sp>
        <p:nvSpPr>
          <p:cNvPr id="3" name="Content Placeholder 2"/>
          <p:cNvSpPr>
            <a:spLocks noGrp="1"/>
          </p:cNvSpPr>
          <p:nvPr>
            <p:ph idx="1"/>
          </p:nvPr>
        </p:nvSpPr>
        <p:spPr/>
        <p:txBody>
          <a:bodyPr/>
          <a:lstStyle/>
          <a:p>
            <a:r>
              <a:rPr lang="en-GB" dirty="0"/>
              <a:t>Mitchell, J. B., Flynn, M. G., Goldfarb, A. H., Ben-Ezra, V., &amp; </a:t>
            </a:r>
            <a:r>
              <a:rPr lang="en-GB" dirty="0" err="1"/>
              <a:t>Copmann</a:t>
            </a:r>
            <a:r>
              <a:rPr lang="en-GB" dirty="0"/>
              <a:t>, T. L. (1990). The effect of training on the norepinephrine response at rest and during exercise in 5 degrees and 20 degrees C environments. </a:t>
            </a:r>
            <a:r>
              <a:rPr lang="en-GB" i="1" dirty="0"/>
              <a:t>The Journal of Sports Medicine and Physical Fitness</a:t>
            </a:r>
            <a:r>
              <a:rPr lang="en-GB" dirty="0"/>
              <a:t>, 30(3), 235-240.</a:t>
            </a:r>
          </a:p>
          <a:p>
            <a:endParaRPr lang="en-GB" dirty="0"/>
          </a:p>
          <a:p>
            <a:r>
              <a:rPr lang="en-GB" dirty="0"/>
              <a:t>Piaget, J. (1936). </a:t>
            </a:r>
            <a:r>
              <a:rPr lang="en-GB" i="1" dirty="0"/>
              <a:t>Origins of intelligence in the child</a:t>
            </a:r>
            <a:r>
              <a:rPr lang="en-GB" dirty="0"/>
              <a:t>. London: Routledge &amp; Kegan Paul.</a:t>
            </a:r>
          </a:p>
          <a:p>
            <a:endParaRPr lang="en-GB" dirty="0"/>
          </a:p>
          <a:p>
            <a:endParaRPr lang="en-GB" dirty="0"/>
          </a:p>
        </p:txBody>
      </p:sp>
    </p:spTree>
    <p:extLst>
      <p:ext uri="{BB962C8B-B14F-4D97-AF65-F5344CB8AC3E}">
        <p14:creationId xmlns:p14="http://schemas.microsoft.com/office/powerpoint/2010/main" val="23632664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r>
              <a:rPr lang="en-GB" dirty="0" err="1"/>
              <a:t>Kephart</a:t>
            </a:r>
            <a:r>
              <a:rPr lang="en-GB" dirty="0"/>
              <a:t>, N. C. (1960). </a:t>
            </a:r>
            <a:r>
              <a:rPr lang="en-GB" i="1" dirty="0"/>
              <a:t>The slow learner in the classroom.</a:t>
            </a:r>
            <a:r>
              <a:rPr lang="en-GB" dirty="0"/>
              <a:t> Columbus, C. E. Merrill Books.</a:t>
            </a:r>
          </a:p>
          <a:p>
            <a:endParaRPr lang="en-GB" dirty="0"/>
          </a:p>
          <a:p>
            <a:r>
              <a:rPr lang="en-GB" dirty="0" err="1"/>
              <a:t>Jørgensen</a:t>
            </a:r>
            <a:r>
              <a:rPr lang="en-GB" dirty="0"/>
              <a:t>, L. G., </a:t>
            </a:r>
            <a:r>
              <a:rPr lang="en-GB" dirty="0" err="1"/>
              <a:t>Perko</a:t>
            </a:r>
            <a:r>
              <a:rPr lang="en-GB" dirty="0"/>
              <a:t>, G., &amp; </a:t>
            </a:r>
            <a:r>
              <a:rPr lang="en-GB" dirty="0" err="1"/>
              <a:t>Secher</a:t>
            </a:r>
            <a:r>
              <a:rPr lang="en-GB" dirty="0"/>
              <a:t>, N. H. (1992). Regional cerebral artery mean flow velocity and blood flow during dynamic exercise in humans. </a:t>
            </a:r>
            <a:r>
              <a:rPr lang="en-GB" i="1" dirty="0"/>
              <a:t>Journal of applied physiology, 73</a:t>
            </a:r>
            <a:r>
              <a:rPr lang="en-GB" dirty="0"/>
              <a:t>(5), 1825.</a:t>
            </a:r>
          </a:p>
          <a:p>
            <a:endParaRPr lang="en-GB" dirty="0"/>
          </a:p>
          <a:p>
            <a:r>
              <a:rPr lang="en-GB" dirty="0"/>
              <a:t>Jacobs, L. A., </a:t>
            </a:r>
            <a:r>
              <a:rPr lang="en-GB" dirty="0" err="1"/>
              <a:t>Klopp</a:t>
            </a:r>
            <a:r>
              <a:rPr lang="en-GB" dirty="0"/>
              <a:t>, E. H., </a:t>
            </a:r>
            <a:r>
              <a:rPr lang="en-GB" dirty="0" err="1"/>
              <a:t>Seamone</a:t>
            </a:r>
            <a:r>
              <a:rPr lang="en-GB" dirty="0"/>
              <a:t>, W., Topaz, S. R., &amp; </a:t>
            </a:r>
            <a:r>
              <a:rPr lang="en-GB" dirty="0" err="1"/>
              <a:t>Gott</a:t>
            </a:r>
            <a:r>
              <a:rPr lang="en-GB" dirty="0"/>
              <a:t>, V. L. (1969). Improved organ function during cardiac bypass with a roller pump modified to deliver pulsatile flow. </a:t>
            </a:r>
            <a:r>
              <a:rPr lang="en-GB" i="1" dirty="0"/>
              <a:t>The Journal of thoracic and cardiovascular surgery</a:t>
            </a:r>
            <a:r>
              <a:rPr lang="en-GB" dirty="0"/>
              <a:t>, 58(5), 703.</a:t>
            </a:r>
          </a:p>
          <a:p>
            <a:endParaRPr lang="en-GB" dirty="0"/>
          </a:p>
          <a:p>
            <a:endParaRPr lang="en-GB" dirty="0"/>
          </a:p>
        </p:txBody>
      </p:sp>
    </p:spTree>
    <p:extLst>
      <p:ext uri="{BB962C8B-B14F-4D97-AF65-F5344CB8AC3E}">
        <p14:creationId xmlns:p14="http://schemas.microsoft.com/office/powerpoint/2010/main" val="26115744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Clarke, H. H. (1958). Physical Fitness Benefits: A summary of research. </a:t>
            </a:r>
            <a:r>
              <a:rPr lang="en-GB" i="1" dirty="0"/>
              <a:t>Education</a:t>
            </a:r>
            <a:r>
              <a:rPr lang="en-GB" dirty="0"/>
              <a:t> 78: 460-466.</a:t>
            </a:r>
          </a:p>
          <a:p>
            <a:endParaRPr lang="en-GB" dirty="0"/>
          </a:p>
          <a:p>
            <a:r>
              <a:rPr lang="en-GB" dirty="0" err="1"/>
              <a:t>Hams.D.V</a:t>
            </a:r>
            <a:r>
              <a:rPr lang="en-GB" dirty="0"/>
              <a:t>. (1973) </a:t>
            </a:r>
            <a:r>
              <a:rPr lang="en-GB" i="1" dirty="0"/>
              <a:t>Involvement in Sport: A </a:t>
            </a:r>
            <a:r>
              <a:rPr lang="en-GB" i="1" dirty="0" err="1"/>
              <a:t>Somatophysic</a:t>
            </a:r>
            <a:r>
              <a:rPr lang="en-GB" i="1" dirty="0"/>
              <a:t> Rationale for Physical Activity. </a:t>
            </a:r>
            <a:r>
              <a:rPr lang="en-GB" dirty="0"/>
              <a:t>Philadelphia: Lea and </a:t>
            </a:r>
            <a:r>
              <a:rPr lang="en-GB" dirty="0" err="1"/>
              <a:t>Febiger</a:t>
            </a:r>
            <a:r>
              <a:rPr lang="en-GB" dirty="0"/>
              <a:t>. </a:t>
            </a:r>
          </a:p>
          <a:p>
            <a:endParaRPr lang="en-GB" dirty="0"/>
          </a:p>
          <a:p>
            <a:r>
              <a:rPr lang="en-GB" dirty="0"/>
              <a:t>Thomas, K.T. and Thomas, J.R. (1999). What squirrels in the trees predict about expert athletes. </a:t>
            </a:r>
            <a:r>
              <a:rPr lang="en-GB" i="1" dirty="0"/>
              <a:t>International Journal of Sport Psychology</a:t>
            </a:r>
            <a:r>
              <a:rPr lang="en-GB" dirty="0"/>
              <a:t>, 30, 221–234.</a:t>
            </a:r>
          </a:p>
          <a:p>
            <a:endParaRPr lang="en-GB" dirty="0"/>
          </a:p>
          <a:p>
            <a:endParaRPr lang="en-GB" dirty="0"/>
          </a:p>
        </p:txBody>
      </p:sp>
    </p:spTree>
    <p:extLst>
      <p:ext uri="{BB962C8B-B14F-4D97-AF65-F5344CB8AC3E}">
        <p14:creationId xmlns:p14="http://schemas.microsoft.com/office/powerpoint/2010/main" val="34458862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Anthony, J. (1991). </a:t>
            </a:r>
            <a:r>
              <a:rPr lang="en-GB" dirty="0" err="1"/>
              <a:t>Psychologic</a:t>
            </a:r>
            <a:r>
              <a:rPr lang="en-GB" dirty="0"/>
              <a:t> aspects of exercise. </a:t>
            </a:r>
            <a:r>
              <a:rPr lang="en-GB" i="1" dirty="0"/>
              <a:t>Clinics in sports medicine</a:t>
            </a:r>
            <a:r>
              <a:rPr lang="en-GB" dirty="0"/>
              <a:t>, 10(1), 171-180.</a:t>
            </a:r>
          </a:p>
          <a:p>
            <a:endParaRPr lang="en-GB" dirty="0"/>
          </a:p>
          <a:p>
            <a:r>
              <a:rPr lang="en-GB" dirty="0"/>
              <a:t>Weingarten, G. (1973). Mental performance during physical exertion: The benefit of being physically fit. International </a:t>
            </a:r>
            <a:r>
              <a:rPr lang="en-GB" i="1" dirty="0"/>
              <a:t>Journal of Sport Psychology, </a:t>
            </a:r>
            <a:r>
              <a:rPr lang="en-GB" dirty="0"/>
              <a:t>4(1), 16-26.</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48277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Denny, N.W. (1982). Aging and cognitive changes. In B.B. </a:t>
            </a:r>
            <a:r>
              <a:rPr lang="en-GB" dirty="0" err="1"/>
              <a:t>Wohlman</a:t>
            </a:r>
            <a:r>
              <a:rPr lang="en-GB" dirty="0"/>
              <a:t> (Ed.), </a:t>
            </a:r>
            <a:r>
              <a:rPr lang="en-GB" i="1" dirty="0"/>
              <a:t>Handbook of Developmental Psychology</a:t>
            </a:r>
            <a:r>
              <a:rPr lang="en-GB" dirty="0"/>
              <a:t> (pp.807-827). Englewood Cliffs, NJ: Prentice-Hall. </a:t>
            </a:r>
          </a:p>
          <a:p>
            <a:endParaRPr lang="en-GB" dirty="0"/>
          </a:p>
          <a:p>
            <a:r>
              <a:rPr lang="en-GB" dirty="0"/>
              <a:t>Denny, N. W. (1984). A model of cognitive development across the life span. </a:t>
            </a:r>
            <a:r>
              <a:rPr lang="en-GB" i="1" dirty="0"/>
              <a:t>Developmental Review</a:t>
            </a:r>
            <a:r>
              <a:rPr lang="en-GB" dirty="0"/>
              <a:t>, 4(2), 171-191.</a:t>
            </a:r>
          </a:p>
        </p:txBody>
      </p:sp>
    </p:spTree>
    <p:extLst>
      <p:ext uri="{BB962C8B-B14F-4D97-AF65-F5344CB8AC3E}">
        <p14:creationId xmlns:p14="http://schemas.microsoft.com/office/powerpoint/2010/main" val="37364755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Sherwood, D. E., &amp; </a:t>
            </a:r>
            <a:r>
              <a:rPr lang="en-GB" dirty="0" err="1"/>
              <a:t>Selder</a:t>
            </a:r>
            <a:r>
              <a:rPr lang="en-GB" dirty="0"/>
              <a:t>, D. J. (1978). Cardiorespiratory health, reaction time and aging. </a:t>
            </a:r>
            <a:r>
              <a:rPr lang="en-GB" i="1" dirty="0"/>
              <a:t>Medicine and science in sports</a:t>
            </a:r>
            <a:r>
              <a:rPr lang="en-GB" dirty="0"/>
              <a:t>, 11(2), 186-189.</a:t>
            </a:r>
          </a:p>
        </p:txBody>
      </p:sp>
    </p:spTree>
    <p:extLst>
      <p:ext uri="{BB962C8B-B14F-4D97-AF65-F5344CB8AC3E}">
        <p14:creationId xmlns:p14="http://schemas.microsoft.com/office/powerpoint/2010/main" val="27857650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1750</Words>
  <Application>Microsoft Office PowerPoint</Application>
  <PresentationFormat>Widescreen</PresentationFormat>
  <Paragraphs>204</Paragraphs>
  <Slides>32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Book Antiqua</vt:lpstr>
      <vt:lpstr>Calibri</vt:lpstr>
      <vt:lpstr>Lucida Sans</vt:lpstr>
      <vt:lpstr>Wingdings</vt:lpstr>
      <vt:lpstr>Wingdings 2</vt:lpstr>
      <vt:lpstr>Wingdings 3</vt:lpstr>
      <vt:lpstr>Apex</vt:lpstr>
      <vt:lpstr>Exercise, Cognitive Development in the Elderly. </vt:lpstr>
      <vt:lpstr>PowerPoint Presentation</vt:lpstr>
      <vt:lpstr>Denny’s (1982, 1984) Model of Physical and Cognitive Aging. </vt:lpstr>
      <vt:lpstr>Denney’s Model of Physical and Cognitive Aging (Denny 1982, 1984)</vt:lpstr>
      <vt:lpstr>Research</vt:lpstr>
      <vt:lpstr>Evidence from Neuroscience</vt:lpstr>
      <vt:lpstr>Cognitive Benefits</vt:lpstr>
      <vt:lpstr>Cognitive Benefits</vt:lpstr>
      <vt:lpstr>Exercise and Dementia Risk</vt:lpstr>
      <vt:lpstr>Findings</vt:lpstr>
      <vt:lpstr>Findings</vt:lpstr>
      <vt:lpstr>Norton et al (2014)</vt:lpstr>
      <vt:lpstr>Lautenschlager et al (2008)</vt:lpstr>
      <vt:lpstr>Findings</vt:lpstr>
      <vt:lpstr>More Studies in this field</vt:lpstr>
      <vt:lpstr>Remembering Erikson et al 2010</vt:lpstr>
      <vt:lpstr>EXERCISE, Cognitive Function and COPD. </vt:lpstr>
      <vt:lpstr>Chronic Obstructive Pulmonary Disease (COPD)</vt:lpstr>
      <vt:lpstr>Symptoms</vt:lpstr>
      <vt:lpstr>COPD</vt:lpstr>
      <vt:lpstr>Emery et al (1998)</vt:lpstr>
      <vt:lpstr>Emery et al (1998)</vt:lpstr>
      <vt:lpstr>COPD and Acute Exercise</vt:lpstr>
      <vt:lpstr>Emery et al (2003)</vt:lpstr>
      <vt:lpstr>Lecture Conclusion</vt:lpstr>
      <vt:lpstr>Lecture Conclusion</vt:lpstr>
      <vt:lpstr>References (not on Moodle)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Exercise, Cognitive Development in the Elderly. </dc:title>
  <dc:creator>Stuart Jones</dc:creator>
  <cp:lastModifiedBy>Stuart Jones</cp:lastModifiedBy>
  <cp:revision>1</cp:revision>
  <dcterms:created xsi:type="dcterms:W3CDTF">2022-03-11T20:59:43Z</dcterms:created>
  <dcterms:modified xsi:type="dcterms:W3CDTF">2022-03-11T21:19:38Z</dcterms:modified>
</cp:coreProperties>
</file>