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39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CF7E6D9-2BA4-47FE-86D5-38C3F7E5C8E8}"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DFC200B-BCE9-44F4-B382-65596263DB2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00E5E7D-C417-43F3-8C07-6E302218734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A14436A-4539-4CA0-BEB0-D531F0B5B80C}"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39E83C6E-3332-423D-9E5E-7840E13BEC92}"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12D991DE-121B-42E4-973B-445C565ECA6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D438193A-D3C1-4FC2-95AB-19F38F90347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63773DD-457D-4888-BF44-E7BB6420576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85333EB-AED4-424B-862C-BBA036D67F4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CF6C7FB-4C80-45E6-9298-6C40E2E991D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791A2FF-4C29-4EAD-B455-D1F7D69C76C0}"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B1231B13-1B69-4925-8A0A-9488C7C86E4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23850" y="1052513"/>
            <a:ext cx="8458200" cy="2619375"/>
          </a:xfrm>
        </p:spPr>
        <p:txBody>
          <a:bodyPr/>
          <a:lstStyle/>
          <a:p>
            <a:pPr eaLnBrk="1" hangingPunct="1"/>
            <a:r>
              <a:rPr lang="en-GB" sz="5400" b="1" smtClean="0">
                <a:solidFill>
                  <a:schemeClr val="bg1"/>
                </a:solidFill>
              </a:rPr>
              <a:t>CORPORATE</a:t>
            </a:r>
            <a:r>
              <a:rPr lang="en-GB" sz="5400" b="1" smtClean="0"/>
              <a:t> </a:t>
            </a:r>
            <a:r>
              <a:rPr lang="en-GB" sz="5400" b="1" smtClean="0">
                <a:solidFill>
                  <a:schemeClr val="bg1"/>
                </a:solidFill>
              </a:rPr>
              <a:t>GOVERNANCE</a:t>
            </a:r>
          </a:p>
        </p:txBody>
      </p:sp>
      <p:sp>
        <p:nvSpPr>
          <p:cNvPr id="2051" name="Rectangle 3"/>
          <p:cNvSpPr>
            <a:spLocks noGrp="1" noChangeArrowheads="1"/>
          </p:cNvSpPr>
          <p:nvPr>
            <p:ph type="subTitle" idx="1"/>
          </p:nvPr>
        </p:nvSpPr>
        <p:spPr/>
        <p:txBody>
          <a:bodyPr/>
          <a:lstStyle/>
          <a:p>
            <a:pPr eaLnBrk="1" hangingPunct="1"/>
            <a:r>
              <a:rPr lang="en-GB" smtClean="0">
                <a:solidFill>
                  <a:schemeClr val="bg1"/>
                </a:solidFill>
              </a:rPr>
              <a:t>THEORY &amp; PRACTICE</a:t>
            </a:r>
          </a:p>
          <a:p>
            <a:pPr eaLnBrk="1" hangingPunct="1"/>
            <a:r>
              <a:rPr lang="en-GB" smtClean="0">
                <a:solidFill>
                  <a:schemeClr val="bg1"/>
                </a:solidFill>
              </a:rPr>
              <a:t>Stakeholders </a:t>
            </a:r>
          </a:p>
        </p:txBody>
      </p:sp>
      <p:pic>
        <p:nvPicPr>
          <p:cNvPr id="2052" name="Picture 5"/>
          <p:cNvPicPr>
            <a:picLocks noChangeAspect="1" noChangeArrowheads="1"/>
          </p:cNvPicPr>
          <p:nvPr/>
        </p:nvPicPr>
        <p:blipFill>
          <a:blip r:embed="rId2" cstate="print"/>
          <a:srcRect/>
          <a:stretch>
            <a:fillRect/>
          </a:stretch>
        </p:blipFill>
        <p:spPr bwMode="auto">
          <a:xfrm>
            <a:off x="0" y="0"/>
            <a:ext cx="2339975" cy="15986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cap="small" dirty="0" smtClean="0">
                <a:solidFill>
                  <a:schemeClr val="bg1"/>
                </a:solidFill>
              </a:rPr>
              <a:t>learning objectives</a:t>
            </a:r>
            <a:endParaRPr lang="en-GB" cap="small" dirty="0">
              <a:solidFill>
                <a:schemeClr val="bg1"/>
              </a:solidFill>
            </a:endParaRPr>
          </a:p>
        </p:txBody>
      </p:sp>
      <p:sp>
        <p:nvSpPr>
          <p:cNvPr id="5" name="Content Placeholder 4"/>
          <p:cNvSpPr>
            <a:spLocks noGrp="1"/>
          </p:cNvSpPr>
          <p:nvPr>
            <p:ph idx="1"/>
          </p:nvPr>
        </p:nvSpPr>
        <p:spPr/>
        <p:txBody>
          <a:bodyPr>
            <a:normAutofit fontScale="70000" lnSpcReduction="20000"/>
          </a:bodyPr>
          <a:lstStyle/>
          <a:p>
            <a:pPr>
              <a:buFontTx/>
              <a:buNone/>
              <a:defRPr/>
            </a:pPr>
            <a:endParaRPr lang="en-GB" dirty="0" smtClean="0">
              <a:solidFill>
                <a:schemeClr val="bg1"/>
              </a:solidFill>
            </a:endParaRPr>
          </a:p>
          <a:p>
            <a:pPr>
              <a:defRPr/>
            </a:pPr>
            <a:r>
              <a:rPr lang="en-GB" dirty="0">
                <a:solidFill>
                  <a:schemeClr val="bg1"/>
                </a:solidFill>
              </a:rPr>
              <a:t>To understand the contributions made by stakeholder theory and new institutional economics to our understanding of corporate governance</a:t>
            </a:r>
            <a:endParaRPr lang="en-GB" dirty="0" smtClean="0">
              <a:solidFill>
                <a:schemeClr val="bg1"/>
              </a:solidFill>
            </a:endParaRPr>
          </a:p>
          <a:p>
            <a:pPr>
              <a:defRPr/>
            </a:pPr>
            <a:r>
              <a:rPr lang="en-GB" dirty="0">
                <a:solidFill>
                  <a:schemeClr val="bg1"/>
                </a:solidFill>
              </a:rPr>
              <a:t>To appreciate the tension between the shareholder and stakeholder approaches to governance</a:t>
            </a:r>
            <a:endParaRPr lang="en-GB" dirty="0" smtClean="0">
              <a:solidFill>
                <a:schemeClr val="bg1"/>
              </a:solidFill>
            </a:endParaRPr>
          </a:p>
          <a:p>
            <a:pPr>
              <a:defRPr/>
            </a:pPr>
            <a:r>
              <a:rPr lang="en-GB" dirty="0">
                <a:solidFill>
                  <a:schemeClr val="bg1"/>
                </a:solidFill>
              </a:rPr>
              <a:t>To understand why employees or labour representatives sit on boards in some countries, and to appreciate the difference they can make to corporate strategy</a:t>
            </a:r>
            <a:endParaRPr lang="en-GB" dirty="0" smtClean="0">
              <a:solidFill>
                <a:schemeClr val="bg1"/>
              </a:solidFill>
            </a:endParaRPr>
          </a:p>
          <a:p>
            <a:pPr>
              <a:defRPr/>
            </a:pPr>
            <a:r>
              <a:rPr lang="en-GB" dirty="0">
                <a:solidFill>
                  <a:schemeClr val="bg1"/>
                </a:solidFill>
              </a:rPr>
              <a:t>To understand how debt covenants can play a valuable role in solving agency problems</a:t>
            </a:r>
            <a:endParaRPr lang="en-GB" dirty="0" smtClean="0">
              <a:solidFill>
                <a:schemeClr val="bg1"/>
              </a:solidFill>
            </a:endParaRPr>
          </a:p>
          <a:p>
            <a:pPr>
              <a:defRPr/>
            </a:pPr>
            <a:r>
              <a:rPr lang="en-GB" dirty="0">
                <a:solidFill>
                  <a:schemeClr val="bg1"/>
                </a:solidFill>
              </a:rPr>
              <a:t>To appreciate why companies must manage their relationships with other companies in their supply chain</a:t>
            </a:r>
            <a:endParaRPr lang="en-GB" dirty="0" smtClean="0">
              <a:solidFill>
                <a:schemeClr val="bg1"/>
              </a:solidFill>
            </a:endParaRPr>
          </a:p>
          <a:p>
            <a:pPr>
              <a:defRPr/>
            </a:pPr>
            <a:r>
              <a:rPr lang="en-GB" dirty="0">
                <a:solidFill>
                  <a:schemeClr val="bg1"/>
                </a:solidFill>
              </a:rPr>
              <a:t>To understand how customers can be a valuable part of a company’s marketing strategy</a:t>
            </a:r>
            <a:endParaRPr lang="en-GB" dirty="0" smtClean="0">
              <a:solidFill>
                <a:schemeClr val="bg1"/>
              </a:solidFill>
            </a:endParaRPr>
          </a:p>
          <a:p>
            <a:pPr>
              <a:defRPr/>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stakeholder theory</a:t>
            </a:r>
            <a:endParaRPr lang="en-GB" cap="small" dirty="0">
              <a:solidFill>
                <a:schemeClr val="bg1"/>
              </a:solidFill>
            </a:endParaRPr>
          </a:p>
        </p:txBody>
      </p:sp>
      <p:sp>
        <p:nvSpPr>
          <p:cNvPr id="3" name="Content Placeholder 2"/>
          <p:cNvSpPr>
            <a:spLocks noGrp="1"/>
          </p:cNvSpPr>
          <p:nvPr>
            <p:ph idx="1"/>
          </p:nvPr>
        </p:nvSpPr>
        <p:spPr/>
        <p:txBody>
          <a:bodyPr>
            <a:normAutofit fontScale="85000" lnSpcReduction="20000"/>
          </a:bodyPr>
          <a:lstStyle/>
          <a:p>
            <a:pPr>
              <a:buFontTx/>
              <a:buNone/>
              <a:defRPr/>
            </a:pPr>
            <a:r>
              <a:rPr lang="en-GB" dirty="0" smtClean="0"/>
              <a:t>	</a:t>
            </a:r>
            <a:r>
              <a:rPr lang="en-GB" dirty="0" smtClean="0">
                <a:solidFill>
                  <a:schemeClr val="bg1"/>
                </a:solidFill>
              </a:rPr>
              <a:t>This approach is based on the idea that corporate managers have an ethical duty towards all stakeholders, not just to shareholders.</a:t>
            </a:r>
          </a:p>
          <a:p>
            <a:pPr>
              <a:buFontTx/>
              <a:buNone/>
              <a:defRPr/>
            </a:pPr>
            <a:endParaRPr lang="en-GB" dirty="0" smtClean="0"/>
          </a:p>
          <a:p>
            <a:pPr>
              <a:buFontTx/>
              <a:buNone/>
              <a:defRPr/>
            </a:pPr>
            <a:r>
              <a:rPr lang="en-GB" dirty="0" smtClean="0">
                <a:solidFill>
                  <a:schemeClr val="bg1"/>
                </a:solidFill>
              </a:rPr>
              <a:t>Who are stakeholders?</a:t>
            </a:r>
          </a:p>
          <a:p>
            <a:pPr>
              <a:defRPr/>
            </a:pPr>
            <a:r>
              <a:rPr lang="en-GB" dirty="0" smtClean="0">
                <a:solidFill>
                  <a:schemeClr val="bg1"/>
                </a:solidFill>
              </a:rPr>
              <a:t>Early work focussed on groups that can affect the firm</a:t>
            </a:r>
          </a:p>
          <a:p>
            <a:pPr>
              <a:buFontTx/>
              <a:buNone/>
              <a:defRPr/>
            </a:pPr>
            <a:r>
              <a:rPr lang="en-GB" dirty="0" smtClean="0">
                <a:solidFill>
                  <a:schemeClr val="bg1"/>
                </a:solidFill>
              </a:rPr>
              <a:t>	e.g. employees, customers, suppliers, providers of finance</a:t>
            </a:r>
          </a:p>
          <a:p>
            <a:pPr>
              <a:defRPr/>
            </a:pPr>
            <a:r>
              <a:rPr lang="en-GB" dirty="0" smtClean="0">
                <a:solidFill>
                  <a:schemeClr val="bg1"/>
                </a:solidFill>
              </a:rPr>
              <a:t>More recent work includes groups that are affected by the firm - all the above plus wider society and the environment</a:t>
            </a:r>
            <a:endParaRPr lang="en-GB"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more refined distinctions</a:t>
            </a:r>
            <a:endParaRPr lang="en-GB" cap="small" dirty="0">
              <a:solidFill>
                <a:schemeClr val="bg1"/>
              </a:solidFill>
            </a:endParaRPr>
          </a:p>
        </p:txBody>
      </p:sp>
      <p:sp>
        <p:nvSpPr>
          <p:cNvPr id="3" name="Content Placeholder 2"/>
          <p:cNvSpPr>
            <a:spLocks noGrp="1"/>
          </p:cNvSpPr>
          <p:nvPr>
            <p:ph idx="1"/>
          </p:nvPr>
        </p:nvSpPr>
        <p:spPr/>
        <p:txBody>
          <a:bodyPr>
            <a:normAutofit fontScale="77500" lnSpcReduction="20000"/>
          </a:bodyPr>
          <a:lstStyle/>
          <a:p>
            <a:pPr>
              <a:defRPr/>
            </a:pPr>
            <a:r>
              <a:rPr lang="en-GB" b="1" dirty="0" smtClean="0">
                <a:solidFill>
                  <a:schemeClr val="bg1"/>
                </a:solidFill>
              </a:rPr>
              <a:t>Normative &amp; derivative (Phillips, 2003)</a:t>
            </a:r>
          </a:p>
          <a:p>
            <a:pPr>
              <a:buFontTx/>
              <a:buNone/>
              <a:defRPr/>
            </a:pPr>
            <a:r>
              <a:rPr lang="en-GB" dirty="0" smtClean="0">
                <a:solidFill>
                  <a:schemeClr val="bg1"/>
                </a:solidFill>
              </a:rPr>
              <a:t>	Companies have a clear moral duty to normative stakeholders and must run the company in their interests. Derivative stakeholders are of interest because they affect normative stakeholders.</a:t>
            </a:r>
          </a:p>
          <a:p>
            <a:pPr>
              <a:buFontTx/>
              <a:buNone/>
              <a:defRPr/>
            </a:pPr>
            <a:endParaRPr lang="en-GB" dirty="0" smtClean="0">
              <a:solidFill>
                <a:schemeClr val="bg1"/>
              </a:solidFill>
            </a:endParaRPr>
          </a:p>
          <a:p>
            <a:pPr>
              <a:defRPr/>
            </a:pPr>
            <a:r>
              <a:rPr lang="en-GB" b="1" dirty="0" smtClean="0">
                <a:solidFill>
                  <a:schemeClr val="bg1"/>
                </a:solidFill>
              </a:rPr>
              <a:t>Primary &amp; secondary (Van der Laan </a:t>
            </a:r>
            <a:r>
              <a:rPr lang="en-GB" b="1" i="1" dirty="0" smtClean="0">
                <a:solidFill>
                  <a:schemeClr val="bg1"/>
                </a:solidFill>
              </a:rPr>
              <a:t>et al</a:t>
            </a:r>
            <a:r>
              <a:rPr lang="en-GB" b="1" dirty="0" smtClean="0">
                <a:solidFill>
                  <a:schemeClr val="bg1"/>
                </a:solidFill>
              </a:rPr>
              <a:t>., 2008)</a:t>
            </a:r>
          </a:p>
          <a:p>
            <a:pPr>
              <a:buFontTx/>
              <a:buNone/>
              <a:defRPr/>
            </a:pPr>
            <a:r>
              <a:rPr lang="en-GB" dirty="0">
                <a:solidFill>
                  <a:schemeClr val="bg1"/>
                </a:solidFill>
              </a:rPr>
              <a:t>	</a:t>
            </a:r>
            <a:r>
              <a:rPr lang="en-GB" dirty="0" smtClean="0">
                <a:solidFill>
                  <a:schemeClr val="bg1"/>
                </a:solidFill>
              </a:rPr>
              <a:t>Companies make frequent exchanges with primary stakeholders, so must manage relationships with them, to avoid going out of business. They make fewer exchanges with secondary stakeholders, so should try to maintain a good reputation with them, rather than establish a relationship.</a:t>
            </a:r>
            <a:endParaRPr lang="en-GB" dirty="0">
              <a:solidFill>
                <a:schemeClr val="bg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cap="small" dirty="0" smtClean="0">
                <a:solidFill>
                  <a:schemeClr val="bg1"/>
                </a:solidFill>
              </a:rPr>
              <a:t>transactions costs economics (TCE)</a:t>
            </a:r>
            <a:endParaRPr lang="en-GB" cap="small" dirty="0">
              <a:solidFill>
                <a:schemeClr val="bg1"/>
              </a:solidFill>
            </a:endParaRPr>
          </a:p>
        </p:txBody>
      </p:sp>
      <p:sp>
        <p:nvSpPr>
          <p:cNvPr id="3" name="Content Placeholder 2"/>
          <p:cNvSpPr>
            <a:spLocks noGrp="1"/>
          </p:cNvSpPr>
          <p:nvPr>
            <p:ph idx="1"/>
          </p:nvPr>
        </p:nvSpPr>
        <p:spPr/>
        <p:txBody>
          <a:bodyPr>
            <a:normAutofit fontScale="85000" lnSpcReduction="20000"/>
          </a:bodyPr>
          <a:lstStyle/>
          <a:p>
            <a:pPr>
              <a:buFontTx/>
              <a:buNone/>
              <a:defRPr/>
            </a:pPr>
            <a:r>
              <a:rPr lang="en-GB" dirty="0" smtClean="0"/>
              <a:t>	</a:t>
            </a:r>
            <a:r>
              <a:rPr lang="en-GB" dirty="0" smtClean="0">
                <a:solidFill>
                  <a:schemeClr val="bg1"/>
                </a:solidFill>
              </a:rPr>
              <a:t>Traditional economics assumes that firms maximise profit which implies minimising cost. It considers only production costs. TCE includes transactions costs too.</a:t>
            </a:r>
          </a:p>
          <a:p>
            <a:pPr>
              <a:buFontTx/>
              <a:buNone/>
              <a:defRPr/>
            </a:pPr>
            <a:r>
              <a:rPr lang="en-GB" dirty="0" smtClean="0">
                <a:solidFill>
                  <a:schemeClr val="bg1"/>
                </a:solidFill>
              </a:rPr>
              <a:t>	The level of transactions costs depends on the extent to which bounded rationality (lack of information) and opportunism (self-seeking behaviour) exist in the market. It can be reduced by:</a:t>
            </a:r>
          </a:p>
          <a:p>
            <a:pPr>
              <a:defRPr/>
            </a:pPr>
            <a:r>
              <a:rPr lang="en-GB" dirty="0" smtClean="0">
                <a:solidFill>
                  <a:schemeClr val="bg1"/>
                </a:solidFill>
              </a:rPr>
              <a:t>Tightly specified contracts – not always feasible</a:t>
            </a:r>
          </a:p>
          <a:p>
            <a:pPr>
              <a:defRPr/>
            </a:pPr>
            <a:r>
              <a:rPr lang="en-GB" dirty="0" smtClean="0">
                <a:solidFill>
                  <a:schemeClr val="bg1"/>
                </a:solidFill>
              </a:rPr>
              <a:t>Governance – one company influences procedures at another</a:t>
            </a:r>
            <a:endParaRPr lang="en-GB" dirty="0">
              <a:solidFill>
                <a:schemeClr val="bg1"/>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GB" cap="small" dirty="0" smtClean="0">
                <a:solidFill>
                  <a:schemeClr val="bg1"/>
                </a:solidFill>
              </a:rPr>
              <a:t>shareholder vs. stakeholder approaches to the company</a:t>
            </a:r>
            <a:endParaRPr lang="en-GB" cap="small" dirty="0">
              <a:solidFill>
                <a:schemeClr val="bg1"/>
              </a:solidFill>
            </a:endParaRPr>
          </a:p>
        </p:txBody>
      </p:sp>
      <p:sp>
        <p:nvSpPr>
          <p:cNvPr id="7171" name="Text Placeholder 4"/>
          <p:cNvSpPr>
            <a:spLocks noGrp="1"/>
          </p:cNvSpPr>
          <p:nvPr>
            <p:ph type="body" idx="1"/>
          </p:nvPr>
        </p:nvSpPr>
        <p:spPr/>
        <p:txBody>
          <a:bodyPr/>
          <a:lstStyle/>
          <a:p>
            <a:r>
              <a:rPr lang="en-GB" smtClean="0">
                <a:solidFill>
                  <a:schemeClr val="bg1"/>
                </a:solidFill>
              </a:rPr>
              <a:t>shareholder</a:t>
            </a:r>
          </a:p>
        </p:txBody>
      </p:sp>
      <p:sp>
        <p:nvSpPr>
          <p:cNvPr id="7172" name="Content Placeholder 5"/>
          <p:cNvSpPr>
            <a:spLocks noGrp="1"/>
          </p:cNvSpPr>
          <p:nvPr>
            <p:ph sz="half" idx="2"/>
          </p:nvPr>
        </p:nvSpPr>
        <p:spPr/>
        <p:txBody>
          <a:bodyPr/>
          <a:lstStyle/>
          <a:p>
            <a:r>
              <a:rPr lang="en-GB" dirty="0" smtClean="0">
                <a:solidFill>
                  <a:schemeClr val="bg1"/>
                </a:solidFill>
              </a:rPr>
              <a:t>Shareholders lose their entire investment if the firm fails; they also have limited control rights so managers owe them a fiduciary duty to act in their best interests.</a:t>
            </a:r>
          </a:p>
          <a:p>
            <a:r>
              <a:rPr lang="en-GB" dirty="0" smtClean="0">
                <a:solidFill>
                  <a:schemeClr val="bg1"/>
                </a:solidFill>
              </a:rPr>
              <a:t>The aim of the company is to maximise profit so as to maximise the share price.</a:t>
            </a:r>
          </a:p>
        </p:txBody>
      </p:sp>
      <p:sp>
        <p:nvSpPr>
          <p:cNvPr id="7173" name="Text Placeholder 6"/>
          <p:cNvSpPr>
            <a:spLocks noGrp="1"/>
          </p:cNvSpPr>
          <p:nvPr>
            <p:ph type="body" sz="quarter" idx="3"/>
          </p:nvPr>
        </p:nvSpPr>
        <p:spPr/>
        <p:txBody>
          <a:bodyPr/>
          <a:lstStyle/>
          <a:p>
            <a:r>
              <a:rPr lang="en-GB" smtClean="0">
                <a:solidFill>
                  <a:schemeClr val="bg1"/>
                </a:solidFill>
              </a:rPr>
              <a:t>stakeholder</a:t>
            </a:r>
          </a:p>
        </p:txBody>
      </p:sp>
      <p:sp>
        <p:nvSpPr>
          <p:cNvPr id="8" name="Content Placeholder 7"/>
          <p:cNvSpPr>
            <a:spLocks noGrp="1"/>
          </p:cNvSpPr>
          <p:nvPr>
            <p:ph sz="quarter" idx="4"/>
          </p:nvPr>
        </p:nvSpPr>
        <p:spPr/>
        <p:txBody>
          <a:bodyPr>
            <a:normAutofit lnSpcReduction="10000"/>
          </a:bodyPr>
          <a:lstStyle/>
          <a:p>
            <a:pPr>
              <a:defRPr/>
            </a:pPr>
            <a:r>
              <a:rPr lang="en-GB" dirty="0" smtClean="0">
                <a:solidFill>
                  <a:schemeClr val="bg1"/>
                </a:solidFill>
              </a:rPr>
              <a:t>Managers have an ethical obligation to all stakeholders, where contracts are not tightly specified they owe them a fiduciary duty.</a:t>
            </a:r>
          </a:p>
          <a:p>
            <a:pPr>
              <a:defRPr/>
            </a:pPr>
            <a:r>
              <a:rPr lang="en-GB" dirty="0" smtClean="0">
                <a:solidFill>
                  <a:schemeClr val="bg1"/>
                </a:solidFill>
              </a:rPr>
              <a:t>The role of management is to balance the needs of all stakeholders, so they will pursue different aims at different times.</a:t>
            </a:r>
            <a:endParaRPr lang="en-GB" dirty="0">
              <a:solidFill>
                <a:schemeClr val="bg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defRPr/>
            </a:pPr>
            <a:r>
              <a:rPr lang="en-GB" cap="small" dirty="0" smtClean="0">
                <a:solidFill>
                  <a:schemeClr val="bg1"/>
                </a:solidFill>
              </a:rPr>
              <a:t>enlightened shareholder value maximisation</a:t>
            </a:r>
            <a:endParaRPr lang="en-GB" cap="small" dirty="0">
              <a:solidFill>
                <a:schemeClr val="bg1"/>
              </a:solidFill>
            </a:endParaRPr>
          </a:p>
        </p:txBody>
      </p:sp>
      <p:sp>
        <p:nvSpPr>
          <p:cNvPr id="8" name="Content Placeholder 7"/>
          <p:cNvSpPr>
            <a:spLocks noGrp="1"/>
          </p:cNvSpPr>
          <p:nvPr>
            <p:ph idx="1"/>
          </p:nvPr>
        </p:nvSpPr>
        <p:spPr/>
        <p:txBody>
          <a:bodyPr>
            <a:normAutofit fontScale="85000" lnSpcReduction="20000"/>
          </a:bodyPr>
          <a:lstStyle/>
          <a:p>
            <a:pPr>
              <a:buFontTx/>
              <a:buNone/>
              <a:defRPr/>
            </a:pPr>
            <a:r>
              <a:rPr lang="en-GB" dirty="0" smtClean="0"/>
              <a:t>	</a:t>
            </a:r>
            <a:r>
              <a:rPr lang="en-GB" dirty="0" smtClean="0">
                <a:solidFill>
                  <a:schemeClr val="bg1"/>
                </a:solidFill>
              </a:rPr>
              <a:t>An idea associated with Jensen (2001) - a company cannot thrive if its stakeholders are not happy. The role of management is to provide structures within which stakeholders can see they are valued and can contribute to the company’s aims. </a:t>
            </a:r>
          </a:p>
          <a:p>
            <a:pPr>
              <a:buFontTx/>
              <a:buNone/>
              <a:defRPr/>
            </a:pPr>
            <a:endParaRPr lang="en-GB" dirty="0" smtClean="0">
              <a:solidFill>
                <a:schemeClr val="bg1"/>
              </a:solidFill>
            </a:endParaRPr>
          </a:p>
          <a:p>
            <a:pPr>
              <a:defRPr/>
            </a:pPr>
            <a:r>
              <a:rPr lang="en-GB" dirty="0" smtClean="0">
                <a:solidFill>
                  <a:schemeClr val="bg1"/>
                </a:solidFill>
              </a:rPr>
              <a:t>The most important aim is long-term value maximisation, if this conflicts with a stakeholder-centred aim, value maximisation wins. Stakeholder theorists reject this because of the absence of an ethical obligation to stakeholders.</a:t>
            </a:r>
            <a:endParaRPr lang="en-GB"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employees</a:t>
            </a:r>
            <a:endParaRPr lang="en-GB" cap="small" dirty="0">
              <a:solidFill>
                <a:schemeClr val="bg1"/>
              </a:solidFill>
            </a:endParaRPr>
          </a:p>
        </p:txBody>
      </p:sp>
      <p:sp>
        <p:nvSpPr>
          <p:cNvPr id="3" name="Content Placeholder 2"/>
          <p:cNvSpPr>
            <a:spLocks noGrp="1"/>
          </p:cNvSpPr>
          <p:nvPr>
            <p:ph idx="1"/>
          </p:nvPr>
        </p:nvSpPr>
        <p:spPr/>
        <p:txBody>
          <a:bodyPr>
            <a:normAutofit fontScale="70000" lnSpcReduction="20000"/>
          </a:bodyPr>
          <a:lstStyle/>
          <a:p>
            <a:pPr>
              <a:defRPr/>
            </a:pPr>
            <a:r>
              <a:rPr lang="en-GB" dirty="0" smtClean="0">
                <a:solidFill>
                  <a:schemeClr val="bg1"/>
                </a:solidFill>
              </a:rPr>
              <a:t>Lose the value of their firm-specific human capital if the firm fails. In that sense they are similar to shareholders and should play a role in decision-making (Boatright, 2004).</a:t>
            </a:r>
          </a:p>
          <a:p>
            <a:pPr>
              <a:defRPr/>
            </a:pPr>
            <a:r>
              <a:rPr lang="en-GB" dirty="0" smtClean="0">
                <a:solidFill>
                  <a:schemeClr val="bg1"/>
                </a:solidFill>
              </a:rPr>
              <a:t>In practice they have a very limited role except in countries where they are represented on the supervisory board – a process known as codetermination</a:t>
            </a:r>
            <a:r>
              <a:rPr lang="en-GB" dirty="0">
                <a:solidFill>
                  <a:schemeClr val="bg1"/>
                </a:solidFill>
              </a:rPr>
              <a:t> (cooperation between management and workers in decision-making, especially by the representation of workers on boards of </a:t>
            </a:r>
            <a:r>
              <a:rPr lang="en-GB" dirty="0" smtClean="0">
                <a:solidFill>
                  <a:schemeClr val="bg1"/>
                </a:solidFill>
              </a:rPr>
              <a:t>directors).</a:t>
            </a:r>
          </a:p>
          <a:p>
            <a:pPr>
              <a:defRPr/>
            </a:pPr>
            <a:r>
              <a:rPr lang="en-GB" dirty="0" smtClean="0">
                <a:solidFill>
                  <a:schemeClr val="bg1"/>
                </a:solidFill>
              </a:rPr>
              <a:t>The German evidence on codetermination indicates that it can improve value by improving information flows, but can also encourage labour-hoarding </a:t>
            </a:r>
            <a:r>
              <a:rPr lang="en-GB" dirty="0">
                <a:solidFill>
                  <a:schemeClr val="bg1"/>
                </a:solidFill>
              </a:rPr>
              <a:t>d</a:t>
            </a:r>
            <a:r>
              <a:rPr lang="en-GB" dirty="0" smtClean="0">
                <a:solidFill>
                  <a:schemeClr val="bg1"/>
                </a:solidFill>
              </a:rPr>
              <a:t>uring recession, damaging the interests of other stakeholders (Fitzroy and Kraft, 1993; Gorton and Schmidt, 2004).</a:t>
            </a:r>
            <a:endParaRPr lang="en-GB"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lenders</a:t>
            </a:r>
            <a:endParaRPr lang="en-GB" cap="small" dirty="0">
              <a:solidFill>
                <a:schemeClr val="bg1"/>
              </a:solidFill>
            </a:endParaRPr>
          </a:p>
        </p:txBody>
      </p:sp>
      <p:sp>
        <p:nvSpPr>
          <p:cNvPr id="3" name="Content Placeholder 2"/>
          <p:cNvSpPr>
            <a:spLocks noGrp="1"/>
          </p:cNvSpPr>
          <p:nvPr>
            <p:ph idx="1"/>
          </p:nvPr>
        </p:nvSpPr>
        <p:spPr/>
        <p:txBody>
          <a:bodyPr>
            <a:normAutofit fontScale="70000" lnSpcReduction="20000"/>
          </a:bodyPr>
          <a:lstStyle/>
          <a:p>
            <a:pPr>
              <a:defRPr/>
            </a:pPr>
            <a:r>
              <a:rPr lang="en-GB" dirty="0" smtClean="0">
                <a:solidFill>
                  <a:schemeClr val="bg1"/>
                </a:solidFill>
              </a:rPr>
              <a:t>Lenders have clearly specified contracts with the company, if the contract is breached and the company cannot make repayments, the lenders take control of the business.</a:t>
            </a:r>
          </a:p>
          <a:p>
            <a:pPr>
              <a:defRPr/>
            </a:pPr>
            <a:r>
              <a:rPr lang="en-GB" dirty="0" smtClean="0">
                <a:solidFill>
                  <a:schemeClr val="bg1"/>
                </a:solidFill>
              </a:rPr>
              <a:t>In the light of this, some US case law states that when a company is close to bankruptcy it owes a fiduciary duty to lenders.</a:t>
            </a:r>
          </a:p>
          <a:p>
            <a:pPr>
              <a:defRPr/>
            </a:pPr>
            <a:r>
              <a:rPr lang="en-GB" dirty="0" smtClean="0">
                <a:solidFill>
                  <a:schemeClr val="bg1"/>
                </a:solidFill>
              </a:rPr>
              <a:t>Lenders protect themselves with debt covenants. These agreements limit managerial discretion. If they are breached, lenders can re-negotiate loans (this may imply governance changes) or demand immediate repayment. </a:t>
            </a:r>
          </a:p>
          <a:p>
            <a:pPr>
              <a:defRPr/>
            </a:pPr>
            <a:r>
              <a:rPr lang="en-GB" dirty="0" smtClean="0">
                <a:solidFill>
                  <a:schemeClr val="bg1"/>
                </a:solidFill>
              </a:rPr>
              <a:t>Continuous monitoring of covenants implies a governance role for lenders (Nini </a:t>
            </a:r>
            <a:r>
              <a:rPr lang="en-GB" i="1" dirty="0" smtClean="0">
                <a:solidFill>
                  <a:schemeClr val="bg1"/>
                </a:solidFill>
              </a:rPr>
              <a:t>et al</a:t>
            </a:r>
            <a:r>
              <a:rPr lang="en-GB" dirty="0" smtClean="0">
                <a:solidFill>
                  <a:schemeClr val="bg1"/>
                </a:solidFill>
              </a:rPr>
              <a:t>., 2009</a:t>
            </a:r>
            <a:r>
              <a:rPr lang="en-GB" dirty="0" smtClean="0">
                <a:solidFill>
                  <a:schemeClr val="bg1"/>
                </a:solidFill>
              </a:rPr>
              <a:t>).</a:t>
            </a:r>
          </a:p>
          <a:p>
            <a:pPr>
              <a:defRPr/>
            </a:pPr>
            <a:endParaRPr lang="en-GB" dirty="0">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suppliers</a:t>
            </a:r>
            <a:endParaRPr lang="en-GB" cap="small" dirty="0">
              <a:solidFill>
                <a:schemeClr val="bg1"/>
              </a:solidFill>
            </a:endParaRPr>
          </a:p>
        </p:txBody>
      </p:sp>
      <p:sp>
        <p:nvSpPr>
          <p:cNvPr id="3" name="Content Placeholder 2"/>
          <p:cNvSpPr>
            <a:spLocks noGrp="1"/>
          </p:cNvSpPr>
          <p:nvPr>
            <p:ph idx="1"/>
          </p:nvPr>
        </p:nvSpPr>
        <p:spPr/>
        <p:txBody>
          <a:bodyPr>
            <a:normAutofit fontScale="70000" lnSpcReduction="20000"/>
          </a:bodyPr>
          <a:lstStyle/>
          <a:p>
            <a:pPr>
              <a:buFontTx/>
              <a:buNone/>
              <a:defRPr/>
            </a:pPr>
            <a:r>
              <a:rPr lang="en-GB" dirty="0" smtClean="0">
                <a:solidFill>
                  <a:schemeClr val="bg1"/>
                </a:solidFill>
              </a:rPr>
              <a:t>Relationships may be governed through</a:t>
            </a:r>
          </a:p>
          <a:p>
            <a:pPr>
              <a:defRPr/>
            </a:pPr>
            <a:r>
              <a:rPr lang="en-GB" b="1" dirty="0" smtClean="0">
                <a:solidFill>
                  <a:schemeClr val="bg1"/>
                </a:solidFill>
              </a:rPr>
              <a:t>Third-party enforced agreements </a:t>
            </a:r>
            <a:r>
              <a:rPr lang="en-GB" dirty="0" smtClean="0">
                <a:solidFill>
                  <a:schemeClr val="bg1"/>
                </a:solidFill>
              </a:rPr>
              <a:t>– work well for the supply of standardised goods</a:t>
            </a:r>
          </a:p>
          <a:p>
            <a:pPr>
              <a:buFont typeface="Courier New" pitchFamily="49" charset="0"/>
              <a:buChar char="o"/>
              <a:defRPr/>
            </a:pPr>
            <a:r>
              <a:rPr lang="en-GB" dirty="0" smtClean="0">
                <a:solidFill>
                  <a:schemeClr val="bg1"/>
                </a:solidFill>
              </a:rPr>
              <a:t>Contracts </a:t>
            </a:r>
          </a:p>
          <a:p>
            <a:pPr>
              <a:buFontTx/>
              <a:buNone/>
              <a:defRPr/>
            </a:pPr>
            <a:endParaRPr lang="en-GB" dirty="0" smtClean="0">
              <a:solidFill>
                <a:schemeClr val="bg1"/>
              </a:solidFill>
            </a:endParaRPr>
          </a:p>
          <a:p>
            <a:pPr>
              <a:defRPr/>
            </a:pPr>
            <a:r>
              <a:rPr lang="en-GB" b="1" dirty="0" smtClean="0">
                <a:solidFill>
                  <a:schemeClr val="bg1"/>
                </a:solidFill>
              </a:rPr>
              <a:t>Self-enforced agreements </a:t>
            </a:r>
            <a:r>
              <a:rPr lang="en-GB" dirty="0" smtClean="0">
                <a:solidFill>
                  <a:schemeClr val="bg1"/>
                </a:solidFill>
              </a:rPr>
              <a:t>– work well for the supply of complex products/products whose specification changes over time</a:t>
            </a:r>
          </a:p>
          <a:p>
            <a:pPr>
              <a:buFont typeface="Courier New" pitchFamily="49" charset="0"/>
              <a:buChar char="o"/>
              <a:defRPr/>
            </a:pPr>
            <a:r>
              <a:rPr lang="en-GB" dirty="0" smtClean="0">
                <a:solidFill>
                  <a:schemeClr val="bg1"/>
                </a:solidFill>
              </a:rPr>
              <a:t>Formal: the purchaser can specify which assets/processes the supplier must use. This may involve audits/spot-checks of procedures (used by British supermarkets in their dealings with overseas producers)</a:t>
            </a:r>
          </a:p>
          <a:p>
            <a:pPr>
              <a:buFont typeface="Courier New" pitchFamily="49" charset="0"/>
              <a:buChar char="o"/>
              <a:defRPr/>
            </a:pPr>
            <a:r>
              <a:rPr lang="en-GB" dirty="0" smtClean="0">
                <a:solidFill>
                  <a:schemeClr val="bg1"/>
                </a:solidFill>
              </a:rPr>
              <a:t>Informal: agreements based on trust or information sharing (more common in Asia within company groups).</a:t>
            </a:r>
          </a:p>
          <a:p>
            <a:pPr>
              <a:buFontTx/>
              <a:buNone/>
              <a:defRPr/>
            </a:pP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customers</a:t>
            </a:r>
            <a:endParaRPr lang="en-GB" cap="small" dirty="0">
              <a:solidFill>
                <a:schemeClr val="bg1"/>
              </a:solidFill>
            </a:endParaRPr>
          </a:p>
        </p:txBody>
      </p:sp>
      <p:sp>
        <p:nvSpPr>
          <p:cNvPr id="12291" name="Content Placeholder 2"/>
          <p:cNvSpPr>
            <a:spLocks noGrp="1"/>
          </p:cNvSpPr>
          <p:nvPr>
            <p:ph idx="1"/>
          </p:nvPr>
        </p:nvSpPr>
        <p:spPr/>
        <p:txBody>
          <a:bodyPr/>
          <a:lstStyle/>
          <a:p>
            <a:r>
              <a:rPr lang="en-GB" sz="2800" dirty="0" smtClean="0">
                <a:solidFill>
                  <a:schemeClr val="bg1"/>
                </a:solidFill>
              </a:rPr>
              <a:t>The governance literature says little about customers despite evidence that corporate value is higher in companies create greater customer satisfaction (Anderson </a:t>
            </a:r>
            <a:r>
              <a:rPr lang="en-GB" sz="2800" i="1" dirty="0" smtClean="0">
                <a:solidFill>
                  <a:schemeClr val="bg1"/>
                </a:solidFill>
              </a:rPr>
              <a:t>et al.</a:t>
            </a:r>
            <a:r>
              <a:rPr lang="en-GB" sz="2800" dirty="0" smtClean="0">
                <a:solidFill>
                  <a:schemeClr val="bg1"/>
                </a:solidFill>
              </a:rPr>
              <a:t>, 2004; </a:t>
            </a:r>
            <a:r>
              <a:rPr lang="en-GB" sz="2800" dirty="0" err="1" smtClean="0">
                <a:solidFill>
                  <a:schemeClr val="bg1"/>
                </a:solidFill>
              </a:rPr>
              <a:t>Fornell</a:t>
            </a:r>
            <a:r>
              <a:rPr lang="en-GB" sz="2800" dirty="0" smtClean="0">
                <a:solidFill>
                  <a:schemeClr val="bg1"/>
                </a:solidFill>
              </a:rPr>
              <a:t> </a:t>
            </a:r>
            <a:r>
              <a:rPr lang="en-GB" sz="2800" i="1" dirty="0" smtClean="0">
                <a:solidFill>
                  <a:schemeClr val="bg1"/>
                </a:solidFill>
              </a:rPr>
              <a:t>et al.</a:t>
            </a:r>
            <a:r>
              <a:rPr lang="en-GB" sz="2800" dirty="0" smtClean="0">
                <a:solidFill>
                  <a:schemeClr val="bg1"/>
                </a:solidFill>
              </a:rPr>
              <a:t>, 2006).</a:t>
            </a:r>
          </a:p>
          <a:p>
            <a:r>
              <a:rPr lang="en-GB" sz="2800" dirty="0" smtClean="0">
                <a:solidFill>
                  <a:schemeClr val="bg1"/>
                </a:solidFill>
              </a:rPr>
              <a:t>The literature on marketing shows that when customers form ‘brand communities’ they can either play a valuable marketing role (e.g. Harley-Davidson Owners’ groups) or subvert corporate strategy (</a:t>
            </a:r>
            <a:r>
              <a:rPr lang="en-GB" sz="2800" dirty="0" err="1" smtClean="0">
                <a:solidFill>
                  <a:schemeClr val="bg1"/>
                </a:solidFill>
              </a:rPr>
              <a:t>Algesheimer</a:t>
            </a:r>
            <a:r>
              <a:rPr lang="en-GB" sz="2800" dirty="0" smtClean="0">
                <a:solidFill>
                  <a:schemeClr val="bg1"/>
                </a:solidFill>
              </a:rPr>
              <a:t> </a:t>
            </a:r>
            <a:r>
              <a:rPr lang="en-GB" sz="2800" i="1" dirty="0" smtClean="0">
                <a:solidFill>
                  <a:schemeClr val="bg1"/>
                </a:solidFill>
              </a:rPr>
              <a:t>et al.</a:t>
            </a:r>
            <a:r>
              <a:rPr lang="en-GB" sz="2800" dirty="0" smtClean="0">
                <a:solidFill>
                  <a:schemeClr val="bg1"/>
                </a:solidFill>
              </a:rPr>
              <a:t>, 2005).</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500" cap="small" dirty="0">
                <a:solidFill>
                  <a:schemeClr val="bg1"/>
                </a:solidFill>
              </a:rPr>
              <a:t>BIBLIOGRAPHY </a:t>
            </a:r>
            <a:endParaRPr lang="en-GB" sz="3500" cap="small" dirty="0">
              <a:solidFill>
                <a:schemeClr val="bg1"/>
              </a:solidFill>
            </a:endParaRPr>
          </a:p>
        </p:txBody>
      </p:sp>
      <p:sp>
        <p:nvSpPr>
          <p:cNvPr id="3" name="Content Placeholder 2"/>
          <p:cNvSpPr>
            <a:spLocks noGrp="1"/>
          </p:cNvSpPr>
          <p:nvPr>
            <p:ph idx="1"/>
          </p:nvPr>
        </p:nvSpPr>
        <p:spPr/>
        <p:txBody>
          <a:bodyPr/>
          <a:lstStyle/>
          <a:p>
            <a:r>
              <a:rPr lang="en-GB" sz="2400" dirty="0">
                <a:solidFill>
                  <a:schemeClr val="bg1"/>
                </a:solidFill>
              </a:rPr>
              <a:t>Phillips, R., 2003. Stakeholder legitimacy. </a:t>
            </a:r>
            <a:r>
              <a:rPr lang="en-GB" sz="2400" i="1" dirty="0">
                <a:solidFill>
                  <a:schemeClr val="bg1"/>
                </a:solidFill>
              </a:rPr>
              <a:t>Business </a:t>
            </a:r>
            <a:r>
              <a:rPr lang="en-GB" sz="2400" i="1" dirty="0" smtClean="0">
                <a:solidFill>
                  <a:schemeClr val="bg1"/>
                </a:solidFill>
              </a:rPr>
              <a:t>Ethics Quarterly</a:t>
            </a:r>
            <a:r>
              <a:rPr lang="en-GB" sz="2400" dirty="0">
                <a:solidFill>
                  <a:schemeClr val="bg1"/>
                </a:solidFill>
              </a:rPr>
              <a:t>, pp.25-41</a:t>
            </a:r>
            <a:r>
              <a:rPr lang="en-GB" sz="2400" dirty="0" smtClean="0">
                <a:solidFill>
                  <a:schemeClr val="bg1"/>
                </a:solidFill>
              </a:rPr>
              <a:t>.</a:t>
            </a:r>
          </a:p>
          <a:p>
            <a:r>
              <a:rPr lang="en-GB" sz="2400" dirty="0">
                <a:solidFill>
                  <a:schemeClr val="bg1"/>
                </a:solidFill>
              </a:rPr>
              <a:t>Van der </a:t>
            </a:r>
            <a:r>
              <a:rPr lang="en-GB" sz="2400" dirty="0" err="1">
                <a:solidFill>
                  <a:schemeClr val="bg1"/>
                </a:solidFill>
              </a:rPr>
              <a:t>Laan</a:t>
            </a:r>
            <a:r>
              <a:rPr lang="en-GB" sz="2400" dirty="0">
                <a:solidFill>
                  <a:schemeClr val="bg1"/>
                </a:solidFill>
              </a:rPr>
              <a:t>, G., Van </a:t>
            </a:r>
            <a:r>
              <a:rPr lang="en-GB" sz="2400" dirty="0" err="1">
                <a:solidFill>
                  <a:schemeClr val="bg1"/>
                </a:solidFill>
              </a:rPr>
              <a:t>Ees</a:t>
            </a:r>
            <a:r>
              <a:rPr lang="en-GB" sz="2400" dirty="0">
                <a:solidFill>
                  <a:schemeClr val="bg1"/>
                </a:solidFill>
              </a:rPr>
              <a:t>, H. and Van </a:t>
            </a:r>
            <a:r>
              <a:rPr lang="en-GB" sz="2400" dirty="0" err="1">
                <a:solidFill>
                  <a:schemeClr val="bg1"/>
                </a:solidFill>
              </a:rPr>
              <a:t>Witteloostuijn</a:t>
            </a:r>
            <a:r>
              <a:rPr lang="en-GB" sz="2400" dirty="0">
                <a:solidFill>
                  <a:schemeClr val="bg1"/>
                </a:solidFill>
              </a:rPr>
              <a:t>, A., 2008. Corporate social and financial performance: An extended stakeholder theory, and empirical test with accounting measures. </a:t>
            </a:r>
            <a:r>
              <a:rPr lang="en-GB" sz="2400" i="1" dirty="0">
                <a:solidFill>
                  <a:schemeClr val="bg1"/>
                </a:solidFill>
              </a:rPr>
              <a:t>Journal of Business Ethics</a:t>
            </a:r>
            <a:r>
              <a:rPr lang="en-GB" sz="2400" dirty="0">
                <a:solidFill>
                  <a:schemeClr val="bg1"/>
                </a:solidFill>
              </a:rPr>
              <a:t>, </a:t>
            </a:r>
            <a:r>
              <a:rPr lang="en-GB" sz="2400" i="1" dirty="0">
                <a:solidFill>
                  <a:schemeClr val="bg1"/>
                </a:solidFill>
              </a:rPr>
              <a:t>79</a:t>
            </a:r>
            <a:r>
              <a:rPr lang="en-GB" sz="2400" dirty="0">
                <a:solidFill>
                  <a:schemeClr val="bg1"/>
                </a:solidFill>
              </a:rPr>
              <a:t>(3), pp.299-310</a:t>
            </a:r>
            <a:r>
              <a:rPr lang="en-GB" sz="2400" dirty="0" smtClean="0">
                <a:solidFill>
                  <a:schemeClr val="bg1"/>
                </a:solidFill>
              </a:rPr>
              <a:t>.</a:t>
            </a:r>
          </a:p>
          <a:p>
            <a:r>
              <a:rPr lang="en-GB" sz="2400" dirty="0">
                <a:solidFill>
                  <a:schemeClr val="bg1"/>
                </a:solidFill>
              </a:rPr>
              <a:t>Jensen, M.C., 2001. Value maximization, stakeholder theory, and the corporate objective function. </a:t>
            </a:r>
            <a:r>
              <a:rPr lang="en-GB" sz="2400" i="1" dirty="0">
                <a:solidFill>
                  <a:schemeClr val="bg1"/>
                </a:solidFill>
              </a:rPr>
              <a:t>Journal of </a:t>
            </a:r>
            <a:r>
              <a:rPr lang="en-GB" sz="2400" i="1" dirty="0" smtClean="0">
                <a:solidFill>
                  <a:schemeClr val="bg1"/>
                </a:solidFill>
              </a:rPr>
              <a:t>Applied Corporate Finance</a:t>
            </a:r>
            <a:r>
              <a:rPr lang="en-GB" sz="2400" dirty="0">
                <a:solidFill>
                  <a:schemeClr val="bg1"/>
                </a:solidFill>
              </a:rPr>
              <a:t>, </a:t>
            </a:r>
            <a:r>
              <a:rPr lang="en-GB" sz="2400" i="1" dirty="0">
                <a:solidFill>
                  <a:schemeClr val="bg1"/>
                </a:solidFill>
              </a:rPr>
              <a:t>14</a:t>
            </a:r>
            <a:r>
              <a:rPr lang="en-GB" sz="2400" dirty="0">
                <a:solidFill>
                  <a:schemeClr val="bg1"/>
                </a:solidFill>
              </a:rPr>
              <a:t>(3), pp.8-21.</a:t>
            </a:r>
            <a:endParaRPr lang="en-GB" sz="2400" dirty="0">
              <a:solidFill>
                <a:schemeClr val="bg1"/>
              </a:solidFill>
            </a:endParaRPr>
          </a:p>
        </p:txBody>
      </p:sp>
    </p:spTree>
    <p:extLst>
      <p:ext uri="{BB962C8B-B14F-4D97-AF65-F5344CB8AC3E}">
        <p14:creationId xmlns:p14="http://schemas.microsoft.com/office/powerpoint/2010/main" val="3912037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500" dirty="0" smtClean="0">
                <a:solidFill>
                  <a:schemeClr val="bg1"/>
                </a:solidFill>
              </a:rPr>
              <a:t>BIBLIOGRAPHY</a:t>
            </a:r>
            <a:endParaRPr lang="en-GB" sz="3500" dirty="0">
              <a:solidFill>
                <a:schemeClr val="bg1"/>
              </a:solidFill>
            </a:endParaRPr>
          </a:p>
        </p:txBody>
      </p:sp>
      <p:sp>
        <p:nvSpPr>
          <p:cNvPr id="3" name="Content Placeholder 2"/>
          <p:cNvSpPr>
            <a:spLocks noGrp="1"/>
          </p:cNvSpPr>
          <p:nvPr>
            <p:ph idx="1"/>
          </p:nvPr>
        </p:nvSpPr>
        <p:spPr/>
        <p:txBody>
          <a:bodyPr/>
          <a:lstStyle/>
          <a:p>
            <a:r>
              <a:rPr lang="en-GB" sz="2300" dirty="0" err="1">
                <a:solidFill>
                  <a:schemeClr val="bg1"/>
                </a:solidFill>
              </a:rPr>
              <a:t>Boatright</a:t>
            </a:r>
            <a:r>
              <a:rPr lang="en-GB" sz="2300" dirty="0">
                <a:solidFill>
                  <a:schemeClr val="bg1"/>
                </a:solidFill>
              </a:rPr>
              <a:t>, J.R., 2004. Employee Governance and the Ownership of the Firm. </a:t>
            </a:r>
            <a:r>
              <a:rPr lang="en-GB" sz="2300" i="1" dirty="0">
                <a:solidFill>
                  <a:schemeClr val="bg1"/>
                </a:solidFill>
              </a:rPr>
              <a:t>Business </a:t>
            </a:r>
            <a:r>
              <a:rPr lang="en-GB" sz="2300" i="1" dirty="0" smtClean="0">
                <a:solidFill>
                  <a:schemeClr val="bg1"/>
                </a:solidFill>
              </a:rPr>
              <a:t>Ethics Quarterly</a:t>
            </a:r>
            <a:r>
              <a:rPr lang="en-GB" sz="2300" dirty="0">
                <a:solidFill>
                  <a:schemeClr val="bg1"/>
                </a:solidFill>
              </a:rPr>
              <a:t>, pp.1-21</a:t>
            </a:r>
            <a:r>
              <a:rPr lang="en-GB" sz="2300" dirty="0" smtClean="0">
                <a:solidFill>
                  <a:schemeClr val="bg1"/>
                </a:solidFill>
              </a:rPr>
              <a:t>.</a:t>
            </a:r>
          </a:p>
          <a:p>
            <a:r>
              <a:rPr lang="en-GB" sz="2300" dirty="0" smtClean="0">
                <a:solidFill>
                  <a:schemeClr val="bg1"/>
                </a:solidFill>
              </a:rPr>
              <a:t>Fitzroy</a:t>
            </a:r>
            <a:r>
              <a:rPr lang="en-GB" sz="2300" dirty="0">
                <a:solidFill>
                  <a:schemeClr val="bg1"/>
                </a:solidFill>
              </a:rPr>
              <a:t>, F.R. and Kraft, K., 1993. Economic effects of codetermination</a:t>
            </a:r>
            <a:r>
              <a:rPr lang="en-GB" sz="2300" i="1" dirty="0">
                <a:solidFill>
                  <a:schemeClr val="bg1"/>
                </a:solidFill>
              </a:rPr>
              <a:t>. The Scandinavian Journal of Economics, 95</a:t>
            </a:r>
            <a:r>
              <a:rPr lang="en-GB" sz="2300" dirty="0">
                <a:solidFill>
                  <a:schemeClr val="bg1"/>
                </a:solidFill>
              </a:rPr>
              <a:t>(3), </a:t>
            </a:r>
            <a:r>
              <a:rPr lang="en-GB" sz="2300" dirty="0" smtClean="0">
                <a:solidFill>
                  <a:schemeClr val="bg1"/>
                </a:solidFill>
              </a:rPr>
              <a:t>pp.365-375.</a:t>
            </a:r>
          </a:p>
          <a:p>
            <a:r>
              <a:rPr lang="en-GB" sz="2300" dirty="0">
                <a:solidFill>
                  <a:schemeClr val="bg1"/>
                </a:solidFill>
              </a:rPr>
              <a:t>Gorton, G. and </a:t>
            </a:r>
            <a:r>
              <a:rPr lang="en-GB" sz="2300" dirty="0" err="1">
                <a:solidFill>
                  <a:schemeClr val="bg1"/>
                </a:solidFill>
              </a:rPr>
              <a:t>Schmid</a:t>
            </a:r>
            <a:r>
              <a:rPr lang="en-GB" sz="2300" dirty="0">
                <a:solidFill>
                  <a:schemeClr val="bg1"/>
                </a:solidFill>
              </a:rPr>
              <a:t>, F.A., 2004. Capital, </a:t>
            </a:r>
            <a:r>
              <a:rPr lang="en-GB" sz="2300" dirty="0" err="1">
                <a:solidFill>
                  <a:schemeClr val="bg1"/>
                </a:solidFill>
              </a:rPr>
              <a:t>labor</a:t>
            </a:r>
            <a:r>
              <a:rPr lang="en-GB" sz="2300" dirty="0">
                <a:solidFill>
                  <a:schemeClr val="bg1"/>
                </a:solidFill>
              </a:rPr>
              <a:t>, and the firm: A study of German codetermination. </a:t>
            </a:r>
            <a:r>
              <a:rPr lang="en-GB" sz="2300" i="1" dirty="0">
                <a:solidFill>
                  <a:schemeClr val="bg1"/>
                </a:solidFill>
              </a:rPr>
              <a:t>Journal of the European Economic Association, 2</a:t>
            </a:r>
            <a:r>
              <a:rPr lang="en-GB" sz="2300" dirty="0">
                <a:solidFill>
                  <a:schemeClr val="bg1"/>
                </a:solidFill>
              </a:rPr>
              <a:t>(5), </a:t>
            </a:r>
            <a:r>
              <a:rPr lang="en-GB" sz="2300" dirty="0" smtClean="0">
                <a:solidFill>
                  <a:schemeClr val="bg1"/>
                </a:solidFill>
              </a:rPr>
              <a:t>pp.863-905.</a:t>
            </a:r>
          </a:p>
          <a:p>
            <a:r>
              <a:rPr lang="en-GB" sz="2300" dirty="0" err="1">
                <a:solidFill>
                  <a:schemeClr val="bg1"/>
                </a:solidFill>
              </a:rPr>
              <a:t>Nini</a:t>
            </a:r>
            <a:r>
              <a:rPr lang="en-GB" sz="2300" dirty="0">
                <a:solidFill>
                  <a:schemeClr val="bg1"/>
                </a:solidFill>
              </a:rPr>
              <a:t>, G., Smith, D.C. and Sufi, A., 2009. Creditor control rights and firm investment policy. </a:t>
            </a:r>
            <a:r>
              <a:rPr lang="en-GB" sz="2300" i="1" dirty="0">
                <a:solidFill>
                  <a:schemeClr val="bg1"/>
                </a:solidFill>
              </a:rPr>
              <a:t>Journal of Financial Economics, 92</a:t>
            </a:r>
            <a:r>
              <a:rPr lang="en-GB" sz="2300" dirty="0">
                <a:solidFill>
                  <a:schemeClr val="bg1"/>
                </a:solidFill>
              </a:rPr>
              <a:t>(3), pp.400-420.</a:t>
            </a:r>
            <a:endParaRPr lang="en-GB" sz="2300" dirty="0" smtClean="0">
              <a:solidFill>
                <a:schemeClr val="bg1"/>
              </a:solidFill>
            </a:endParaRPr>
          </a:p>
          <a:p>
            <a:endParaRPr lang="en-GB" sz="2400" dirty="0" smtClean="0">
              <a:solidFill>
                <a:schemeClr val="bg1"/>
              </a:solidFill>
            </a:endParaRPr>
          </a:p>
          <a:p>
            <a:endParaRPr lang="en-GB" sz="2400" dirty="0" smtClean="0">
              <a:solidFill>
                <a:schemeClr val="bg1"/>
              </a:solidFill>
            </a:endParaRPr>
          </a:p>
        </p:txBody>
      </p:sp>
    </p:spTree>
    <p:extLst>
      <p:ext uri="{BB962C8B-B14F-4D97-AF65-F5344CB8AC3E}">
        <p14:creationId xmlns:p14="http://schemas.microsoft.com/office/powerpoint/2010/main" val="1595687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500" dirty="0" smtClean="0">
                <a:solidFill>
                  <a:schemeClr val="bg1"/>
                </a:solidFill>
              </a:rPr>
              <a:t>BIBLIOGRAPHY</a:t>
            </a:r>
            <a:endParaRPr lang="en-GB" sz="3500" dirty="0">
              <a:solidFill>
                <a:schemeClr val="bg1"/>
              </a:solidFill>
            </a:endParaRPr>
          </a:p>
        </p:txBody>
      </p:sp>
      <p:sp>
        <p:nvSpPr>
          <p:cNvPr id="3" name="Content Placeholder 2"/>
          <p:cNvSpPr>
            <a:spLocks noGrp="1"/>
          </p:cNvSpPr>
          <p:nvPr>
            <p:ph idx="1"/>
          </p:nvPr>
        </p:nvSpPr>
        <p:spPr/>
        <p:txBody>
          <a:bodyPr/>
          <a:lstStyle/>
          <a:p>
            <a:r>
              <a:rPr lang="en-GB" sz="2300" dirty="0">
                <a:solidFill>
                  <a:schemeClr val="bg1"/>
                </a:solidFill>
              </a:rPr>
              <a:t>Anderson, E.W., </a:t>
            </a:r>
            <a:r>
              <a:rPr lang="en-GB" sz="2300" dirty="0" err="1">
                <a:solidFill>
                  <a:schemeClr val="bg1"/>
                </a:solidFill>
              </a:rPr>
              <a:t>Fornell</a:t>
            </a:r>
            <a:r>
              <a:rPr lang="en-GB" sz="2300" dirty="0">
                <a:solidFill>
                  <a:schemeClr val="bg1"/>
                </a:solidFill>
              </a:rPr>
              <a:t>, C. and </a:t>
            </a:r>
            <a:r>
              <a:rPr lang="en-GB" sz="2300" dirty="0" err="1">
                <a:solidFill>
                  <a:schemeClr val="bg1"/>
                </a:solidFill>
              </a:rPr>
              <a:t>Mazvancheryl</a:t>
            </a:r>
            <a:r>
              <a:rPr lang="en-GB" sz="2300" dirty="0">
                <a:solidFill>
                  <a:schemeClr val="bg1"/>
                </a:solidFill>
              </a:rPr>
              <a:t>, S.K., 2004. Customer satisfaction and shareholder value. </a:t>
            </a:r>
            <a:r>
              <a:rPr lang="en-GB" sz="2300" i="1" dirty="0">
                <a:solidFill>
                  <a:schemeClr val="bg1"/>
                </a:solidFill>
              </a:rPr>
              <a:t>Journal of </a:t>
            </a:r>
            <a:r>
              <a:rPr lang="en-GB" sz="2300" i="1" dirty="0" smtClean="0">
                <a:solidFill>
                  <a:schemeClr val="bg1"/>
                </a:solidFill>
              </a:rPr>
              <a:t>Marketing</a:t>
            </a:r>
            <a:r>
              <a:rPr lang="en-GB" sz="2300" i="1" dirty="0">
                <a:solidFill>
                  <a:schemeClr val="bg1"/>
                </a:solidFill>
              </a:rPr>
              <a:t>, 68</a:t>
            </a:r>
            <a:r>
              <a:rPr lang="en-GB" sz="2300" dirty="0">
                <a:solidFill>
                  <a:schemeClr val="bg1"/>
                </a:solidFill>
              </a:rPr>
              <a:t>(4), pp.172-185</a:t>
            </a:r>
            <a:r>
              <a:rPr lang="en-GB" sz="2300" dirty="0" smtClean="0">
                <a:solidFill>
                  <a:schemeClr val="bg1"/>
                </a:solidFill>
              </a:rPr>
              <a:t>.</a:t>
            </a:r>
          </a:p>
          <a:p>
            <a:r>
              <a:rPr lang="en-GB" sz="2300" dirty="0" err="1">
                <a:solidFill>
                  <a:schemeClr val="bg1"/>
                </a:solidFill>
              </a:rPr>
              <a:t>Fornell</a:t>
            </a:r>
            <a:r>
              <a:rPr lang="en-GB" sz="2300" dirty="0">
                <a:solidFill>
                  <a:schemeClr val="bg1"/>
                </a:solidFill>
              </a:rPr>
              <a:t>, C., </a:t>
            </a:r>
            <a:r>
              <a:rPr lang="en-GB" sz="2300" dirty="0" err="1">
                <a:solidFill>
                  <a:schemeClr val="bg1"/>
                </a:solidFill>
              </a:rPr>
              <a:t>Mithas</a:t>
            </a:r>
            <a:r>
              <a:rPr lang="en-GB" sz="2300" dirty="0">
                <a:solidFill>
                  <a:schemeClr val="bg1"/>
                </a:solidFill>
              </a:rPr>
              <a:t>, S., </a:t>
            </a:r>
            <a:r>
              <a:rPr lang="en-GB" sz="2300" dirty="0" err="1">
                <a:solidFill>
                  <a:schemeClr val="bg1"/>
                </a:solidFill>
              </a:rPr>
              <a:t>Morgeson</a:t>
            </a:r>
            <a:r>
              <a:rPr lang="en-GB" sz="2300" dirty="0">
                <a:solidFill>
                  <a:schemeClr val="bg1"/>
                </a:solidFill>
              </a:rPr>
              <a:t> III, F.V. and Krishnan, M.S., 2006. Customer satisfaction and stock prices: High returns, low risk. </a:t>
            </a:r>
            <a:r>
              <a:rPr lang="en-GB" sz="2300" i="1" dirty="0">
                <a:solidFill>
                  <a:schemeClr val="bg1"/>
                </a:solidFill>
              </a:rPr>
              <a:t>Journal of </a:t>
            </a:r>
            <a:r>
              <a:rPr lang="en-GB" sz="2300" i="1" dirty="0" smtClean="0">
                <a:solidFill>
                  <a:schemeClr val="bg1"/>
                </a:solidFill>
              </a:rPr>
              <a:t>Marketing</a:t>
            </a:r>
            <a:r>
              <a:rPr lang="en-GB" sz="2300" i="1" dirty="0">
                <a:solidFill>
                  <a:schemeClr val="bg1"/>
                </a:solidFill>
              </a:rPr>
              <a:t>, 70</a:t>
            </a:r>
            <a:r>
              <a:rPr lang="en-GB" sz="2300" dirty="0">
                <a:solidFill>
                  <a:schemeClr val="bg1"/>
                </a:solidFill>
              </a:rPr>
              <a:t>(1), pp.3-14</a:t>
            </a:r>
            <a:r>
              <a:rPr lang="en-GB" sz="2300" dirty="0" smtClean="0">
                <a:solidFill>
                  <a:schemeClr val="bg1"/>
                </a:solidFill>
              </a:rPr>
              <a:t>.</a:t>
            </a:r>
          </a:p>
          <a:p>
            <a:r>
              <a:rPr lang="en-GB" sz="2300" dirty="0" err="1">
                <a:solidFill>
                  <a:schemeClr val="bg1"/>
                </a:solidFill>
              </a:rPr>
              <a:t>Algesheimer</a:t>
            </a:r>
            <a:r>
              <a:rPr lang="en-GB" sz="2300" dirty="0">
                <a:solidFill>
                  <a:schemeClr val="bg1"/>
                </a:solidFill>
              </a:rPr>
              <a:t>, R., Dholakia, U.M. and Herrmann, A., 2005. The social influence of brand community: Evidence from European car clubs. </a:t>
            </a:r>
            <a:r>
              <a:rPr lang="en-GB" sz="2300" i="1" dirty="0">
                <a:solidFill>
                  <a:schemeClr val="bg1"/>
                </a:solidFill>
              </a:rPr>
              <a:t>Journal of </a:t>
            </a:r>
            <a:r>
              <a:rPr lang="en-GB" sz="2300" i="1" dirty="0" smtClean="0">
                <a:solidFill>
                  <a:schemeClr val="bg1"/>
                </a:solidFill>
              </a:rPr>
              <a:t>Marketing</a:t>
            </a:r>
            <a:r>
              <a:rPr lang="en-GB" sz="2300" i="1" dirty="0">
                <a:solidFill>
                  <a:schemeClr val="bg1"/>
                </a:solidFill>
              </a:rPr>
              <a:t>, 69</a:t>
            </a:r>
            <a:r>
              <a:rPr lang="en-GB" sz="2300" dirty="0">
                <a:solidFill>
                  <a:schemeClr val="bg1"/>
                </a:solidFill>
              </a:rPr>
              <a:t>(3), pp.19-34.</a:t>
            </a:r>
            <a:endParaRPr lang="en-GB" sz="2300" dirty="0" smtClean="0">
              <a:solidFill>
                <a:schemeClr val="bg1"/>
              </a:solidFill>
            </a:endParaRPr>
          </a:p>
          <a:p>
            <a:endParaRPr lang="en-GB" sz="2300" dirty="0" smtClean="0">
              <a:solidFill>
                <a:schemeClr val="bg1"/>
              </a:solidFill>
            </a:endParaRPr>
          </a:p>
          <a:p>
            <a:endParaRPr lang="en-GB" sz="2400" dirty="0" smtClean="0">
              <a:solidFill>
                <a:schemeClr val="bg1"/>
              </a:solidFill>
            </a:endParaRPr>
          </a:p>
        </p:txBody>
      </p:sp>
    </p:spTree>
    <p:extLst>
      <p:ext uri="{BB962C8B-B14F-4D97-AF65-F5344CB8AC3E}">
        <p14:creationId xmlns:p14="http://schemas.microsoft.com/office/powerpoint/2010/main" val="1316914172"/>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1795</TotalTime>
  <Words>894</Words>
  <Application>Microsoft Office PowerPoint</Application>
  <PresentationFormat>On-screen Show (4:3)</PresentationFormat>
  <Paragraphs>73</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Courier New</vt:lpstr>
      <vt:lpstr>Default Design</vt:lpstr>
      <vt:lpstr>CORPORATE GOVERNANCE</vt:lpstr>
      <vt:lpstr>learning objectives</vt:lpstr>
      <vt:lpstr>stakeholder theory</vt:lpstr>
      <vt:lpstr>more refined distinctions</vt:lpstr>
      <vt:lpstr>transactions costs economics (TCE)</vt:lpstr>
      <vt:lpstr>shareholder vs. stakeholder approaches to the company</vt:lpstr>
      <vt:lpstr>enlightened shareholder value maximisation</vt:lpstr>
      <vt:lpstr>employees</vt:lpstr>
      <vt:lpstr>lenders</vt:lpstr>
      <vt:lpstr>suppliers</vt:lpstr>
      <vt:lpstr>customers</vt:lpstr>
      <vt:lpstr>BIBLIOGRAPHY </vt:lpstr>
      <vt:lpstr>BIBLIOGRAPHY</vt:lpstr>
      <vt:lpstr>BIBLIOGRAPHY</vt:lpstr>
    </vt:vector>
  </TitlesOfParts>
  <Company>Macmillan Publishers LTD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C.Griffiths</dc:creator>
  <cp:lastModifiedBy>Economist</cp:lastModifiedBy>
  <cp:revision>16</cp:revision>
  <dcterms:created xsi:type="dcterms:W3CDTF">2011-08-23T16:14:30Z</dcterms:created>
  <dcterms:modified xsi:type="dcterms:W3CDTF">2021-01-30T19:29:16Z</dcterms:modified>
</cp:coreProperties>
</file>