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69" r:id="rId3"/>
    <p:sldId id="270" r:id="rId4"/>
    <p:sldId id="257" r:id="rId5"/>
    <p:sldId id="258" r:id="rId6"/>
    <p:sldId id="259" r:id="rId7"/>
    <p:sldId id="260" r:id="rId8"/>
    <p:sldId id="261" r:id="rId9"/>
    <p:sldId id="268" r:id="rId10"/>
    <p:sldId id="262" r:id="rId11"/>
    <p:sldId id="263" r:id="rId12"/>
    <p:sldId id="264" r:id="rId13"/>
    <p:sldId id="265"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901" autoAdjust="0"/>
  </p:normalViewPr>
  <p:slideViewPr>
    <p:cSldViewPr>
      <p:cViewPr varScale="1">
        <p:scale>
          <a:sx n="68" d="100"/>
          <a:sy n="68" d="100"/>
        </p:scale>
        <p:origin x="1626" y="5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FB0B50-F859-46D1-8141-BE97FD510601}" type="datetimeFigureOut">
              <a:rPr lang="en-US" smtClean="0"/>
              <a:pPr/>
              <a:t>11/22/2022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55DE72-BFC8-4E65-8A07-0B1E3744AE8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This presentation will highlight about the “flexible working  in relation to diversity and inclusion at work and analyze the role of human resources in promoting diversity and inclusion through flexible working (</a:t>
            </a:r>
            <a:r>
              <a:rPr lang="en-US" dirty="0" err="1"/>
              <a:t>Alam</a:t>
            </a:r>
            <a:r>
              <a:rPr lang="en-US" dirty="0"/>
              <a:t> and </a:t>
            </a:r>
            <a:r>
              <a:rPr lang="en-US" dirty="0" err="1"/>
              <a:t>Raut</a:t>
            </a:r>
            <a:r>
              <a:rPr lang="en-US" dirty="0"/>
              <a:t>-Roy, 2019)”. </a:t>
            </a:r>
          </a:p>
        </p:txBody>
      </p:sp>
      <p:sp>
        <p:nvSpPr>
          <p:cNvPr id="4" name="Slide Number Placeholder 3"/>
          <p:cNvSpPr>
            <a:spLocks noGrp="1"/>
          </p:cNvSpPr>
          <p:nvPr>
            <p:ph type="sldNum" sz="quarter" idx="10"/>
          </p:nvPr>
        </p:nvSpPr>
        <p:spPr/>
        <p:txBody>
          <a:bodyPr/>
          <a:lstStyle/>
          <a:p>
            <a:fld id="{4555DE72-BFC8-4E65-8A07-0B1E3744AE86}"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 This slide details about the</a:t>
            </a:r>
            <a:r>
              <a:rPr lang="en-US" baseline="0" dirty="0"/>
              <a:t> background of Tesco company which is consisting of different brand in various size (</a:t>
            </a:r>
            <a:r>
              <a:rPr lang="en-US" dirty="0" err="1"/>
              <a:t>Alam</a:t>
            </a:r>
            <a:r>
              <a:rPr lang="en-US" dirty="0"/>
              <a:t> and </a:t>
            </a:r>
            <a:r>
              <a:rPr lang="en-US" dirty="0" err="1"/>
              <a:t>Raut</a:t>
            </a:r>
            <a:r>
              <a:rPr lang="en-US" dirty="0"/>
              <a:t>-Roy, 2019</a:t>
            </a:r>
            <a:r>
              <a:rPr lang="en-US" baseline="0" dirty="0"/>
              <a:t>). It has opened its various stores in other countries within Europe and Asia. It is one of the third largest retailer all over the globe that is capable to measure all the profits and gain the system as fifth largest by revenue. </a:t>
            </a:r>
            <a:endParaRPr lang="en-US" dirty="0"/>
          </a:p>
        </p:txBody>
      </p:sp>
      <p:sp>
        <p:nvSpPr>
          <p:cNvPr id="4" name="Slide Number Placeholder 3"/>
          <p:cNvSpPr>
            <a:spLocks noGrp="1"/>
          </p:cNvSpPr>
          <p:nvPr>
            <p:ph type="sldNum" sz="quarter" idx="10"/>
          </p:nvPr>
        </p:nvSpPr>
        <p:spPr/>
        <p:txBody>
          <a:bodyPr/>
          <a:lstStyle/>
          <a:p>
            <a:fld id="{4555DE72-BFC8-4E65-8A07-0B1E3744AE86}" type="slidenum">
              <a:rPr lang="en-US" smtClean="0"/>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 This slide</a:t>
            </a:r>
            <a:r>
              <a:rPr lang="en-US" baseline="0" dirty="0"/>
              <a:t> detail about Diversity and inclusion which is at the heart of Tesco (</a:t>
            </a:r>
            <a:r>
              <a:rPr lang="en-US" dirty="0" err="1"/>
              <a:t>Krummel</a:t>
            </a:r>
            <a:r>
              <a:rPr lang="en-US" dirty="0"/>
              <a:t>, 2022</a:t>
            </a:r>
            <a:r>
              <a:rPr lang="en-US" baseline="0" dirty="0"/>
              <a:t>). It is linking the activities treat people with equal respect and protection  of the staffs and make them feel good at work thereby showing the wider range of commitment to help at the best stage and ease the performance in the values (</a:t>
            </a:r>
            <a:r>
              <a:rPr lang="en-US" dirty="0" err="1"/>
              <a:t>Krummel</a:t>
            </a:r>
            <a:r>
              <a:rPr lang="en-US" dirty="0"/>
              <a:t>, 2022</a:t>
            </a:r>
            <a:r>
              <a:rPr lang="en-US" baseline="0" dirty="0"/>
              <a:t>).</a:t>
            </a:r>
            <a:endParaRPr lang="en-US" dirty="0"/>
          </a:p>
        </p:txBody>
      </p:sp>
      <p:sp>
        <p:nvSpPr>
          <p:cNvPr id="4" name="Slide Number Placeholder 3"/>
          <p:cNvSpPr>
            <a:spLocks noGrp="1"/>
          </p:cNvSpPr>
          <p:nvPr>
            <p:ph type="sldNum" sz="quarter" idx="10"/>
          </p:nvPr>
        </p:nvSpPr>
        <p:spPr/>
        <p:txBody>
          <a:bodyPr/>
          <a:lstStyle/>
          <a:p>
            <a:fld id="{4555DE72-BFC8-4E65-8A07-0B1E3744AE86}" type="slidenum">
              <a:rPr lang="en-US" smtClean="0"/>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 Tesco board</a:t>
            </a:r>
            <a:r>
              <a:rPr lang="en-US" baseline="0" dirty="0"/>
              <a:t> is committed in the full sense and stage at the increasing diverse business where there is need to assess the norms and gain the system of raising the equal opportunities with the help of recruitment, learning and development. It is actively using the champion of the support and easily evaluate all the source colleague network and their training showing the importance of Inclusion in the business all over the globe. </a:t>
            </a:r>
            <a:endParaRPr lang="en-US" dirty="0"/>
          </a:p>
        </p:txBody>
      </p:sp>
      <p:sp>
        <p:nvSpPr>
          <p:cNvPr id="4" name="Slide Number Placeholder 3"/>
          <p:cNvSpPr>
            <a:spLocks noGrp="1"/>
          </p:cNvSpPr>
          <p:nvPr>
            <p:ph type="sldNum" sz="quarter" idx="10"/>
          </p:nvPr>
        </p:nvSpPr>
        <p:spPr/>
        <p:txBody>
          <a:bodyPr/>
          <a:lstStyle/>
          <a:p>
            <a:fld id="{4555DE72-BFC8-4E65-8A07-0B1E3744AE86}" type="slidenum">
              <a:rPr lang="en-US" smtClean="0"/>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 HR is improving</a:t>
            </a:r>
            <a:r>
              <a:rPr lang="en-US" baseline="0" dirty="0"/>
              <a:t> the diversity and inclusion as per the change in the virtual workplace and conduct all the virtual social and team building activities (</a:t>
            </a:r>
            <a:r>
              <a:rPr lang="en-US" dirty="0" err="1"/>
              <a:t>Fadeyi</a:t>
            </a:r>
            <a:r>
              <a:rPr lang="en-US" dirty="0"/>
              <a:t>, 2020</a:t>
            </a:r>
            <a:r>
              <a:rPr lang="en-US" baseline="0" dirty="0"/>
              <a:t>). There is offer in the remote employees as per the same types of support with the gain in the location and raises the flexibility by meeting all the definite schedule and deadline thereby maintaining all the health resources (</a:t>
            </a:r>
            <a:r>
              <a:rPr lang="en-US" dirty="0" err="1"/>
              <a:t>Fadeyi</a:t>
            </a:r>
            <a:r>
              <a:rPr lang="en-US" dirty="0"/>
              <a:t>, 2020</a:t>
            </a:r>
            <a:r>
              <a:rPr lang="en-US" baseline="0" dirty="0"/>
              <a:t>). </a:t>
            </a:r>
            <a:endParaRPr lang="en-US" dirty="0"/>
          </a:p>
        </p:txBody>
      </p:sp>
      <p:sp>
        <p:nvSpPr>
          <p:cNvPr id="4" name="Slide Number Placeholder 3"/>
          <p:cNvSpPr>
            <a:spLocks noGrp="1"/>
          </p:cNvSpPr>
          <p:nvPr>
            <p:ph type="sldNum" sz="quarter" idx="10"/>
          </p:nvPr>
        </p:nvSpPr>
        <p:spPr/>
        <p:txBody>
          <a:bodyPr/>
          <a:lstStyle/>
          <a:p>
            <a:fld id="{4555DE72-BFC8-4E65-8A07-0B1E3744AE86}" type="slidenum">
              <a:rPr lang="en-US" smtClean="0"/>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 A diverse</a:t>
            </a:r>
            <a:r>
              <a:rPr lang="en-US" baseline="0" dirty="0"/>
              <a:t> workplace is one of the important asset that is capable to acknowledge  all the individual strength of every employee and raise the potential in higher amount (</a:t>
            </a:r>
            <a:r>
              <a:rPr lang="en-US" dirty="0" err="1"/>
              <a:t>Brannen</a:t>
            </a:r>
            <a:r>
              <a:rPr lang="en-US" dirty="0"/>
              <a:t>, </a:t>
            </a:r>
            <a:r>
              <a:rPr lang="en-US" dirty="0" err="1"/>
              <a:t>Mughan</a:t>
            </a:r>
            <a:r>
              <a:rPr lang="en-US" dirty="0"/>
              <a:t> and Moore, 2020</a:t>
            </a:r>
            <a:r>
              <a:rPr lang="en-US" baseline="0" dirty="0"/>
              <a:t>). Through this process companies are now able to diversify the term along with the management of staff in more explained version and fulfill the term with the needs to link all the broad customer base. It is respecting there is change in the individual difference and benefit the workplace by creating the competitive edge and increasing work productivity (</a:t>
            </a:r>
            <a:r>
              <a:rPr lang="en-US" dirty="0" err="1"/>
              <a:t>Brannen</a:t>
            </a:r>
            <a:r>
              <a:rPr lang="en-US" dirty="0"/>
              <a:t>, </a:t>
            </a:r>
            <a:r>
              <a:rPr lang="en-US" dirty="0" err="1"/>
              <a:t>Mughan</a:t>
            </a:r>
            <a:r>
              <a:rPr lang="en-US" dirty="0"/>
              <a:t> and Moore, 2020</a:t>
            </a:r>
            <a:r>
              <a:rPr lang="en-US" baseline="0" dirty="0"/>
              <a:t>). </a:t>
            </a:r>
            <a:endParaRPr lang="en-US" dirty="0"/>
          </a:p>
        </p:txBody>
      </p:sp>
      <p:sp>
        <p:nvSpPr>
          <p:cNvPr id="4" name="Slide Number Placeholder 3"/>
          <p:cNvSpPr>
            <a:spLocks noGrp="1"/>
          </p:cNvSpPr>
          <p:nvPr>
            <p:ph type="sldNum" sz="quarter" idx="10"/>
          </p:nvPr>
        </p:nvSpPr>
        <p:spPr/>
        <p:txBody>
          <a:bodyPr/>
          <a:lstStyle/>
          <a:p>
            <a:fld id="{4555DE72-BFC8-4E65-8A07-0B1E3744AE86}" type="slidenum">
              <a:rPr lang="en-US" smtClean="0"/>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Flexible working is about finding a way which suits both a colleague and Tesco needs (</a:t>
            </a:r>
            <a:r>
              <a:rPr lang="en-US" dirty="0" err="1"/>
              <a:t>Brannen</a:t>
            </a:r>
            <a:r>
              <a:rPr lang="en-US" dirty="0"/>
              <a:t>, </a:t>
            </a:r>
            <a:r>
              <a:rPr lang="en-US" dirty="0" err="1"/>
              <a:t>Mughan</a:t>
            </a:r>
            <a:r>
              <a:rPr lang="en-US" dirty="0"/>
              <a:t> and Moore, 2020). They are allowed to part time work for 26 weeks and consider all the shifts as per their services. One</a:t>
            </a:r>
            <a:r>
              <a:rPr lang="en-US" baseline="0" dirty="0"/>
              <a:t> of the most significant motivation to incorporate in the working is responding to the environment diversity in the social vision and link through the wide aspects of people and gain representing higher amount of aptitude and learning environment (</a:t>
            </a:r>
            <a:r>
              <a:rPr lang="en-US" dirty="0" err="1"/>
              <a:t>Rosnizam</a:t>
            </a:r>
            <a:r>
              <a:rPr lang="en-US" dirty="0"/>
              <a:t> et al., 2020</a:t>
            </a:r>
            <a:r>
              <a:rPr lang="en-US" baseline="0" dirty="0"/>
              <a:t>).  Tesco shifts its employee in flexible nature and bring the statutory rights by law to request the stage  after 26 weeks service. After the plan  of the strategy  to organize the resources and evaluate as per the plan and decision of the firms (</a:t>
            </a:r>
            <a:r>
              <a:rPr lang="en-US" dirty="0" err="1"/>
              <a:t>Rosnizam</a:t>
            </a:r>
            <a:r>
              <a:rPr lang="en-US" dirty="0"/>
              <a:t> et al., 2020</a:t>
            </a:r>
            <a:r>
              <a:rPr lang="en-US" baseline="0" dirty="0"/>
              <a:t>).</a:t>
            </a:r>
            <a:endParaRPr lang="en-US" dirty="0"/>
          </a:p>
        </p:txBody>
      </p:sp>
      <p:sp>
        <p:nvSpPr>
          <p:cNvPr id="4" name="Slide Number Placeholder 3"/>
          <p:cNvSpPr>
            <a:spLocks noGrp="1"/>
          </p:cNvSpPr>
          <p:nvPr>
            <p:ph type="sldNum" sz="quarter" idx="10"/>
          </p:nvPr>
        </p:nvSpPr>
        <p:spPr/>
        <p:txBody>
          <a:bodyPr/>
          <a:lstStyle/>
          <a:p>
            <a:fld id="{4555DE72-BFC8-4E65-8A07-0B1E3744AE86}" type="slidenum">
              <a:rPr lang="en-US" smtClean="0"/>
              <a:pPr/>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 </a:t>
            </a:r>
            <a:r>
              <a:rPr lang="en-US" baseline="0" dirty="0"/>
              <a:t> This slide detail about the policy adopted by Tesco and assign all the term which is including as per the value. The group is building the workplace  that is actively looking for the  community in the serving  of the stage (</a:t>
            </a:r>
            <a:r>
              <a:rPr lang="en-US" dirty="0" err="1"/>
              <a:t>Utami</a:t>
            </a:r>
            <a:r>
              <a:rPr lang="en-US" dirty="0"/>
              <a:t>, 2018</a:t>
            </a:r>
            <a:r>
              <a:rPr lang="en-US" baseline="0" dirty="0"/>
              <a:t>). It is staging the network with the process of interesting the lives and work at home. It is sourcing out for the people and look for the  stage in managing the system and manage with the help of career (</a:t>
            </a:r>
            <a:r>
              <a:rPr lang="en-US" dirty="0" err="1"/>
              <a:t>Utami</a:t>
            </a:r>
            <a:r>
              <a:rPr lang="en-US" dirty="0"/>
              <a:t>, 2018</a:t>
            </a:r>
            <a:r>
              <a:rPr lang="en-US" baseline="0" dirty="0"/>
              <a:t>).</a:t>
            </a:r>
            <a:endParaRPr lang="en-US" dirty="0"/>
          </a:p>
        </p:txBody>
      </p:sp>
      <p:sp>
        <p:nvSpPr>
          <p:cNvPr id="4" name="Slide Number Placeholder 3"/>
          <p:cNvSpPr>
            <a:spLocks noGrp="1"/>
          </p:cNvSpPr>
          <p:nvPr>
            <p:ph type="sldNum" sz="quarter" idx="10"/>
          </p:nvPr>
        </p:nvSpPr>
        <p:spPr/>
        <p:txBody>
          <a:bodyPr/>
          <a:lstStyle/>
          <a:p>
            <a:fld id="{4555DE72-BFC8-4E65-8A07-0B1E3744AE86}" type="slidenum">
              <a:rPr lang="en-US" smtClean="0"/>
              <a:pPr/>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 </a:t>
            </a:r>
            <a:r>
              <a:rPr lang="en-US" baseline="0" dirty="0"/>
              <a:t>  This slide cover the culture adopted by Tesco serving customers, communities and raise the planet in better stage (</a:t>
            </a:r>
            <a:r>
              <a:rPr lang="en-US" dirty="0"/>
              <a:t>Johnson et al., 2020</a:t>
            </a:r>
            <a:r>
              <a:rPr lang="en-US" baseline="0" dirty="0"/>
              <a:t>). It is staying at the beginning and end of the customers in the perspectives and need as well as expectation. The role played by the community in the thousands of communities by serving the vital and create good jobs. It is supporting through  the community program launch and gain the culture (</a:t>
            </a:r>
            <a:r>
              <a:rPr lang="en-US" dirty="0"/>
              <a:t>Johnson et al., 2020</a:t>
            </a:r>
            <a:r>
              <a:rPr lang="en-US" baseline="0" dirty="0"/>
              <a:t>).</a:t>
            </a:r>
            <a:endParaRPr lang="en-US" dirty="0"/>
          </a:p>
        </p:txBody>
      </p:sp>
      <p:sp>
        <p:nvSpPr>
          <p:cNvPr id="4" name="Slide Number Placeholder 3"/>
          <p:cNvSpPr>
            <a:spLocks noGrp="1"/>
          </p:cNvSpPr>
          <p:nvPr>
            <p:ph type="sldNum" sz="quarter" idx="10"/>
          </p:nvPr>
        </p:nvSpPr>
        <p:spPr/>
        <p:txBody>
          <a:bodyPr/>
          <a:lstStyle/>
          <a:p>
            <a:fld id="{4555DE72-BFC8-4E65-8A07-0B1E3744AE86}"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D8BD707-D9CF-40AE-B4C6-C98DA3205C09}" type="datetimeFigureOut">
              <a:rPr lang="en-US" smtClean="0"/>
              <a:pPr/>
              <a:t>11/22/2022</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1D8BD707-D9CF-40AE-B4C6-C98DA3205C09}" type="datetimeFigureOut">
              <a:rPr lang="en-US" smtClean="0"/>
              <a:pPr/>
              <a:t>11/22/2022</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1D8BD707-D9CF-40AE-B4C6-C98DA3205C09}" type="datetimeFigureOut">
              <a:rPr lang="en-US" smtClean="0"/>
              <a:pPr/>
              <a:t>11/22/2022</a:t>
            </a:fld>
            <a:endParaRPr lang="en-US"/>
          </a:p>
        </p:txBody>
      </p:sp>
      <p:sp>
        <p:nvSpPr>
          <p:cNvPr id="10" name="Slide Number Placeholder 9"/>
          <p:cNvSpPr>
            <a:spLocks noGrp="1"/>
          </p:cNvSpPr>
          <p:nvPr>
            <p:ph type="sldNum" sz="quarter" idx="16"/>
          </p:nvPr>
        </p:nvSpPr>
        <p:spPr/>
        <p:txBody>
          <a:bodyPr rtlCol="0"/>
          <a:lstStyle/>
          <a:p>
            <a:fld id="{B6F15528-21DE-4FAA-801E-634DDDAF4B2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1D8BD707-D9CF-40AE-B4C6-C98DA3205C09}" type="datetimeFigureOut">
              <a:rPr lang="en-US" smtClean="0"/>
              <a:pPr/>
              <a:t>11/22/2022</a:t>
            </a:fld>
            <a:endParaRPr lang="en-US"/>
          </a:p>
        </p:txBody>
      </p:sp>
      <p:sp>
        <p:nvSpPr>
          <p:cNvPr id="12" name="Slide Number Placeholder 11"/>
          <p:cNvSpPr>
            <a:spLocks noGrp="1"/>
          </p:cNvSpPr>
          <p:nvPr>
            <p:ph type="sldNum" sz="quarter" idx="16"/>
          </p:nvPr>
        </p:nvSpPr>
        <p:spPr/>
        <p:txBody>
          <a:bodyPr rtlCol="0"/>
          <a:lstStyle/>
          <a:p>
            <a:fld id="{B6F15528-21DE-4FAA-801E-634DDDAF4B2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11/22/2022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6F15528-21DE-4FAA-801E-634DDDAF4B2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1D8BD707-D9CF-40AE-B4C6-C98DA3205C09}" type="datetimeFigureOut">
              <a:rPr lang="en-US" smtClean="0"/>
              <a:pPr/>
              <a:t>11/22/2022</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B6F15528-21DE-4FAA-801E-634DDDAF4B2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1D8BD707-D9CF-40AE-B4C6-C98DA3205C09}" type="datetimeFigureOut">
              <a:rPr lang="en-US" smtClean="0"/>
              <a:pPr/>
              <a:t>11/22/2022</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D8BD707-D9CF-40AE-B4C6-C98DA3205C09}" type="datetimeFigureOut">
              <a:rPr lang="en-US" smtClean="0"/>
              <a:pPr/>
              <a:t>11/22/2022</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 Business Management</a:t>
            </a:r>
          </a:p>
        </p:txBody>
      </p:sp>
      <p:sp>
        <p:nvSpPr>
          <p:cNvPr id="3" name="Subtitle 2"/>
          <p:cNvSpPr>
            <a:spLocks noGrp="1"/>
          </p:cNvSpPr>
          <p:nvPr>
            <p:ph type="subTitle" idx="1"/>
          </p:nvPr>
        </p:nvSpPr>
        <p:spPr/>
        <p:txBody>
          <a:bodyPr/>
          <a:lstStyle/>
          <a:p>
            <a:r>
              <a:rPr lang="en-US" dirty="0"/>
              <a:t> Managing people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64E51-7706-E872-1626-39BE66060363}"/>
              </a:ext>
            </a:extLst>
          </p:cNvPr>
          <p:cNvSpPr>
            <a:spLocks noGrp="1"/>
          </p:cNvSpPr>
          <p:nvPr>
            <p:ph type="title"/>
          </p:nvPr>
        </p:nvSpPr>
        <p:spPr>
          <a:xfrm>
            <a:off x="-29308" y="-37514"/>
            <a:ext cx="8153400" cy="990600"/>
          </a:xfrm>
        </p:spPr>
        <p:txBody>
          <a:bodyPr/>
          <a:lstStyle/>
          <a:p>
            <a:endParaRPr lang="en-GB"/>
          </a:p>
        </p:txBody>
      </p:sp>
      <p:pic>
        <p:nvPicPr>
          <p:cNvPr id="5" name="Content Placeholder 4" descr="Text&#10;&#10;Description automatically generated with medium confidence">
            <a:extLst>
              <a:ext uri="{FF2B5EF4-FFF2-40B4-BE49-F238E27FC236}">
                <a16:creationId xmlns:a16="http://schemas.microsoft.com/office/drawing/2014/main" id="{9D989F4A-23CD-0B68-4657-3DA445CFF997}"/>
              </a:ext>
            </a:extLst>
          </p:cNvPr>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37514" y="1752600"/>
            <a:ext cx="2286000" cy="952500"/>
          </a:xfrm>
        </p:spPr>
      </p:pic>
    </p:spTree>
    <p:extLst>
      <p:ext uri="{BB962C8B-B14F-4D97-AF65-F5344CB8AC3E}">
        <p14:creationId xmlns:p14="http://schemas.microsoft.com/office/powerpoint/2010/main" val="38489175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174D1-09CE-17ED-3180-A8023F02CD2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B3B2941-8C08-8DC9-B135-D73327057BD1}"/>
              </a:ext>
            </a:extLst>
          </p:cNvPr>
          <p:cNvSpPr>
            <a:spLocks noGrp="1"/>
          </p:cNvSpPr>
          <p:nvPr>
            <p:ph sz="quarter" idx="1"/>
          </p:nvPr>
        </p:nvSpPr>
        <p:spPr/>
        <p:txBody>
          <a:bodyPr/>
          <a:lstStyle/>
          <a:p>
            <a:r>
              <a:rPr lang="en-GB" dirty="0"/>
              <a:t>Managing People</a:t>
            </a:r>
          </a:p>
          <a:p>
            <a:r>
              <a:rPr lang="en-GB" dirty="0" err="1"/>
              <a:t>Borislava</a:t>
            </a:r>
            <a:r>
              <a:rPr lang="en-GB" dirty="0"/>
              <a:t> Borisova </a:t>
            </a:r>
          </a:p>
          <a:p>
            <a:r>
              <a:rPr lang="en-GB" dirty="0"/>
              <a:t>Student Number :2114506</a:t>
            </a:r>
          </a:p>
          <a:p>
            <a:r>
              <a:rPr lang="en-GB" dirty="0"/>
              <a:t>Lecture : Nishi Ramsurrun:GP2</a:t>
            </a:r>
          </a:p>
          <a:p>
            <a:r>
              <a:rPr lang="en-GB" dirty="0"/>
              <a:t>Assessment 1 : Individual Presentation </a:t>
            </a:r>
          </a:p>
          <a:p>
            <a:r>
              <a:rPr lang="en-GB" dirty="0"/>
              <a:t>Submission date :24.11.2022</a:t>
            </a:r>
          </a:p>
        </p:txBody>
      </p:sp>
    </p:spTree>
    <p:extLst>
      <p:ext uri="{BB962C8B-B14F-4D97-AF65-F5344CB8AC3E}">
        <p14:creationId xmlns:p14="http://schemas.microsoft.com/office/powerpoint/2010/main" val="3972579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Introduction</a:t>
            </a:r>
          </a:p>
        </p:txBody>
      </p:sp>
      <p:sp>
        <p:nvSpPr>
          <p:cNvPr id="3" name="Content Placeholder 2"/>
          <p:cNvSpPr>
            <a:spLocks noGrp="1"/>
          </p:cNvSpPr>
          <p:nvPr>
            <p:ph sz="quarter" idx="1"/>
          </p:nvPr>
        </p:nvSpPr>
        <p:spPr>
          <a:xfrm>
            <a:off x="612648" y="3352800"/>
            <a:ext cx="8153400" cy="2743200"/>
          </a:xfrm>
        </p:spPr>
        <p:txBody>
          <a:bodyPr>
            <a:normAutofit/>
          </a:bodyPr>
          <a:lstStyle/>
          <a:p>
            <a:r>
              <a:rPr lang="en-US" dirty="0"/>
              <a:t>  Managing people is listening to what  they have to say and evaluate the idea, concern and feelings as per making broad  observations (</a:t>
            </a:r>
            <a:r>
              <a:rPr lang="en-US" dirty="0" err="1"/>
              <a:t>Alam</a:t>
            </a:r>
            <a:r>
              <a:rPr lang="en-US" dirty="0"/>
              <a:t> and </a:t>
            </a:r>
            <a:r>
              <a:rPr lang="en-US" dirty="0" err="1"/>
              <a:t>Raut</a:t>
            </a:r>
            <a:r>
              <a:rPr lang="en-US" dirty="0"/>
              <a:t>-Roy, 2019).</a:t>
            </a:r>
          </a:p>
          <a:p>
            <a:pPr>
              <a:buNone/>
            </a:pPr>
            <a:endParaRPr lang="en-US" dirty="0"/>
          </a:p>
        </p:txBody>
      </p:sp>
      <p:pic>
        <p:nvPicPr>
          <p:cNvPr id="1026" name="Picture 2"/>
          <p:cNvPicPr>
            <a:picLocks noChangeAspect="1" noChangeArrowheads="1"/>
          </p:cNvPicPr>
          <p:nvPr/>
        </p:nvPicPr>
        <p:blipFill>
          <a:blip r:embed="rId3"/>
          <a:srcRect/>
          <a:stretch>
            <a:fillRect/>
          </a:stretch>
        </p:blipFill>
        <p:spPr bwMode="auto">
          <a:xfrm>
            <a:off x="1143000" y="1828800"/>
            <a:ext cx="7010400" cy="1371600"/>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Overview of Tesco</a:t>
            </a:r>
          </a:p>
        </p:txBody>
      </p:sp>
      <p:sp>
        <p:nvSpPr>
          <p:cNvPr id="3" name="Content Placeholder 2"/>
          <p:cNvSpPr>
            <a:spLocks noGrp="1"/>
          </p:cNvSpPr>
          <p:nvPr>
            <p:ph sz="quarter" idx="1"/>
          </p:nvPr>
        </p:nvSpPr>
        <p:spPr>
          <a:xfrm>
            <a:off x="612648" y="1600200"/>
            <a:ext cx="4416552" cy="4495800"/>
          </a:xfrm>
        </p:spPr>
        <p:txBody>
          <a:bodyPr>
            <a:normAutofit fontScale="85000" lnSpcReduction="10000"/>
          </a:bodyPr>
          <a:lstStyle/>
          <a:p>
            <a:r>
              <a:rPr lang="en-US" dirty="0"/>
              <a:t> It is a  British international  vendor which is owned by Tesco Plc from the United Kingdom. </a:t>
            </a:r>
          </a:p>
          <a:p>
            <a:r>
              <a:rPr lang="en-US" dirty="0"/>
              <a:t> It was developed by Jack Cohen in 1919 and established its first store at 1931 near London, England (</a:t>
            </a:r>
            <a:r>
              <a:rPr lang="en-US" dirty="0" err="1"/>
              <a:t>Alam</a:t>
            </a:r>
            <a:r>
              <a:rPr lang="en-US" dirty="0"/>
              <a:t> and </a:t>
            </a:r>
            <a:r>
              <a:rPr lang="en-US" dirty="0" err="1"/>
              <a:t>Raut</a:t>
            </a:r>
            <a:r>
              <a:rPr lang="en-US" dirty="0"/>
              <a:t>-Roy, 2019).</a:t>
            </a:r>
          </a:p>
          <a:p>
            <a:r>
              <a:rPr lang="en-US" dirty="0"/>
              <a:t> </a:t>
            </a:r>
            <a:r>
              <a:rPr lang="en-US"/>
              <a:t>It is a </a:t>
            </a:r>
            <a:r>
              <a:rPr lang="en-US" dirty="0"/>
              <a:t>public </a:t>
            </a:r>
            <a:r>
              <a:rPr lang="en-US"/>
              <a:t>limited business </a:t>
            </a:r>
            <a:r>
              <a:rPr lang="en-US" dirty="0"/>
              <a:t>which is registered on the London stock exchange.</a:t>
            </a:r>
          </a:p>
        </p:txBody>
      </p:sp>
      <p:pic>
        <p:nvPicPr>
          <p:cNvPr id="1026" name="Picture 2"/>
          <p:cNvPicPr>
            <a:picLocks noChangeAspect="1" noChangeArrowheads="1"/>
          </p:cNvPicPr>
          <p:nvPr/>
        </p:nvPicPr>
        <p:blipFill>
          <a:blip r:embed="rId3"/>
          <a:srcRect/>
          <a:stretch>
            <a:fillRect/>
          </a:stretch>
        </p:blipFill>
        <p:spPr bwMode="auto">
          <a:xfrm>
            <a:off x="5181600" y="1676400"/>
            <a:ext cx="3505200" cy="2209800"/>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a:srcRect/>
          <a:stretch>
            <a:fillRect/>
          </a:stretch>
        </p:blipFill>
        <p:spPr bwMode="auto">
          <a:xfrm>
            <a:off x="5105400" y="4038600"/>
            <a:ext cx="3657600" cy="1990725"/>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Diversity and Inclusion at Tesco</a:t>
            </a:r>
          </a:p>
        </p:txBody>
      </p:sp>
      <p:sp>
        <p:nvSpPr>
          <p:cNvPr id="3" name="Content Placeholder 2"/>
          <p:cNvSpPr>
            <a:spLocks noGrp="1"/>
          </p:cNvSpPr>
          <p:nvPr>
            <p:ph sz="quarter" idx="1"/>
          </p:nvPr>
        </p:nvSpPr>
        <p:spPr>
          <a:xfrm>
            <a:off x="612648" y="1600200"/>
            <a:ext cx="4416552" cy="4495800"/>
          </a:xfrm>
        </p:spPr>
        <p:txBody>
          <a:bodyPr>
            <a:normAutofit fontScale="85000" lnSpcReduction="10000"/>
          </a:bodyPr>
          <a:lstStyle/>
          <a:p>
            <a:r>
              <a:rPr lang="en-US" dirty="0"/>
              <a:t> Every people is welcome at Tesco.</a:t>
            </a:r>
          </a:p>
          <a:p>
            <a:r>
              <a:rPr lang="en-US" dirty="0"/>
              <a:t>  There is creation of inclusive workplace which celebrate the culture, personalities and preference to its staffs.</a:t>
            </a:r>
          </a:p>
          <a:p>
            <a:r>
              <a:rPr lang="en-US" dirty="0"/>
              <a:t> Everyone  here is treated at fair sense  and respect (</a:t>
            </a:r>
            <a:r>
              <a:rPr lang="en-US" dirty="0" err="1"/>
              <a:t>Krummel</a:t>
            </a:r>
            <a:r>
              <a:rPr lang="en-US" dirty="0"/>
              <a:t>, 2022).</a:t>
            </a:r>
          </a:p>
          <a:p>
            <a:r>
              <a:rPr lang="en-US" dirty="0"/>
              <a:t> There is gain in the valuing  of individuality and uniqueness .</a:t>
            </a:r>
          </a:p>
        </p:txBody>
      </p:sp>
      <p:pic>
        <p:nvPicPr>
          <p:cNvPr id="2050" name="Picture 2"/>
          <p:cNvPicPr>
            <a:picLocks noChangeAspect="1" noChangeArrowheads="1"/>
          </p:cNvPicPr>
          <p:nvPr/>
        </p:nvPicPr>
        <p:blipFill>
          <a:blip r:embed="rId3"/>
          <a:srcRect/>
          <a:stretch>
            <a:fillRect/>
          </a:stretch>
        </p:blipFill>
        <p:spPr bwMode="auto">
          <a:xfrm>
            <a:off x="5410200" y="1752600"/>
            <a:ext cx="3124200" cy="14668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4"/>
          <a:srcRect/>
          <a:stretch>
            <a:fillRect/>
          </a:stretch>
        </p:blipFill>
        <p:spPr bwMode="auto">
          <a:xfrm>
            <a:off x="5486400" y="3352800"/>
            <a:ext cx="2971800" cy="1304925"/>
          </a:xfrm>
          <a:prstGeom prst="rect">
            <a:avLst/>
          </a:prstGeom>
          <a:noFill/>
          <a:ln w="9525">
            <a:noFill/>
            <a:miter lim="800000"/>
            <a:headEnd/>
            <a:tailEnd/>
          </a:ln>
          <a:effectLst/>
        </p:spPr>
      </p:pic>
      <p:pic>
        <p:nvPicPr>
          <p:cNvPr id="2052" name="Picture 4"/>
          <p:cNvPicPr>
            <a:picLocks noChangeAspect="1" noChangeArrowheads="1"/>
          </p:cNvPicPr>
          <p:nvPr/>
        </p:nvPicPr>
        <p:blipFill>
          <a:blip r:embed="rId5"/>
          <a:srcRect/>
          <a:stretch>
            <a:fillRect/>
          </a:stretch>
        </p:blipFill>
        <p:spPr bwMode="auto">
          <a:xfrm>
            <a:off x="5562600" y="4800600"/>
            <a:ext cx="2971800" cy="1247775"/>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en-US" dirty="0" err="1"/>
              <a:t>Contin</a:t>
            </a:r>
            <a:r>
              <a:rPr lang="en-US" dirty="0"/>
              <a:t>…</a:t>
            </a:r>
          </a:p>
        </p:txBody>
      </p:sp>
      <p:sp>
        <p:nvSpPr>
          <p:cNvPr id="3" name="Content Placeholder 2"/>
          <p:cNvSpPr>
            <a:spLocks noGrp="1"/>
          </p:cNvSpPr>
          <p:nvPr>
            <p:ph sz="quarter" idx="1"/>
          </p:nvPr>
        </p:nvSpPr>
        <p:spPr/>
        <p:txBody>
          <a:bodyPr/>
          <a:lstStyle/>
          <a:p>
            <a:r>
              <a:rPr lang="en-US" dirty="0"/>
              <a:t> Tesco group is building a stage of inclusive workplace.</a:t>
            </a:r>
          </a:p>
          <a:p>
            <a:r>
              <a:rPr lang="en-US" dirty="0"/>
              <a:t> It is actively using all the source to celebrate the culture, personalities and preferences by colleagues.</a:t>
            </a:r>
          </a:p>
          <a:p>
            <a:r>
              <a:rPr lang="en-US" dirty="0"/>
              <a:t> These help in building success of the business thereby showing all the refection of the diversity in the community.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t>
            </a:r>
            <a:r>
              <a:rPr lang="en-US" sz="3600" dirty="0"/>
              <a:t>Role of Human resources in promoting diversity and inclusion through flexible working </a:t>
            </a:r>
          </a:p>
        </p:txBody>
      </p:sp>
      <p:sp>
        <p:nvSpPr>
          <p:cNvPr id="3" name="Content Placeholder 2"/>
          <p:cNvSpPr>
            <a:spLocks noGrp="1"/>
          </p:cNvSpPr>
          <p:nvPr>
            <p:ph sz="quarter" idx="1"/>
          </p:nvPr>
        </p:nvSpPr>
        <p:spPr/>
        <p:txBody>
          <a:bodyPr/>
          <a:lstStyle/>
          <a:p>
            <a:r>
              <a:rPr lang="en-US" dirty="0"/>
              <a:t> Progress objective decision making processes.</a:t>
            </a:r>
          </a:p>
          <a:p>
            <a:r>
              <a:rPr lang="en-US" dirty="0"/>
              <a:t> Invent different  ways  so that there is gain in the address of the workplace bias.</a:t>
            </a:r>
          </a:p>
          <a:p>
            <a:r>
              <a:rPr lang="en-US" dirty="0"/>
              <a:t> Promoting the inclusive environment and give the opportunities for all employees (</a:t>
            </a:r>
            <a:r>
              <a:rPr lang="en-US" dirty="0" err="1"/>
              <a:t>Fadeyi</a:t>
            </a:r>
            <a:r>
              <a:rPr lang="en-US" dirty="0"/>
              <a:t>, 2020).</a:t>
            </a:r>
          </a:p>
          <a:p>
            <a:r>
              <a:rPr lang="en-US" dirty="0"/>
              <a:t> Workplace diversity is inclusive in complex and thereby create a simple place in destination of the stage.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Importance of Managing Diversity at Workplace</a:t>
            </a:r>
          </a:p>
        </p:txBody>
      </p:sp>
      <p:sp>
        <p:nvSpPr>
          <p:cNvPr id="3" name="Content Placeholder 2"/>
          <p:cNvSpPr>
            <a:spLocks noGrp="1"/>
          </p:cNvSpPr>
          <p:nvPr>
            <p:ph sz="quarter" idx="1"/>
          </p:nvPr>
        </p:nvSpPr>
        <p:spPr>
          <a:xfrm>
            <a:off x="612648" y="1600200"/>
            <a:ext cx="5026152" cy="4495800"/>
          </a:xfrm>
        </p:spPr>
        <p:txBody>
          <a:bodyPr>
            <a:normAutofit fontScale="92500" lnSpcReduction="10000"/>
          </a:bodyPr>
          <a:lstStyle/>
          <a:p>
            <a:r>
              <a:rPr lang="en-US" dirty="0"/>
              <a:t> It is  helpful in knowing about  the individual strength of every employee and their potential in the business (</a:t>
            </a:r>
            <a:r>
              <a:rPr lang="en-US" dirty="0" err="1"/>
              <a:t>Krummel</a:t>
            </a:r>
            <a:r>
              <a:rPr lang="en-US" dirty="0"/>
              <a:t>, 2022).</a:t>
            </a:r>
          </a:p>
          <a:p>
            <a:r>
              <a:rPr lang="en-US" dirty="0"/>
              <a:t> Valuing the difference  of others so that there is effective collaboration (</a:t>
            </a:r>
            <a:r>
              <a:rPr lang="en-US" dirty="0" err="1"/>
              <a:t>Brannen</a:t>
            </a:r>
            <a:r>
              <a:rPr lang="en-US" dirty="0"/>
              <a:t>, </a:t>
            </a:r>
            <a:r>
              <a:rPr lang="en-US" dirty="0" err="1"/>
              <a:t>Mughan</a:t>
            </a:r>
            <a:r>
              <a:rPr lang="en-US" dirty="0"/>
              <a:t> and Moore, 2020).</a:t>
            </a:r>
          </a:p>
          <a:p>
            <a:r>
              <a:rPr lang="en-US" dirty="0"/>
              <a:t> Thriving in the different workplace and give assess to the most fair working culture.</a:t>
            </a:r>
          </a:p>
        </p:txBody>
      </p:sp>
      <p:pic>
        <p:nvPicPr>
          <p:cNvPr id="3074" name="Picture 2"/>
          <p:cNvPicPr>
            <a:picLocks noChangeAspect="1" noChangeArrowheads="1"/>
          </p:cNvPicPr>
          <p:nvPr/>
        </p:nvPicPr>
        <p:blipFill>
          <a:blip r:embed="rId3"/>
          <a:srcRect/>
          <a:stretch>
            <a:fillRect/>
          </a:stretch>
        </p:blipFill>
        <p:spPr bwMode="auto">
          <a:xfrm>
            <a:off x="5943600" y="1828800"/>
            <a:ext cx="2819400" cy="2057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Flexible working environment at Tesco</a:t>
            </a:r>
          </a:p>
        </p:txBody>
      </p:sp>
      <p:sp>
        <p:nvSpPr>
          <p:cNvPr id="3" name="Content Placeholder 2"/>
          <p:cNvSpPr>
            <a:spLocks noGrp="1"/>
          </p:cNvSpPr>
          <p:nvPr>
            <p:ph sz="quarter" idx="1"/>
          </p:nvPr>
        </p:nvSpPr>
        <p:spPr>
          <a:xfrm>
            <a:off x="612648" y="1905000"/>
            <a:ext cx="4416552" cy="4191000"/>
          </a:xfrm>
        </p:spPr>
        <p:txBody>
          <a:bodyPr/>
          <a:lstStyle/>
          <a:p>
            <a:r>
              <a:rPr lang="en-US" dirty="0"/>
              <a:t> Blended form of working (</a:t>
            </a:r>
            <a:r>
              <a:rPr lang="en-US" dirty="0" err="1"/>
              <a:t>Rosnizam</a:t>
            </a:r>
            <a:r>
              <a:rPr lang="en-US" dirty="0"/>
              <a:t> et al., 2020).</a:t>
            </a:r>
          </a:p>
          <a:p>
            <a:r>
              <a:rPr lang="en-US" dirty="0"/>
              <a:t>  Change in shift patterns </a:t>
            </a:r>
          </a:p>
          <a:p>
            <a:r>
              <a:rPr lang="en-US" dirty="0"/>
              <a:t> Job sharing </a:t>
            </a:r>
          </a:p>
          <a:p>
            <a:r>
              <a:rPr lang="en-US" dirty="0"/>
              <a:t> Phase retirement</a:t>
            </a:r>
          </a:p>
          <a:p>
            <a:r>
              <a:rPr lang="en-US" dirty="0"/>
              <a:t> Lifestyle break </a:t>
            </a:r>
          </a:p>
        </p:txBody>
      </p:sp>
      <p:pic>
        <p:nvPicPr>
          <p:cNvPr id="6146" name="Picture 2"/>
          <p:cNvPicPr>
            <a:picLocks noChangeAspect="1" noChangeArrowheads="1"/>
          </p:cNvPicPr>
          <p:nvPr/>
        </p:nvPicPr>
        <p:blipFill>
          <a:blip r:embed="rId3"/>
          <a:srcRect/>
          <a:stretch>
            <a:fillRect/>
          </a:stretch>
        </p:blipFill>
        <p:spPr bwMode="auto">
          <a:xfrm>
            <a:off x="5334000" y="1828800"/>
            <a:ext cx="3352800" cy="1905000"/>
          </a:xfrm>
          <a:prstGeom prst="rect">
            <a:avLst/>
          </a:prstGeom>
          <a:noFill/>
          <a:ln w="9525">
            <a:noFill/>
            <a:miter lim="800000"/>
            <a:headEnd/>
            <a:tailEnd/>
          </a:ln>
          <a:effectLst/>
        </p:spPr>
      </p:pic>
      <p:pic>
        <p:nvPicPr>
          <p:cNvPr id="6147" name="Picture 3"/>
          <p:cNvPicPr>
            <a:picLocks noChangeAspect="1" noChangeArrowheads="1"/>
          </p:cNvPicPr>
          <p:nvPr/>
        </p:nvPicPr>
        <p:blipFill>
          <a:blip r:embed="rId4"/>
          <a:srcRect/>
          <a:stretch>
            <a:fillRect/>
          </a:stretch>
        </p:blipFill>
        <p:spPr bwMode="auto">
          <a:xfrm>
            <a:off x="5486400" y="4114800"/>
            <a:ext cx="3200400" cy="155257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Policy at Tesco</a:t>
            </a:r>
          </a:p>
        </p:txBody>
      </p:sp>
      <p:sp>
        <p:nvSpPr>
          <p:cNvPr id="3" name="Content Placeholder 2"/>
          <p:cNvSpPr>
            <a:spLocks noGrp="1"/>
          </p:cNvSpPr>
          <p:nvPr>
            <p:ph sz="quarter" idx="1"/>
          </p:nvPr>
        </p:nvSpPr>
        <p:spPr>
          <a:xfrm>
            <a:off x="612648" y="1600200"/>
            <a:ext cx="5254752" cy="4495800"/>
          </a:xfrm>
        </p:spPr>
        <p:txBody>
          <a:bodyPr>
            <a:normAutofit fontScale="92500"/>
          </a:bodyPr>
          <a:lstStyle/>
          <a:p>
            <a:r>
              <a:rPr lang="en-US" dirty="0"/>
              <a:t>  It is enabling the approach to pension and retirement savings.</a:t>
            </a:r>
          </a:p>
          <a:p>
            <a:r>
              <a:rPr lang="en-US" dirty="0"/>
              <a:t> Payment and rewards.</a:t>
            </a:r>
          </a:p>
          <a:p>
            <a:r>
              <a:rPr lang="en-US" dirty="0"/>
              <a:t> Inclusive working environment</a:t>
            </a:r>
          </a:p>
          <a:p>
            <a:r>
              <a:rPr lang="en-US" dirty="0"/>
              <a:t> Harassment  and bullying norms and policies (</a:t>
            </a:r>
            <a:r>
              <a:rPr lang="en-US" dirty="0" err="1"/>
              <a:t>Utami</a:t>
            </a:r>
            <a:r>
              <a:rPr lang="en-US" dirty="0"/>
              <a:t>, 2018).</a:t>
            </a:r>
          </a:p>
          <a:p>
            <a:r>
              <a:rPr lang="en-US" dirty="0"/>
              <a:t> Ensure health and safety in the workplace.</a:t>
            </a:r>
          </a:p>
          <a:p>
            <a:r>
              <a:rPr lang="en-US" dirty="0"/>
              <a:t> Family leave policy</a:t>
            </a:r>
          </a:p>
        </p:txBody>
      </p:sp>
      <p:pic>
        <p:nvPicPr>
          <p:cNvPr id="5122" name="Picture 2"/>
          <p:cNvPicPr>
            <a:picLocks noChangeAspect="1" noChangeArrowheads="1"/>
          </p:cNvPicPr>
          <p:nvPr/>
        </p:nvPicPr>
        <p:blipFill>
          <a:blip r:embed="rId3"/>
          <a:srcRect/>
          <a:stretch>
            <a:fillRect/>
          </a:stretch>
        </p:blipFill>
        <p:spPr bwMode="auto">
          <a:xfrm>
            <a:off x="5867400" y="1752600"/>
            <a:ext cx="2895600" cy="1752600"/>
          </a:xfrm>
          <a:prstGeom prst="rect">
            <a:avLst/>
          </a:prstGeom>
          <a:noFill/>
          <a:ln w="9525">
            <a:noFill/>
            <a:miter lim="800000"/>
            <a:headEnd/>
            <a:tailEnd/>
          </a:ln>
          <a:effectLst/>
        </p:spPr>
      </p:pic>
      <p:pic>
        <p:nvPicPr>
          <p:cNvPr id="5123" name="Picture 3"/>
          <p:cNvPicPr>
            <a:picLocks noChangeAspect="1" noChangeArrowheads="1"/>
          </p:cNvPicPr>
          <p:nvPr/>
        </p:nvPicPr>
        <p:blipFill>
          <a:blip r:embed="rId4"/>
          <a:srcRect/>
          <a:stretch>
            <a:fillRect/>
          </a:stretch>
        </p:blipFill>
        <p:spPr bwMode="auto">
          <a:xfrm>
            <a:off x="5943600" y="3657600"/>
            <a:ext cx="2819400" cy="19812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Culture at Tesco</a:t>
            </a:r>
          </a:p>
        </p:txBody>
      </p:sp>
      <p:sp>
        <p:nvSpPr>
          <p:cNvPr id="3" name="Content Placeholder 2"/>
          <p:cNvSpPr>
            <a:spLocks noGrp="1"/>
          </p:cNvSpPr>
          <p:nvPr>
            <p:ph sz="quarter" idx="1"/>
          </p:nvPr>
        </p:nvSpPr>
        <p:spPr>
          <a:xfrm>
            <a:off x="612648" y="2133600"/>
            <a:ext cx="5026152" cy="3962400"/>
          </a:xfrm>
        </p:spPr>
        <p:txBody>
          <a:bodyPr>
            <a:normAutofit fontScale="77500" lnSpcReduction="20000"/>
          </a:bodyPr>
          <a:lstStyle/>
          <a:p>
            <a:r>
              <a:rPr lang="en-US" dirty="0"/>
              <a:t> It is relying in the value which people live by and assess all the term with the stage  of customers, colleagues and their communities in accepting the better term at everyday functions (Johnson et al., 2020).</a:t>
            </a:r>
          </a:p>
          <a:p>
            <a:r>
              <a:rPr lang="en-US" dirty="0"/>
              <a:t> It depend on the major aspects that every little makes big difference.</a:t>
            </a:r>
          </a:p>
          <a:p>
            <a:r>
              <a:rPr lang="en-US" dirty="0"/>
              <a:t> There is no one who tries harder for their customers  so Tesco is understanding  the range of business values as per the capturing the terms (</a:t>
            </a:r>
            <a:r>
              <a:rPr lang="en-US" dirty="0" err="1"/>
              <a:t>Utami</a:t>
            </a:r>
            <a:r>
              <a:rPr lang="en-US" dirty="0"/>
              <a:t>, 2018).</a:t>
            </a:r>
          </a:p>
          <a:p>
            <a:endParaRPr lang="en-US" dirty="0"/>
          </a:p>
          <a:p>
            <a:endParaRPr lang="en-US" dirty="0"/>
          </a:p>
        </p:txBody>
      </p:sp>
      <p:pic>
        <p:nvPicPr>
          <p:cNvPr id="4098" name="Picture 2"/>
          <p:cNvPicPr>
            <a:picLocks noChangeAspect="1" noChangeArrowheads="1"/>
          </p:cNvPicPr>
          <p:nvPr/>
        </p:nvPicPr>
        <p:blipFill>
          <a:blip r:embed="rId3"/>
          <a:srcRect/>
          <a:stretch>
            <a:fillRect/>
          </a:stretch>
        </p:blipFill>
        <p:spPr bwMode="auto">
          <a:xfrm>
            <a:off x="5791200" y="2209800"/>
            <a:ext cx="3048000" cy="320040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Conclusion </a:t>
            </a:r>
          </a:p>
        </p:txBody>
      </p:sp>
      <p:sp>
        <p:nvSpPr>
          <p:cNvPr id="3" name="Content Placeholder 2"/>
          <p:cNvSpPr>
            <a:spLocks noGrp="1"/>
          </p:cNvSpPr>
          <p:nvPr>
            <p:ph sz="quarter" idx="1"/>
          </p:nvPr>
        </p:nvSpPr>
        <p:spPr/>
        <p:txBody>
          <a:bodyPr>
            <a:normAutofit/>
          </a:bodyPr>
          <a:lstStyle/>
          <a:p>
            <a:r>
              <a:rPr lang="en-US" dirty="0"/>
              <a:t> This report analyze the factors  that is vital for showing the importance in the business  operations.</a:t>
            </a:r>
          </a:p>
          <a:p>
            <a:r>
              <a:rPr lang="en-US" dirty="0"/>
              <a:t> It discuss   HR function which is creating a aerial view of the diversity and inclusion in the term and bring the component  of people and management.</a:t>
            </a:r>
          </a:p>
          <a:p>
            <a:r>
              <a:rPr lang="en-US" dirty="0"/>
              <a:t> It analyze the different source with the flexible working in relation to diversity and inclusion at workplace.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References</a:t>
            </a:r>
          </a:p>
        </p:txBody>
      </p:sp>
      <p:pic>
        <p:nvPicPr>
          <p:cNvPr id="1026" name="Picture 2"/>
          <p:cNvPicPr>
            <a:picLocks noGrp="1" noChangeAspect="1" noChangeArrowheads="1"/>
          </p:cNvPicPr>
          <p:nvPr>
            <p:ph sz="quarter" idx="1"/>
          </p:nvPr>
        </p:nvPicPr>
        <p:blipFill>
          <a:blip r:embed="rId2"/>
          <a:srcRect/>
          <a:stretch>
            <a:fillRect/>
          </a:stretch>
        </p:blipFill>
        <p:spPr bwMode="auto">
          <a:xfrm>
            <a:off x="1066800" y="1981200"/>
            <a:ext cx="7086600" cy="3505200"/>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156</TotalTime>
  <Words>1384</Words>
  <Application>Microsoft Office PowerPoint</Application>
  <PresentationFormat>On-screen Show (4:3)</PresentationFormat>
  <Paragraphs>72</Paragraphs>
  <Slides>14</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Calibri</vt:lpstr>
      <vt:lpstr>Tw Cen MT</vt:lpstr>
      <vt:lpstr>Wingdings</vt:lpstr>
      <vt:lpstr>Wingdings 2</vt:lpstr>
      <vt:lpstr>Median</vt:lpstr>
      <vt:lpstr> Business Management</vt:lpstr>
      <vt:lpstr>PowerPoint Presentation</vt:lpstr>
      <vt:lpstr>PowerPoint Presentation</vt:lpstr>
      <vt:lpstr> Introduction</vt:lpstr>
      <vt:lpstr> Overview of Tesco</vt:lpstr>
      <vt:lpstr> Diversity and Inclusion at Tesco</vt:lpstr>
      <vt:lpstr> Contin…</vt:lpstr>
      <vt:lpstr> Role of Human resources in promoting diversity and inclusion through flexible working </vt:lpstr>
      <vt:lpstr> Importance of Managing Diversity at Workplace</vt:lpstr>
      <vt:lpstr> Flexible working environment at Tesco</vt:lpstr>
      <vt:lpstr> Policy at Tesco</vt:lpstr>
      <vt:lpstr> Culture at Tesco</vt:lpstr>
      <vt:lpstr> Conclusion </vt:lpstr>
      <vt:lpst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Management</dc:title>
  <dc:creator>user</dc:creator>
  <cp:lastModifiedBy>patrik</cp:lastModifiedBy>
  <cp:revision>64</cp:revision>
  <dcterms:created xsi:type="dcterms:W3CDTF">2006-08-16T00:00:00Z</dcterms:created>
  <dcterms:modified xsi:type="dcterms:W3CDTF">2022-11-22T11:00:10Z</dcterms:modified>
</cp:coreProperties>
</file>