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omments/comment1.xml" ContentType="application/vnd.openxmlformats-officedocument.presentationml.comment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1"/>
  </p:sldMasterIdLst>
  <p:notesMasterIdLst>
    <p:notesMasterId r:id="rId45"/>
  </p:notesMasterIdLst>
  <p:sldIdLst>
    <p:sldId id="256" r:id="rId2"/>
    <p:sldId id="393" r:id="rId3"/>
    <p:sldId id="257" r:id="rId4"/>
    <p:sldId id="258" r:id="rId5"/>
    <p:sldId id="430" r:id="rId6"/>
    <p:sldId id="431" r:id="rId7"/>
    <p:sldId id="259" r:id="rId8"/>
    <p:sldId id="389" r:id="rId9"/>
    <p:sldId id="261" r:id="rId10"/>
    <p:sldId id="373" r:id="rId11"/>
    <p:sldId id="432" r:id="rId12"/>
    <p:sldId id="433" r:id="rId13"/>
    <p:sldId id="434" r:id="rId14"/>
    <p:sldId id="452" r:id="rId15"/>
    <p:sldId id="453" r:id="rId16"/>
    <p:sldId id="435" r:id="rId17"/>
    <p:sldId id="436" r:id="rId18"/>
    <p:sldId id="437" r:id="rId19"/>
    <p:sldId id="438" r:id="rId20"/>
    <p:sldId id="439" r:id="rId21"/>
    <p:sldId id="440" r:id="rId22"/>
    <p:sldId id="441" r:id="rId23"/>
    <p:sldId id="442" r:id="rId24"/>
    <p:sldId id="376" r:id="rId25"/>
    <p:sldId id="443" r:id="rId26"/>
    <p:sldId id="396" r:id="rId27"/>
    <p:sldId id="444" r:id="rId28"/>
    <p:sldId id="445" r:id="rId29"/>
    <p:sldId id="397" r:id="rId30"/>
    <p:sldId id="401" r:id="rId31"/>
    <p:sldId id="446" r:id="rId32"/>
    <p:sldId id="447" r:id="rId33"/>
    <p:sldId id="402" r:id="rId34"/>
    <p:sldId id="448" r:id="rId35"/>
    <p:sldId id="449" r:id="rId36"/>
    <p:sldId id="404" r:id="rId37"/>
    <p:sldId id="450" r:id="rId38"/>
    <p:sldId id="298" r:id="rId39"/>
    <p:sldId id="451" r:id="rId40"/>
    <p:sldId id="380" r:id="rId41"/>
    <p:sldId id="302" r:id="rId42"/>
    <p:sldId id="427" r:id="rId43"/>
    <p:sldId id="305"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K" initials="KK" lastIdx="25" clrIdx="0">
    <p:extLst/>
  </p:cmAuthor>
  <p:cmAuthor id="2" name="AuQ" initials="AuQ" lastIdx="7" clrIdx="1">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62141" autoAdjust="0"/>
  </p:normalViewPr>
  <p:slideViewPr>
    <p:cSldViewPr>
      <p:cViewPr varScale="1">
        <p:scale>
          <a:sx n="107" d="100"/>
          <a:sy n="107" d="100"/>
        </p:scale>
        <p:origin x="668" y="68"/>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notesViewPr>
    <p:cSldViewPr>
      <p:cViewPr varScale="1">
        <p:scale>
          <a:sx n="56" d="100"/>
          <a:sy n="56" d="100"/>
        </p:scale>
        <p:origin x="-282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6-03-16T16:00:51.334" idx="3">
    <p:pos x="1598" y="3993"/>
    <p:text>The note below references Table 3 and Table 1. It looks like these tables appear only in the book (not in the slides) and are actually numbered 7.3 and 7.1. Please rewrite the note to either direct students to the book or to omit the reference altogether.</p:text>
    <p:extLst mod="1">
      <p:ext uri="{C676402C-5697-4E1C-873F-D02D1690AC5C}">
        <p15:threadingInfo xmlns:p15="http://schemas.microsoft.com/office/powerpoint/2012/main" timeZoneBias="3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E0210D1-F501-4EAD-A741-C7B5813FF0BA}" type="datetimeFigureOut">
              <a:rPr lang="en-US" smtClean="0"/>
              <a:t>3/12/2020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14464DD-64C1-461B-B1E6-82A8A7022993}" type="slidenum">
              <a:rPr lang="en-US" smtClean="0"/>
              <a:t>‹#›</a:t>
            </a:fld>
            <a:endParaRPr lang="en-US" dirty="0"/>
          </a:p>
        </p:txBody>
      </p:sp>
    </p:spTree>
    <p:extLst>
      <p:ext uri="{BB962C8B-B14F-4D97-AF65-F5344CB8AC3E}">
        <p14:creationId xmlns:p14="http://schemas.microsoft.com/office/powerpoint/2010/main" val="862636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smtClean="0">
                <a:solidFill>
                  <a:schemeClr val="tx1"/>
                </a:solidFill>
                <a:effectLst/>
                <a:latin typeface="+mn-lt"/>
                <a:ea typeface="+mn-ea"/>
                <a:cs typeface="+mn-cs"/>
              </a:rPr>
              <a:t>Customer: </a:t>
            </a:r>
            <a:r>
              <a:rPr lang="en-US" sz="1200" b="0" i="1" kern="1200" dirty="0" smtClean="0">
                <a:solidFill>
                  <a:schemeClr val="tx1"/>
                </a:solidFill>
                <a:effectLst/>
                <a:latin typeface="+mn-lt"/>
                <a:ea typeface="+mn-ea"/>
                <a:cs typeface="+mn-cs"/>
              </a:rPr>
              <a:t>“Why should I choose you?”</a:t>
            </a:r>
            <a:endParaRPr lang="en-US" sz="1200" b="0" kern="1200" dirty="0" smtClean="0">
              <a:solidFill>
                <a:schemeClr val="tx1"/>
              </a:solidFill>
              <a:effectLst/>
              <a:latin typeface="+mn-lt"/>
              <a:ea typeface="+mn-ea"/>
              <a:cs typeface="+mn-cs"/>
            </a:endParaRPr>
          </a:p>
          <a:p>
            <a:r>
              <a:rPr lang="en-US" sz="1200" b="0" kern="1200" dirty="0" smtClean="0">
                <a:solidFill>
                  <a:schemeClr val="tx1"/>
                </a:solidFill>
                <a:effectLst/>
                <a:latin typeface="+mn-lt"/>
                <a:ea typeface="+mn-ea"/>
                <a:cs typeface="+mn-cs"/>
              </a:rPr>
              <a:t>Business:</a:t>
            </a:r>
            <a:r>
              <a:rPr lang="en-US" sz="1200" b="0" i="1" kern="1200" dirty="0" smtClean="0">
                <a:solidFill>
                  <a:schemeClr val="tx1"/>
                </a:solidFill>
                <a:effectLst/>
                <a:latin typeface="+mn-lt"/>
                <a:ea typeface="+mn-ea"/>
                <a:cs typeface="+mn-cs"/>
              </a:rPr>
              <a:t> “Because we promise that we shall serve your needs without long waits or exorbitant charges.” </a:t>
            </a:r>
            <a:endParaRPr lang="en-US" sz="1200" b="0" kern="1200" dirty="0" smtClean="0">
              <a:solidFill>
                <a:schemeClr val="tx1"/>
              </a:solidFill>
              <a:effectLst/>
              <a:latin typeface="+mn-lt"/>
              <a:ea typeface="+mn-ea"/>
              <a:cs typeface="+mn-cs"/>
            </a:endParaRPr>
          </a:p>
          <a:p>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14464DD-64C1-461B-B1E6-82A8A7022993}" type="slidenum">
              <a:rPr lang="en-US" smtClean="0"/>
              <a:t>1</a:t>
            </a:fld>
            <a:endParaRPr lang="en-US" dirty="0"/>
          </a:p>
        </p:txBody>
      </p:sp>
    </p:spTree>
    <p:extLst>
      <p:ext uri="{BB962C8B-B14F-4D97-AF65-F5344CB8AC3E}">
        <p14:creationId xmlns:p14="http://schemas.microsoft.com/office/powerpoint/2010/main" val="859004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2</a:t>
            </a:fld>
            <a:endParaRPr lang="en-US" dirty="0"/>
          </a:p>
        </p:txBody>
      </p:sp>
    </p:spTree>
    <p:extLst>
      <p:ext uri="{BB962C8B-B14F-4D97-AF65-F5344CB8AC3E}">
        <p14:creationId xmlns:p14="http://schemas.microsoft.com/office/powerpoint/2010/main" val="6932361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management of demand and resources constitute the two broad content areas of capacity management.</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a:t>
            </a:fld>
            <a:endParaRPr lang="en-US" dirty="0"/>
          </a:p>
        </p:txBody>
      </p:sp>
    </p:spTree>
    <p:extLst>
      <p:ext uri="{BB962C8B-B14F-4D97-AF65-F5344CB8AC3E}">
        <p14:creationId xmlns:p14="http://schemas.microsoft.com/office/powerpoint/2010/main" val="693236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Holland Tunnel from New Jersey to New York City has a fixed capacity. It is overwhelmed at opposite ends on weekday mornings and evenings</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when traffic flows into and out of the city. The tunnel authorities have created a slab of different toll rates (inbound to NYC only) at different times of the day and week to try to move a portion of the morning rush to periods of lower utilization. It has helped, though the price elasticity of demand seems to be rather low for tunnel travelers, perhaps a reflection of inflexibility in work hour timing. Similarly, hotels, trains, golf courses, and airlines use variable pricing on limited chunks of capacity to try move customers to off-peak times.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a:t>
            </a:fld>
            <a:endParaRPr lang="en-US" dirty="0"/>
          </a:p>
        </p:txBody>
      </p:sp>
    </p:spTree>
    <p:extLst>
      <p:ext uri="{BB962C8B-B14F-4D97-AF65-F5344CB8AC3E}">
        <p14:creationId xmlns:p14="http://schemas.microsoft.com/office/powerpoint/2010/main" val="28132408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Scheduling seeks the most effective use of capacity to satisfy specific goals, such as customer satisfaction, speed of work flow, and employee satisfaction.</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5</a:t>
            </a:fld>
            <a:endParaRPr lang="en-US" dirty="0"/>
          </a:p>
        </p:txBody>
      </p:sp>
    </p:spTree>
    <p:extLst>
      <p:ext uri="{BB962C8B-B14F-4D97-AF65-F5344CB8AC3E}">
        <p14:creationId xmlns:p14="http://schemas.microsoft.com/office/powerpoint/2010/main" val="28132408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6</a:t>
            </a:fld>
            <a:endParaRPr lang="en-US" dirty="0"/>
          </a:p>
        </p:txBody>
      </p:sp>
    </p:spTree>
    <p:extLst>
      <p:ext uri="{BB962C8B-B14F-4D97-AF65-F5344CB8AC3E}">
        <p14:creationId xmlns:p14="http://schemas.microsoft.com/office/powerpoint/2010/main" val="2813240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Supplier capacity issues can hamstring production. Production capacity issues can prevent shipments in time. Storage and distribution capacity issues can affect inventory costs and customer service levels. Logistics capacity issues can impact every node of the supply network, disrupting inward and outward flows. Returns capacity issues can result in stockpiles of obsolete inventory and large write-offs. Human capacity issues can hurt production and other business activities.</a:t>
            </a:r>
          </a:p>
        </p:txBody>
      </p:sp>
      <p:sp>
        <p:nvSpPr>
          <p:cNvPr id="4" name="Slide Number Placeholder 3"/>
          <p:cNvSpPr>
            <a:spLocks noGrp="1"/>
          </p:cNvSpPr>
          <p:nvPr>
            <p:ph type="sldNum" sz="quarter" idx="10"/>
          </p:nvPr>
        </p:nvSpPr>
        <p:spPr/>
        <p:txBody>
          <a:bodyPr/>
          <a:lstStyle/>
          <a:p>
            <a:fld id="{614464DD-64C1-461B-B1E6-82A8A7022993}" type="slidenum">
              <a:rPr lang="en-US" smtClean="0"/>
              <a:t>7</a:t>
            </a:fld>
            <a:endParaRPr lang="en-US" dirty="0"/>
          </a:p>
        </p:txBody>
      </p:sp>
    </p:spTree>
    <p:extLst>
      <p:ext uri="{BB962C8B-B14F-4D97-AF65-F5344CB8AC3E}">
        <p14:creationId xmlns:p14="http://schemas.microsoft.com/office/powerpoint/2010/main" val="3450358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8</a:t>
            </a:fld>
            <a:endParaRPr lang="en-US" dirty="0"/>
          </a:p>
        </p:txBody>
      </p:sp>
    </p:spTree>
    <p:extLst>
      <p:ext uri="{BB962C8B-B14F-4D97-AF65-F5344CB8AC3E}">
        <p14:creationId xmlns:p14="http://schemas.microsoft.com/office/powerpoint/2010/main" val="3699715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9</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Yield represents the extent to which capacity is being utilized in achieving full revenue-generating potential. Yield managers will work on capacity and pricing issues simultaneously to maximize revenue across different customer segments.</a:t>
            </a: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10</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11</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12</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13</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14</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15</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16</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17</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18</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Companies that offer advance sales, such as hotels and airlines, experience last-minute customer cancellations or customers simply not turning up (no-shows).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19</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20</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As the table indicates, we can overbook by about 8 guests, which</a:t>
            </a:r>
            <a:r>
              <a:rPr lang="en-US" sz="1200" kern="1200" baseline="0" dirty="0" smtClean="0">
                <a:solidFill>
                  <a:schemeClr val="tx1"/>
                </a:solidFill>
                <a:effectLst/>
                <a:latin typeface="+mn-lt"/>
                <a:ea typeface="+mn-ea"/>
                <a:cs typeface="+mn-cs"/>
              </a:rPr>
              <a:t> is</a:t>
            </a:r>
            <a:r>
              <a:rPr lang="en-US" sz="1200" kern="1200" dirty="0" smtClean="0">
                <a:solidFill>
                  <a:schemeClr val="tx1"/>
                </a:solidFill>
                <a:effectLst/>
                <a:latin typeface="+mn-lt"/>
                <a:ea typeface="+mn-ea"/>
                <a:cs typeface="+mn-cs"/>
              </a:rPr>
              <a:t> the expected number of no-shows based on previous history. Do you see what’s wrong with this approach? You’re correct! We are not considering costs at all.</a:t>
            </a: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21</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We have not shown computations beyond 9 overbookings, since clearly overbooking either 6 or 7 guests results in the lowest expected cost of $217.</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An advantage with the expected cost table method is that we can change C</a:t>
            </a:r>
            <a:r>
              <a:rPr lang="en-US" sz="1200" kern="1200" baseline="-25000" dirty="0" smtClean="0">
                <a:solidFill>
                  <a:schemeClr val="tx1"/>
                </a:solidFill>
                <a:effectLst/>
                <a:latin typeface="+mn-lt"/>
                <a:ea typeface="+mn-ea"/>
                <a:cs typeface="+mn-cs"/>
              </a:rPr>
              <a:t>s</a:t>
            </a:r>
            <a:r>
              <a:rPr lang="en-US" sz="1200" kern="1200" dirty="0" smtClean="0">
                <a:solidFill>
                  <a:schemeClr val="tx1"/>
                </a:solidFill>
                <a:effectLst/>
                <a:latin typeface="+mn-lt"/>
                <a:ea typeface="+mn-ea"/>
                <a:cs typeface="+mn-cs"/>
              </a:rPr>
              <a:t>, the cost of stock-out, for different levels of stock-outs.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r>
              <a:rPr lang="en-US" dirty="0" smtClean="0"/>
              <a:t>Notes referenced in the table above:</a:t>
            </a:r>
          </a:p>
          <a:p>
            <a:endParaRPr lang="en-US" dirty="0" smtClean="0"/>
          </a:p>
          <a:p>
            <a:pPr lvl="1"/>
            <a:r>
              <a:rPr lang="en-US" sz="1400" dirty="0" err="1" smtClean="0"/>
              <a:t>i</a:t>
            </a:r>
            <a:r>
              <a:rPr lang="en-US" sz="1400" dirty="0" smtClean="0"/>
              <a:t> 	Overbooked 0 guests, 0 no-shows</a:t>
            </a:r>
          </a:p>
          <a:p>
            <a:pPr lvl="1"/>
            <a:r>
              <a:rPr lang="en-US" sz="1400" dirty="0" smtClean="0"/>
              <a:t>	Cost = 0</a:t>
            </a:r>
          </a:p>
          <a:p>
            <a:pPr lvl="1">
              <a:spcBef>
                <a:spcPts val="900"/>
              </a:spcBef>
            </a:pPr>
            <a:r>
              <a:rPr lang="en-US" sz="1400" dirty="0" smtClean="0"/>
              <a:t>ii 	Overbooked 0 guest, 1 no show</a:t>
            </a:r>
          </a:p>
          <a:p>
            <a:pPr lvl="1"/>
            <a:r>
              <a:rPr lang="en-US" sz="1400" dirty="0" smtClean="0"/>
              <a:t>	Cost = Co = $40. Cost of empty room (wasted capacity)</a:t>
            </a:r>
          </a:p>
          <a:p>
            <a:pPr lvl="1">
              <a:spcBef>
                <a:spcPts val="900"/>
              </a:spcBef>
            </a:pPr>
            <a:r>
              <a:rPr lang="en-US" sz="1400" dirty="0" smtClean="0"/>
              <a:t>iii 	Overbooked 0 guests. 2 no-shows</a:t>
            </a:r>
          </a:p>
          <a:p>
            <a:pPr lvl="1"/>
            <a:r>
              <a:rPr lang="en-US" sz="1400" dirty="0" smtClean="0"/>
              <a:t>	Cost = Co * 2 = $40 * 2 = $80</a:t>
            </a:r>
          </a:p>
          <a:p>
            <a:pPr lvl="1">
              <a:spcBef>
                <a:spcPts val="900"/>
              </a:spcBef>
            </a:pPr>
            <a:r>
              <a:rPr lang="en-US" sz="1400" dirty="0" smtClean="0"/>
              <a:t>iv 	Overbooked 1 guest, 0 no-shows</a:t>
            </a:r>
          </a:p>
          <a:p>
            <a:pPr lvl="1"/>
            <a:r>
              <a:rPr lang="en-US" sz="1400" dirty="0" smtClean="0"/>
              <a:t>	Cost = Cs = $60 = cost of turning away guest who was overbooked (running out of capacity)</a:t>
            </a:r>
          </a:p>
          <a:p>
            <a:pPr lvl="1">
              <a:spcBef>
                <a:spcPts val="900"/>
              </a:spcBef>
            </a:pPr>
            <a:r>
              <a:rPr lang="en-US" sz="1400" dirty="0" smtClean="0"/>
              <a:t>v 	Overbooked 1 guest, 2 no-shows</a:t>
            </a:r>
          </a:p>
          <a:p>
            <a:pPr lvl="1"/>
            <a:r>
              <a:rPr lang="en-US" sz="1400" dirty="0" smtClean="0"/>
              <a:t>	Cost = Co * 1 empty room = $40</a:t>
            </a:r>
          </a:p>
          <a:p>
            <a:pPr lvl="1">
              <a:spcBef>
                <a:spcPts val="900"/>
              </a:spcBef>
            </a:pPr>
            <a:r>
              <a:rPr lang="en-US" sz="1400" dirty="0" smtClean="0"/>
              <a:t>vi 	Overbooked 2 guests, 0 no-shows</a:t>
            </a:r>
          </a:p>
          <a:p>
            <a:pPr lvl="1"/>
            <a:r>
              <a:rPr lang="en-US" sz="1400" dirty="0" smtClean="0"/>
              <a:t>	Cost = Cs = $60 * 2 = $120</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22</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From Table 7.3 (an extension of Table 7.1), we find that when overbooking quantity OB (column 3) such that the probability of no-shows is equal to or greater than overbookings,</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P(NS ≥OB) is at or greater than 0.60. To do that, first look at column 4 of Table 3 to identify that the P(NS ≥OB) value is equal to or immediately greater than the critical ratio 0.60. We have a match at 0.60, corresponding to an overbooking quantity OB of 7 guests (see column 3). The recommended overbooking quantity of 7 tallies with our expected cost analysis recommendation. The next higher overbooking figure is 6 at a</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P(NS ≥OB) of 0.65.</a:t>
            </a:r>
            <a:endParaRPr lang="en-US" dirty="0" smtClean="0"/>
          </a:p>
        </p:txBody>
      </p:sp>
      <p:sp>
        <p:nvSpPr>
          <p:cNvPr id="4" name="Slide Number Placeholder 3"/>
          <p:cNvSpPr>
            <a:spLocks noGrp="1"/>
          </p:cNvSpPr>
          <p:nvPr>
            <p:ph type="sldNum" sz="quarter" idx="10"/>
          </p:nvPr>
        </p:nvSpPr>
        <p:spPr/>
        <p:txBody>
          <a:bodyPr/>
          <a:lstStyle/>
          <a:p>
            <a:fld id="{614464DD-64C1-461B-B1E6-82A8A7022993}" type="slidenum">
              <a:rPr lang="en-US" smtClean="0"/>
              <a:t>23</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However, the business will usually have to turn away some later-arriving, higher</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rate guests because capacity has been locked up earlier by lower</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rate customers.</a:t>
            </a:r>
          </a:p>
          <a:p>
            <a:r>
              <a:rPr lang="en-US" sz="1200" kern="1200" dirty="0" smtClean="0">
                <a:solidFill>
                  <a:schemeClr val="tx1"/>
                </a:solidFill>
                <a:effectLst/>
                <a:latin typeface="+mn-lt"/>
                <a:ea typeface="+mn-ea"/>
                <a:cs typeface="+mn-cs"/>
              </a:rPr>
              <a:t>For example, a hotel may wish to know how many rooms to set aside for higher paying guests for a certain date. Too much, and it may lead to empty rooms; too little, and it may have to refuse higher rate customers.</a:t>
            </a:r>
            <a:endParaRPr lang="en-US" b="0" dirty="0"/>
          </a:p>
        </p:txBody>
      </p:sp>
      <p:sp>
        <p:nvSpPr>
          <p:cNvPr id="4" name="Slide Number Placeholder 3"/>
          <p:cNvSpPr>
            <a:spLocks noGrp="1"/>
          </p:cNvSpPr>
          <p:nvPr>
            <p:ph type="sldNum" sz="quarter" idx="10"/>
          </p:nvPr>
        </p:nvSpPr>
        <p:spPr/>
        <p:txBody>
          <a:bodyPr/>
          <a:lstStyle/>
          <a:p>
            <a:fld id="{614464DD-64C1-461B-B1E6-82A8A7022993}" type="slidenum">
              <a:rPr lang="en-US" smtClean="0"/>
              <a:t>24</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smtClean="0"/>
              <a:t>Give handout to students</a:t>
            </a:r>
            <a:endParaRPr lang="en-US" b="0" dirty="0"/>
          </a:p>
        </p:txBody>
      </p:sp>
      <p:sp>
        <p:nvSpPr>
          <p:cNvPr id="4" name="Slide Number Placeholder 3"/>
          <p:cNvSpPr>
            <a:spLocks noGrp="1"/>
          </p:cNvSpPr>
          <p:nvPr>
            <p:ph type="sldNum" sz="quarter" idx="10"/>
          </p:nvPr>
        </p:nvSpPr>
        <p:spPr/>
        <p:txBody>
          <a:bodyPr/>
          <a:lstStyle/>
          <a:p>
            <a:fld id="{614464DD-64C1-461B-B1E6-82A8A7022993}" type="slidenum">
              <a:rPr lang="en-US" smtClean="0"/>
              <a:t>25</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614464DD-64C1-461B-B1E6-82A8A7022993}" type="slidenum">
              <a:rPr lang="en-US" smtClean="0"/>
              <a:t>26</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Appointments, reservations, posted schedules, and wait lines are examples of how variations in demand are smoothened. Similarly, capacity can be flexed using temporary and part-time workers, multi-skilled workers, and on-call personnel.</a:t>
            </a:r>
          </a:p>
          <a:p>
            <a:r>
              <a:rPr lang="en-US" sz="1200" kern="1200" dirty="0" smtClean="0">
                <a:solidFill>
                  <a:schemeClr val="tx1"/>
                </a:solidFill>
                <a:effectLst/>
                <a:latin typeface="+mn-lt"/>
                <a:ea typeface="+mn-ea"/>
                <a:cs typeface="+mn-cs"/>
              </a:rPr>
              <a:t>Capacity in an ER cannot be readily or significantly enhanced since expert personnel are required.</a:t>
            </a:r>
            <a:endParaRPr lang="en-US" b="0" dirty="0"/>
          </a:p>
        </p:txBody>
      </p:sp>
      <p:sp>
        <p:nvSpPr>
          <p:cNvPr id="4" name="Slide Number Placeholder 3"/>
          <p:cNvSpPr>
            <a:spLocks noGrp="1"/>
          </p:cNvSpPr>
          <p:nvPr>
            <p:ph type="sldNum" sz="quarter" idx="10"/>
          </p:nvPr>
        </p:nvSpPr>
        <p:spPr/>
        <p:txBody>
          <a:bodyPr/>
          <a:lstStyle/>
          <a:p>
            <a:fld id="{614464DD-64C1-461B-B1E6-82A8A7022993}" type="slidenum">
              <a:rPr lang="en-US" smtClean="0"/>
              <a:t>27</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Technicians in a pharmacy have to get two consecutive days off in a week. We wish to manage capacity most efficiently while observing this rule. There are 10 full-time technicians. Demand is variable.</a:t>
            </a:r>
            <a:endParaRPr lang="en-US" b="0" dirty="0"/>
          </a:p>
        </p:txBody>
      </p:sp>
      <p:sp>
        <p:nvSpPr>
          <p:cNvPr id="4" name="Slide Number Placeholder 3"/>
          <p:cNvSpPr>
            <a:spLocks noGrp="1"/>
          </p:cNvSpPr>
          <p:nvPr>
            <p:ph type="sldNum" sz="quarter" idx="10"/>
          </p:nvPr>
        </p:nvSpPr>
        <p:spPr/>
        <p:txBody>
          <a:bodyPr/>
          <a:lstStyle/>
          <a:p>
            <a:fld id="{614464DD-64C1-461B-B1E6-82A8A7022993}" type="slidenum">
              <a:rPr lang="en-US" smtClean="0"/>
              <a:t>28</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above heuristic is not the only solution given the excess capacity. Also, we can add more factors such as delinking Sunday and Monday, being part of two different weeks, and incorporating the impact of specific employee issues such as workers who are taking college courses or those with special family responsibilities.</a:t>
            </a:r>
            <a:endParaRPr lang="en-US" b="0" dirty="0"/>
          </a:p>
        </p:txBody>
      </p:sp>
      <p:sp>
        <p:nvSpPr>
          <p:cNvPr id="4" name="Slide Number Placeholder 3"/>
          <p:cNvSpPr>
            <a:spLocks noGrp="1"/>
          </p:cNvSpPr>
          <p:nvPr>
            <p:ph type="sldNum" sz="quarter" idx="10"/>
          </p:nvPr>
        </p:nvSpPr>
        <p:spPr/>
        <p:txBody>
          <a:bodyPr/>
          <a:lstStyle/>
          <a:p>
            <a:fld id="{614464DD-64C1-461B-B1E6-82A8A7022993}" type="slidenum">
              <a:rPr lang="en-US" smtClean="0"/>
              <a:t>29</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Some businesses operate with a single server at times, like times when there is a single car wash bay, a single checkout lane at a store, or a single window open at the drive-in at McDonalds. Other times, you may see a single line leading to multiple counters, as in a movie theater or a store checkout. We consider a single line, first come,</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first served line discipline for both single and multiple server systems to keep it simple.</a:t>
            </a:r>
            <a:endParaRPr lang="en-US" b="0" dirty="0"/>
          </a:p>
        </p:txBody>
      </p:sp>
      <p:sp>
        <p:nvSpPr>
          <p:cNvPr id="4" name="Slide Number Placeholder 3"/>
          <p:cNvSpPr>
            <a:spLocks noGrp="1"/>
          </p:cNvSpPr>
          <p:nvPr>
            <p:ph type="sldNum" sz="quarter" idx="10"/>
          </p:nvPr>
        </p:nvSpPr>
        <p:spPr/>
        <p:txBody>
          <a:bodyPr/>
          <a:lstStyle/>
          <a:p>
            <a:fld id="{614464DD-64C1-461B-B1E6-82A8A7022993}" type="slidenum">
              <a:rPr lang="en-US" smtClean="0"/>
              <a:t>30</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Let us first analyze a single server waiting line consisting of one queue and one server and unlimited customers using the basic M/M/1</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queuing model. We assume that the waiting line has no limit; that line discipline is first come,</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first served; and that customers do not abandon or refuse to join the line.</a:t>
            </a:r>
            <a:endParaRPr lang="en-US" b="0" dirty="0"/>
          </a:p>
        </p:txBody>
      </p:sp>
      <p:sp>
        <p:nvSpPr>
          <p:cNvPr id="4" name="Slide Number Placeholder 3"/>
          <p:cNvSpPr>
            <a:spLocks noGrp="1"/>
          </p:cNvSpPr>
          <p:nvPr>
            <p:ph type="sldNum" sz="quarter" idx="10"/>
          </p:nvPr>
        </p:nvSpPr>
        <p:spPr/>
        <p:txBody>
          <a:bodyPr/>
          <a:lstStyle/>
          <a:p>
            <a:fld id="{614464DD-64C1-461B-B1E6-82A8A7022993}" type="slidenum">
              <a:rPr lang="en-US" smtClean="0"/>
              <a:t>31</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DMV wishes to cut down the average time spent waiting in line to 2 minutes or less. How many servers would it need? All other parameters remain the same. The average arrival rate is less than the average service rate times number of servers.</a:t>
            </a:r>
            <a:endParaRPr lang="en-US" b="0" dirty="0"/>
          </a:p>
        </p:txBody>
      </p:sp>
      <p:sp>
        <p:nvSpPr>
          <p:cNvPr id="4" name="Slide Number Placeholder 3"/>
          <p:cNvSpPr>
            <a:spLocks noGrp="1"/>
          </p:cNvSpPr>
          <p:nvPr>
            <p:ph type="sldNum" sz="quarter" idx="10"/>
          </p:nvPr>
        </p:nvSpPr>
        <p:spPr/>
        <p:txBody>
          <a:bodyPr/>
          <a:lstStyle/>
          <a:p>
            <a:fld id="{614464DD-64C1-461B-B1E6-82A8A7022993}" type="slidenum">
              <a:rPr lang="en-US" smtClean="0"/>
              <a:t>32</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Stores like Apple have tried to add capacity or move capacity closer to the customer by using iPhones to ring up purchases when the customer is in the store. Expansion of sales to online channels has also helped reduce waiting line length and hence wait times. Lowe’s and Home Depot have added mobile checkouts, and self-checkout lanes can be seen in these stores and stores like Wal-Mart. Other stores like Old Navy deploy "line busters”—employees that come</a:t>
            </a:r>
            <a:r>
              <a:rPr lang="en-US" sz="1200" kern="1200" baseline="0" dirty="0" smtClean="0">
                <a:solidFill>
                  <a:schemeClr val="tx1"/>
                </a:solidFill>
                <a:effectLst/>
                <a:latin typeface="+mn-lt"/>
                <a:ea typeface="+mn-ea"/>
                <a:cs typeface="+mn-cs"/>
              </a:rPr>
              <a:t> up </a:t>
            </a:r>
            <a:r>
              <a:rPr lang="en-US" sz="1200" kern="1200" dirty="0" smtClean="0">
                <a:solidFill>
                  <a:schemeClr val="tx1"/>
                </a:solidFill>
                <a:effectLst/>
                <a:latin typeface="+mn-lt"/>
                <a:ea typeface="+mn-ea"/>
                <a:cs typeface="+mn-cs"/>
              </a:rPr>
              <a:t>when lines get beyond a certain length.</a:t>
            </a:r>
            <a:endParaRPr lang="en-US" b="0" dirty="0"/>
          </a:p>
        </p:txBody>
      </p:sp>
      <p:sp>
        <p:nvSpPr>
          <p:cNvPr id="4" name="Slide Number Placeholder 3"/>
          <p:cNvSpPr>
            <a:spLocks noGrp="1"/>
          </p:cNvSpPr>
          <p:nvPr>
            <p:ph type="sldNum" sz="quarter" idx="10"/>
          </p:nvPr>
        </p:nvSpPr>
        <p:spPr/>
        <p:txBody>
          <a:bodyPr/>
          <a:lstStyle/>
          <a:p>
            <a:fld id="{614464DD-64C1-461B-B1E6-82A8A7022993}" type="slidenum">
              <a:rPr lang="en-US" smtClean="0"/>
              <a:t>33</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Appointments do not help patients reduce the months they need to wait to get to see a busy doctor.</a:t>
            </a:r>
          </a:p>
          <a:p>
            <a:r>
              <a:rPr lang="en-US" sz="1200" kern="1200" dirty="0" smtClean="0">
                <a:solidFill>
                  <a:schemeClr val="tx1"/>
                </a:solidFill>
                <a:effectLst/>
                <a:latin typeface="+mn-lt"/>
                <a:ea typeface="+mn-ea"/>
                <a:cs typeface="+mn-cs"/>
              </a:rPr>
              <a:t>Early bird specials, off-season</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discounts on rates for hotels, and tolls are useful strategies for de-seasonalizing demand. Random variation is harder to reduce, so some capacity has to be kept in reserve for emergencies if the consequences of having to make the customer wait are dire for the customer or for the business.</a:t>
            </a:r>
            <a:endParaRPr lang="en-US" b="0" dirty="0"/>
          </a:p>
        </p:txBody>
      </p:sp>
      <p:sp>
        <p:nvSpPr>
          <p:cNvPr id="4" name="Slide Number Placeholder 3"/>
          <p:cNvSpPr>
            <a:spLocks noGrp="1"/>
          </p:cNvSpPr>
          <p:nvPr>
            <p:ph type="sldNum" sz="quarter" idx="10"/>
          </p:nvPr>
        </p:nvSpPr>
        <p:spPr/>
        <p:txBody>
          <a:bodyPr/>
          <a:lstStyle/>
          <a:p>
            <a:fld id="{614464DD-64C1-461B-B1E6-82A8A7022993}" type="slidenum">
              <a:rPr lang="en-US" smtClean="0"/>
              <a:t>34</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Line balancing is a concept adapted from factory production lines, where the product (customer) has to pass through a series of workstations (servers) in order to become finished output. If these workstations are unbalanced, that is, they do different tasks with different times, some will be idle while others will be overloaded. The idea of line balancing is to take away tasks from overloaded stations and distribute them to underworked stations, thus increasing capacity for the entire process. Line balancing could be considered as a capacity-enhancing technique for services where the customer has to go through multiple interdependent phases to accomplish a goal.</a:t>
            </a:r>
            <a:endParaRPr lang="en-US" b="0" dirty="0"/>
          </a:p>
        </p:txBody>
      </p:sp>
      <p:sp>
        <p:nvSpPr>
          <p:cNvPr id="4" name="Slide Number Placeholder 3"/>
          <p:cNvSpPr>
            <a:spLocks noGrp="1"/>
          </p:cNvSpPr>
          <p:nvPr>
            <p:ph type="sldNum" sz="quarter" idx="10"/>
          </p:nvPr>
        </p:nvSpPr>
        <p:spPr/>
        <p:txBody>
          <a:bodyPr/>
          <a:lstStyle/>
          <a:p>
            <a:fld id="{614464DD-64C1-461B-B1E6-82A8A7022993}" type="slidenum">
              <a:rPr lang="en-US" smtClean="0"/>
              <a:t>35</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Wait</a:t>
            </a:r>
            <a:r>
              <a:rPr lang="en-US" sz="1200" kern="1200" baseline="0" dirty="0" smtClean="0">
                <a:solidFill>
                  <a:schemeClr val="tx1"/>
                </a:solidFill>
                <a:effectLst/>
                <a:latin typeface="+mn-lt"/>
                <a:ea typeface="+mn-ea"/>
                <a:cs typeface="+mn-cs"/>
              </a:rPr>
              <a:t> areas equipped with m</a:t>
            </a:r>
            <a:r>
              <a:rPr lang="en-US" sz="1200" kern="1200" dirty="0" smtClean="0">
                <a:solidFill>
                  <a:schemeClr val="tx1"/>
                </a:solidFill>
                <a:effectLst/>
                <a:latin typeface="+mn-lt"/>
                <a:ea typeface="+mn-ea"/>
                <a:cs typeface="+mn-cs"/>
              </a:rPr>
              <a:t>irrors, magazines, TVs, computer tablets, and WiFi are common nowadays. Walt Disney Co. store employees are trained to entertain customers with Disney trivia while they are in line.</a:t>
            </a:r>
          </a:p>
          <a:p>
            <a:r>
              <a:rPr lang="en-US" sz="1200" kern="1200" dirty="0" smtClean="0">
                <a:solidFill>
                  <a:schemeClr val="tx1"/>
                </a:solidFill>
                <a:effectLst/>
                <a:latin typeface="+mn-lt"/>
                <a:ea typeface="+mn-ea"/>
                <a:cs typeface="+mn-cs"/>
              </a:rPr>
              <a:t>Choice of music in elevators, multiple screen shot TVs with remotes, and some level of participation in the process do not cost much, but they may keep them involved and interested.</a:t>
            </a:r>
          </a:p>
          <a:p>
            <a:r>
              <a:rPr lang="en-US" sz="1200" kern="1200" dirty="0" smtClean="0">
                <a:solidFill>
                  <a:schemeClr val="tx1"/>
                </a:solidFill>
                <a:effectLst/>
                <a:latin typeface="+mn-lt"/>
                <a:ea typeface="+mn-ea"/>
                <a:cs typeface="+mn-cs"/>
              </a:rPr>
              <a:t>For long delays, however, the psychological value of communication diminishes.</a:t>
            </a:r>
            <a:endParaRPr lang="en-US" b="0" dirty="0"/>
          </a:p>
        </p:txBody>
      </p:sp>
      <p:sp>
        <p:nvSpPr>
          <p:cNvPr id="4" name="Slide Number Placeholder 3"/>
          <p:cNvSpPr>
            <a:spLocks noGrp="1"/>
          </p:cNvSpPr>
          <p:nvPr>
            <p:ph type="sldNum" sz="quarter" idx="10"/>
          </p:nvPr>
        </p:nvSpPr>
        <p:spPr/>
        <p:txBody>
          <a:bodyPr/>
          <a:lstStyle/>
          <a:p>
            <a:fld id="{614464DD-64C1-461B-B1E6-82A8A7022993}" type="slidenum">
              <a:rPr lang="en-US" smtClean="0"/>
              <a:t>36</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Disneyland designed snake lines to ensure that customers are not able to observe the entire length of that really long line! Restaurants split up lines into different locations, such as wait lounges and bars, to convey the same impression of small wait lines.</a:t>
            </a:r>
          </a:p>
          <a:p>
            <a:r>
              <a:rPr lang="en-US" sz="1200" kern="1200" dirty="0" smtClean="0">
                <a:solidFill>
                  <a:schemeClr val="tx1"/>
                </a:solidFill>
                <a:effectLst/>
                <a:latin typeface="+mn-lt"/>
                <a:ea typeface="+mn-ea"/>
                <a:cs typeface="+mn-cs"/>
              </a:rPr>
              <a:t>Visible evidence that VIP customers are actually paying more also helps smooth ruffled feathers, though a certain level of resentment remains.</a:t>
            </a:r>
          </a:p>
          <a:p>
            <a:endParaRPr lang="en-US" b="0" dirty="0"/>
          </a:p>
        </p:txBody>
      </p:sp>
      <p:sp>
        <p:nvSpPr>
          <p:cNvPr id="4" name="Slide Number Placeholder 3"/>
          <p:cNvSpPr>
            <a:spLocks noGrp="1"/>
          </p:cNvSpPr>
          <p:nvPr>
            <p:ph type="sldNum" sz="quarter" idx="10"/>
          </p:nvPr>
        </p:nvSpPr>
        <p:spPr/>
        <p:txBody>
          <a:bodyPr/>
          <a:lstStyle/>
          <a:p>
            <a:fld id="{614464DD-64C1-461B-B1E6-82A8A7022993}" type="slidenum">
              <a:rPr lang="en-US" smtClean="0"/>
              <a:t>37</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smtClean="0"/>
              <a:t>Also, percentage </a:t>
            </a:r>
            <a:r>
              <a:rPr lang="en-US" sz="1200" kern="1200" dirty="0" smtClean="0">
                <a:solidFill>
                  <a:schemeClr val="tx1"/>
                </a:solidFill>
                <a:effectLst/>
                <a:latin typeface="+mn-lt"/>
                <a:ea typeface="+mn-ea"/>
                <a:cs typeface="+mn-cs"/>
              </a:rPr>
              <a:t>of</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process monitored for capacity planning and management,</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percentage change in capacity adjustments events,</a:t>
            </a:r>
            <a:r>
              <a:rPr lang="en-US" sz="1200" kern="1200" baseline="0" dirty="0" smtClean="0">
                <a:solidFill>
                  <a:schemeClr val="tx1"/>
                </a:solidFill>
                <a:effectLst/>
                <a:latin typeface="+mn-lt"/>
                <a:ea typeface="+mn-ea"/>
                <a:cs typeface="+mn-cs"/>
              </a:rPr>
              <a:t> percentage </a:t>
            </a:r>
            <a:r>
              <a:rPr lang="en-US" sz="1200" kern="1200" dirty="0" smtClean="0">
                <a:solidFill>
                  <a:schemeClr val="tx1"/>
                </a:solidFill>
                <a:effectLst/>
                <a:latin typeface="+mn-lt"/>
                <a:ea typeface="+mn-ea"/>
                <a:cs typeface="+mn-cs"/>
              </a:rPr>
              <a:t>reduction in delivery delays,</a:t>
            </a:r>
            <a:r>
              <a:rPr lang="en-US" sz="1200" kern="1200" baseline="0" dirty="0" smtClean="0">
                <a:solidFill>
                  <a:schemeClr val="tx1"/>
                </a:solidFill>
                <a:effectLst/>
                <a:latin typeface="+mn-lt"/>
                <a:ea typeface="+mn-ea"/>
                <a:cs typeface="+mn-cs"/>
              </a:rPr>
              <a:t> and percentage </a:t>
            </a:r>
            <a:r>
              <a:rPr lang="en-US" sz="1200" kern="1200" dirty="0" smtClean="0">
                <a:solidFill>
                  <a:schemeClr val="tx1"/>
                </a:solidFill>
                <a:effectLst/>
                <a:latin typeface="+mn-lt"/>
                <a:ea typeface="+mn-ea"/>
                <a:cs typeface="+mn-cs"/>
              </a:rPr>
              <a:t>reduction in inventory levels. </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38</a:t>
            </a:fld>
            <a:endParaRPr lang="en-US" dirty="0"/>
          </a:p>
        </p:txBody>
      </p:sp>
    </p:spTree>
    <p:extLst>
      <p:ext uri="{BB962C8B-B14F-4D97-AF65-F5344CB8AC3E}">
        <p14:creationId xmlns:p14="http://schemas.microsoft.com/office/powerpoint/2010/main" val="7979881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Financial measures could include:</a:t>
            </a:r>
            <a:r>
              <a:rPr lang="en-US" sz="1200" kern="1200" baseline="0" dirty="0" smtClean="0">
                <a:solidFill>
                  <a:schemeClr val="tx1"/>
                </a:solidFill>
                <a:effectLst/>
                <a:latin typeface="+mn-lt"/>
                <a:ea typeface="+mn-ea"/>
                <a:cs typeface="+mn-cs"/>
              </a:rPr>
              <a:t> v</a:t>
            </a:r>
            <a:r>
              <a:rPr lang="en-US" sz="1200" kern="1200" dirty="0" smtClean="0">
                <a:solidFill>
                  <a:schemeClr val="tx1"/>
                </a:solidFill>
                <a:effectLst/>
                <a:latin typeface="+mn-lt"/>
                <a:ea typeface="+mn-ea"/>
                <a:cs typeface="+mn-cs"/>
              </a:rPr>
              <a:t>ariance in planned capacity expenditures</a:t>
            </a:r>
            <a:r>
              <a:rPr lang="en-US" sz="1200" kern="1200" baseline="0" dirty="0" smtClean="0">
                <a:solidFill>
                  <a:schemeClr val="tx1"/>
                </a:solidFill>
                <a:effectLst/>
                <a:latin typeface="+mn-lt"/>
                <a:ea typeface="+mn-ea"/>
                <a:cs typeface="+mn-cs"/>
              </a:rPr>
              <a:t> and c</a:t>
            </a:r>
            <a:r>
              <a:rPr lang="en-US" sz="1200" kern="1200" dirty="0" smtClean="0">
                <a:solidFill>
                  <a:schemeClr val="tx1"/>
                </a:solidFill>
                <a:effectLst/>
                <a:latin typeface="+mn-lt"/>
                <a:ea typeface="+mn-ea"/>
                <a:cs typeface="+mn-cs"/>
              </a:rPr>
              <a:t>ost of underutilized capacity. </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39</a:t>
            </a:fld>
            <a:endParaRPr lang="en-US" dirty="0"/>
          </a:p>
        </p:txBody>
      </p:sp>
    </p:spTree>
    <p:extLst>
      <p:ext uri="{BB962C8B-B14F-4D97-AF65-F5344CB8AC3E}">
        <p14:creationId xmlns:p14="http://schemas.microsoft.com/office/powerpoint/2010/main" val="7979881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40</a:t>
            </a:fld>
            <a:endParaRPr lang="en-US" dirty="0"/>
          </a:p>
        </p:txBody>
      </p:sp>
    </p:spTree>
    <p:extLst>
      <p:ext uri="{BB962C8B-B14F-4D97-AF65-F5344CB8AC3E}">
        <p14:creationId xmlns:p14="http://schemas.microsoft.com/office/powerpoint/2010/main" val="7979881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Capacity management intersects with capacity planning, inventory, marketing, logistics, and supply chain management, bringing in a much wider and comprehensive array of factors and considerations in the broad context of synchronizing supply with demand.</a:t>
            </a:r>
          </a:p>
          <a:p>
            <a:r>
              <a:rPr lang="en-US" sz="1200" kern="1200" dirty="0" smtClean="0">
                <a:solidFill>
                  <a:schemeClr val="tx1"/>
                </a:solidFill>
                <a:effectLst/>
                <a:latin typeface="+mn-lt"/>
                <a:ea typeface="+mn-ea"/>
                <a:cs typeface="+mn-cs"/>
              </a:rPr>
              <a:t>Capacity management has migrated beyond its traditional confines of hotels, airlines, and factories.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41</a:t>
            </a:fld>
            <a:endParaRPr lang="en-US" dirty="0"/>
          </a:p>
        </p:txBody>
      </p:sp>
    </p:spTree>
    <p:extLst>
      <p:ext uri="{BB962C8B-B14F-4D97-AF65-F5344CB8AC3E}">
        <p14:creationId xmlns:p14="http://schemas.microsoft.com/office/powerpoint/2010/main" val="429428423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Instead of discriminating on the basis of low and high payers, imagine hotels being able to design room deals for one customer at a time based on a unique offering matching a hotel’s rooms, amenities, and location to the unique expectations of one customer. If a guest plays tennis, likes outdoors activities, and enjoys Thai food, the hotel would be able to design a room offer with those specific amenities attached. Availability of data repositories and data mining tools make such customization feasible.</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42</a:t>
            </a:fld>
            <a:endParaRPr lang="en-US" dirty="0"/>
          </a:p>
        </p:txBody>
      </p:sp>
    </p:spTree>
    <p:extLst>
      <p:ext uri="{BB962C8B-B14F-4D97-AF65-F5344CB8AC3E}">
        <p14:creationId xmlns:p14="http://schemas.microsoft.com/office/powerpoint/2010/main" val="429428423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Customer: </a:t>
            </a:r>
            <a:r>
              <a:rPr lang="en-US" sz="1200" i="1" kern="1200" dirty="0" smtClean="0">
                <a:solidFill>
                  <a:schemeClr val="tx1"/>
                </a:solidFill>
                <a:effectLst/>
                <a:latin typeface="+mn-lt"/>
                <a:ea typeface="+mn-ea"/>
                <a:cs typeface="+mn-cs"/>
              </a:rPr>
              <a:t>“Why should I choose you?”</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Business:</a:t>
            </a:r>
            <a:r>
              <a:rPr lang="en-US" sz="1200" i="1" kern="1200" dirty="0" smtClean="0">
                <a:solidFill>
                  <a:schemeClr val="tx1"/>
                </a:solidFill>
                <a:effectLst/>
                <a:latin typeface="+mn-lt"/>
                <a:ea typeface="+mn-ea"/>
                <a:cs typeface="+mn-cs"/>
              </a:rPr>
              <a:t> “Because we promise that we shall serve your needs without long waits or exorbitant charges.”</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43</a:t>
            </a:fld>
            <a:endParaRPr lang="en-US" dirty="0"/>
          </a:p>
        </p:txBody>
      </p:sp>
    </p:spTree>
    <p:extLst>
      <p:ext uri="{BB962C8B-B14F-4D97-AF65-F5344CB8AC3E}">
        <p14:creationId xmlns:p14="http://schemas.microsoft.com/office/powerpoint/2010/main" val="822975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7C61A92-DB80-447F-9642-EC171A7003F2}" type="datetime1">
              <a:rPr lang="en-US" smtClean="0"/>
              <a:t>3/12/2020</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1926316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80B59C5-1A4D-41D2-B9CF-DFFC3AE8940A}" type="datetime1">
              <a:rPr lang="en-US" smtClean="0"/>
              <a:t>3/12/2020</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2514628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553768E-1C0C-4E48-B40B-8FD94EB27379}" type="datetime1">
              <a:rPr lang="en-US" smtClean="0"/>
              <a:t>3/12/2020</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3006441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003163A9-8AE6-465A-80E4-6E11F6C99647}" type="datetime1">
              <a:rPr lang="en-US" smtClean="0"/>
              <a:t>3/12/2020</a:t>
            </a:fld>
            <a:endParaRPr lang="en-US" dirty="0"/>
          </a:p>
        </p:txBody>
      </p:sp>
      <p:sp>
        <p:nvSpPr>
          <p:cNvPr id="6" name="Footer Placeholder 5"/>
          <p:cNvSpPr>
            <a:spLocks noGrp="1"/>
          </p:cNvSpPr>
          <p:nvPr>
            <p:ph type="ftr" sz="quarter" idx="11"/>
          </p:nvPr>
        </p:nvSpPr>
        <p:spPr/>
        <p:txBody>
          <a:bodyPr/>
          <a:lstStyle/>
          <a:p>
            <a:r>
              <a:rPr lang="en-US" dirty="0" smtClean="0"/>
              <a:t>© Taylor &amp; Francis 2016</a:t>
            </a:r>
            <a:endParaRPr lang="en-US" dirty="0"/>
          </a:p>
        </p:txBody>
      </p:sp>
      <p:sp>
        <p:nvSpPr>
          <p:cNvPr id="7" name="Slide Number Placeholder 6"/>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3836218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AF86E84C-EA9C-49CD-908A-7B44637AE2C3}" type="datetime1">
              <a:rPr lang="en-US" smtClean="0"/>
              <a:t>3/12/2020</a:t>
            </a:fld>
            <a:endParaRPr lang="en-US" dirty="0"/>
          </a:p>
        </p:txBody>
      </p:sp>
      <p:sp>
        <p:nvSpPr>
          <p:cNvPr id="8" name="Footer Placeholder 7"/>
          <p:cNvSpPr>
            <a:spLocks noGrp="1"/>
          </p:cNvSpPr>
          <p:nvPr>
            <p:ph type="ftr" sz="quarter" idx="11"/>
          </p:nvPr>
        </p:nvSpPr>
        <p:spPr/>
        <p:txBody>
          <a:bodyPr/>
          <a:lstStyle/>
          <a:p>
            <a:r>
              <a:rPr lang="en-US" dirty="0" smtClean="0"/>
              <a:t>© Taylor &amp; Francis 2016</a:t>
            </a:r>
            <a:endParaRPr lang="en-US" dirty="0"/>
          </a:p>
        </p:txBody>
      </p:sp>
      <p:sp>
        <p:nvSpPr>
          <p:cNvPr id="9" name="Slide Number Placeholder 8"/>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785394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DC53A43-4C9F-4505-AE78-81DD7F3FBCB1}" type="datetime1">
              <a:rPr lang="en-US" smtClean="0"/>
              <a:t>3/12/2020</a:t>
            </a:fld>
            <a:endParaRPr lang="en-US" dirty="0"/>
          </a:p>
        </p:txBody>
      </p:sp>
      <p:sp>
        <p:nvSpPr>
          <p:cNvPr id="4" name="Footer Placeholder 3"/>
          <p:cNvSpPr>
            <a:spLocks noGrp="1"/>
          </p:cNvSpPr>
          <p:nvPr>
            <p:ph type="ftr" sz="quarter" idx="11"/>
          </p:nvPr>
        </p:nvSpPr>
        <p:spPr/>
        <p:txBody>
          <a:bodyPr/>
          <a:lstStyle/>
          <a:p>
            <a:r>
              <a:rPr lang="en-US" dirty="0" smtClean="0"/>
              <a:t>© Taylor &amp; Francis 2016</a:t>
            </a:r>
            <a:endParaRPr lang="en-US" dirty="0"/>
          </a:p>
        </p:txBody>
      </p:sp>
      <p:sp>
        <p:nvSpPr>
          <p:cNvPr id="5" name="Slide Number Placeholder 4"/>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3159078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4E90CB-35B3-4BC0-8F31-387DFB70CF43}" type="datetime1">
              <a:rPr lang="en-US" smtClean="0"/>
              <a:t>3/12/2020</a:t>
            </a:fld>
            <a:endParaRPr lang="en-US" dirty="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
        <p:nvSpPr>
          <p:cNvPr id="4" name="Slide Number Placeholder 3"/>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3315625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E3CA40-2B66-41EF-8F3E-8CAC22BF1C6E}" type="datetime1">
              <a:rPr lang="en-US" smtClean="0"/>
              <a:t>3/12/2020</a:t>
            </a:fld>
            <a:endParaRPr lang="en-US" dirty="0"/>
          </a:p>
        </p:txBody>
      </p:sp>
      <p:sp>
        <p:nvSpPr>
          <p:cNvPr id="6" name="Footer Placeholder 5"/>
          <p:cNvSpPr>
            <a:spLocks noGrp="1"/>
          </p:cNvSpPr>
          <p:nvPr>
            <p:ph type="ftr" sz="quarter" idx="11"/>
          </p:nvPr>
        </p:nvSpPr>
        <p:spPr/>
        <p:txBody>
          <a:bodyPr/>
          <a:lstStyle/>
          <a:p>
            <a:r>
              <a:rPr lang="en-US" dirty="0" smtClean="0"/>
              <a:t>© Taylor &amp; Francis 2016</a:t>
            </a:r>
            <a:endParaRPr lang="en-US" dirty="0"/>
          </a:p>
        </p:txBody>
      </p:sp>
      <p:sp>
        <p:nvSpPr>
          <p:cNvPr id="7" name="Slide Number Placeholder 6"/>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897856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FF16BA5-19EE-4711-A00C-4A88B07C16E6}" type="datetime1">
              <a:rPr lang="en-US" smtClean="0"/>
              <a:t>3/12/2020</a:t>
            </a:fld>
            <a:endParaRPr lang="en-US" dirty="0"/>
          </a:p>
        </p:txBody>
      </p:sp>
      <p:sp>
        <p:nvSpPr>
          <p:cNvPr id="6" name="Footer Placeholder 5"/>
          <p:cNvSpPr>
            <a:spLocks noGrp="1"/>
          </p:cNvSpPr>
          <p:nvPr>
            <p:ph type="ftr" sz="quarter" idx="11"/>
          </p:nvPr>
        </p:nvSpPr>
        <p:spPr/>
        <p:txBody>
          <a:bodyPr/>
          <a:lstStyle/>
          <a:p>
            <a:r>
              <a:rPr lang="en-US" dirty="0" smtClean="0"/>
              <a:t>© Taylor &amp; Francis 2016</a:t>
            </a:r>
            <a:endParaRPr lang="en-US" dirty="0"/>
          </a:p>
        </p:txBody>
      </p:sp>
      <p:sp>
        <p:nvSpPr>
          <p:cNvPr id="7" name="Slide Number Placeholder 6"/>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4096671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3907833-BBF5-4B97-ABDC-67698B755A7C}" type="datetime1">
              <a:rPr lang="en-US" smtClean="0"/>
              <a:t>3/12/2020</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2085588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87A01A2-EB4A-4C21-B587-9A98FB8682A9}" type="datetime1">
              <a:rPr lang="en-US" smtClean="0"/>
              <a:t>3/12/2020</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4106157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2677A3-4DCE-4341-9799-DF8E3E186E9A}" type="datetime1">
              <a:rPr lang="en-US" smtClean="0"/>
              <a:t>3/12/2020</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t>© Taylor &amp; Francis 2016</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737BA6-4C45-401E-9DEF-C84DCAFB1E12}" type="slidenum">
              <a:rPr lang="en-US" smtClean="0"/>
              <a:t>‹#›</a:t>
            </a:fld>
            <a:endParaRPr lang="en-US" dirty="0"/>
          </a:p>
        </p:txBody>
      </p:sp>
    </p:spTree>
    <p:extLst>
      <p:ext uri="{BB962C8B-B14F-4D97-AF65-F5344CB8AC3E}">
        <p14:creationId xmlns:p14="http://schemas.microsoft.com/office/powerpoint/2010/main" val="22674893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Managing Capacity</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lstStyle/>
          <a:p>
            <a:pPr lvl="0">
              <a:buClr>
                <a:srgbClr val="002060"/>
              </a:buClr>
              <a:buFont typeface="Wingdings" panose="05000000000000000000" pitchFamily="2" charset="2"/>
              <a:buChar char="§"/>
            </a:pPr>
            <a:r>
              <a:rPr lang="en-US" dirty="0" smtClean="0">
                <a:solidFill>
                  <a:srgbClr val="000000"/>
                </a:solidFill>
                <a:effectLst/>
              </a:rPr>
              <a:t>What is capacity </a:t>
            </a:r>
            <a:r>
              <a:rPr lang="en-US" dirty="0" smtClean="0">
                <a:solidFill>
                  <a:srgbClr val="000000"/>
                </a:solidFill>
              </a:rPr>
              <a:t>m</a:t>
            </a:r>
            <a:r>
              <a:rPr lang="en-US" dirty="0" smtClean="0">
                <a:solidFill>
                  <a:srgbClr val="000000"/>
                </a:solidFill>
                <a:effectLst/>
              </a:rPr>
              <a:t>anagement?	</a:t>
            </a:r>
          </a:p>
          <a:p>
            <a:pPr lvl="0">
              <a:buClr>
                <a:srgbClr val="002060"/>
              </a:buClr>
              <a:buFont typeface="Wingdings" panose="05000000000000000000" pitchFamily="2" charset="2"/>
              <a:buChar char="§"/>
            </a:pPr>
            <a:r>
              <a:rPr lang="en-US" dirty="0" smtClean="0">
                <a:solidFill>
                  <a:srgbClr val="000000"/>
                </a:solidFill>
                <a:effectLst/>
              </a:rPr>
              <a:t>Why is capacity </a:t>
            </a:r>
            <a:r>
              <a:rPr lang="en-US" dirty="0">
                <a:solidFill>
                  <a:srgbClr val="000000"/>
                </a:solidFill>
              </a:rPr>
              <a:t>m</a:t>
            </a:r>
            <a:r>
              <a:rPr lang="en-US" dirty="0" smtClean="0">
                <a:solidFill>
                  <a:srgbClr val="000000"/>
                </a:solidFill>
                <a:effectLst/>
              </a:rPr>
              <a:t>anagement important?</a:t>
            </a:r>
          </a:p>
          <a:p>
            <a:pPr lvl="0">
              <a:buClr>
                <a:srgbClr val="002060"/>
              </a:buClr>
              <a:buFont typeface="Wingdings" panose="05000000000000000000" pitchFamily="2" charset="2"/>
              <a:buChar char="§"/>
            </a:pPr>
            <a:r>
              <a:rPr lang="en-US" dirty="0" smtClean="0">
                <a:solidFill>
                  <a:srgbClr val="000000"/>
                </a:solidFill>
                <a:effectLst/>
              </a:rPr>
              <a:t>How is capacity managed?</a:t>
            </a:r>
          </a:p>
          <a:p>
            <a:pPr lvl="0">
              <a:buClr>
                <a:srgbClr val="002060"/>
              </a:buClr>
              <a:buFont typeface="Wingdings" panose="05000000000000000000" pitchFamily="2" charset="2"/>
              <a:buChar char="§"/>
            </a:pPr>
            <a:r>
              <a:rPr lang="en-US" dirty="0" smtClean="0">
                <a:solidFill>
                  <a:srgbClr val="000000"/>
                </a:solidFill>
                <a:effectLst/>
              </a:rPr>
              <a:t>Was it done right?</a:t>
            </a:r>
          </a:p>
          <a:p>
            <a:pPr lvl="0">
              <a:buClr>
                <a:srgbClr val="002060"/>
              </a:buClr>
              <a:buFont typeface="Wingdings" panose="05000000000000000000" pitchFamily="2" charset="2"/>
              <a:buChar char="§"/>
            </a:pPr>
            <a:r>
              <a:rPr lang="en-US" dirty="0" smtClean="0">
                <a:solidFill>
                  <a:srgbClr val="000000"/>
                </a:solidFill>
                <a:effectLst/>
              </a:rPr>
              <a:t>Current trends in capacity </a:t>
            </a:r>
            <a:r>
              <a:rPr lang="en-US" dirty="0" smtClean="0">
                <a:solidFill>
                  <a:srgbClr val="000000"/>
                </a:solidFill>
              </a:rPr>
              <a:t>management</a:t>
            </a:r>
            <a:endParaRPr lang="en-US" dirty="0" smtClean="0">
              <a:solidFill>
                <a:srgbClr val="000000"/>
              </a:solidFill>
              <a:effectLst/>
            </a:endParaRPr>
          </a:p>
          <a:p>
            <a:pPr lvl="0">
              <a:buClr>
                <a:srgbClr val="002060"/>
              </a:buClr>
              <a:buFont typeface="Wingdings" panose="05000000000000000000" pitchFamily="2" charset="2"/>
              <a:buChar char="§"/>
            </a:pPr>
            <a:r>
              <a:rPr lang="en-US" dirty="0" smtClean="0">
                <a:solidFill>
                  <a:srgbClr val="000000"/>
                </a:solidFill>
                <a:effectLst/>
              </a:rPr>
              <a:t>Conclusion</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1890200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lstStyle/>
          <a:p>
            <a:pPr>
              <a:lnSpc>
                <a:spcPct val="80000"/>
              </a:lnSpc>
            </a:pPr>
            <a:r>
              <a:rPr lang="en-US" dirty="0" smtClean="0">
                <a:solidFill>
                  <a:srgbClr val="000000"/>
                </a:solidFill>
              </a:rPr>
              <a:t>Capacity</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ctr">
            <a:normAutofit/>
          </a:bodyPr>
          <a:lstStyle/>
          <a:p>
            <a:pPr marL="0" indent="0" algn="ctr">
              <a:buNone/>
            </a:pPr>
            <a:r>
              <a:rPr lang="en-US" dirty="0"/>
              <a:t>Capacity is the maximum </a:t>
            </a:r>
            <a:r>
              <a:rPr lang="en-US" dirty="0" smtClean="0"/>
              <a:t>output </a:t>
            </a:r>
            <a:r>
              <a:rPr lang="en-US" dirty="0"/>
              <a:t>that a system can </a:t>
            </a:r>
            <a:r>
              <a:rPr lang="en-US" dirty="0" smtClean="0"/>
              <a:t>produce </a:t>
            </a:r>
            <a:r>
              <a:rPr lang="en-US" dirty="0"/>
              <a:t>with existing resources, in a sustained manner, over a given time </a:t>
            </a:r>
            <a:r>
              <a:rPr lang="en-US" dirty="0" smtClean="0"/>
              <a:t>period.</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6855967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lstStyle/>
          <a:p>
            <a:pPr>
              <a:lnSpc>
                <a:spcPct val="80000"/>
              </a:lnSpc>
            </a:pPr>
            <a:r>
              <a:rPr lang="en-US" dirty="0" smtClean="0">
                <a:solidFill>
                  <a:srgbClr val="000000"/>
                </a:solidFill>
              </a:rPr>
              <a:t>Capacity Management</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ctr">
            <a:normAutofit lnSpcReduction="10000"/>
          </a:bodyPr>
          <a:lstStyle/>
          <a:p>
            <a:pPr marL="0" indent="0" algn="ctr">
              <a:buNone/>
            </a:pPr>
            <a:r>
              <a:rPr lang="en-US" dirty="0"/>
              <a:t>Capacity management is a tactical activity in the present moment, primarily focused on the intelligent utilization of </a:t>
            </a:r>
            <a:r>
              <a:rPr lang="en-US" dirty="0" smtClean="0"/>
              <a:t>capacity </a:t>
            </a:r>
            <a:r>
              <a:rPr lang="en-US" dirty="0"/>
              <a:t>and short term actions to increase capacity scalability and flexibility to meet current </a:t>
            </a:r>
            <a:r>
              <a:rPr lang="en-US" dirty="0" smtClean="0"/>
              <a:t>demand. </a:t>
            </a:r>
          </a:p>
          <a:p>
            <a:pPr marL="0" indent="0" algn="ctr">
              <a:buNone/>
            </a:pPr>
            <a:r>
              <a:rPr lang="en-US" dirty="0" smtClean="0"/>
              <a:t>Capacity </a:t>
            </a:r>
            <a:r>
              <a:rPr lang="en-US" dirty="0"/>
              <a:t>planning, in contrast, is a strategic task that involves the future development and acquisition of capacity in order to meet future market </a:t>
            </a:r>
            <a:r>
              <a:rPr lang="en-US" dirty="0" smtClean="0"/>
              <a:t>needs.</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53042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Capacity Management</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a:bodyPr>
          <a:lstStyle/>
          <a:p>
            <a:pPr>
              <a:buFont typeface="Wingdings" panose="05000000000000000000" pitchFamily="2" charset="2"/>
              <a:buChar char="§"/>
            </a:pPr>
            <a:r>
              <a:rPr lang="en-US" dirty="0" smtClean="0"/>
              <a:t>Actively </a:t>
            </a:r>
            <a:r>
              <a:rPr lang="en-US" dirty="0"/>
              <a:t>managing </a:t>
            </a:r>
            <a:r>
              <a:rPr lang="en-US" dirty="0" smtClean="0"/>
              <a:t>capacity involves demand management and resource management.</a:t>
            </a:r>
          </a:p>
          <a:p>
            <a:pPr>
              <a:buFont typeface="Wingdings" panose="05000000000000000000" pitchFamily="2" charset="2"/>
              <a:buChar char="§"/>
            </a:pPr>
            <a:r>
              <a:rPr lang="en-US" dirty="0"/>
              <a:t>When capacity cannot be easily expanded or reduced, we can try to shift demand to meet available capacity at a point in time(s), principally through pricing </a:t>
            </a:r>
            <a:r>
              <a:rPr lang="en-US" dirty="0" smtClean="0"/>
              <a:t>differentials.</a:t>
            </a:r>
          </a:p>
          <a:p>
            <a:pPr>
              <a:buFont typeface="Wingdings" panose="05000000000000000000" pitchFamily="2" charset="2"/>
              <a:buChar char="§"/>
            </a:pPr>
            <a:r>
              <a:rPr lang="en-US" dirty="0"/>
              <a:t>Premiums are charged at times of peak capacity </a:t>
            </a:r>
            <a:r>
              <a:rPr lang="en-US" dirty="0" smtClean="0"/>
              <a:t>utilization.</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3091905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Capacity Management</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a:bodyPr>
          <a:lstStyle/>
          <a:p>
            <a:pPr>
              <a:buFont typeface="Wingdings" panose="05000000000000000000" pitchFamily="2" charset="2"/>
              <a:buChar char="§"/>
            </a:pPr>
            <a:r>
              <a:rPr lang="en-US" dirty="0"/>
              <a:t>T</a:t>
            </a:r>
            <a:r>
              <a:rPr lang="en-US" dirty="0" smtClean="0"/>
              <a:t>echniques </a:t>
            </a:r>
            <a:r>
              <a:rPr lang="en-US" dirty="0"/>
              <a:t>of allocating fixed capacity to different customers differentiated by timing and price </a:t>
            </a:r>
            <a:r>
              <a:rPr lang="en-US" dirty="0" smtClean="0"/>
              <a:t>elasticity are known as yield management.</a:t>
            </a:r>
          </a:p>
          <a:p>
            <a:pPr>
              <a:buFont typeface="Wingdings" panose="05000000000000000000" pitchFamily="2" charset="2"/>
              <a:buChar char="§"/>
            </a:pPr>
            <a:r>
              <a:rPr lang="en-US" dirty="0" smtClean="0"/>
              <a:t>Other methods </a:t>
            </a:r>
            <a:r>
              <a:rPr lang="en-US" dirty="0"/>
              <a:t>that seek to allocate fixed capacity most efficiently to demand </a:t>
            </a:r>
            <a:r>
              <a:rPr lang="en-US" dirty="0" smtClean="0"/>
              <a:t>include production </a:t>
            </a:r>
            <a:r>
              <a:rPr lang="en-US" dirty="0"/>
              <a:t>and workforce </a:t>
            </a:r>
            <a:r>
              <a:rPr lang="en-US" dirty="0" smtClean="0"/>
              <a:t>scheduling.</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005341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Capacity Management</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a:bodyPr>
          <a:lstStyle/>
          <a:p>
            <a:pPr>
              <a:buFont typeface="Wingdings" panose="05000000000000000000" pitchFamily="2" charset="2"/>
              <a:buChar char="§"/>
            </a:pPr>
            <a:r>
              <a:rPr lang="en-US" dirty="0"/>
              <a:t>Process management can increase capacity by </a:t>
            </a:r>
            <a:r>
              <a:rPr lang="en-US" dirty="0" smtClean="0"/>
              <a:t>redesigning </a:t>
            </a:r>
            <a:r>
              <a:rPr lang="en-US" dirty="0"/>
              <a:t>work </a:t>
            </a:r>
            <a:r>
              <a:rPr lang="en-US" dirty="0" smtClean="0"/>
              <a:t>flows </a:t>
            </a:r>
            <a:r>
              <a:rPr lang="en-US" dirty="0"/>
              <a:t>and identifying and managing constraint points </a:t>
            </a:r>
            <a:r>
              <a:rPr lang="en-US" dirty="0" smtClean="0"/>
              <a:t>(bottlenecks) in </a:t>
            </a:r>
            <a:r>
              <a:rPr lang="en-US" dirty="0"/>
              <a:t>a </a:t>
            </a:r>
            <a:r>
              <a:rPr lang="en-US" dirty="0" smtClean="0"/>
              <a:t>system.</a:t>
            </a:r>
          </a:p>
          <a:p>
            <a:pPr>
              <a:buFont typeface="Wingdings" panose="05000000000000000000" pitchFamily="2" charset="2"/>
              <a:buChar char="§"/>
            </a:pPr>
            <a:r>
              <a:rPr lang="en-US" dirty="0"/>
              <a:t>T</a:t>
            </a:r>
            <a:r>
              <a:rPr lang="en-US" dirty="0" smtClean="0"/>
              <a:t>echniques </a:t>
            </a:r>
            <a:r>
              <a:rPr lang="en-US" dirty="0"/>
              <a:t>such as queuing theory </a:t>
            </a:r>
            <a:r>
              <a:rPr lang="en-US" dirty="0" smtClean="0"/>
              <a:t>rearrange </a:t>
            </a:r>
            <a:r>
              <a:rPr lang="en-US" dirty="0"/>
              <a:t>resources to achieve lower wait times and increase system efficiencies in meeting </a:t>
            </a:r>
            <a:r>
              <a:rPr lang="en-US" dirty="0" smtClean="0"/>
              <a:t>demand.</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5210885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Importance of Capacity Management</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lnSpcReduction="10000"/>
          </a:bodyPr>
          <a:lstStyle/>
          <a:p>
            <a:pPr fontAlgn="base">
              <a:lnSpc>
                <a:spcPct val="90000"/>
              </a:lnSpc>
              <a:spcBef>
                <a:spcPct val="40000"/>
              </a:spcBef>
              <a:spcAft>
                <a:spcPct val="0"/>
              </a:spcAft>
              <a:buClr>
                <a:srgbClr val="000000"/>
              </a:buClr>
              <a:buFont typeface="Wingdings" panose="05000000000000000000" pitchFamily="2" charset="2"/>
              <a:buChar char="§"/>
            </a:pPr>
            <a:r>
              <a:rPr lang="en-US" dirty="0" smtClean="0"/>
              <a:t>When capacity </a:t>
            </a:r>
            <a:r>
              <a:rPr lang="en-US" dirty="0"/>
              <a:t>falls short or exceeds immediate demand, revenues and profits may be </a:t>
            </a:r>
            <a:r>
              <a:rPr lang="en-US" dirty="0" smtClean="0"/>
              <a:t>adversely affected.</a:t>
            </a:r>
          </a:p>
          <a:p>
            <a:pPr fontAlgn="base">
              <a:lnSpc>
                <a:spcPct val="90000"/>
              </a:lnSpc>
              <a:spcBef>
                <a:spcPct val="40000"/>
              </a:spcBef>
              <a:spcAft>
                <a:spcPct val="0"/>
              </a:spcAft>
              <a:buClr>
                <a:srgbClr val="000000"/>
              </a:buClr>
              <a:buFont typeface="Wingdings" panose="05000000000000000000" pitchFamily="2" charset="2"/>
              <a:buChar char="§"/>
            </a:pPr>
            <a:r>
              <a:rPr lang="en-US" dirty="0"/>
              <a:t>Capacity management </a:t>
            </a:r>
            <a:r>
              <a:rPr lang="en-US" dirty="0" smtClean="0"/>
              <a:t>develops </a:t>
            </a:r>
            <a:r>
              <a:rPr lang="en-US" dirty="0"/>
              <a:t>ways to deal with demand surprises and the constraints imposed by </a:t>
            </a:r>
            <a:r>
              <a:rPr lang="en-US" dirty="0" smtClean="0"/>
              <a:t>capacity-creating </a:t>
            </a:r>
            <a:r>
              <a:rPr lang="en-US" dirty="0"/>
              <a:t>resources, such as space, machinery, inventory, and skilled </a:t>
            </a:r>
            <a:r>
              <a:rPr lang="en-US" dirty="0" smtClean="0"/>
              <a:t>labor.</a:t>
            </a:r>
          </a:p>
          <a:p>
            <a:pPr fontAlgn="base">
              <a:lnSpc>
                <a:spcPct val="90000"/>
              </a:lnSpc>
              <a:spcBef>
                <a:spcPct val="40000"/>
              </a:spcBef>
              <a:spcAft>
                <a:spcPct val="0"/>
              </a:spcAft>
              <a:buClr>
                <a:srgbClr val="000000"/>
              </a:buClr>
              <a:buFont typeface="Wingdings" panose="05000000000000000000" pitchFamily="2" charset="2"/>
              <a:buChar char="§"/>
            </a:pPr>
            <a:r>
              <a:rPr lang="en-US" dirty="0"/>
              <a:t>Capacity management can also be a powerful source of competitive </a:t>
            </a:r>
            <a:r>
              <a:rPr lang="en-US" dirty="0" smtClean="0"/>
              <a:t>advantage.</a:t>
            </a:r>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8314009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Importance of Capacity Management</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fontScale="92500" lnSpcReduction="10000"/>
          </a:bodyPr>
          <a:lstStyle/>
          <a:p>
            <a:pPr fontAlgn="base">
              <a:lnSpc>
                <a:spcPct val="90000"/>
              </a:lnSpc>
              <a:spcBef>
                <a:spcPct val="40000"/>
              </a:spcBef>
              <a:spcAft>
                <a:spcPct val="0"/>
              </a:spcAft>
              <a:buClr>
                <a:srgbClr val="000000"/>
              </a:buClr>
              <a:buFont typeface="Wingdings" panose="05000000000000000000" pitchFamily="2" charset="2"/>
              <a:buChar char="§"/>
            </a:pPr>
            <a:r>
              <a:rPr lang="en-US" dirty="0"/>
              <a:t>Finance and accounting skills are critical to yield management, for instance, in estimating revenues, costs, capital, and inventory needs in a dynamic operational </a:t>
            </a:r>
            <a:r>
              <a:rPr lang="en-US" dirty="0" smtClean="0"/>
              <a:t>environment.</a:t>
            </a:r>
          </a:p>
          <a:p>
            <a:pPr fontAlgn="base">
              <a:lnSpc>
                <a:spcPct val="90000"/>
              </a:lnSpc>
              <a:spcBef>
                <a:spcPct val="40000"/>
              </a:spcBef>
              <a:spcAft>
                <a:spcPct val="0"/>
              </a:spcAft>
              <a:buClr>
                <a:srgbClr val="000000"/>
              </a:buClr>
              <a:buFont typeface="Wingdings" panose="05000000000000000000" pitchFamily="2" charset="2"/>
              <a:buChar char="§"/>
            </a:pPr>
            <a:r>
              <a:rPr lang="en-US" dirty="0"/>
              <a:t>Marketing majors would find dynamic pricing a vital tool to increase revenue and capture market </a:t>
            </a:r>
            <a:r>
              <a:rPr lang="en-US" dirty="0" smtClean="0"/>
              <a:t>share.</a:t>
            </a:r>
          </a:p>
          <a:p>
            <a:pPr fontAlgn="base">
              <a:lnSpc>
                <a:spcPct val="90000"/>
              </a:lnSpc>
              <a:spcBef>
                <a:spcPct val="40000"/>
              </a:spcBef>
              <a:spcAft>
                <a:spcPct val="0"/>
              </a:spcAft>
              <a:buClr>
                <a:srgbClr val="000000"/>
              </a:buClr>
              <a:buFont typeface="Wingdings" panose="05000000000000000000" pitchFamily="2" charset="2"/>
              <a:buChar char="§"/>
            </a:pPr>
            <a:r>
              <a:rPr lang="en-US" dirty="0"/>
              <a:t>HR could help understand the effects of different scheduling rules on personnel motivation and </a:t>
            </a:r>
            <a:r>
              <a:rPr lang="en-US" dirty="0" smtClean="0"/>
              <a:t>behavior </a:t>
            </a:r>
            <a:r>
              <a:rPr lang="en-US" dirty="0"/>
              <a:t>and facilitate employee receptivity to new work </a:t>
            </a:r>
            <a:r>
              <a:rPr lang="en-US" dirty="0" smtClean="0"/>
              <a:t>systems.</a:t>
            </a:r>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2371740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How to Manage Capacity</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dirty="0" smtClean="0"/>
              <a:t>There are three scenarios to be considered:</a:t>
            </a:r>
          </a:p>
          <a:p>
            <a:pPr lvl="1">
              <a:buFont typeface="Wingdings" panose="05000000000000000000" pitchFamily="2" charset="2"/>
              <a:buChar char="§"/>
            </a:pPr>
            <a:r>
              <a:rPr lang="en-US" dirty="0" smtClean="0"/>
              <a:t>Fixed </a:t>
            </a:r>
            <a:r>
              <a:rPr lang="en-US" dirty="0"/>
              <a:t>capacity and flexible </a:t>
            </a:r>
            <a:r>
              <a:rPr lang="en-US" dirty="0" smtClean="0"/>
              <a:t>demand, </a:t>
            </a:r>
            <a:r>
              <a:rPr lang="en-US" dirty="0"/>
              <a:t>as in hotel rooms and </a:t>
            </a:r>
            <a:r>
              <a:rPr lang="en-US" dirty="0" smtClean="0"/>
              <a:t>airlines</a:t>
            </a:r>
          </a:p>
          <a:p>
            <a:pPr lvl="1">
              <a:buFont typeface="Wingdings" panose="05000000000000000000" pitchFamily="2" charset="2"/>
              <a:buChar char="§"/>
            </a:pPr>
            <a:r>
              <a:rPr lang="en-US" dirty="0" smtClean="0"/>
              <a:t>Fixed </a:t>
            </a:r>
            <a:r>
              <a:rPr lang="en-US" dirty="0"/>
              <a:t>capacity and inflexible demand, as in an emergency </a:t>
            </a:r>
            <a:r>
              <a:rPr lang="en-US" dirty="0" smtClean="0"/>
              <a:t>room, </a:t>
            </a:r>
            <a:r>
              <a:rPr lang="en-US" dirty="0"/>
              <a:t>where demand cannot be easily </a:t>
            </a:r>
            <a:r>
              <a:rPr lang="en-US" dirty="0" smtClean="0"/>
              <a:t>shifted</a:t>
            </a:r>
          </a:p>
          <a:p>
            <a:pPr lvl="1">
              <a:buFont typeface="Wingdings" panose="05000000000000000000" pitchFamily="2" charset="2"/>
              <a:buChar char="§"/>
            </a:pPr>
            <a:r>
              <a:rPr lang="en-US" dirty="0" smtClean="0"/>
              <a:t>Variable </a:t>
            </a:r>
            <a:r>
              <a:rPr lang="en-US" dirty="0"/>
              <a:t>demand with waiting </a:t>
            </a:r>
            <a:r>
              <a:rPr lang="en-US" dirty="0" smtClean="0"/>
              <a:t>lines, </a:t>
            </a:r>
            <a:r>
              <a:rPr lang="en-US" dirty="0"/>
              <a:t>as may happen </a:t>
            </a:r>
            <a:r>
              <a:rPr lang="en-US" dirty="0" smtClean="0"/>
              <a:t>in a bank front office or the </a:t>
            </a:r>
            <a:r>
              <a:rPr lang="en-US" dirty="0"/>
              <a:t>food truck </a:t>
            </a:r>
            <a:r>
              <a:rPr lang="en-US" dirty="0" smtClean="0"/>
              <a:t>located </a:t>
            </a:r>
            <a:r>
              <a:rPr lang="en-US" dirty="0"/>
              <a:t>outside your college</a:t>
            </a:r>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31431310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Fixed Capacity and Flexible Demand</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dirty="0"/>
              <a:t>Businesses with inelastic capacity and price-elastic demand can allocate capacity using a technique known as </a:t>
            </a:r>
            <a:r>
              <a:rPr lang="en-US" i="1" dirty="0"/>
              <a:t>yield </a:t>
            </a:r>
            <a:r>
              <a:rPr lang="en-US" i="1" dirty="0" smtClean="0"/>
              <a:t>management</a:t>
            </a:r>
            <a:r>
              <a:rPr lang="en-US" dirty="0" smtClean="0"/>
              <a:t> (also </a:t>
            </a:r>
            <a:r>
              <a:rPr lang="en-US" dirty="0"/>
              <a:t>called revenue </a:t>
            </a:r>
            <a:r>
              <a:rPr lang="en-US" dirty="0" smtClean="0"/>
              <a:t>management).</a:t>
            </a:r>
          </a:p>
          <a:p>
            <a:pPr>
              <a:buFont typeface="Wingdings" panose="05000000000000000000" pitchFamily="2" charset="2"/>
              <a:buChar char="§"/>
            </a:pPr>
            <a:r>
              <a:rPr lang="en-US" dirty="0"/>
              <a:t>Yield management enables fixed capacity businesses to realize optimum revenue, particularly from perishable </a:t>
            </a:r>
            <a:r>
              <a:rPr lang="en-US" dirty="0" smtClean="0"/>
              <a:t>inventory.</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4089600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Yield Management</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fontScale="92500"/>
          </a:bodyPr>
          <a:lstStyle/>
          <a:p>
            <a:pPr marL="0" indent="0">
              <a:buNone/>
            </a:pPr>
            <a:r>
              <a:rPr lang="en-US" dirty="0"/>
              <a:t>Yield management works when certain conditions are present:</a:t>
            </a:r>
          </a:p>
          <a:p>
            <a:pPr lvl="0">
              <a:buFont typeface="Wingdings" panose="05000000000000000000" pitchFamily="2" charset="2"/>
              <a:buChar char="§"/>
            </a:pPr>
            <a:r>
              <a:rPr lang="en-US" dirty="0"/>
              <a:t>Fixed capacity: </a:t>
            </a:r>
            <a:r>
              <a:rPr lang="en-US" dirty="0" smtClean="0"/>
              <a:t>Capacity </a:t>
            </a:r>
            <a:r>
              <a:rPr lang="en-US" dirty="0"/>
              <a:t>is relatively inelastic and cannot be easily expanded or reduced. Think of a flight or a hotel with x number of seats or </a:t>
            </a:r>
            <a:r>
              <a:rPr lang="en-US" dirty="0" smtClean="0"/>
              <a:t>rooms.</a:t>
            </a:r>
            <a:r>
              <a:rPr lang="en-US" dirty="0"/>
              <a:t> </a:t>
            </a:r>
          </a:p>
          <a:p>
            <a:pPr lvl="0">
              <a:buFont typeface="Wingdings" panose="05000000000000000000" pitchFamily="2" charset="2"/>
              <a:buChar char="§"/>
            </a:pPr>
            <a:r>
              <a:rPr lang="en-US" dirty="0"/>
              <a:t>Capacity </a:t>
            </a:r>
            <a:r>
              <a:rPr lang="en-US" dirty="0" smtClean="0"/>
              <a:t>splitting</a:t>
            </a:r>
            <a:r>
              <a:rPr lang="en-US" dirty="0"/>
              <a:t>: Capacity can be split for allocation among different customer </a:t>
            </a:r>
            <a:r>
              <a:rPr lang="en-US" dirty="0" smtClean="0"/>
              <a:t>segments.</a:t>
            </a:r>
            <a:r>
              <a:rPr lang="en-US" dirty="0"/>
              <a:t> </a:t>
            </a:r>
          </a:p>
          <a:p>
            <a:pPr lvl="0">
              <a:buFont typeface="Wingdings" panose="05000000000000000000" pitchFamily="2" charset="2"/>
              <a:buChar char="§"/>
            </a:pPr>
            <a:r>
              <a:rPr lang="en-US" dirty="0"/>
              <a:t>Flexible </a:t>
            </a:r>
            <a:r>
              <a:rPr lang="en-US" dirty="0" smtClean="0"/>
              <a:t>demand: Demand </a:t>
            </a:r>
            <a:r>
              <a:rPr lang="en-US" dirty="0"/>
              <a:t>is not fixed and varies. Demand is </a:t>
            </a:r>
            <a:r>
              <a:rPr lang="en-US" dirty="0" smtClean="0"/>
              <a:t>price-elastic.</a:t>
            </a:r>
            <a:r>
              <a:rPr lang="en-US" dirty="0"/>
              <a:t> </a:t>
            </a:r>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9778043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Yield Management</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fontScale="92500" lnSpcReduction="10000"/>
          </a:bodyPr>
          <a:lstStyle/>
          <a:p>
            <a:pPr lvl="0">
              <a:buFont typeface="Wingdings" panose="05000000000000000000" pitchFamily="2" charset="2"/>
              <a:buChar char="§"/>
            </a:pPr>
            <a:r>
              <a:rPr lang="en-US" dirty="0" smtClean="0"/>
              <a:t>Different </a:t>
            </a:r>
            <a:r>
              <a:rPr lang="en-US" dirty="0"/>
              <a:t>customer segments: Demand can be segmented into price and time sensitive categories, such as business customers and leisure </a:t>
            </a:r>
            <a:r>
              <a:rPr lang="en-US" dirty="0" smtClean="0"/>
              <a:t>customers.</a:t>
            </a:r>
            <a:r>
              <a:rPr lang="en-US" dirty="0"/>
              <a:t> </a:t>
            </a:r>
          </a:p>
          <a:p>
            <a:pPr>
              <a:buFont typeface="Wingdings" panose="05000000000000000000" pitchFamily="2" charset="2"/>
              <a:buChar char="§"/>
            </a:pPr>
            <a:r>
              <a:rPr lang="en-US" dirty="0"/>
              <a:t>Advance sales: Capacity can be sold in advance and customer segments exist to buy in </a:t>
            </a:r>
            <a:r>
              <a:rPr lang="en-US" dirty="0" smtClean="0"/>
              <a:t>advance.</a:t>
            </a:r>
          </a:p>
          <a:p>
            <a:pPr>
              <a:buFont typeface="Wingdings" panose="05000000000000000000" pitchFamily="2" charset="2"/>
              <a:buChar char="§"/>
            </a:pPr>
            <a:r>
              <a:rPr lang="en-US" dirty="0"/>
              <a:t>Cancellations are </a:t>
            </a:r>
            <a:r>
              <a:rPr lang="en-US" dirty="0" smtClean="0"/>
              <a:t>refunded: </a:t>
            </a:r>
            <a:r>
              <a:rPr lang="en-US" dirty="0"/>
              <a:t>Customers are typically issued full or partial refunds for cancelled orders/bookings/no </a:t>
            </a:r>
            <a:r>
              <a:rPr lang="en-US" dirty="0" smtClean="0"/>
              <a:t>shows </a:t>
            </a:r>
            <a:r>
              <a:rPr lang="en-US" dirty="0"/>
              <a:t>or are not charged at </a:t>
            </a:r>
            <a:r>
              <a:rPr lang="en-US" dirty="0" smtClean="0"/>
              <a:t>all.</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9954141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Yield Management</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lnSpcReduction="10000"/>
          </a:bodyPr>
          <a:lstStyle/>
          <a:p>
            <a:pPr lvl="0">
              <a:buFont typeface="Wingdings" panose="05000000000000000000" pitchFamily="2" charset="2"/>
              <a:buChar char="§"/>
            </a:pPr>
            <a:r>
              <a:rPr lang="en-US" dirty="0"/>
              <a:t>High fixed costs, low variable costs: </a:t>
            </a:r>
            <a:r>
              <a:rPr lang="en-US" dirty="0" smtClean="0"/>
              <a:t>This works for capital </a:t>
            </a:r>
            <a:r>
              <a:rPr lang="en-US" dirty="0"/>
              <a:t>intensive assets such as airplanes, hotels, </a:t>
            </a:r>
            <a:r>
              <a:rPr lang="en-US" dirty="0" smtClean="0"/>
              <a:t>and movie theaters.</a:t>
            </a:r>
            <a:endParaRPr lang="en-US" dirty="0"/>
          </a:p>
          <a:p>
            <a:pPr lvl="0">
              <a:buFont typeface="Wingdings" panose="05000000000000000000" pitchFamily="2" charset="2"/>
              <a:buChar char="§"/>
            </a:pPr>
            <a:r>
              <a:rPr lang="en-US" dirty="0"/>
              <a:t>No salvage value for unsold </a:t>
            </a:r>
            <a:r>
              <a:rPr lang="en-US" dirty="0" smtClean="0"/>
              <a:t>inventory: This applies to perishable inventory.</a:t>
            </a:r>
          </a:p>
          <a:p>
            <a:pPr lvl="0">
              <a:buFont typeface="Wingdings" panose="05000000000000000000" pitchFamily="2" charset="2"/>
              <a:buChar char="§"/>
            </a:pPr>
            <a:r>
              <a:rPr lang="en-US" dirty="0"/>
              <a:t>The costs of no-shows (wasted capacity) and </a:t>
            </a:r>
            <a:r>
              <a:rPr lang="en-US" dirty="0" smtClean="0"/>
              <a:t>stock-outs </a:t>
            </a:r>
            <a:r>
              <a:rPr lang="en-US" dirty="0"/>
              <a:t>(no capacity </a:t>
            </a:r>
            <a:r>
              <a:rPr lang="en-US" dirty="0" smtClean="0"/>
              <a:t>available—customer </a:t>
            </a:r>
            <a:r>
              <a:rPr lang="en-US" dirty="0"/>
              <a:t>with confirmed booking turned away) are computable and </a:t>
            </a:r>
            <a:r>
              <a:rPr lang="en-US" dirty="0" smtClean="0"/>
              <a:t>real.</a:t>
            </a:r>
            <a:endParaRPr lang="en-US" dirty="0"/>
          </a:p>
          <a:p>
            <a:pPr lvl="0">
              <a:buFont typeface="Wingdings" panose="05000000000000000000" pitchFamily="2" charset="2"/>
              <a:buChar char="§"/>
            </a:pP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91553684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Yield Management Example</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fontScale="70000" lnSpcReduction="20000"/>
          </a:bodyPr>
          <a:lstStyle/>
          <a:p>
            <a:pPr marL="0" indent="0">
              <a:buNone/>
            </a:pPr>
            <a:r>
              <a:rPr lang="en-US" dirty="0"/>
              <a:t>Yield </a:t>
            </a:r>
            <a:r>
              <a:rPr lang="en-US" dirty="0" smtClean="0"/>
              <a:t>= </a:t>
            </a:r>
            <a:r>
              <a:rPr lang="en-US" dirty="0"/>
              <a:t>a</a:t>
            </a:r>
            <a:r>
              <a:rPr lang="en-US" dirty="0" smtClean="0"/>
              <a:t>ctual revenue / </a:t>
            </a:r>
            <a:r>
              <a:rPr lang="en-US" dirty="0"/>
              <a:t>p</a:t>
            </a:r>
            <a:r>
              <a:rPr lang="en-US" dirty="0" smtClean="0"/>
              <a:t>otential revenue, where:	</a:t>
            </a:r>
          </a:p>
          <a:p>
            <a:pPr marL="0" indent="0">
              <a:buNone/>
            </a:pPr>
            <a:r>
              <a:rPr lang="en-US" dirty="0" smtClean="0"/>
              <a:t>actual revenue </a:t>
            </a:r>
            <a:r>
              <a:rPr lang="en-US" dirty="0"/>
              <a:t>= actual capacity used * actual </a:t>
            </a:r>
            <a:r>
              <a:rPr lang="en-US" dirty="0" smtClean="0"/>
              <a:t>price</a:t>
            </a:r>
          </a:p>
          <a:p>
            <a:pPr marL="0" indent="0">
              <a:buNone/>
            </a:pPr>
            <a:r>
              <a:rPr lang="en-US" dirty="0" smtClean="0"/>
              <a:t>potential revenue </a:t>
            </a:r>
            <a:r>
              <a:rPr lang="en-US" dirty="0"/>
              <a:t>= total capacity * maximum price</a:t>
            </a:r>
          </a:p>
          <a:p>
            <a:pPr marL="0" indent="0">
              <a:buNone/>
            </a:pPr>
            <a:endParaRPr lang="en-US" dirty="0" smtClean="0"/>
          </a:p>
          <a:p>
            <a:pPr marL="0" indent="0">
              <a:buNone/>
            </a:pPr>
            <a:r>
              <a:rPr lang="en-US" dirty="0" smtClean="0"/>
              <a:t>Maximizing </a:t>
            </a:r>
            <a:r>
              <a:rPr lang="en-US" dirty="0"/>
              <a:t>yield does not mean maximizing capacity utilization. </a:t>
            </a:r>
            <a:endParaRPr lang="en-US" dirty="0" smtClean="0"/>
          </a:p>
          <a:p>
            <a:pPr marL="0" indent="0">
              <a:buNone/>
            </a:pPr>
            <a:endParaRPr lang="en-US" dirty="0"/>
          </a:p>
          <a:p>
            <a:pPr marL="0" indent="0">
              <a:buNone/>
            </a:pPr>
            <a:r>
              <a:rPr lang="en-US" dirty="0" smtClean="0"/>
              <a:t>For </a:t>
            </a:r>
            <a:r>
              <a:rPr lang="en-US" dirty="0"/>
              <a:t>example, in a </a:t>
            </a:r>
            <a:r>
              <a:rPr lang="en-US" dirty="0" smtClean="0"/>
              <a:t>100-room </a:t>
            </a:r>
            <a:r>
              <a:rPr lang="en-US" dirty="0"/>
              <a:t>inn:</a:t>
            </a:r>
          </a:p>
          <a:p>
            <a:pPr marL="0" indent="0">
              <a:buNone/>
            </a:pPr>
            <a:r>
              <a:rPr lang="en-US" dirty="0"/>
              <a:t>Actual revenue booked at </a:t>
            </a:r>
            <a:r>
              <a:rPr lang="en-US" dirty="0" smtClean="0"/>
              <a:t>full capacity:</a:t>
            </a:r>
            <a:r>
              <a:rPr lang="en-US" dirty="0"/>
              <a:t> </a:t>
            </a:r>
            <a:r>
              <a:rPr lang="en-US" dirty="0" smtClean="0"/>
              <a:t>100 </a:t>
            </a:r>
            <a:r>
              <a:rPr lang="en-US" dirty="0"/>
              <a:t>rooms * $50/night = $</a:t>
            </a:r>
            <a:r>
              <a:rPr lang="en-US" dirty="0" smtClean="0"/>
              <a:t>5,000</a:t>
            </a:r>
            <a:endParaRPr lang="en-US" dirty="0"/>
          </a:p>
          <a:p>
            <a:pPr marL="0" indent="0">
              <a:buNone/>
            </a:pPr>
            <a:r>
              <a:rPr lang="en-US" dirty="0"/>
              <a:t>But, p</a:t>
            </a:r>
            <a:r>
              <a:rPr lang="en-US" dirty="0" smtClean="0"/>
              <a:t>otential revenue:</a:t>
            </a:r>
            <a:r>
              <a:rPr lang="en-US" dirty="0"/>
              <a:t> </a:t>
            </a:r>
            <a:r>
              <a:rPr lang="en-US" dirty="0" smtClean="0"/>
              <a:t>100 </a:t>
            </a:r>
            <a:r>
              <a:rPr lang="en-US" dirty="0"/>
              <a:t>rooms * $80 </a:t>
            </a:r>
            <a:r>
              <a:rPr lang="en-US" dirty="0" smtClean="0"/>
              <a:t>(full price)/night </a:t>
            </a:r>
            <a:r>
              <a:rPr lang="en-US" dirty="0"/>
              <a:t>= $</a:t>
            </a:r>
            <a:r>
              <a:rPr lang="en-US" dirty="0" smtClean="0"/>
              <a:t>8,000</a:t>
            </a:r>
            <a:endParaRPr lang="en-US" dirty="0"/>
          </a:p>
          <a:p>
            <a:pPr marL="0" indent="0">
              <a:buNone/>
            </a:pPr>
            <a:endParaRPr lang="en-US" dirty="0" smtClean="0"/>
          </a:p>
          <a:p>
            <a:pPr marL="0" indent="0">
              <a:buNone/>
            </a:pPr>
            <a:r>
              <a:rPr lang="en-US" dirty="0" smtClean="0"/>
              <a:t>Thus, </a:t>
            </a:r>
            <a:r>
              <a:rPr lang="en-US" dirty="0"/>
              <a:t>y</a:t>
            </a:r>
            <a:r>
              <a:rPr lang="en-US" dirty="0" smtClean="0"/>
              <a:t>ield </a:t>
            </a:r>
            <a:r>
              <a:rPr lang="en-US" dirty="0"/>
              <a:t>= </a:t>
            </a:r>
            <a:r>
              <a:rPr lang="en-US" dirty="0" smtClean="0"/>
              <a:t>$5,000 / $8,000 </a:t>
            </a:r>
            <a:r>
              <a:rPr lang="en-US" dirty="0"/>
              <a:t>= </a:t>
            </a:r>
            <a:r>
              <a:rPr lang="en-US" dirty="0" smtClean="0"/>
              <a:t>62.5 percent </a:t>
            </a:r>
            <a:r>
              <a:rPr lang="en-US" dirty="0"/>
              <a:t>at full capacity </a:t>
            </a:r>
            <a:r>
              <a:rPr lang="en-US" dirty="0" smtClean="0"/>
              <a:t>utilization</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42709267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Yield Management Example</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fontScale="92500" lnSpcReduction="20000"/>
          </a:bodyPr>
          <a:lstStyle/>
          <a:p>
            <a:pPr marL="0" indent="0">
              <a:buNone/>
            </a:pPr>
            <a:r>
              <a:rPr lang="en-US" dirty="0" smtClean="0"/>
              <a:t>Since it </a:t>
            </a:r>
            <a:r>
              <a:rPr lang="en-US" dirty="0"/>
              <a:t>is unlikely that all 100 rooms would be booked at the full price of $80, </a:t>
            </a:r>
            <a:r>
              <a:rPr lang="en-US" dirty="0" smtClean="0"/>
              <a:t>we </a:t>
            </a:r>
            <a:r>
              <a:rPr lang="en-US" dirty="0"/>
              <a:t>could bump up the yield by experimenting with different rates for different portions of capacity. For example:</a:t>
            </a:r>
          </a:p>
          <a:p>
            <a:pPr marL="0" indent="0">
              <a:buNone/>
            </a:pPr>
            <a:r>
              <a:rPr lang="en-US" dirty="0"/>
              <a:t> </a:t>
            </a:r>
          </a:p>
          <a:p>
            <a:pPr marL="0" indent="0">
              <a:buNone/>
            </a:pPr>
            <a:r>
              <a:rPr lang="en-US" dirty="0"/>
              <a:t>80 </a:t>
            </a:r>
            <a:r>
              <a:rPr lang="en-US" dirty="0" smtClean="0"/>
              <a:t>rooms * $</a:t>
            </a:r>
            <a:r>
              <a:rPr lang="en-US" dirty="0"/>
              <a:t>50 = $</a:t>
            </a:r>
            <a:r>
              <a:rPr lang="en-US" dirty="0" smtClean="0"/>
              <a:t>4,000 and the remaining </a:t>
            </a:r>
          </a:p>
          <a:p>
            <a:pPr marL="0" indent="0">
              <a:buNone/>
            </a:pPr>
            <a:r>
              <a:rPr lang="en-US" dirty="0" smtClean="0"/>
              <a:t>20 rooms * $</a:t>
            </a:r>
            <a:r>
              <a:rPr lang="en-US" dirty="0"/>
              <a:t>80 = $</a:t>
            </a:r>
            <a:r>
              <a:rPr lang="en-US" dirty="0" smtClean="0"/>
              <a:t>1,600 with total </a:t>
            </a:r>
            <a:r>
              <a:rPr lang="en-US" dirty="0"/>
              <a:t>revenue = $</a:t>
            </a:r>
            <a:r>
              <a:rPr lang="en-US" dirty="0" smtClean="0"/>
              <a:t>5,600</a:t>
            </a:r>
            <a:endParaRPr lang="en-US" dirty="0"/>
          </a:p>
          <a:p>
            <a:pPr marL="0" indent="0">
              <a:buNone/>
            </a:pPr>
            <a:r>
              <a:rPr lang="en-US" dirty="0" smtClean="0"/>
              <a:t>Thus, yield </a:t>
            </a:r>
            <a:r>
              <a:rPr lang="en-US" dirty="0"/>
              <a:t>= </a:t>
            </a:r>
            <a:r>
              <a:rPr lang="en-US" dirty="0" smtClean="0"/>
              <a:t>$5,600/$8,000 </a:t>
            </a:r>
            <a:r>
              <a:rPr lang="en-US" dirty="0"/>
              <a:t>= </a:t>
            </a:r>
            <a:r>
              <a:rPr lang="en-US" dirty="0" smtClean="0"/>
              <a:t>70 percent; this is an improvement</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4234205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Yield Management Requirements</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lvl="0">
              <a:buFont typeface="Wingdings" panose="05000000000000000000" pitchFamily="2" charset="2"/>
              <a:buChar char="§"/>
            </a:pPr>
            <a:r>
              <a:rPr lang="en-US" dirty="0"/>
              <a:t>Accurate, real-time, reliable, and comprehensive </a:t>
            </a:r>
            <a:r>
              <a:rPr lang="en-US" dirty="0" smtClean="0"/>
              <a:t>system-wide </a:t>
            </a:r>
            <a:r>
              <a:rPr lang="en-US" dirty="0"/>
              <a:t>information systems for demand, pricing, and capacity</a:t>
            </a:r>
          </a:p>
          <a:p>
            <a:pPr lvl="0">
              <a:buFont typeface="Wingdings" panose="05000000000000000000" pitchFamily="2" charset="2"/>
              <a:buChar char="§"/>
            </a:pPr>
            <a:r>
              <a:rPr lang="en-US" dirty="0"/>
              <a:t>Ability to quickly analyze emerging demand data and emerging cancellation data or no shows (customer does not formally cancel, but just does not show up</a:t>
            </a:r>
            <a:r>
              <a:rPr lang="en-US" dirty="0" smtClean="0"/>
              <a:t>)</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5097683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Yield Management Requirements</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lvl="0">
              <a:buFont typeface="Wingdings" panose="05000000000000000000" pitchFamily="2" charset="2"/>
              <a:buChar char="§"/>
            </a:pPr>
            <a:r>
              <a:rPr lang="en-US" dirty="0"/>
              <a:t>Ability to generate forecasts of demand and </a:t>
            </a:r>
            <a:r>
              <a:rPr lang="en-US" dirty="0" smtClean="0"/>
              <a:t>no-shows/cancellations</a:t>
            </a:r>
          </a:p>
          <a:p>
            <a:pPr lvl="0">
              <a:buFont typeface="Wingdings" panose="05000000000000000000" pitchFamily="2" charset="2"/>
              <a:buChar char="§"/>
            </a:pPr>
            <a:r>
              <a:rPr lang="en-US" dirty="0" smtClean="0"/>
              <a:t>Analytical </a:t>
            </a:r>
            <a:r>
              <a:rPr lang="en-US" dirty="0"/>
              <a:t>capabilities to compute offer prices dynamically 	</a:t>
            </a:r>
          </a:p>
          <a:p>
            <a:pPr>
              <a:buFont typeface="Wingdings" panose="05000000000000000000" pitchFamily="2" charset="2"/>
              <a:buChar char="§"/>
            </a:pPr>
            <a:r>
              <a:rPr lang="en-US" dirty="0"/>
              <a:t>Ability to communicate dynamic pricing to market in real time</a:t>
            </a:r>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90596448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Yield Management Problems</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lvl="0">
              <a:buFont typeface="Wingdings" panose="05000000000000000000" pitchFamily="2" charset="2"/>
              <a:buChar char="§"/>
            </a:pPr>
            <a:r>
              <a:rPr lang="en-US" dirty="0" smtClean="0"/>
              <a:t>You need </a:t>
            </a:r>
            <a:r>
              <a:rPr lang="en-US" dirty="0"/>
              <a:t>economies of scale to defray </a:t>
            </a:r>
            <a:r>
              <a:rPr lang="en-US" dirty="0" smtClean="0"/>
              <a:t>the cost </a:t>
            </a:r>
            <a:r>
              <a:rPr lang="en-US" dirty="0"/>
              <a:t>of implementation and </a:t>
            </a:r>
            <a:r>
              <a:rPr lang="en-US" dirty="0" smtClean="0"/>
              <a:t>operation.</a:t>
            </a:r>
            <a:endParaRPr lang="en-US" dirty="0"/>
          </a:p>
          <a:p>
            <a:pPr lvl="0">
              <a:buFont typeface="Wingdings" panose="05000000000000000000" pitchFamily="2" charset="2"/>
              <a:buChar char="§"/>
            </a:pPr>
            <a:r>
              <a:rPr lang="en-US" dirty="0" smtClean="0"/>
              <a:t>The customer </a:t>
            </a:r>
            <a:r>
              <a:rPr lang="en-US" dirty="0"/>
              <a:t>may see differential pricing as </a:t>
            </a:r>
            <a:r>
              <a:rPr lang="en-US" dirty="0" smtClean="0"/>
              <a:t>unfair.</a:t>
            </a:r>
            <a:endParaRPr lang="en-US" dirty="0"/>
          </a:p>
          <a:p>
            <a:pPr lvl="0">
              <a:buFont typeface="Wingdings" panose="05000000000000000000" pitchFamily="2" charset="2"/>
              <a:buChar char="§"/>
            </a:pPr>
            <a:r>
              <a:rPr lang="en-US" dirty="0" smtClean="0"/>
              <a:t>It is difficult </a:t>
            </a:r>
            <a:r>
              <a:rPr lang="en-US" dirty="0"/>
              <a:t>to advertise ‘best price’, since </a:t>
            </a:r>
            <a:r>
              <a:rPr lang="en-US" dirty="0" smtClean="0"/>
              <a:t>the price </a:t>
            </a:r>
            <a:r>
              <a:rPr lang="en-US" dirty="0"/>
              <a:t>keeps changing so </a:t>
            </a:r>
            <a:r>
              <a:rPr lang="en-US" dirty="0" smtClean="0"/>
              <a:t>often.</a:t>
            </a:r>
            <a:endParaRPr lang="en-US" dirty="0"/>
          </a:p>
          <a:p>
            <a:pPr>
              <a:buFont typeface="Wingdings" panose="05000000000000000000" pitchFamily="2" charset="2"/>
              <a:buChar char="§"/>
            </a:pPr>
            <a:r>
              <a:rPr lang="en-US" dirty="0"/>
              <a:t>Customers may manipulate </a:t>
            </a:r>
            <a:r>
              <a:rPr lang="en-US" dirty="0" smtClean="0"/>
              <a:t>the system.</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25489499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Overbooking</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lvl="0">
              <a:buFont typeface="Wingdings" panose="05000000000000000000" pitchFamily="2" charset="2"/>
              <a:buChar char="§"/>
            </a:pPr>
            <a:r>
              <a:rPr lang="en-US" dirty="0" smtClean="0"/>
              <a:t>Overbooking is the practice or technique of overselling capacity in anticipation of cancellations and no-shows.</a:t>
            </a:r>
          </a:p>
          <a:p>
            <a:pPr lvl="0">
              <a:buFont typeface="Wingdings" panose="05000000000000000000" pitchFamily="2" charset="2"/>
              <a:buChar char="§"/>
            </a:pPr>
            <a:r>
              <a:rPr lang="en-US" dirty="0" smtClean="0"/>
              <a:t>Since inventory is perishable, capacity would be unused if it is not overbooked and cancellations or no-shows occur.</a:t>
            </a:r>
          </a:p>
          <a:p>
            <a:pPr lvl="0">
              <a:buFont typeface="Wingdings" panose="05000000000000000000" pitchFamily="2" charset="2"/>
              <a:buChar char="§"/>
            </a:pPr>
            <a:r>
              <a:rPr lang="en-US" dirty="0" smtClean="0"/>
              <a:t>The key question is how much to overbook?</a:t>
            </a:r>
          </a:p>
          <a:p>
            <a:pPr lvl="0">
              <a:buFont typeface="Wingdings" panose="05000000000000000000" pitchFamily="2" charset="2"/>
              <a:buChar char="§"/>
            </a:pP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97157963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Overbooking</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lvl="0">
              <a:buFont typeface="Wingdings" panose="05000000000000000000" pitchFamily="2" charset="2"/>
              <a:buChar char="§"/>
            </a:pPr>
            <a:r>
              <a:rPr lang="en-US" dirty="0"/>
              <a:t>Overbooking </a:t>
            </a:r>
            <a:r>
              <a:rPr lang="en-US" dirty="0" smtClean="0"/>
              <a:t>can be done on </a:t>
            </a:r>
            <a:r>
              <a:rPr lang="en-US" dirty="0"/>
              <a:t>the basis of </a:t>
            </a:r>
            <a:endParaRPr lang="en-US" dirty="0" smtClean="0"/>
          </a:p>
          <a:p>
            <a:pPr lvl="1">
              <a:buFont typeface="Wingdings" panose="05000000000000000000" pitchFamily="2" charset="2"/>
              <a:buChar char="§"/>
            </a:pPr>
            <a:r>
              <a:rPr lang="en-US" dirty="0"/>
              <a:t>E</a:t>
            </a:r>
            <a:r>
              <a:rPr lang="en-US" dirty="0" smtClean="0"/>
              <a:t>xpected </a:t>
            </a:r>
            <a:r>
              <a:rPr lang="en-US" dirty="0"/>
              <a:t>number of </a:t>
            </a:r>
            <a:r>
              <a:rPr lang="en-US" dirty="0" smtClean="0"/>
              <a:t>no-shows</a:t>
            </a:r>
          </a:p>
          <a:p>
            <a:pPr lvl="2">
              <a:buFont typeface="Wingdings" panose="05000000000000000000" pitchFamily="2" charset="2"/>
              <a:buChar char="§"/>
            </a:pPr>
            <a:r>
              <a:rPr lang="en-US" dirty="0"/>
              <a:t>If we have a record of past </a:t>
            </a:r>
            <a:r>
              <a:rPr lang="en-US" dirty="0" smtClean="0"/>
              <a:t>last-minute </a:t>
            </a:r>
            <a:r>
              <a:rPr lang="en-US" dirty="0"/>
              <a:t>cancellations or no-shows, we could find the expected value of such </a:t>
            </a:r>
            <a:r>
              <a:rPr lang="en-US" dirty="0" smtClean="0"/>
              <a:t>events </a:t>
            </a:r>
            <a:r>
              <a:rPr lang="en-US" dirty="0"/>
              <a:t>and simply overbook by that </a:t>
            </a:r>
            <a:r>
              <a:rPr lang="en-US" dirty="0" smtClean="0"/>
              <a:t>amount.</a:t>
            </a:r>
          </a:p>
          <a:p>
            <a:pPr lvl="1">
              <a:buFont typeface="Wingdings" panose="05000000000000000000" pitchFamily="2" charset="2"/>
              <a:buChar char="§"/>
            </a:pPr>
            <a:r>
              <a:rPr lang="en-US" dirty="0" smtClean="0"/>
              <a:t>Expected </a:t>
            </a:r>
            <a:r>
              <a:rPr lang="en-US" dirty="0"/>
              <a:t>c</a:t>
            </a:r>
            <a:r>
              <a:rPr lang="en-US" dirty="0" smtClean="0"/>
              <a:t>ost </a:t>
            </a:r>
            <a:r>
              <a:rPr lang="en-US" dirty="0"/>
              <a:t>a</a:t>
            </a:r>
            <a:r>
              <a:rPr lang="en-US" dirty="0" smtClean="0"/>
              <a:t>nalysis</a:t>
            </a:r>
          </a:p>
          <a:p>
            <a:pPr lvl="1">
              <a:buFont typeface="Wingdings" panose="05000000000000000000" pitchFamily="2" charset="2"/>
              <a:buChar char="§"/>
            </a:pPr>
            <a:r>
              <a:rPr lang="en-US" dirty="0" smtClean="0"/>
              <a:t>Marginal </a:t>
            </a:r>
            <a:r>
              <a:rPr lang="en-US" dirty="0"/>
              <a:t>c</a:t>
            </a:r>
            <a:r>
              <a:rPr lang="en-US" dirty="0" smtClean="0"/>
              <a:t>ost </a:t>
            </a:r>
            <a:r>
              <a:rPr lang="en-US" dirty="0"/>
              <a:t>a</a:t>
            </a:r>
            <a:r>
              <a:rPr lang="en-US" dirty="0" smtClean="0"/>
              <a:t>nalysis</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93464980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Overbooking: No-Show Approach</a:t>
            </a:r>
            <a:endParaRPr lang="en-US" dirty="0">
              <a:effectLst>
                <a:outerShdw blurRad="38100" dist="38100" dir="2700000" algn="tl">
                  <a:srgbClr val="FFFFFF"/>
                </a:outerShdw>
              </a:effectLst>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73374966"/>
              </p:ext>
            </p:extLst>
          </p:nvPr>
        </p:nvGraphicFramePr>
        <p:xfrm>
          <a:off x="457200" y="1600200"/>
          <a:ext cx="8229600" cy="4724402"/>
        </p:xfrm>
        <a:graphic>
          <a:graphicData uri="http://schemas.openxmlformats.org/drawingml/2006/table">
            <a:tbl>
              <a:tblPr firstRow="1" firstCol="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213721">
                <a:tc>
                  <a:txBody>
                    <a:bodyPr/>
                    <a:lstStyle/>
                    <a:p>
                      <a:pPr marL="0" marR="0" algn="ctr">
                        <a:lnSpc>
                          <a:spcPct val="115000"/>
                        </a:lnSpc>
                        <a:spcBef>
                          <a:spcPts val="0"/>
                        </a:spcBef>
                        <a:spcAft>
                          <a:spcPts val="0"/>
                        </a:spcAft>
                      </a:pPr>
                      <a:r>
                        <a:rPr lang="en-US" sz="1000" dirty="0" smtClean="0">
                          <a:effectLst/>
                        </a:rPr>
                        <a:t>Number </a:t>
                      </a:r>
                      <a:r>
                        <a:rPr lang="en-US" sz="1000" dirty="0">
                          <a:effectLst/>
                        </a:rPr>
                        <a:t>of </a:t>
                      </a:r>
                      <a:r>
                        <a:rPr lang="en-US" sz="1000" dirty="0" smtClean="0">
                          <a:effectLst/>
                        </a:rPr>
                        <a:t>no-shows </a:t>
                      </a:r>
                      <a:r>
                        <a:rPr lang="en-US" sz="1000" dirty="0">
                          <a:effectLst/>
                        </a:rPr>
                        <a:t>last year</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Probability of this </a:t>
                      </a:r>
                      <a:r>
                        <a:rPr lang="en-US" sz="1000" dirty="0" smtClean="0">
                          <a:effectLst/>
                        </a:rPr>
                        <a:t>no-show</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213721">
                <a:tc>
                  <a:txBody>
                    <a:bodyPr/>
                    <a:lstStyle/>
                    <a:p>
                      <a:pPr marL="0" marR="0" algn="ctr">
                        <a:lnSpc>
                          <a:spcPct val="115000"/>
                        </a:lnSpc>
                        <a:spcBef>
                          <a:spcPts val="0"/>
                        </a:spcBef>
                        <a:spcAft>
                          <a:spcPts val="0"/>
                        </a:spcAft>
                      </a:pPr>
                      <a:r>
                        <a:rPr lang="en-US" sz="1000" dirty="0">
                          <a:effectLst/>
                        </a:rPr>
                        <a:t>0</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0.05</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213721">
                <a:tc>
                  <a:txBody>
                    <a:bodyPr/>
                    <a:lstStyle/>
                    <a:p>
                      <a:pPr marL="0" marR="0" algn="ctr">
                        <a:lnSpc>
                          <a:spcPct val="115000"/>
                        </a:lnSpc>
                        <a:spcBef>
                          <a:spcPts val="0"/>
                        </a:spcBef>
                        <a:spcAft>
                          <a:spcPts val="0"/>
                        </a:spcAft>
                      </a:pPr>
                      <a:r>
                        <a:rPr lang="en-US" sz="1000" dirty="0">
                          <a:effectLst/>
                        </a:rPr>
                        <a:t>1</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0.05</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213721">
                <a:tc>
                  <a:txBody>
                    <a:bodyPr/>
                    <a:lstStyle/>
                    <a:p>
                      <a:pPr marL="0" marR="0" algn="ctr">
                        <a:lnSpc>
                          <a:spcPct val="115000"/>
                        </a:lnSpc>
                        <a:spcBef>
                          <a:spcPts val="0"/>
                        </a:spcBef>
                        <a:spcAft>
                          <a:spcPts val="0"/>
                        </a:spcAft>
                      </a:pPr>
                      <a:r>
                        <a:rPr lang="en-US" sz="1000" dirty="0">
                          <a:effectLst/>
                        </a:rPr>
                        <a:t>2</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0.10</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r h="213721">
                <a:tc>
                  <a:txBody>
                    <a:bodyPr/>
                    <a:lstStyle/>
                    <a:p>
                      <a:pPr marL="0" marR="0" algn="ctr">
                        <a:lnSpc>
                          <a:spcPct val="115000"/>
                        </a:lnSpc>
                        <a:spcBef>
                          <a:spcPts val="0"/>
                        </a:spcBef>
                        <a:spcAft>
                          <a:spcPts val="0"/>
                        </a:spcAft>
                      </a:pPr>
                      <a:r>
                        <a:rPr lang="en-US" sz="1000" dirty="0">
                          <a:effectLst/>
                        </a:rPr>
                        <a:t>3</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0.05</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4"/>
                  </a:ext>
                </a:extLst>
              </a:tr>
              <a:tr h="213721">
                <a:tc>
                  <a:txBody>
                    <a:bodyPr/>
                    <a:lstStyle/>
                    <a:p>
                      <a:pPr marL="0" marR="0" algn="ctr">
                        <a:lnSpc>
                          <a:spcPct val="115000"/>
                        </a:lnSpc>
                        <a:spcBef>
                          <a:spcPts val="0"/>
                        </a:spcBef>
                        <a:spcAft>
                          <a:spcPts val="0"/>
                        </a:spcAft>
                      </a:pPr>
                      <a:r>
                        <a:rPr lang="en-US" sz="1000" dirty="0">
                          <a:effectLst/>
                        </a:rPr>
                        <a:t>4</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0.05</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5"/>
                  </a:ext>
                </a:extLst>
              </a:tr>
              <a:tr h="213721">
                <a:tc>
                  <a:txBody>
                    <a:bodyPr/>
                    <a:lstStyle/>
                    <a:p>
                      <a:pPr marL="0" marR="0" algn="ctr">
                        <a:lnSpc>
                          <a:spcPct val="115000"/>
                        </a:lnSpc>
                        <a:spcBef>
                          <a:spcPts val="0"/>
                        </a:spcBef>
                        <a:spcAft>
                          <a:spcPts val="0"/>
                        </a:spcAft>
                      </a:pPr>
                      <a:r>
                        <a:rPr lang="en-US" sz="1000" dirty="0">
                          <a:effectLst/>
                        </a:rPr>
                        <a:t>5</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0.05</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6"/>
                  </a:ext>
                </a:extLst>
              </a:tr>
              <a:tr h="213721">
                <a:tc>
                  <a:txBody>
                    <a:bodyPr/>
                    <a:lstStyle/>
                    <a:p>
                      <a:pPr marL="0" marR="0" algn="ctr">
                        <a:lnSpc>
                          <a:spcPct val="115000"/>
                        </a:lnSpc>
                        <a:spcBef>
                          <a:spcPts val="0"/>
                        </a:spcBef>
                        <a:spcAft>
                          <a:spcPts val="0"/>
                        </a:spcAft>
                      </a:pPr>
                      <a:r>
                        <a:rPr lang="en-US" sz="1000" dirty="0">
                          <a:effectLst/>
                        </a:rPr>
                        <a:t>6</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0.05</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7"/>
                  </a:ext>
                </a:extLst>
              </a:tr>
              <a:tr h="213721">
                <a:tc>
                  <a:txBody>
                    <a:bodyPr/>
                    <a:lstStyle/>
                    <a:p>
                      <a:pPr marL="0" marR="0" algn="ctr">
                        <a:lnSpc>
                          <a:spcPct val="115000"/>
                        </a:lnSpc>
                        <a:spcBef>
                          <a:spcPts val="0"/>
                        </a:spcBef>
                        <a:spcAft>
                          <a:spcPts val="0"/>
                        </a:spcAft>
                      </a:pPr>
                      <a:r>
                        <a:rPr lang="en-US" sz="1000" dirty="0">
                          <a:effectLst/>
                        </a:rPr>
                        <a:t>7</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0.05</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8"/>
                  </a:ext>
                </a:extLst>
              </a:tr>
              <a:tr h="213721">
                <a:tc>
                  <a:txBody>
                    <a:bodyPr/>
                    <a:lstStyle/>
                    <a:p>
                      <a:pPr marL="0" marR="0" algn="ctr">
                        <a:lnSpc>
                          <a:spcPct val="115000"/>
                        </a:lnSpc>
                        <a:spcBef>
                          <a:spcPts val="0"/>
                        </a:spcBef>
                        <a:spcAft>
                          <a:spcPts val="0"/>
                        </a:spcAft>
                      </a:pPr>
                      <a:r>
                        <a:rPr lang="en-US" sz="1000" dirty="0">
                          <a:effectLst/>
                        </a:rPr>
                        <a:t>8</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0.05</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9"/>
                  </a:ext>
                </a:extLst>
              </a:tr>
              <a:tr h="213721">
                <a:tc>
                  <a:txBody>
                    <a:bodyPr/>
                    <a:lstStyle/>
                    <a:p>
                      <a:pPr marL="0" marR="0" algn="ctr">
                        <a:lnSpc>
                          <a:spcPct val="115000"/>
                        </a:lnSpc>
                        <a:spcBef>
                          <a:spcPts val="0"/>
                        </a:spcBef>
                        <a:spcAft>
                          <a:spcPts val="0"/>
                        </a:spcAft>
                      </a:pPr>
                      <a:r>
                        <a:rPr lang="en-US" sz="1000" dirty="0">
                          <a:effectLst/>
                        </a:rPr>
                        <a:t>9</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0.05</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10"/>
                  </a:ext>
                </a:extLst>
              </a:tr>
              <a:tr h="213721">
                <a:tc>
                  <a:txBody>
                    <a:bodyPr/>
                    <a:lstStyle/>
                    <a:p>
                      <a:pPr marL="0" marR="0" algn="ctr">
                        <a:lnSpc>
                          <a:spcPct val="115000"/>
                        </a:lnSpc>
                        <a:spcBef>
                          <a:spcPts val="0"/>
                        </a:spcBef>
                        <a:spcAft>
                          <a:spcPts val="0"/>
                        </a:spcAft>
                      </a:pPr>
                      <a:r>
                        <a:rPr lang="en-US" sz="1000" dirty="0">
                          <a:effectLst/>
                        </a:rPr>
                        <a:t>10</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0.05</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13721">
                <a:tc>
                  <a:txBody>
                    <a:bodyPr/>
                    <a:lstStyle/>
                    <a:p>
                      <a:pPr marL="0" marR="0" algn="ctr">
                        <a:lnSpc>
                          <a:spcPct val="115000"/>
                        </a:lnSpc>
                        <a:spcBef>
                          <a:spcPts val="0"/>
                        </a:spcBef>
                        <a:spcAft>
                          <a:spcPts val="0"/>
                        </a:spcAft>
                      </a:pPr>
                      <a:r>
                        <a:rPr lang="en-US" sz="1000" dirty="0">
                          <a:effectLst/>
                        </a:rPr>
                        <a:t>11</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0.10</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12"/>
                  </a:ext>
                </a:extLst>
              </a:tr>
              <a:tr h="213721">
                <a:tc>
                  <a:txBody>
                    <a:bodyPr/>
                    <a:lstStyle/>
                    <a:p>
                      <a:pPr marL="0" marR="0" algn="ctr">
                        <a:lnSpc>
                          <a:spcPct val="115000"/>
                        </a:lnSpc>
                        <a:spcBef>
                          <a:spcPts val="0"/>
                        </a:spcBef>
                        <a:spcAft>
                          <a:spcPts val="0"/>
                        </a:spcAft>
                      </a:pPr>
                      <a:r>
                        <a:rPr lang="en-US" sz="1000" dirty="0">
                          <a:effectLst/>
                        </a:rPr>
                        <a:t>12</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0.05</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13"/>
                  </a:ext>
                </a:extLst>
              </a:tr>
              <a:tr h="213721">
                <a:tc>
                  <a:txBody>
                    <a:bodyPr/>
                    <a:lstStyle/>
                    <a:p>
                      <a:pPr marL="0" marR="0" algn="ctr">
                        <a:lnSpc>
                          <a:spcPct val="115000"/>
                        </a:lnSpc>
                        <a:spcBef>
                          <a:spcPts val="0"/>
                        </a:spcBef>
                        <a:spcAft>
                          <a:spcPts val="0"/>
                        </a:spcAft>
                      </a:pPr>
                      <a:r>
                        <a:rPr lang="en-US" sz="1000" dirty="0">
                          <a:effectLst/>
                        </a:rPr>
                        <a:t>13</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0.05</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14"/>
                  </a:ext>
                </a:extLst>
              </a:tr>
              <a:tr h="213721">
                <a:tc>
                  <a:txBody>
                    <a:bodyPr/>
                    <a:lstStyle/>
                    <a:p>
                      <a:pPr marL="0" marR="0" algn="ctr">
                        <a:lnSpc>
                          <a:spcPct val="115000"/>
                        </a:lnSpc>
                        <a:spcBef>
                          <a:spcPts val="0"/>
                        </a:spcBef>
                        <a:spcAft>
                          <a:spcPts val="0"/>
                        </a:spcAft>
                      </a:pPr>
                      <a:r>
                        <a:rPr lang="en-US" sz="1000" dirty="0">
                          <a:effectLst/>
                        </a:rPr>
                        <a:t>14</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0.05</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15"/>
                  </a:ext>
                </a:extLst>
              </a:tr>
              <a:tr h="213721">
                <a:tc>
                  <a:txBody>
                    <a:bodyPr/>
                    <a:lstStyle/>
                    <a:p>
                      <a:pPr marL="0" marR="0" algn="ctr">
                        <a:lnSpc>
                          <a:spcPct val="115000"/>
                        </a:lnSpc>
                        <a:spcBef>
                          <a:spcPts val="0"/>
                        </a:spcBef>
                        <a:spcAft>
                          <a:spcPts val="0"/>
                        </a:spcAft>
                      </a:pPr>
                      <a:r>
                        <a:rPr lang="en-US" sz="1000" dirty="0">
                          <a:effectLst/>
                        </a:rPr>
                        <a:t>15</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0.05</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16"/>
                  </a:ext>
                </a:extLst>
              </a:tr>
              <a:tr h="213721">
                <a:tc>
                  <a:txBody>
                    <a:bodyPr/>
                    <a:lstStyle/>
                    <a:p>
                      <a:pPr marL="0" marR="0" algn="ctr">
                        <a:lnSpc>
                          <a:spcPct val="115000"/>
                        </a:lnSpc>
                        <a:spcBef>
                          <a:spcPts val="0"/>
                        </a:spcBef>
                        <a:spcAft>
                          <a:spcPts val="0"/>
                        </a:spcAft>
                      </a:pPr>
                      <a:r>
                        <a:rPr lang="en-US" sz="1000" dirty="0">
                          <a:effectLst/>
                        </a:rPr>
                        <a:t>16</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0.05</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17"/>
                  </a:ext>
                </a:extLst>
              </a:tr>
              <a:tr h="213721">
                <a:tc>
                  <a:txBody>
                    <a:bodyPr/>
                    <a:lstStyle/>
                    <a:p>
                      <a:pPr marL="0" marR="0" algn="ctr">
                        <a:lnSpc>
                          <a:spcPct val="115000"/>
                        </a:lnSpc>
                        <a:spcBef>
                          <a:spcPts val="0"/>
                        </a:spcBef>
                        <a:spcAft>
                          <a:spcPts val="0"/>
                        </a:spcAft>
                      </a:pPr>
                      <a:r>
                        <a:rPr lang="en-US" sz="1000" dirty="0">
                          <a:effectLst/>
                        </a:rPr>
                        <a:t>17</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0.05</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18"/>
                  </a:ext>
                </a:extLst>
              </a:tr>
              <a:tr h="213721">
                <a:tc>
                  <a:txBody>
                    <a:bodyPr/>
                    <a:lstStyle/>
                    <a:p>
                      <a:pPr marL="0" marR="0" algn="ctr">
                        <a:lnSpc>
                          <a:spcPct val="115000"/>
                        </a:lnSpc>
                        <a:spcBef>
                          <a:spcPts val="0"/>
                        </a:spcBef>
                        <a:spcAft>
                          <a:spcPts val="0"/>
                        </a:spcAft>
                      </a:pPr>
                      <a:r>
                        <a:rPr lang="en-US" sz="1000" dirty="0">
                          <a:effectLst/>
                        </a:rPr>
                        <a:t>Total</a:t>
                      </a:r>
                      <a:endParaRPr lang="en-US" sz="1100" dirty="0">
                        <a:effectLst/>
                        <a:latin typeface="Calibri"/>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1000" dirty="0">
                          <a:effectLst/>
                        </a:rPr>
                        <a:t>1.00</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19"/>
                  </a:ext>
                </a:extLst>
              </a:tr>
              <a:tr h="449982">
                <a:tc>
                  <a:txBody>
                    <a:bodyPr/>
                    <a:lstStyle/>
                    <a:p>
                      <a:pPr marL="0" marR="0">
                        <a:lnSpc>
                          <a:spcPct val="115000"/>
                        </a:lnSpc>
                        <a:spcBef>
                          <a:spcPts val="0"/>
                        </a:spcBef>
                        <a:spcAft>
                          <a:spcPts val="0"/>
                        </a:spcAft>
                      </a:pPr>
                      <a:r>
                        <a:rPr lang="en-US" sz="1000" dirty="0">
                          <a:effectLst/>
                        </a:rPr>
                        <a:t>Expected </a:t>
                      </a:r>
                      <a:r>
                        <a:rPr lang="en-US" sz="1000" dirty="0" smtClean="0">
                          <a:effectLst/>
                        </a:rPr>
                        <a:t>number </a:t>
                      </a:r>
                      <a:r>
                        <a:rPr lang="en-US" sz="1000" dirty="0">
                          <a:effectLst/>
                        </a:rPr>
                        <a:t>of </a:t>
                      </a:r>
                      <a:r>
                        <a:rPr lang="en-US" sz="1000" dirty="0" smtClean="0">
                          <a:effectLst/>
                        </a:rPr>
                        <a:t>no </a:t>
                      </a:r>
                      <a:r>
                        <a:rPr lang="en-US" sz="1000" dirty="0">
                          <a:effectLst/>
                        </a:rPr>
                        <a:t>s</a:t>
                      </a:r>
                      <a:r>
                        <a:rPr lang="en-US" sz="1000" dirty="0" smtClean="0">
                          <a:effectLst/>
                        </a:rPr>
                        <a:t>hows</a:t>
                      </a:r>
                      <a:endParaRPr lang="en-US" sz="1100" dirty="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US" sz="1000" dirty="0">
                          <a:effectLst/>
                        </a:rPr>
                        <a:t>= ∑ (0 no-shows </a:t>
                      </a:r>
                      <a:r>
                        <a:rPr lang="en-US" sz="1000" dirty="0" smtClean="0">
                          <a:effectLst/>
                        </a:rPr>
                        <a:t>* 0.05</a:t>
                      </a:r>
                      <a:r>
                        <a:rPr lang="en-US" sz="1000" dirty="0">
                          <a:effectLst/>
                        </a:rPr>
                        <a:t>) + (1 </a:t>
                      </a:r>
                      <a:r>
                        <a:rPr lang="en-US" sz="1000" dirty="0" smtClean="0">
                          <a:effectLst/>
                        </a:rPr>
                        <a:t>no-show * 0.05</a:t>
                      </a:r>
                      <a:r>
                        <a:rPr lang="en-US" sz="1000" dirty="0">
                          <a:effectLst/>
                        </a:rPr>
                        <a:t>) </a:t>
                      </a:r>
                      <a:r>
                        <a:rPr lang="en-US" sz="1000" dirty="0" smtClean="0">
                          <a:effectLst/>
                        </a:rPr>
                        <a:t>+ (2 * 0.10</a:t>
                      </a:r>
                      <a:r>
                        <a:rPr lang="en-US" sz="1000" dirty="0">
                          <a:effectLst/>
                        </a:rPr>
                        <a:t>) </a:t>
                      </a:r>
                      <a:r>
                        <a:rPr lang="en-US" sz="1000" dirty="0" smtClean="0">
                          <a:effectLst/>
                        </a:rPr>
                        <a:t>+</a:t>
                      </a:r>
                      <a:r>
                        <a:rPr lang="en-US" sz="1000" baseline="0" dirty="0" smtClean="0">
                          <a:effectLst/>
                        </a:rPr>
                        <a:t> . . . </a:t>
                      </a:r>
                      <a:r>
                        <a:rPr lang="en-US" sz="1000" dirty="0" smtClean="0">
                          <a:effectLst/>
                        </a:rPr>
                        <a:t>(17 * 0.05</a:t>
                      </a:r>
                      <a:r>
                        <a:rPr lang="en-US" sz="1000" dirty="0">
                          <a:effectLst/>
                        </a:rPr>
                        <a:t>)</a:t>
                      </a:r>
                      <a:endParaRPr lang="en-US" sz="1100" dirty="0">
                        <a:effectLst/>
                      </a:endParaRPr>
                    </a:p>
                    <a:p>
                      <a:pPr marL="0" marR="0">
                        <a:lnSpc>
                          <a:spcPct val="115000"/>
                        </a:lnSpc>
                        <a:spcBef>
                          <a:spcPts val="0"/>
                        </a:spcBef>
                        <a:spcAft>
                          <a:spcPts val="0"/>
                        </a:spcAft>
                      </a:pPr>
                      <a:r>
                        <a:rPr lang="en-US" sz="1000" dirty="0">
                          <a:effectLst/>
                        </a:rPr>
                        <a:t>= 8.30 no-shows</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20"/>
                  </a:ext>
                </a:extLst>
              </a:tr>
            </a:tbl>
          </a:graphicData>
        </a:graphic>
      </p:graphicFrame>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99259817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Overbooking: Expected Cost Approach</a:t>
            </a:r>
            <a:endParaRPr lang="en-US" dirty="0">
              <a:effectLst>
                <a:outerShdw blurRad="38100" dist="38100" dir="2700000" algn="tl">
                  <a:srgbClr val="FFFFFF"/>
                </a:outerShdw>
              </a:effectLst>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86551024"/>
              </p:ext>
            </p:extLst>
          </p:nvPr>
        </p:nvGraphicFramePr>
        <p:xfrm>
          <a:off x="457200" y="1466850"/>
          <a:ext cx="8229597" cy="4740940"/>
        </p:xfrm>
        <a:graphic>
          <a:graphicData uri="http://schemas.openxmlformats.org/drawingml/2006/table">
            <a:tbl>
              <a:tblPr firstRow="1" firstCol="1" bandRow="1">
                <a:tableStyleId>{5C22544A-7EE6-4342-B048-85BDC9FD1C3A}</a:tableStyleId>
              </a:tblPr>
              <a:tblGrid>
                <a:gridCol w="934407">
                  <a:extLst>
                    <a:ext uri="{9D8B030D-6E8A-4147-A177-3AD203B41FA5}">
                      <a16:colId xmlns:a16="http://schemas.microsoft.com/office/drawing/2014/main" val="20000"/>
                    </a:ext>
                  </a:extLst>
                </a:gridCol>
                <a:gridCol w="1398691">
                  <a:extLst>
                    <a:ext uri="{9D8B030D-6E8A-4147-A177-3AD203B41FA5}">
                      <a16:colId xmlns:a16="http://schemas.microsoft.com/office/drawing/2014/main" val="20001"/>
                    </a:ext>
                  </a:extLst>
                </a:gridCol>
                <a:gridCol w="879899">
                  <a:extLst>
                    <a:ext uri="{9D8B030D-6E8A-4147-A177-3AD203B41FA5}">
                      <a16:colId xmlns:a16="http://schemas.microsoft.com/office/drawing/2014/main" val="20002"/>
                    </a:ext>
                  </a:extLst>
                </a:gridCol>
                <a:gridCol w="563563">
                  <a:extLst>
                    <a:ext uri="{9D8B030D-6E8A-4147-A177-3AD203B41FA5}">
                      <a16:colId xmlns:a16="http://schemas.microsoft.com/office/drawing/2014/main" val="20003"/>
                    </a:ext>
                  </a:extLst>
                </a:gridCol>
                <a:gridCol w="601525">
                  <a:extLst>
                    <a:ext uri="{9D8B030D-6E8A-4147-A177-3AD203B41FA5}">
                      <a16:colId xmlns:a16="http://schemas.microsoft.com/office/drawing/2014/main" val="20004"/>
                    </a:ext>
                  </a:extLst>
                </a:gridCol>
                <a:gridCol w="536311">
                  <a:extLst>
                    <a:ext uri="{9D8B030D-6E8A-4147-A177-3AD203B41FA5}">
                      <a16:colId xmlns:a16="http://schemas.microsoft.com/office/drawing/2014/main" val="20005"/>
                    </a:ext>
                  </a:extLst>
                </a:gridCol>
                <a:gridCol w="536311">
                  <a:extLst>
                    <a:ext uri="{9D8B030D-6E8A-4147-A177-3AD203B41FA5}">
                      <a16:colId xmlns:a16="http://schemas.microsoft.com/office/drawing/2014/main" val="20006"/>
                    </a:ext>
                  </a:extLst>
                </a:gridCol>
                <a:gridCol w="536311">
                  <a:extLst>
                    <a:ext uri="{9D8B030D-6E8A-4147-A177-3AD203B41FA5}">
                      <a16:colId xmlns:a16="http://schemas.microsoft.com/office/drawing/2014/main" val="20007"/>
                    </a:ext>
                  </a:extLst>
                </a:gridCol>
                <a:gridCol w="536311">
                  <a:extLst>
                    <a:ext uri="{9D8B030D-6E8A-4147-A177-3AD203B41FA5}">
                      <a16:colId xmlns:a16="http://schemas.microsoft.com/office/drawing/2014/main" val="20008"/>
                    </a:ext>
                  </a:extLst>
                </a:gridCol>
                <a:gridCol w="567458">
                  <a:extLst>
                    <a:ext uri="{9D8B030D-6E8A-4147-A177-3AD203B41FA5}">
                      <a16:colId xmlns:a16="http://schemas.microsoft.com/office/drawing/2014/main" val="20009"/>
                    </a:ext>
                  </a:extLst>
                </a:gridCol>
                <a:gridCol w="536311">
                  <a:extLst>
                    <a:ext uri="{9D8B030D-6E8A-4147-A177-3AD203B41FA5}">
                      <a16:colId xmlns:a16="http://schemas.microsoft.com/office/drawing/2014/main" val="20010"/>
                    </a:ext>
                  </a:extLst>
                </a:gridCol>
                <a:gridCol w="602499">
                  <a:extLst>
                    <a:ext uri="{9D8B030D-6E8A-4147-A177-3AD203B41FA5}">
                      <a16:colId xmlns:a16="http://schemas.microsoft.com/office/drawing/2014/main" val="20011"/>
                    </a:ext>
                  </a:extLst>
                </a:gridCol>
              </a:tblGrid>
              <a:tr h="318502">
                <a:tc>
                  <a:txBody>
                    <a:bodyPr/>
                    <a:lstStyle/>
                    <a:p>
                      <a:pPr marL="0" marR="0" algn="l">
                        <a:spcBef>
                          <a:spcPts val="0"/>
                        </a:spcBef>
                        <a:spcAft>
                          <a:spcPts val="0"/>
                        </a:spcAft>
                      </a:pPr>
                      <a:r>
                        <a:rPr lang="en-US" sz="1000" dirty="0">
                          <a:effectLst/>
                        </a:rPr>
                        <a:t>C</a:t>
                      </a:r>
                      <a:r>
                        <a:rPr lang="en-US" sz="1000" baseline="-25000" dirty="0">
                          <a:effectLst/>
                        </a:rPr>
                        <a:t>o</a:t>
                      </a:r>
                      <a:r>
                        <a:rPr lang="en-US" sz="1000" dirty="0">
                          <a:effectLst/>
                        </a:rPr>
                        <a:t> = $40</a:t>
                      </a:r>
                      <a:endParaRPr lang="en-US" sz="1200" dirty="0">
                        <a:effectLst/>
                      </a:endParaRPr>
                    </a:p>
                    <a:p>
                      <a:pPr marL="0" marR="0" algn="l">
                        <a:spcBef>
                          <a:spcPts val="0"/>
                        </a:spcBef>
                        <a:spcAft>
                          <a:spcPts val="0"/>
                        </a:spcAft>
                      </a:pPr>
                      <a:r>
                        <a:rPr lang="en-US" sz="1000" dirty="0">
                          <a:effectLst/>
                        </a:rPr>
                        <a:t>C</a:t>
                      </a:r>
                      <a:r>
                        <a:rPr lang="en-US" sz="1000" baseline="-25000" dirty="0">
                          <a:effectLst/>
                        </a:rPr>
                        <a:t>s</a:t>
                      </a:r>
                      <a:r>
                        <a:rPr lang="en-US" sz="1000" dirty="0">
                          <a:effectLst/>
                        </a:rPr>
                        <a:t> = $60</a:t>
                      </a:r>
                      <a:endParaRPr lang="en-US" sz="1200" dirty="0">
                        <a:effectLst/>
                        <a:latin typeface="Times New Roman"/>
                        <a:ea typeface="Batang"/>
                      </a:endParaRPr>
                    </a:p>
                  </a:txBody>
                  <a:tcPr marL="66099" marR="66099" marT="0" marB="0"/>
                </a:tc>
                <a:tc rowSpan="2">
                  <a:txBody>
                    <a:bodyPr/>
                    <a:lstStyle/>
                    <a:p>
                      <a:pPr marL="0" marR="0" algn="l">
                        <a:spcBef>
                          <a:spcPts val="0"/>
                        </a:spcBef>
                        <a:spcAft>
                          <a:spcPts val="0"/>
                        </a:spcAft>
                      </a:pPr>
                      <a:r>
                        <a:rPr lang="en-US" sz="1000" dirty="0">
                          <a:effectLst/>
                        </a:rPr>
                        <a:t>Probability of</a:t>
                      </a:r>
                      <a:endParaRPr lang="en-US" sz="1200" dirty="0">
                        <a:effectLst/>
                      </a:endParaRPr>
                    </a:p>
                    <a:p>
                      <a:pPr marL="0" marR="0" algn="l">
                        <a:spcBef>
                          <a:spcPts val="0"/>
                        </a:spcBef>
                        <a:spcAft>
                          <a:spcPts val="0"/>
                        </a:spcAft>
                      </a:pPr>
                      <a:r>
                        <a:rPr lang="en-US" sz="1000" dirty="0" smtClean="0">
                          <a:effectLst/>
                        </a:rPr>
                        <a:t>No-shows </a:t>
                      </a:r>
                      <a:r>
                        <a:rPr lang="en-US" sz="1000" dirty="0">
                          <a:effectLst/>
                        </a:rPr>
                        <a:t>(historical </a:t>
                      </a:r>
                      <a:r>
                        <a:rPr lang="en-US" sz="1000" u="none" dirty="0">
                          <a:effectLst/>
                        </a:rPr>
                        <a:t>data </a:t>
                      </a:r>
                      <a:r>
                        <a:rPr lang="en-US" sz="1000" u="none" dirty="0" smtClean="0">
                          <a:effectLst/>
                        </a:rPr>
                        <a:t>table </a:t>
                      </a:r>
                      <a:r>
                        <a:rPr lang="en-US" sz="1000" u="none" dirty="0">
                          <a:effectLst/>
                        </a:rPr>
                        <a:t>1</a:t>
                      </a:r>
                      <a:r>
                        <a:rPr lang="en-US" sz="1000" u="sng" dirty="0">
                          <a:effectLst/>
                        </a:rPr>
                        <a:t>)</a:t>
                      </a:r>
                      <a:endParaRPr lang="en-US" sz="1200" dirty="0">
                        <a:effectLst/>
                        <a:latin typeface="Times New Roman"/>
                        <a:ea typeface="Batang"/>
                      </a:endParaRPr>
                    </a:p>
                  </a:txBody>
                  <a:tcPr marL="66099" marR="66099" marT="0" marB="0"/>
                </a:tc>
                <a:tc gridSpan="2">
                  <a:txBody>
                    <a:bodyPr/>
                    <a:lstStyle/>
                    <a:p>
                      <a:pPr marL="0" marR="0" algn="l">
                        <a:spcBef>
                          <a:spcPts val="0"/>
                        </a:spcBef>
                        <a:spcAft>
                          <a:spcPts val="0"/>
                        </a:spcAft>
                      </a:pPr>
                      <a:r>
                        <a:rPr lang="en-US" sz="1000" u="none" dirty="0">
                          <a:effectLst/>
                        </a:rPr>
                        <a:t>If we overbook </a:t>
                      </a:r>
                      <a:r>
                        <a:rPr lang="en-US" sz="1000" u="none" dirty="0" smtClean="0">
                          <a:effectLst/>
                        </a:rPr>
                        <a:t>by</a:t>
                      </a:r>
                      <a:endParaRPr lang="en-US" sz="1200" u="none" dirty="0">
                        <a:effectLst/>
                        <a:latin typeface="Times New Roman"/>
                        <a:ea typeface="Batang"/>
                      </a:endParaRPr>
                    </a:p>
                  </a:txBody>
                  <a:tcPr marL="66099" marR="66099" marT="0" marB="0"/>
                </a:tc>
                <a:tc hMerge="1">
                  <a:txBody>
                    <a:bodyPr/>
                    <a:lstStyle/>
                    <a:p>
                      <a:endParaRPr lang="en-US"/>
                    </a:p>
                  </a:txBody>
                  <a:tcPr/>
                </a:tc>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extLst>
                  <a:ext uri="{0D108BD9-81ED-4DB2-BD59-A6C34878D82A}">
                    <a16:rowId xmlns:a16="http://schemas.microsoft.com/office/drawing/2014/main" val="10000"/>
                  </a:ext>
                </a:extLst>
              </a:tr>
              <a:tr h="306980">
                <a:tc>
                  <a:txBody>
                    <a:bodyPr/>
                    <a:lstStyle/>
                    <a:p>
                      <a:pPr marL="0" marR="0" algn="l">
                        <a:spcBef>
                          <a:spcPts val="0"/>
                        </a:spcBef>
                        <a:spcAft>
                          <a:spcPts val="0"/>
                        </a:spcAft>
                      </a:pPr>
                      <a:r>
                        <a:rPr lang="en-US" sz="1000" dirty="0" smtClean="0">
                          <a:effectLst/>
                        </a:rPr>
                        <a:t>No-shows</a:t>
                      </a:r>
                      <a:endParaRPr lang="en-US" sz="1200" dirty="0">
                        <a:effectLst/>
                        <a:latin typeface="Times New Roman"/>
                        <a:ea typeface="Batang"/>
                      </a:endParaRPr>
                    </a:p>
                  </a:txBody>
                  <a:tcPr marL="66099" marR="66099" marT="0" marB="0"/>
                </a:tc>
                <a:tc vMerge="1">
                  <a:txBody>
                    <a:bodyPr/>
                    <a:lstStyle/>
                    <a:p>
                      <a:endParaRPr lang="en-US"/>
                    </a:p>
                  </a:txBody>
                  <a:tcPr/>
                </a:tc>
                <a:tc>
                  <a:txBody>
                    <a:bodyPr/>
                    <a:lstStyle/>
                    <a:p>
                      <a:pPr marL="0" marR="0" algn="r">
                        <a:spcBef>
                          <a:spcPts val="0"/>
                        </a:spcBef>
                        <a:spcAft>
                          <a:spcPts val="0"/>
                        </a:spcAft>
                      </a:pPr>
                      <a:r>
                        <a:rPr lang="en-US" sz="1000" u="none" dirty="0">
                          <a:effectLst/>
                        </a:rPr>
                        <a:t>0</a:t>
                      </a:r>
                      <a:endParaRPr lang="en-US" sz="1200" u="none" dirty="0">
                        <a:effectLst/>
                        <a:latin typeface="Times New Roman"/>
                        <a:ea typeface="Batang"/>
                      </a:endParaRPr>
                    </a:p>
                  </a:txBody>
                  <a:tcPr marL="66099" marR="66099" marT="0" marB="0"/>
                </a:tc>
                <a:tc>
                  <a:txBody>
                    <a:bodyPr/>
                    <a:lstStyle/>
                    <a:p>
                      <a:pPr marL="0" marR="0" algn="r">
                        <a:spcBef>
                          <a:spcPts val="0"/>
                        </a:spcBef>
                        <a:spcAft>
                          <a:spcPts val="0"/>
                        </a:spcAft>
                      </a:pPr>
                      <a:r>
                        <a:rPr lang="en-US" sz="1000" u="none" dirty="0">
                          <a:effectLst/>
                        </a:rPr>
                        <a:t>1</a:t>
                      </a:r>
                      <a:endParaRPr lang="en-US" sz="1200" u="none" dirty="0">
                        <a:effectLst/>
                        <a:latin typeface="Times New Roman"/>
                        <a:ea typeface="Batang"/>
                      </a:endParaRPr>
                    </a:p>
                  </a:txBody>
                  <a:tcPr marL="66099" marR="66099" marT="0" marB="0"/>
                </a:tc>
                <a:tc>
                  <a:txBody>
                    <a:bodyPr/>
                    <a:lstStyle/>
                    <a:p>
                      <a:pPr marL="0" marR="0" algn="r">
                        <a:spcBef>
                          <a:spcPts val="0"/>
                        </a:spcBef>
                        <a:spcAft>
                          <a:spcPts val="0"/>
                        </a:spcAft>
                      </a:pPr>
                      <a:r>
                        <a:rPr lang="en-US" sz="1000" u="none" dirty="0">
                          <a:effectLst/>
                        </a:rPr>
                        <a:t>2</a:t>
                      </a:r>
                      <a:endParaRPr lang="en-US" sz="1200" u="none" dirty="0">
                        <a:effectLst/>
                        <a:latin typeface="Times New Roman"/>
                        <a:ea typeface="Batang"/>
                      </a:endParaRPr>
                    </a:p>
                  </a:txBody>
                  <a:tcPr marL="66099" marR="66099" marT="0" marB="0"/>
                </a:tc>
                <a:tc>
                  <a:txBody>
                    <a:bodyPr/>
                    <a:lstStyle/>
                    <a:p>
                      <a:pPr marL="0" marR="0" algn="r">
                        <a:spcBef>
                          <a:spcPts val="0"/>
                        </a:spcBef>
                        <a:spcAft>
                          <a:spcPts val="0"/>
                        </a:spcAft>
                      </a:pPr>
                      <a:r>
                        <a:rPr lang="en-US" sz="1000" u="none" dirty="0">
                          <a:effectLst/>
                        </a:rPr>
                        <a:t>3</a:t>
                      </a:r>
                      <a:endParaRPr lang="en-US" sz="1200" u="none" dirty="0">
                        <a:effectLst/>
                        <a:latin typeface="Times New Roman"/>
                        <a:ea typeface="Batang"/>
                      </a:endParaRPr>
                    </a:p>
                  </a:txBody>
                  <a:tcPr marL="66099" marR="66099" marT="0" marB="0"/>
                </a:tc>
                <a:tc>
                  <a:txBody>
                    <a:bodyPr/>
                    <a:lstStyle/>
                    <a:p>
                      <a:pPr marL="0" marR="0" algn="r">
                        <a:spcBef>
                          <a:spcPts val="0"/>
                        </a:spcBef>
                        <a:spcAft>
                          <a:spcPts val="0"/>
                        </a:spcAft>
                      </a:pPr>
                      <a:r>
                        <a:rPr lang="en-US" sz="1000" u="none" dirty="0">
                          <a:effectLst/>
                        </a:rPr>
                        <a:t>4</a:t>
                      </a:r>
                      <a:endParaRPr lang="en-US" sz="1200" u="none" dirty="0">
                        <a:effectLst/>
                        <a:latin typeface="Times New Roman"/>
                        <a:ea typeface="Batang"/>
                      </a:endParaRPr>
                    </a:p>
                  </a:txBody>
                  <a:tcPr marL="66099" marR="66099" marT="0" marB="0"/>
                </a:tc>
                <a:tc>
                  <a:txBody>
                    <a:bodyPr/>
                    <a:lstStyle/>
                    <a:p>
                      <a:pPr marL="0" marR="0" algn="r">
                        <a:spcBef>
                          <a:spcPts val="0"/>
                        </a:spcBef>
                        <a:spcAft>
                          <a:spcPts val="0"/>
                        </a:spcAft>
                      </a:pPr>
                      <a:r>
                        <a:rPr lang="en-US" sz="1000" u="none" dirty="0">
                          <a:effectLst/>
                        </a:rPr>
                        <a:t>5</a:t>
                      </a:r>
                      <a:endParaRPr lang="en-US" sz="1200" u="none" dirty="0">
                        <a:effectLst/>
                        <a:latin typeface="Times New Roman"/>
                        <a:ea typeface="Batang"/>
                      </a:endParaRPr>
                    </a:p>
                  </a:txBody>
                  <a:tcPr marL="66099" marR="66099" marT="0" marB="0"/>
                </a:tc>
                <a:tc>
                  <a:txBody>
                    <a:bodyPr/>
                    <a:lstStyle/>
                    <a:p>
                      <a:pPr marL="0" marR="0" algn="r">
                        <a:spcBef>
                          <a:spcPts val="0"/>
                        </a:spcBef>
                        <a:spcAft>
                          <a:spcPts val="0"/>
                        </a:spcAft>
                      </a:pPr>
                      <a:r>
                        <a:rPr lang="en-US" sz="1000" u="none" dirty="0">
                          <a:effectLst/>
                        </a:rPr>
                        <a:t>6</a:t>
                      </a:r>
                      <a:endParaRPr lang="en-US" sz="1200" u="none" dirty="0">
                        <a:effectLst/>
                        <a:latin typeface="Times New Roman"/>
                        <a:ea typeface="Batang"/>
                      </a:endParaRPr>
                    </a:p>
                  </a:txBody>
                  <a:tcPr marL="66099" marR="66099" marT="0" marB="0"/>
                </a:tc>
                <a:tc>
                  <a:txBody>
                    <a:bodyPr/>
                    <a:lstStyle/>
                    <a:p>
                      <a:pPr marL="0" marR="0" algn="r">
                        <a:spcBef>
                          <a:spcPts val="0"/>
                        </a:spcBef>
                        <a:spcAft>
                          <a:spcPts val="0"/>
                        </a:spcAft>
                      </a:pPr>
                      <a:r>
                        <a:rPr lang="en-US" sz="1000" u="none" dirty="0">
                          <a:effectLst/>
                        </a:rPr>
                        <a:t>7</a:t>
                      </a:r>
                      <a:endParaRPr lang="en-US" sz="1200" u="none" dirty="0">
                        <a:effectLst/>
                        <a:latin typeface="Times New Roman"/>
                        <a:ea typeface="Batang"/>
                      </a:endParaRPr>
                    </a:p>
                  </a:txBody>
                  <a:tcPr marL="66099" marR="66099" marT="0" marB="0"/>
                </a:tc>
                <a:tc>
                  <a:txBody>
                    <a:bodyPr/>
                    <a:lstStyle/>
                    <a:p>
                      <a:pPr marL="0" marR="0" algn="r">
                        <a:spcBef>
                          <a:spcPts val="0"/>
                        </a:spcBef>
                        <a:spcAft>
                          <a:spcPts val="0"/>
                        </a:spcAft>
                      </a:pPr>
                      <a:r>
                        <a:rPr lang="en-US" sz="1000" u="none" dirty="0">
                          <a:effectLst/>
                        </a:rPr>
                        <a:t>8</a:t>
                      </a:r>
                      <a:endParaRPr lang="en-US" sz="1200" u="none" dirty="0">
                        <a:effectLst/>
                        <a:latin typeface="Times New Roman"/>
                        <a:ea typeface="Batang"/>
                      </a:endParaRPr>
                    </a:p>
                  </a:txBody>
                  <a:tcPr marL="66099" marR="66099" marT="0" marB="0"/>
                </a:tc>
                <a:tc>
                  <a:txBody>
                    <a:bodyPr/>
                    <a:lstStyle/>
                    <a:p>
                      <a:pPr marL="0" marR="0" algn="r">
                        <a:spcBef>
                          <a:spcPts val="0"/>
                        </a:spcBef>
                        <a:spcAft>
                          <a:spcPts val="0"/>
                        </a:spcAft>
                      </a:pPr>
                      <a:r>
                        <a:rPr lang="en-US" sz="1000" u="none" dirty="0">
                          <a:effectLst/>
                        </a:rPr>
                        <a:t>9</a:t>
                      </a:r>
                      <a:endParaRPr lang="en-US" sz="1200" u="none" dirty="0">
                        <a:effectLst/>
                        <a:latin typeface="Times New Roman"/>
                        <a:ea typeface="Batang"/>
                      </a:endParaRPr>
                    </a:p>
                  </a:txBody>
                  <a:tcPr marL="66099" marR="66099" marT="0" marB="0"/>
                </a:tc>
                <a:extLst>
                  <a:ext uri="{0D108BD9-81ED-4DB2-BD59-A6C34878D82A}">
                    <a16:rowId xmlns:a16="http://schemas.microsoft.com/office/drawing/2014/main" val="10001"/>
                  </a:ext>
                </a:extLst>
              </a:tr>
              <a:tr h="306980">
                <a:tc>
                  <a:txBody>
                    <a:bodyPr/>
                    <a:lstStyle/>
                    <a:p>
                      <a:pPr marL="0" marR="0" algn="r">
                        <a:spcBef>
                          <a:spcPts val="0"/>
                        </a:spcBef>
                        <a:spcAft>
                          <a:spcPts val="0"/>
                        </a:spcAft>
                      </a:pPr>
                      <a:r>
                        <a:rPr lang="en-US" sz="1000" dirty="0">
                          <a:effectLst/>
                        </a:rPr>
                        <a:t>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0.05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a:t>
                      </a:r>
                      <a:r>
                        <a:rPr lang="en-US" sz="1000" baseline="30000" dirty="0">
                          <a:effectLst/>
                        </a:rPr>
                        <a:t>i</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60</a:t>
                      </a:r>
                      <a:r>
                        <a:rPr lang="en-US" sz="1000" baseline="30000" dirty="0">
                          <a:effectLst/>
                        </a:rPr>
                        <a:t>iv</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smtClean="0">
                          <a:effectLst/>
                        </a:rPr>
                        <a:t>120</a:t>
                      </a:r>
                      <a:r>
                        <a:rPr lang="en-US" sz="1000" baseline="30000" dirty="0" smtClean="0">
                          <a:effectLst/>
                        </a:rPr>
                        <a:t>vi</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540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02"/>
                  </a:ext>
                </a:extLst>
              </a:tr>
              <a:tr h="201456">
                <a:tc>
                  <a:txBody>
                    <a:bodyPr/>
                    <a:lstStyle/>
                    <a:p>
                      <a:pPr marL="0" marR="0" algn="r">
                        <a:spcBef>
                          <a:spcPts val="0"/>
                        </a:spcBef>
                        <a:spcAft>
                          <a:spcPts val="0"/>
                        </a:spcAft>
                      </a:pPr>
                      <a:r>
                        <a:rPr lang="en-US" sz="1000" dirty="0">
                          <a:effectLst/>
                        </a:rPr>
                        <a:t>1</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0.05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a:t>
                      </a:r>
                      <a:r>
                        <a:rPr lang="en-US" sz="1000" baseline="30000" dirty="0">
                          <a:effectLst/>
                        </a:rPr>
                        <a:t>ii</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480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03"/>
                  </a:ext>
                </a:extLst>
              </a:tr>
              <a:tr h="201456">
                <a:tc>
                  <a:txBody>
                    <a:bodyPr/>
                    <a:lstStyle/>
                    <a:p>
                      <a:pPr marL="0" marR="0" algn="r">
                        <a:spcBef>
                          <a:spcPts val="0"/>
                        </a:spcBef>
                        <a:spcAft>
                          <a:spcPts val="0"/>
                        </a:spcAft>
                      </a:pPr>
                      <a:r>
                        <a:rPr lang="en-US" sz="1000" dirty="0">
                          <a:effectLst/>
                        </a:rPr>
                        <a:t>2</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0.1</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80</a:t>
                      </a:r>
                      <a:r>
                        <a:rPr lang="en-US" sz="1000" baseline="30000" dirty="0">
                          <a:effectLst/>
                        </a:rPr>
                        <a:t>iii</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a:t>
                      </a:r>
                      <a:r>
                        <a:rPr lang="en-US" sz="1000" baseline="30000" dirty="0">
                          <a:effectLst/>
                        </a:rPr>
                        <a:t>v</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420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04"/>
                  </a:ext>
                </a:extLst>
              </a:tr>
              <a:tr h="201456">
                <a:tc>
                  <a:txBody>
                    <a:bodyPr/>
                    <a:lstStyle/>
                    <a:p>
                      <a:pPr marL="0" marR="0" algn="r">
                        <a:spcBef>
                          <a:spcPts val="0"/>
                        </a:spcBef>
                        <a:spcAft>
                          <a:spcPts val="0"/>
                        </a:spcAft>
                      </a:pPr>
                      <a:r>
                        <a:rPr lang="en-US" sz="1000" dirty="0">
                          <a:effectLst/>
                        </a:rPr>
                        <a:t>3</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0.05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360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05"/>
                  </a:ext>
                </a:extLst>
              </a:tr>
              <a:tr h="201456">
                <a:tc>
                  <a:txBody>
                    <a:bodyPr/>
                    <a:lstStyle/>
                    <a:p>
                      <a:pPr marL="0" marR="0" algn="r">
                        <a:spcBef>
                          <a:spcPts val="0"/>
                        </a:spcBef>
                        <a:spcAft>
                          <a:spcPts val="0"/>
                        </a:spcAft>
                      </a:pPr>
                      <a:r>
                        <a:rPr lang="en-US" sz="1000" dirty="0">
                          <a:effectLst/>
                        </a:rPr>
                        <a:t>4</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0.05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300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06"/>
                  </a:ext>
                </a:extLst>
              </a:tr>
              <a:tr h="201456">
                <a:tc>
                  <a:txBody>
                    <a:bodyPr/>
                    <a:lstStyle/>
                    <a:p>
                      <a:pPr marL="0" marR="0" algn="r">
                        <a:spcBef>
                          <a:spcPts val="0"/>
                        </a:spcBef>
                        <a:spcAft>
                          <a:spcPts val="0"/>
                        </a:spcAft>
                      </a:pPr>
                      <a:r>
                        <a:rPr lang="en-US" sz="1000" dirty="0">
                          <a:effectLst/>
                        </a:rPr>
                        <a:t>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0.05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240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07"/>
                  </a:ext>
                </a:extLst>
              </a:tr>
              <a:tr h="201456">
                <a:tc>
                  <a:txBody>
                    <a:bodyPr/>
                    <a:lstStyle/>
                    <a:p>
                      <a:pPr marL="0" marR="0" algn="r">
                        <a:spcBef>
                          <a:spcPts val="0"/>
                        </a:spcBef>
                        <a:spcAft>
                          <a:spcPts val="0"/>
                        </a:spcAft>
                      </a:pPr>
                      <a:r>
                        <a:rPr lang="en-US" sz="1000" dirty="0">
                          <a:effectLst/>
                        </a:rPr>
                        <a:t>6</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0.05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180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08"/>
                  </a:ext>
                </a:extLst>
              </a:tr>
              <a:tr h="201456">
                <a:tc>
                  <a:txBody>
                    <a:bodyPr/>
                    <a:lstStyle/>
                    <a:p>
                      <a:pPr marL="0" marR="0" algn="r">
                        <a:spcBef>
                          <a:spcPts val="0"/>
                        </a:spcBef>
                        <a:spcAft>
                          <a:spcPts val="0"/>
                        </a:spcAft>
                      </a:pPr>
                      <a:r>
                        <a:rPr lang="en-US" sz="1000" dirty="0">
                          <a:effectLst/>
                        </a:rPr>
                        <a:t>7</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0.05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120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09"/>
                  </a:ext>
                </a:extLst>
              </a:tr>
              <a:tr h="201456">
                <a:tc>
                  <a:txBody>
                    <a:bodyPr/>
                    <a:lstStyle/>
                    <a:p>
                      <a:pPr marL="0" marR="0" algn="r">
                        <a:spcBef>
                          <a:spcPts val="0"/>
                        </a:spcBef>
                        <a:spcAft>
                          <a:spcPts val="0"/>
                        </a:spcAft>
                      </a:pPr>
                      <a:r>
                        <a:rPr lang="en-US" sz="1000" dirty="0">
                          <a:effectLst/>
                        </a:rPr>
                        <a:t>8</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0.05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60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10"/>
                  </a:ext>
                </a:extLst>
              </a:tr>
              <a:tr h="201456">
                <a:tc>
                  <a:txBody>
                    <a:bodyPr/>
                    <a:lstStyle/>
                    <a:p>
                      <a:pPr marL="0" marR="0" algn="r">
                        <a:spcBef>
                          <a:spcPts val="0"/>
                        </a:spcBef>
                        <a:spcAft>
                          <a:spcPts val="0"/>
                        </a:spcAft>
                      </a:pPr>
                      <a:r>
                        <a:rPr lang="en-US" sz="1000" dirty="0">
                          <a:effectLst/>
                        </a:rPr>
                        <a:t>9</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0.05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11"/>
                  </a:ext>
                </a:extLst>
              </a:tr>
              <a:tr h="201456">
                <a:tc>
                  <a:txBody>
                    <a:bodyPr/>
                    <a:lstStyle/>
                    <a:p>
                      <a:pPr marL="0" marR="0" algn="r">
                        <a:spcBef>
                          <a:spcPts val="0"/>
                        </a:spcBef>
                        <a:spcAft>
                          <a:spcPts val="0"/>
                        </a:spcAft>
                      </a:pPr>
                      <a:r>
                        <a:rPr lang="en-US" sz="1000" dirty="0">
                          <a:effectLst/>
                        </a:rPr>
                        <a:t>10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0.05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12"/>
                  </a:ext>
                </a:extLst>
              </a:tr>
              <a:tr h="201456">
                <a:tc>
                  <a:txBody>
                    <a:bodyPr/>
                    <a:lstStyle/>
                    <a:p>
                      <a:pPr marL="0" marR="0" algn="r">
                        <a:spcBef>
                          <a:spcPts val="0"/>
                        </a:spcBef>
                        <a:spcAft>
                          <a:spcPts val="0"/>
                        </a:spcAft>
                      </a:pPr>
                      <a:r>
                        <a:rPr lang="en-US" sz="1000" dirty="0">
                          <a:effectLst/>
                        </a:rPr>
                        <a:t>11</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0.1</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80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13"/>
                  </a:ext>
                </a:extLst>
              </a:tr>
              <a:tr h="201456">
                <a:tc>
                  <a:txBody>
                    <a:bodyPr/>
                    <a:lstStyle/>
                    <a:p>
                      <a:pPr marL="0" marR="0" algn="r">
                        <a:spcBef>
                          <a:spcPts val="0"/>
                        </a:spcBef>
                        <a:spcAft>
                          <a:spcPts val="0"/>
                        </a:spcAft>
                      </a:pPr>
                      <a:r>
                        <a:rPr lang="en-US" sz="1000" dirty="0">
                          <a:effectLst/>
                        </a:rPr>
                        <a:t>12</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0.05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120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14"/>
                  </a:ext>
                </a:extLst>
              </a:tr>
              <a:tr h="201456">
                <a:tc>
                  <a:txBody>
                    <a:bodyPr/>
                    <a:lstStyle/>
                    <a:p>
                      <a:pPr marL="0" marR="0" algn="r">
                        <a:spcBef>
                          <a:spcPts val="0"/>
                        </a:spcBef>
                        <a:spcAft>
                          <a:spcPts val="0"/>
                        </a:spcAft>
                      </a:pPr>
                      <a:r>
                        <a:rPr lang="en-US" sz="1000" dirty="0">
                          <a:effectLst/>
                        </a:rPr>
                        <a:t>13</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0.05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520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160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15"/>
                  </a:ext>
                </a:extLst>
              </a:tr>
              <a:tr h="201456">
                <a:tc>
                  <a:txBody>
                    <a:bodyPr/>
                    <a:lstStyle/>
                    <a:p>
                      <a:pPr marL="0" marR="0" algn="r">
                        <a:spcBef>
                          <a:spcPts val="0"/>
                        </a:spcBef>
                        <a:spcAft>
                          <a:spcPts val="0"/>
                        </a:spcAft>
                      </a:pPr>
                      <a:r>
                        <a:rPr lang="en-US" sz="1000" dirty="0">
                          <a:effectLst/>
                        </a:rPr>
                        <a:t>14</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0.05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560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520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200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16"/>
                  </a:ext>
                </a:extLst>
              </a:tr>
              <a:tr h="201456">
                <a:tc>
                  <a:txBody>
                    <a:bodyPr/>
                    <a:lstStyle/>
                    <a:p>
                      <a:pPr marL="0" marR="0" algn="r">
                        <a:spcBef>
                          <a:spcPts val="0"/>
                        </a:spcBef>
                        <a:spcAft>
                          <a:spcPts val="0"/>
                        </a:spcAft>
                      </a:pPr>
                      <a:r>
                        <a:rPr lang="en-US" sz="1000" dirty="0">
                          <a:effectLst/>
                        </a:rPr>
                        <a:t>15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0.05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600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560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520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240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17"/>
                  </a:ext>
                </a:extLst>
              </a:tr>
              <a:tr h="201456">
                <a:tc>
                  <a:txBody>
                    <a:bodyPr/>
                    <a:lstStyle/>
                    <a:p>
                      <a:pPr marL="0" marR="0" algn="r">
                        <a:spcBef>
                          <a:spcPts val="0"/>
                        </a:spcBef>
                        <a:spcAft>
                          <a:spcPts val="0"/>
                        </a:spcAft>
                      </a:pPr>
                      <a:r>
                        <a:rPr lang="en-US" sz="1000" dirty="0">
                          <a:effectLst/>
                        </a:rPr>
                        <a:t>16</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0.05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640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600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560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520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280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18"/>
                  </a:ext>
                </a:extLst>
              </a:tr>
              <a:tr h="201456">
                <a:tc>
                  <a:txBody>
                    <a:bodyPr/>
                    <a:lstStyle/>
                    <a:p>
                      <a:pPr marL="0" marR="0" algn="r">
                        <a:spcBef>
                          <a:spcPts val="0"/>
                        </a:spcBef>
                        <a:spcAft>
                          <a:spcPts val="0"/>
                        </a:spcAft>
                      </a:pPr>
                      <a:r>
                        <a:rPr lang="en-US" sz="1000" dirty="0">
                          <a:effectLst/>
                        </a:rPr>
                        <a:t>17</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0.05</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680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640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600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560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520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480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440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400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360</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320</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19"/>
                  </a:ext>
                </a:extLst>
              </a:tr>
              <a:tr h="191863">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tc>
                  <a:txBody>
                    <a:bodyPr/>
                    <a:lstStyle/>
                    <a:p>
                      <a:pPr algn="l"/>
                      <a:endParaRPr lang="en-US" sz="1000" dirty="0">
                        <a:effectLst/>
                        <a:latin typeface="Times New Roman"/>
                      </a:endParaRPr>
                    </a:p>
                  </a:txBody>
                  <a:tcPr marL="66099" marR="66099" marT="0" marB="0"/>
                </a:tc>
                <a:extLst>
                  <a:ext uri="{0D108BD9-81ED-4DB2-BD59-A6C34878D82A}">
                    <a16:rowId xmlns:a16="http://schemas.microsoft.com/office/drawing/2014/main" val="10020"/>
                  </a:ext>
                </a:extLst>
              </a:tr>
              <a:tr h="191863">
                <a:tc gridSpan="2">
                  <a:txBody>
                    <a:bodyPr/>
                    <a:lstStyle/>
                    <a:p>
                      <a:pPr marL="0" marR="0" algn="l">
                        <a:spcBef>
                          <a:spcPts val="0"/>
                        </a:spcBef>
                        <a:spcAft>
                          <a:spcPts val="0"/>
                        </a:spcAft>
                      </a:pPr>
                      <a:r>
                        <a:rPr lang="en-US" sz="1000" dirty="0">
                          <a:effectLst/>
                        </a:rPr>
                        <a:t>Expected </a:t>
                      </a:r>
                      <a:r>
                        <a:rPr lang="en-US" sz="1000" dirty="0" smtClean="0">
                          <a:effectLst/>
                        </a:rPr>
                        <a:t>cost </a:t>
                      </a:r>
                      <a:r>
                        <a:rPr lang="en-US" sz="1000" dirty="0">
                          <a:effectLst/>
                        </a:rPr>
                        <a:t>$</a:t>
                      </a:r>
                      <a:endParaRPr lang="en-US" sz="1200" dirty="0">
                        <a:effectLst/>
                        <a:latin typeface="Times New Roman"/>
                        <a:ea typeface="Batang"/>
                      </a:endParaRPr>
                    </a:p>
                  </a:txBody>
                  <a:tcPr marL="66099" marR="66099" marT="0" marB="0"/>
                </a:tc>
                <a:tc hMerge="1">
                  <a:txBody>
                    <a:bodyPr/>
                    <a:lstStyle/>
                    <a:p>
                      <a:endParaRPr lang="en-US"/>
                    </a:p>
                  </a:txBody>
                  <a:tcPr/>
                </a:tc>
                <a:tc>
                  <a:txBody>
                    <a:bodyPr/>
                    <a:lstStyle/>
                    <a:p>
                      <a:pPr marL="0" marR="0" algn="r">
                        <a:spcBef>
                          <a:spcPts val="0"/>
                        </a:spcBef>
                        <a:spcAft>
                          <a:spcPts val="0"/>
                        </a:spcAft>
                      </a:pPr>
                      <a:r>
                        <a:rPr lang="en-US" sz="1000" dirty="0">
                          <a:effectLst/>
                        </a:rPr>
                        <a:t>332</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297</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267</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247</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232</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222</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217</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217</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222</a:t>
                      </a:r>
                      <a:endParaRPr lang="en-US" sz="1200" dirty="0">
                        <a:effectLst/>
                        <a:latin typeface="Times New Roman"/>
                        <a:ea typeface="Batang"/>
                      </a:endParaRPr>
                    </a:p>
                  </a:txBody>
                  <a:tcPr marL="66099" marR="66099" marT="0" marB="0"/>
                </a:tc>
                <a:tc>
                  <a:txBody>
                    <a:bodyPr/>
                    <a:lstStyle/>
                    <a:p>
                      <a:pPr marL="0" marR="0" algn="r">
                        <a:spcBef>
                          <a:spcPts val="0"/>
                        </a:spcBef>
                        <a:spcAft>
                          <a:spcPts val="0"/>
                        </a:spcAft>
                      </a:pPr>
                      <a:r>
                        <a:rPr lang="en-US" sz="1000" dirty="0">
                          <a:effectLst/>
                        </a:rPr>
                        <a:t>232</a:t>
                      </a:r>
                      <a:endParaRPr lang="en-US" sz="1200" dirty="0">
                        <a:effectLst/>
                        <a:latin typeface="Times New Roman"/>
                        <a:ea typeface="Batang"/>
                      </a:endParaRPr>
                    </a:p>
                  </a:txBody>
                  <a:tcPr marL="66099" marR="66099" marT="0" marB="0"/>
                </a:tc>
                <a:extLst>
                  <a:ext uri="{0D108BD9-81ED-4DB2-BD59-A6C34878D82A}">
                    <a16:rowId xmlns:a16="http://schemas.microsoft.com/office/drawing/2014/main" val="10021"/>
                  </a:ext>
                </a:extLst>
              </a:tr>
            </a:tbl>
          </a:graphicData>
        </a:graphic>
      </p:graphicFrame>
      <p:sp>
        <p:nvSpPr>
          <p:cNvPr id="2" name="Footer Placeholder 1"/>
          <p:cNvSpPr>
            <a:spLocks noGrp="1"/>
          </p:cNvSpPr>
          <p:nvPr>
            <p:ph type="ftr" sz="quarter" idx="11"/>
          </p:nvPr>
        </p:nvSpPr>
        <p:spPr/>
        <p:txBody>
          <a:bodyPr/>
          <a:lstStyle/>
          <a:p>
            <a:r>
              <a:rPr lang="en-US" dirty="0" smtClean="0"/>
              <a:t>© Taylor &amp; Francis 2016</a:t>
            </a:r>
            <a:endParaRPr lang="en-US" dirty="0"/>
          </a:p>
        </p:txBody>
      </p:sp>
      <p:sp>
        <p:nvSpPr>
          <p:cNvPr id="5" name="Rectangle 4"/>
          <p:cNvSpPr/>
          <p:nvPr/>
        </p:nvSpPr>
        <p:spPr>
          <a:xfrm>
            <a:off x="419100" y="6248400"/>
            <a:ext cx="2819400" cy="215444"/>
          </a:xfrm>
          <a:prstGeom prst="rect">
            <a:avLst/>
          </a:prstGeom>
        </p:spPr>
        <p:txBody>
          <a:bodyPr wrap="square">
            <a:spAutoFit/>
          </a:bodyPr>
          <a:lstStyle/>
          <a:p>
            <a:r>
              <a:rPr lang="en-US" sz="800" i="1" dirty="0" smtClean="0"/>
              <a:t>See next slide for the roman numerals  footnote references</a:t>
            </a:r>
            <a:endParaRPr lang="en-US" sz="800" i="1" dirty="0"/>
          </a:p>
        </p:txBody>
      </p:sp>
    </p:spTree>
    <p:extLst>
      <p:ext uri="{BB962C8B-B14F-4D97-AF65-F5344CB8AC3E}">
        <p14:creationId xmlns:p14="http://schemas.microsoft.com/office/powerpoint/2010/main" val="187859962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Overbooking: Marginal Cost Approach</a:t>
            </a:r>
            <a:endParaRPr lang="en-US" dirty="0">
              <a:effectLst>
                <a:outerShdw blurRad="38100" dist="38100" dir="2700000" algn="tl">
                  <a:srgbClr val="FFFFFF"/>
                </a:outerShdw>
              </a:effectLst>
            </a:endParaRPr>
          </a:p>
        </p:txBody>
      </p:sp>
      <p:pic>
        <p:nvPicPr>
          <p:cNvPr id="3074"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533401" y="1600200"/>
            <a:ext cx="80772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28916753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Capacity Allocation</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dirty="0"/>
              <a:t>The goal is </a:t>
            </a:r>
            <a:r>
              <a:rPr lang="en-US" dirty="0" smtClean="0"/>
              <a:t>to maximize </a:t>
            </a:r>
            <a:r>
              <a:rPr lang="en-US" dirty="0"/>
              <a:t>revenue. If </a:t>
            </a:r>
            <a:r>
              <a:rPr lang="en-US" dirty="0" smtClean="0"/>
              <a:t>the variable </a:t>
            </a:r>
            <a:r>
              <a:rPr lang="en-US" dirty="0"/>
              <a:t>cost is small, almost the entire revenue can be thought of as marginal </a:t>
            </a:r>
            <a:r>
              <a:rPr lang="en-US" dirty="0" smtClean="0"/>
              <a:t>profit.</a:t>
            </a:r>
          </a:p>
          <a:p>
            <a:pPr>
              <a:buFont typeface="Wingdings" panose="05000000000000000000" pitchFamily="2" charset="2"/>
              <a:buChar char="§"/>
            </a:pPr>
            <a:r>
              <a:rPr lang="en-US" dirty="0" smtClean="0"/>
              <a:t>Two approaches can be utilized:</a:t>
            </a:r>
          </a:p>
          <a:p>
            <a:pPr lvl="1">
              <a:buFont typeface="Wingdings" panose="05000000000000000000" pitchFamily="2" charset="2"/>
              <a:buChar char="§"/>
            </a:pPr>
            <a:r>
              <a:rPr lang="en-US" i="1" dirty="0"/>
              <a:t>FCFS</a:t>
            </a:r>
            <a:r>
              <a:rPr lang="en-US" dirty="0"/>
              <a:t>: First come, first </a:t>
            </a:r>
            <a:r>
              <a:rPr lang="en-US" dirty="0" smtClean="0"/>
              <a:t>serve </a:t>
            </a:r>
            <a:r>
              <a:rPr lang="en-US" dirty="0"/>
              <a:t>is the simplest way to use up </a:t>
            </a:r>
            <a:r>
              <a:rPr lang="en-US" dirty="0" smtClean="0"/>
              <a:t>capacity.</a:t>
            </a:r>
          </a:p>
          <a:p>
            <a:pPr lvl="1">
              <a:buFont typeface="Wingdings" panose="05000000000000000000" pitchFamily="2" charset="2"/>
              <a:buChar char="§"/>
            </a:pPr>
            <a:r>
              <a:rPr lang="en-US" i="1" dirty="0"/>
              <a:t>Protection </a:t>
            </a:r>
            <a:r>
              <a:rPr lang="en-US" i="1" dirty="0" smtClean="0"/>
              <a:t>fences</a:t>
            </a:r>
            <a:r>
              <a:rPr lang="en-US" dirty="0"/>
              <a:t>: We set a protection level to ‘fence off’ a specific capacity number for use by a specific rate or </a:t>
            </a:r>
            <a:r>
              <a:rPr lang="en-US" dirty="0" smtClean="0"/>
              <a:t>fare.</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5630261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Capacity Allocation</a:t>
            </a:r>
            <a:endParaRPr lang="en-US" dirty="0">
              <a:effectLst>
                <a:outerShdw blurRad="38100" dist="38100" dir="2700000" algn="tl">
                  <a:srgbClr val="FFFFFF"/>
                </a:outerShdw>
              </a:effectLst>
            </a:endParaRPr>
          </a:p>
        </p:txBody>
      </p:sp>
      <p:pic>
        <p:nvPicPr>
          <p:cNvPr id="1026"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533400" y="1600200"/>
            <a:ext cx="80772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20968799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Dynamic Capacity and Pricing Management</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lnSpcReduction="10000"/>
          </a:bodyPr>
          <a:lstStyle/>
          <a:p>
            <a:pPr>
              <a:buFont typeface="Wingdings" panose="05000000000000000000" pitchFamily="2" charset="2"/>
              <a:buChar char="§"/>
            </a:pPr>
            <a:r>
              <a:rPr lang="en-US" dirty="0"/>
              <a:t>Dynamic capacity management and </a:t>
            </a:r>
            <a:r>
              <a:rPr lang="en-US" dirty="0" smtClean="0"/>
              <a:t>pricing require </a:t>
            </a:r>
            <a:r>
              <a:rPr lang="en-US" dirty="0"/>
              <a:t>monitoring and forecasting demand at different rate levels on a continuous </a:t>
            </a:r>
            <a:r>
              <a:rPr lang="en-US" dirty="0" smtClean="0"/>
              <a:t>basis.</a:t>
            </a:r>
          </a:p>
          <a:p>
            <a:pPr>
              <a:buFont typeface="Wingdings" panose="05000000000000000000" pitchFamily="2" charset="2"/>
              <a:buChar char="§"/>
            </a:pPr>
            <a:r>
              <a:rPr lang="en-US" dirty="0" smtClean="0"/>
              <a:t>Industries </a:t>
            </a:r>
            <a:r>
              <a:rPr lang="en-US" dirty="0"/>
              <a:t>like car rentals present complex </a:t>
            </a:r>
            <a:r>
              <a:rPr lang="en-US" dirty="0" smtClean="0"/>
              <a:t>problems, </a:t>
            </a:r>
            <a:r>
              <a:rPr lang="en-US" dirty="0"/>
              <a:t>such as variable capacity dependent on customer returns and </a:t>
            </a:r>
            <a:r>
              <a:rPr lang="en-US" dirty="0" smtClean="0"/>
              <a:t>no-shows</a:t>
            </a:r>
            <a:r>
              <a:rPr lang="en-US" dirty="0"/>
              <a:t>, and use yield management for dynamic capacity, </a:t>
            </a:r>
            <a:r>
              <a:rPr lang="en-US" dirty="0" smtClean="0"/>
              <a:t>pricing, </a:t>
            </a:r>
            <a:r>
              <a:rPr lang="en-US" dirty="0"/>
              <a:t>and overbooking </a:t>
            </a:r>
            <a:r>
              <a:rPr lang="en-US" dirty="0" smtClean="0"/>
              <a:t>decisions.</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27565631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Fixed Capacity and Inflexible Demand</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dirty="0"/>
              <a:t>Capacity management in services is generally handled by a mix of demand and capacity </a:t>
            </a:r>
            <a:r>
              <a:rPr lang="en-US" dirty="0" smtClean="0"/>
              <a:t>management.</a:t>
            </a:r>
          </a:p>
          <a:p>
            <a:pPr>
              <a:buFont typeface="Wingdings" panose="05000000000000000000" pitchFamily="2" charset="2"/>
              <a:buChar char="§"/>
            </a:pPr>
            <a:r>
              <a:rPr lang="en-US" dirty="0"/>
              <a:t>When demand cannot be managed and capacity is limited, capacity must be managed to meet </a:t>
            </a:r>
            <a:r>
              <a:rPr lang="en-US" dirty="0" smtClean="0"/>
              <a:t>demand.</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94631610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Fixed Capacity and Inflexible Demand</a:t>
            </a:r>
            <a:endParaRPr lang="en-US" dirty="0">
              <a:effectLst>
                <a:outerShdw blurRad="38100" dist="38100" dir="2700000" algn="tl">
                  <a:srgbClr val="FFFFFF"/>
                </a:outerShdw>
              </a:effectLst>
            </a:endParaRPr>
          </a:p>
        </p:txBody>
      </p:sp>
      <p:pic>
        <p:nvPicPr>
          <p:cNvPr id="2050"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533400" y="1600200"/>
            <a:ext cx="80772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68219994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effectLst>
                  <a:outerShdw blurRad="38100" dist="38100" dir="2700000" algn="tl">
                    <a:srgbClr val="FFFFFF"/>
                  </a:outerShdw>
                </a:effectLst>
              </a:rPr>
              <a:t>Worker Assignments</a:t>
            </a:r>
            <a:endParaRPr lang="en-US" dirty="0">
              <a:effectLst>
                <a:outerShdw blurRad="38100" dist="38100" dir="2700000" algn="tl">
                  <a:srgbClr val="FFFFFF"/>
                </a:outerShdw>
              </a:effectLst>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42931178"/>
              </p:ext>
            </p:extLst>
          </p:nvPr>
        </p:nvGraphicFramePr>
        <p:xfrm>
          <a:off x="533399" y="1600198"/>
          <a:ext cx="8077200" cy="5367952"/>
        </p:xfrm>
        <a:graphic>
          <a:graphicData uri="http://schemas.openxmlformats.org/drawingml/2006/table">
            <a:tbl>
              <a:tblPr firstRow="1" firstCol="1" bandRow="1"/>
              <a:tblGrid>
                <a:gridCol w="1321626">
                  <a:extLst>
                    <a:ext uri="{9D8B030D-6E8A-4147-A177-3AD203B41FA5}">
                      <a16:colId xmlns:a16="http://schemas.microsoft.com/office/drawing/2014/main" val="20000"/>
                    </a:ext>
                  </a:extLst>
                </a:gridCol>
                <a:gridCol w="965082">
                  <a:extLst>
                    <a:ext uri="{9D8B030D-6E8A-4147-A177-3AD203B41FA5}">
                      <a16:colId xmlns:a16="http://schemas.microsoft.com/office/drawing/2014/main" val="20001"/>
                    </a:ext>
                  </a:extLst>
                </a:gridCol>
                <a:gridCol w="965082">
                  <a:extLst>
                    <a:ext uri="{9D8B030D-6E8A-4147-A177-3AD203B41FA5}">
                      <a16:colId xmlns:a16="http://schemas.microsoft.com/office/drawing/2014/main" val="20002"/>
                    </a:ext>
                  </a:extLst>
                </a:gridCol>
                <a:gridCol w="965082">
                  <a:extLst>
                    <a:ext uri="{9D8B030D-6E8A-4147-A177-3AD203B41FA5}">
                      <a16:colId xmlns:a16="http://schemas.microsoft.com/office/drawing/2014/main" val="20003"/>
                    </a:ext>
                  </a:extLst>
                </a:gridCol>
                <a:gridCol w="965082">
                  <a:extLst>
                    <a:ext uri="{9D8B030D-6E8A-4147-A177-3AD203B41FA5}">
                      <a16:colId xmlns:a16="http://schemas.microsoft.com/office/drawing/2014/main" val="20004"/>
                    </a:ext>
                  </a:extLst>
                </a:gridCol>
                <a:gridCol w="965082">
                  <a:extLst>
                    <a:ext uri="{9D8B030D-6E8A-4147-A177-3AD203B41FA5}">
                      <a16:colId xmlns:a16="http://schemas.microsoft.com/office/drawing/2014/main" val="20005"/>
                    </a:ext>
                  </a:extLst>
                </a:gridCol>
                <a:gridCol w="965082">
                  <a:extLst>
                    <a:ext uri="{9D8B030D-6E8A-4147-A177-3AD203B41FA5}">
                      <a16:colId xmlns:a16="http://schemas.microsoft.com/office/drawing/2014/main" val="20006"/>
                    </a:ext>
                  </a:extLst>
                </a:gridCol>
                <a:gridCol w="965082">
                  <a:extLst>
                    <a:ext uri="{9D8B030D-6E8A-4147-A177-3AD203B41FA5}">
                      <a16:colId xmlns:a16="http://schemas.microsoft.com/office/drawing/2014/main" val="20007"/>
                    </a:ext>
                  </a:extLst>
                </a:gridCol>
              </a:tblGrid>
              <a:tr h="277725">
                <a:tc>
                  <a:txBody>
                    <a:bodyPr/>
                    <a:lstStyle/>
                    <a:p>
                      <a:pPr marL="0" marR="0" algn="ctr"/>
                      <a:r>
                        <a:rPr lang="en-US" sz="2000" i="1" dirty="0">
                          <a:effectLst/>
                          <a:latin typeface="Calibri"/>
                          <a:ea typeface="Batang"/>
                        </a:rPr>
                        <a:t>Worker</a:t>
                      </a:r>
                      <a:endParaRPr lang="en-US" sz="2000" dirty="0">
                        <a:effectLst/>
                        <a:latin typeface="Calibri"/>
                        <a:ea typeface="Batang"/>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i="1" dirty="0">
                          <a:effectLst/>
                          <a:latin typeface="Calibri"/>
                          <a:ea typeface="Batang"/>
                        </a:rPr>
                        <a:t>Mon</a:t>
                      </a:r>
                      <a:endParaRPr lang="en-US" sz="2000" dirty="0">
                        <a:effectLst/>
                        <a:latin typeface="Calibri"/>
                        <a:ea typeface="Batang"/>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i="1" dirty="0">
                          <a:effectLst/>
                          <a:latin typeface="Calibri"/>
                          <a:ea typeface="Batang"/>
                        </a:rPr>
                        <a:t>Tues</a:t>
                      </a:r>
                      <a:endParaRPr lang="en-US" sz="2000" dirty="0">
                        <a:effectLst/>
                        <a:latin typeface="Calibri"/>
                        <a:ea typeface="Batang"/>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i="1" dirty="0">
                          <a:effectLst/>
                          <a:latin typeface="Calibri"/>
                          <a:ea typeface="Batang"/>
                        </a:rPr>
                        <a:t>Wed</a:t>
                      </a:r>
                      <a:endParaRPr lang="en-US" sz="2000" dirty="0">
                        <a:effectLst/>
                        <a:latin typeface="Calibri"/>
                        <a:ea typeface="Batang"/>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i="1" dirty="0">
                          <a:effectLst/>
                          <a:latin typeface="Calibri"/>
                          <a:ea typeface="Batang"/>
                        </a:rPr>
                        <a:t>Thur</a:t>
                      </a:r>
                      <a:endParaRPr lang="en-US" sz="2000" dirty="0">
                        <a:effectLst/>
                        <a:latin typeface="Calibri"/>
                        <a:ea typeface="Batang"/>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i="1" dirty="0">
                          <a:effectLst/>
                          <a:latin typeface="Calibri"/>
                          <a:ea typeface="Batang"/>
                        </a:rPr>
                        <a:t>Fri</a:t>
                      </a:r>
                      <a:endParaRPr lang="en-US" sz="2000" dirty="0">
                        <a:effectLst/>
                        <a:latin typeface="Calibri"/>
                        <a:ea typeface="Batang"/>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i="1" dirty="0">
                          <a:effectLst/>
                          <a:latin typeface="Calibri"/>
                          <a:ea typeface="Batang"/>
                        </a:rPr>
                        <a:t>Sat</a:t>
                      </a:r>
                      <a:endParaRPr lang="en-US" sz="2000" dirty="0">
                        <a:effectLst/>
                        <a:latin typeface="Calibri"/>
                        <a:ea typeface="Batang"/>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i="1" dirty="0">
                          <a:effectLst/>
                          <a:latin typeface="Calibri"/>
                          <a:ea typeface="Batang"/>
                        </a:rPr>
                        <a:t>Sun</a:t>
                      </a:r>
                      <a:endParaRPr lang="en-US" sz="2000" dirty="0">
                        <a:effectLst/>
                        <a:latin typeface="Calibri"/>
                        <a:ea typeface="Batang"/>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90356">
                <a:tc>
                  <a:txBody>
                    <a:bodyPr/>
                    <a:lstStyle/>
                    <a:p>
                      <a:pPr marL="0" marR="0" algn="ctr"/>
                      <a:r>
                        <a:rPr lang="en-US" sz="2000" dirty="0">
                          <a:effectLst/>
                          <a:latin typeface="Calibri"/>
                          <a:ea typeface="Batang"/>
                        </a:rPr>
                        <a:t>Harry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Off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Off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19383">
                <a:tc>
                  <a:txBody>
                    <a:bodyPr/>
                    <a:lstStyle/>
                    <a:p>
                      <a:pPr marL="0" marR="0" algn="ctr"/>
                      <a:r>
                        <a:rPr lang="en-US" sz="2000" dirty="0">
                          <a:effectLst/>
                          <a:latin typeface="Calibri"/>
                          <a:ea typeface="Batang"/>
                        </a:rPr>
                        <a:t>Latesha</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Off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Off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19383">
                <a:tc>
                  <a:txBody>
                    <a:bodyPr/>
                    <a:lstStyle/>
                    <a:p>
                      <a:pPr marL="0" marR="0" algn="ctr"/>
                      <a:r>
                        <a:rPr lang="en-US" sz="2000" dirty="0">
                          <a:effectLst/>
                          <a:latin typeface="Calibri"/>
                          <a:ea typeface="Batang"/>
                        </a:rPr>
                        <a:t>Dave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Off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Off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19383">
                <a:tc>
                  <a:txBody>
                    <a:bodyPr/>
                    <a:lstStyle/>
                    <a:p>
                      <a:pPr marL="0" marR="0" algn="ctr"/>
                      <a:r>
                        <a:rPr lang="en-US" sz="2000" dirty="0">
                          <a:effectLst/>
                          <a:latin typeface="Calibri"/>
                          <a:ea typeface="Batang"/>
                        </a:rPr>
                        <a:t>Rafael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rPr>
                        <a:t>Off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rPr>
                        <a:t>Off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19383">
                <a:tc>
                  <a:txBody>
                    <a:bodyPr/>
                    <a:lstStyle/>
                    <a:p>
                      <a:pPr marL="0" marR="0" algn="ctr"/>
                      <a:r>
                        <a:rPr lang="en-US" sz="2000" dirty="0">
                          <a:effectLst/>
                          <a:latin typeface="Calibri"/>
                          <a:ea typeface="Batang"/>
                        </a:rPr>
                        <a:t>Mikhail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Off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Off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19383">
                <a:tc>
                  <a:txBody>
                    <a:bodyPr/>
                    <a:lstStyle/>
                    <a:p>
                      <a:pPr marL="0" marR="0" algn="ctr"/>
                      <a:r>
                        <a:rPr lang="en-US" sz="2000" dirty="0">
                          <a:effectLst/>
                          <a:latin typeface="Calibri"/>
                          <a:ea typeface="Batang"/>
                        </a:rPr>
                        <a:t>Neil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rPr>
                        <a:t>Off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rPr>
                        <a:t>Off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19383">
                <a:tc>
                  <a:txBody>
                    <a:bodyPr/>
                    <a:lstStyle/>
                    <a:p>
                      <a:pPr marL="0" marR="0" algn="ctr"/>
                      <a:r>
                        <a:rPr lang="en-US" sz="2000" dirty="0">
                          <a:effectLst/>
                          <a:latin typeface="Calibri"/>
                          <a:ea typeface="Batang"/>
                        </a:rPr>
                        <a:t>Hui-zhong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rPr>
                        <a:t>Off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rPr>
                        <a:t>Off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319383">
                <a:tc>
                  <a:txBody>
                    <a:bodyPr/>
                    <a:lstStyle/>
                    <a:p>
                      <a:pPr marL="0" marR="0" algn="ctr"/>
                      <a:r>
                        <a:rPr lang="en-US" sz="2000" dirty="0">
                          <a:effectLst/>
                          <a:latin typeface="Calibri"/>
                          <a:ea typeface="Batang"/>
                        </a:rPr>
                        <a:t>Luke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marR="0" indent="0" algn="l" defTabSz="914400" rtl="0" eaLnBrk="1" fontAlgn="auto" latinLnBrk="0" hangingPunct="1">
                        <a:lnSpc>
                          <a:spcPct val="100000"/>
                        </a:lnSpc>
                        <a:spcBef>
                          <a:spcPts val="0"/>
                        </a:spcBef>
                        <a:spcAft>
                          <a:spcPts val="0"/>
                        </a:spcAft>
                        <a:buClrTx/>
                        <a:buSzTx/>
                        <a:buFontTx/>
                        <a:buNone/>
                        <a:tabLst/>
                        <a:defRPr/>
                      </a:pPr>
                      <a:r>
                        <a:rPr lang="en-US" sz="2000" dirty="0" smtClean="0">
                          <a:effectLst/>
                          <a:latin typeface="+mn-lt"/>
                          <a:ea typeface="Batang"/>
                        </a:rPr>
                        <a:t>Off</a:t>
                      </a:r>
                      <a:endParaRPr lang="en-US" sz="2000" dirty="0">
                        <a:effectLst/>
                        <a:latin typeface="Calibri"/>
                        <a:ea typeface="Batang"/>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marR="0" algn="ctr"/>
                      <a:r>
                        <a:rPr lang="en-US" sz="2000" dirty="0" smtClean="0">
                          <a:effectLst/>
                          <a:latin typeface="Calibri"/>
                          <a:ea typeface="Batang"/>
                        </a:rPr>
                        <a:t>Off</a:t>
                      </a:r>
                      <a:endParaRPr lang="en-US" sz="2000" dirty="0">
                        <a:effectLst/>
                        <a:latin typeface="Calibri"/>
                        <a:ea typeface="Batang"/>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390356">
                <a:tc>
                  <a:txBody>
                    <a:bodyPr/>
                    <a:lstStyle/>
                    <a:p>
                      <a:pPr marL="0" marR="0" algn="ctr"/>
                      <a:r>
                        <a:rPr lang="en-US" sz="2000" dirty="0">
                          <a:effectLst/>
                          <a:latin typeface="Calibri"/>
                          <a:ea typeface="Batang"/>
                        </a:rPr>
                        <a:t>Josh</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marR="0" algn="ctr"/>
                      <a:r>
                        <a:rPr lang="en-US" sz="2000" dirty="0" smtClean="0">
                          <a:effectLst/>
                          <a:latin typeface="Calibri"/>
                          <a:ea typeface="Batang"/>
                        </a:rPr>
                        <a:t> </a:t>
                      </a:r>
                      <a:endParaRPr lang="en-US" sz="2000" dirty="0">
                        <a:effectLst/>
                        <a:latin typeface="Calibri"/>
                        <a:ea typeface="Batang"/>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marR="0" algn="ctr"/>
                      <a:r>
                        <a:rPr lang="en-US" sz="2000" dirty="0">
                          <a:effectLst/>
                          <a:latin typeface="Calibri"/>
                          <a:ea typeface="Batang"/>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347050">
                <a:tc>
                  <a:txBody>
                    <a:bodyPr/>
                    <a:lstStyle/>
                    <a:p>
                      <a:pPr marL="0" marR="0" algn="ctr"/>
                      <a:r>
                        <a:rPr lang="en-US" sz="2000" dirty="0">
                          <a:effectLst/>
                          <a:latin typeface="Calibri"/>
                          <a:ea typeface="Batang"/>
                        </a:rPr>
                        <a:t>Anita</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marR="0" algn="l"/>
                      <a:r>
                        <a:rPr lang="en-US" sz="2000" dirty="0" smtClean="0">
                          <a:effectLst/>
                          <a:latin typeface="Calibri"/>
                          <a:ea typeface="Batang"/>
                        </a:rPr>
                        <a:t>Off</a:t>
                      </a:r>
                      <a:r>
                        <a:rPr lang="en-US" sz="2000" dirty="0">
                          <a:effectLst/>
                          <a:latin typeface="Calibri"/>
                          <a:ea typeface="Batang"/>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marR="0" algn="ctr"/>
                      <a:r>
                        <a:rPr lang="en-US" sz="2000" dirty="0" smtClean="0">
                          <a:effectLst/>
                          <a:latin typeface="Calibri"/>
                          <a:ea typeface="Batang"/>
                        </a:rPr>
                        <a:t>Off</a:t>
                      </a:r>
                      <a:endParaRPr lang="en-US" sz="2000" dirty="0">
                        <a:effectLst/>
                        <a:latin typeface="Calibri"/>
                        <a:ea typeface="Batang"/>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2000" dirty="0">
                          <a:effectLst/>
                          <a:latin typeface="Calibri"/>
                          <a:ea typeface="Calibri"/>
                          <a:cs typeface="Times New Roman"/>
                          <a:sym typeface="Wingdings"/>
                        </a:rPr>
                        <a:t></a:t>
                      </a:r>
                      <a:endParaRPr lang="en-US" sz="20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277725">
                <a:tc>
                  <a:txBody>
                    <a:bodyPr/>
                    <a:lstStyle/>
                    <a:p>
                      <a:pPr marL="0" marR="0" algn="ctr"/>
                      <a:r>
                        <a:rPr lang="en-US" sz="2000" dirty="0">
                          <a:effectLst/>
                          <a:latin typeface="Calibri"/>
                          <a:ea typeface="Batang"/>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277725">
                <a:tc>
                  <a:txBody>
                    <a:bodyPr/>
                    <a:lstStyle/>
                    <a:p>
                      <a:pPr marL="0" marR="0" algn="ctr"/>
                      <a:r>
                        <a:rPr lang="en-US" sz="2000" b="1" i="1" dirty="0">
                          <a:effectLst/>
                          <a:latin typeface="Calibri"/>
                          <a:ea typeface="Batang"/>
                        </a:rPr>
                        <a:t>Capacity</a:t>
                      </a:r>
                      <a:endParaRPr lang="en-US" sz="2000" dirty="0">
                        <a:effectLst/>
                        <a:latin typeface="Calibri"/>
                        <a:ea typeface="Batang"/>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9</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r h="277725">
                <a:tc>
                  <a:txBody>
                    <a:bodyPr/>
                    <a:lstStyle/>
                    <a:p>
                      <a:pPr marL="0" marR="0" algn="ctr"/>
                      <a:r>
                        <a:rPr lang="en-US" sz="2000" b="1" i="1" dirty="0">
                          <a:effectLst/>
                          <a:latin typeface="Calibri"/>
                          <a:ea typeface="Batang"/>
                        </a:rPr>
                        <a:t>Demand</a:t>
                      </a:r>
                      <a:endParaRPr lang="en-US" sz="2000" dirty="0">
                        <a:effectLst/>
                        <a:latin typeface="Calibri"/>
                        <a:ea typeface="Batang"/>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3"/>
                  </a:ext>
                </a:extLst>
              </a:tr>
              <a:tr h="277725">
                <a:tc>
                  <a:txBody>
                    <a:bodyPr/>
                    <a:lstStyle/>
                    <a:p>
                      <a:pPr marL="0" marR="0" algn="ctr"/>
                      <a:r>
                        <a:rPr lang="en-US" sz="2000" b="1" i="1" dirty="0">
                          <a:effectLst/>
                          <a:latin typeface="Calibri"/>
                          <a:ea typeface="Batang"/>
                        </a:rPr>
                        <a:t>Surplus</a:t>
                      </a:r>
                      <a:endParaRPr lang="en-US" sz="2000" dirty="0">
                        <a:effectLst/>
                        <a:latin typeface="Calibri"/>
                        <a:ea typeface="Batang"/>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r>
                        <a:rPr lang="en-US" sz="2000" dirty="0">
                          <a:effectLst/>
                          <a:latin typeface="Calibri"/>
                          <a:ea typeface="Batang"/>
                        </a:rPr>
                        <a:t>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4"/>
                  </a:ext>
                </a:extLst>
              </a:tr>
            </a:tbl>
          </a:graphicData>
        </a:graphic>
      </p:graphicFrame>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48003922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Variable Demand and Waiting Lines</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fontScale="92500" lnSpcReduction="10000"/>
          </a:bodyPr>
          <a:lstStyle/>
          <a:p>
            <a:pPr>
              <a:buFont typeface="Wingdings" panose="05000000000000000000" pitchFamily="2" charset="2"/>
              <a:buChar char="§"/>
            </a:pPr>
            <a:r>
              <a:rPr lang="en-US" dirty="0"/>
              <a:t>There are two basic root causes for waiting </a:t>
            </a:r>
            <a:r>
              <a:rPr lang="en-US" dirty="0" smtClean="0"/>
              <a:t>lines: </a:t>
            </a:r>
            <a:r>
              <a:rPr lang="en-US" dirty="0"/>
              <a:t>inadequate capacity and variability in demand arrival rates/service </a:t>
            </a:r>
            <a:r>
              <a:rPr lang="en-US" dirty="0" smtClean="0"/>
              <a:t>times.</a:t>
            </a:r>
          </a:p>
          <a:p>
            <a:pPr>
              <a:buFont typeface="Wingdings" panose="05000000000000000000" pitchFamily="2" charset="2"/>
              <a:buChar char="§"/>
            </a:pPr>
            <a:r>
              <a:rPr lang="en-US" dirty="0"/>
              <a:t>Single transaction step, </a:t>
            </a:r>
            <a:r>
              <a:rPr lang="en-US" dirty="0" smtClean="0"/>
              <a:t>single file </a:t>
            </a:r>
            <a:r>
              <a:rPr lang="en-US" dirty="0"/>
              <a:t>waiting lines come in two familiar </a:t>
            </a:r>
            <a:r>
              <a:rPr lang="en-US" dirty="0" smtClean="0"/>
              <a:t>forms.</a:t>
            </a:r>
          </a:p>
          <a:p>
            <a:pPr lvl="1">
              <a:buFont typeface="Wingdings" panose="05000000000000000000" pitchFamily="2" charset="2"/>
              <a:buChar char="§"/>
            </a:pPr>
            <a:r>
              <a:rPr lang="en-US" dirty="0" smtClean="0"/>
              <a:t>Single file, </a:t>
            </a:r>
            <a:r>
              <a:rPr lang="en-US" dirty="0"/>
              <a:t>s</a:t>
            </a:r>
            <a:r>
              <a:rPr lang="en-US" dirty="0" smtClean="0"/>
              <a:t>ingle </a:t>
            </a:r>
            <a:r>
              <a:rPr lang="en-US" dirty="0"/>
              <a:t>server system, where customers line up in a single queue and are served by one </a:t>
            </a:r>
            <a:r>
              <a:rPr lang="en-US" dirty="0" smtClean="0"/>
              <a:t>server</a:t>
            </a:r>
          </a:p>
          <a:p>
            <a:pPr lvl="1">
              <a:buFont typeface="Wingdings" panose="05000000000000000000" pitchFamily="2" charset="2"/>
              <a:buChar char="§"/>
            </a:pPr>
            <a:r>
              <a:rPr lang="en-US" dirty="0" smtClean="0"/>
              <a:t>Single file, </a:t>
            </a:r>
            <a:r>
              <a:rPr lang="en-US" dirty="0"/>
              <a:t>m</a:t>
            </a:r>
            <a:r>
              <a:rPr lang="en-US" dirty="0" smtClean="0"/>
              <a:t>ultiple </a:t>
            </a:r>
            <a:r>
              <a:rPr lang="en-US" dirty="0"/>
              <a:t>s</a:t>
            </a:r>
            <a:r>
              <a:rPr lang="en-US" dirty="0" smtClean="0"/>
              <a:t>erver </a:t>
            </a:r>
            <a:r>
              <a:rPr lang="en-US" dirty="0"/>
              <a:t>system, where customers line up in a single </a:t>
            </a:r>
            <a:r>
              <a:rPr lang="en-US" dirty="0" smtClean="0"/>
              <a:t>queue </a:t>
            </a:r>
            <a:r>
              <a:rPr lang="en-US" dirty="0"/>
              <a:t>but are served by multiple servers</a:t>
            </a:r>
          </a:p>
          <a:p>
            <a:pPr>
              <a:buFont typeface="Wingdings" panose="05000000000000000000" pitchFamily="2" charset="2"/>
              <a:buChar char="§"/>
            </a:pP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53268717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a:t>Single </a:t>
            </a:r>
            <a:r>
              <a:rPr lang="en-US" dirty="0" smtClean="0"/>
              <a:t>File, Single </a:t>
            </a:r>
            <a:r>
              <a:rPr lang="en-US" dirty="0"/>
              <a:t>Server System</a:t>
            </a:r>
            <a:endParaRPr lang="en-US" dirty="0">
              <a:effectLst>
                <a:outerShdw blurRad="38100" dist="38100" dir="2700000" algn="tl">
                  <a:srgbClr val="FFFFFF"/>
                </a:outerShdw>
              </a:effectLst>
            </a:endParaRPr>
          </a:p>
        </p:txBody>
      </p:sp>
      <p:pic>
        <p:nvPicPr>
          <p:cNvPr id="4098"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533401" y="1600200"/>
            <a:ext cx="81534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06678473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a:t>Single </a:t>
            </a:r>
            <a:r>
              <a:rPr lang="en-US" dirty="0" smtClean="0"/>
              <a:t>File, Multiple Server </a:t>
            </a:r>
            <a:r>
              <a:rPr lang="en-US" dirty="0"/>
              <a:t>System</a:t>
            </a:r>
            <a:endParaRPr lang="en-US" dirty="0">
              <a:effectLst>
                <a:outerShdw blurRad="38100" dist="38100" dir="2700000" algn="tl">
                  <a:srgbClr val="FFFFFF"/>
                </a:outerShdw>
              </a:effectLst>
            </a:endParaRPr>
          </a:p>
        </p:txBody>
      </p:sp>
      <p:pic>
        <p:nvPicPr>
          <p:cNvPr id="5122"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533400" y="1600200"/>
            <a:ext cx="81534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59677054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Waiting Lines Remedies</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fontScale="92500"/>
          </a:bodyPr>
          <a:lstStyle/>
          <a:p>
            <a:pPr>
              <a:buFont typeface="Wingdings" panose="05000000000000000000" pitchFamily="2" charset="2"/>
              <a:buChar char="§"/>
            </a:pPr>
            <a:r>
              <a:rPr lang="en-US" dirty="0"/>
              <a:t>Remedies come in two forms: physical and </a:t>
            </a:r>
            <a:r>
              <a:rPr lang="en-US" dirty="0" smtClean="0"/>
              <a:t>psychological</a:t>
            </a:r>
          </a:p>
          <a:p>
            <a:pPr>
              <a:buFont typeface="Wingdings" panose="05000000000000000000" pitchFamily="2" charset="2"/>
              <a:buChar char="§"/>
            </a:pPr>
            <a:r>
              <a:rPr lang="en-US" dirty="0" smtClean="0"/>
              <a:t>Physical remedies include</a:t>
            </a:r>
          </a:p>
          <a:p>
            <a:pPr lvl="1">
              <a:buFont typeface="Wingdings" panose="05000000000000000000" pitchFamily="2" charset="2"/>
              <a:buChar char="§"/>
            </a:pPr>
            <a:r>
              <a:rPr lang="en-US" dirty="0" smtClean="0"/>
              <a:t>Adding servers</a:t>
            </a:r>
          </a:p>
          <a:p>
            <a:pPr lvl="1">
              <a:buFont typeface="Wingdings" panose="05000000000000000000" pitchFamily="2" charset="2"/>
              <a:buChar char="§"/>
            </a:pPr>
            <a:r>
              <a:rPr lang="en-US" dirty="0"/>
              <a:t>Expansion of sales to </a:t>
            </a:r>
            <a:r>
              <a:rPr lang="en-US" dirty="0" smtClean="0"/>
              <a:t>online channels</a:t>
            </a:r>
          </a:p>
          <a:p>
            <a:pPr lvl="1">
              <a:buFont typeface="Wingdings" panose="05000000000000000000" pitchFamily="2" charset="2"/>
              <a:buChar char="§"/>
            </a:pPr>
            <a:r>
              <a:rPr lang="en-US" dirty="0" smtClean="0"/>
              <a:t>Mobile checkouts </a:t>
            </a:r>
            <a:r>
              <a:rPr lang="en-US" dirty="0"/>
              <a:t>and self-checkout </a:t>
            </a:r>
            <a:r>
              <a:rPr lang="en-US" dirty="0" smtClean="0"/>
              <a:t>lanes</a:t>
            </a:r>
          </a:p>
          <a:p>
            <a:pPr lvl="1">
              <a:buFont typeface="Wingdings" panose="05000000000000000000" pitchFamily="2" charset="2"/>
              <a:buChar char="§"/>
            </a:pPr>
            <a:r>
              <a:rPr lang="en-US" dirty="0" smtClean="0"/>
              <a:t>Prescanning </a:t>
            </a:r>
            <a:r>
              <a:rPr lang="en-US" dirty="0"/>
              <a:t>shoppers before they reach the </a:t>
            </a:r>
            <a:r>
              <a:rPr lang="en-US" dirty="0" smtClean="0"/>
              <a:t>cashier</a:t>
            </a:r>
          </a:p>
          <a:p>
            <a:pPr lvl="1">
              <a:buFont typeface="Wingdings" panose="05000000000000000000" pitchFamily="2" charset="2"/>
              <a:buChar char="§"/>
            </a:pPr>
            <a:r>
              <a:rPr lang="en-US" dirty="0" smtClean="0"/>
              <a:t>Reducing </a:t>
            </a:r>
            <a:r>
              <a:rPr lang="en-US" dirty="0"/>
              <a:t>arrival variability and </a:t>
            </a:r>
            <a:r>
              <a:rPr lang="en-US" dirty="0" smtClean="0"/>
              <a:t>reducing </a:t>
            </a:r>
            <a:r>
              <a:rPr lang="en-US" dirty="0"/>
              <a:t>service time variability</a:t>
            </a:r>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86147579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a:t>Reducing </a:t>
            </a:r>
            <a:r>
              <a:rPr lang="en-US" dirty="0" smtClean="0"/>
              <a:t>Arrival Variability</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dirty="0" smtClean="0"/>
              <a:t>Ways to reduce arrival variability include</a:t>
            </a:r>
          </a:p>
          <a:p>
            <a:pPr lvl="1">
              <a:buFont typeface="Wingdings" panose="05000000000000000000" pitchFamily="2" charset="2"/>
              <a:buChar char="§"/>
            </a:pPr>
            <a:r>
              <a:rPr lang="en-US" dirty="0" smtClean="0"/>
              <a:t>Moving </a:t>
            </a:r>
            <a:r>
              <a:rPr lang="en-US" dirty="0"/>
              <a:t>demand to when capacity is </a:t>
            </a:r>
            <a:r>
              <a:rPr lang="en-US" dirty="0" smtClean="0"/>
              <a:t>available</a:t>
            </a:r>
          </a:p>
          <a:p>
            <a:pPr lvl="1">
              <a:buFont typeface="Wingdings" panose="05000000000000000000" pitchFamily="2" charset="2"/>
              <a:buChar char="§"/>
            </a:pPr>
            <a:r>
              <a:rPr lang="en-US" dirty="0" smtClean="0"/>
              <a:t>Use of appointment </a:t>
            </a:r>
            <a:r>
              <a:rPr lang="en-US" dirty="0"/>
              <a:t>systems </a:t>
            </a:r>
            <a:r>
              <a:rPr lang="en-US" dirty="0" smtClean="0"/>
              <a:t>to help </a:t>
            </a:r>
            <a:r>
              <a:rPr lang="en-US" dirty="0"/>
              <a:t>smooth over demand for the </a:t>
            </a:r>
            <a:r>
              <a:rPr lang="en-US" dirty="0" smtClean="0"/>
              <a:t>server</a:t>
            </a:r>
          </a:p>
          <a:p>
            <a:pPr lvl="1">
              <a:buFont typeface="Wingdings" panose="05000000000000000000" pitchFamily="2" charset="2"/>
              <a:buChar char="§"/>
            </a:pPr>
            <a:r>
              <a:rPr lang="en-US" dirty="0" smtClean="0"/>
              <a:t>Use of incentives </a:t>
            </a:r>
            <a:r>
              <a:rPr lang="en-US" dirty="0"/>
              <a:t>to </a:t>
            </a:r>
            <a:r>
              <a:rPr lang="en-US" dirty="0" smtClean="0"/>
              <a:t>utilize </a:t>
            </a:r>
            <a:r>
              <a:rPr lang="en-US" dirty="0"/>
              <a:t>capacity at specific times </a:t>
            </a:r>
            <a:r>
              <a:rPr lang="en-US" dirty="0" smtClean="0"/>
              <a:t>and reduce </a:t>
            </a:r>
            <a:r>
              <a:rPr lang="en-US" dirty="0"/>
              <a:t>waiting </a:t>
            </a:r>
            <a:r>
              <a:rPr lang="en-US" dirty="0" smtClean="0"/>
              <a:t>times</a:t>
            </a:r>
          </a:p>
          <a:p>
            <a:pPr>
              <a:buFont typeface="Wingdings" panose="05000000000000000000" pitchFamily="2" charset="2"/>
              <a:buChar char="§"/>
            </a:pP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38873850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a:t>Reducing </a:t>
            </a:r>
            <a:r>
              <a:rPr lang="en-US" dirty="0" smtClean="0"/>
              <a:t>Service Time Variability</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dirty="0" smtClean="0"/>
              <a:t>Ways to reduce service time variability include</a:t>
            </a:r>
          </a:p>
          <a:p>
            <a:pPr lvl="1">
              <a:buFont typeface="Wingdings" panose="05000000000000000000" pitchFamily="2" charset="2"/>
              <a:buChar char="§"/>
            </a:pPr>
            <a:r>
              <a:rPr lang="en-US" dirty="0" smtClean="0"/>
              <a:t>Use of employee training</a:t>
            </a:r>
          </a:p>
          <a:p>
            <a:pPr lvl="1">
              <a:buFont typeface="Wingdings" panose="05000000000000000000" pitchFamily="2" charset="2"/>
              <a:buChar char="§"/>
            </a:pPr>
            <a:r>
              <a:rPr lang="en-US" dirty="0" smtClean="0"/>
              <a:t>Use of frequent </a:t>
            </a:r>
            <a:r>
              <a:rPr lang="en-US" dirty="0"/>
              <a:t>rotation in high stress </a:t>
            </a:r>
            <a:r>
              <a:rPr lang="en-US" dirty="0" smtClean="0"/>
              <a:t>positions</a:t>
            </a:r>
          </a:p>
          <a:p>
            <a:pPr lvl="1">
              <a:buFont typeface="Wingdings" panose="05000000000000000000" pitchFamily="2" charset="2"/>
              <a:buChar char="§"/>
            </a:pPr>
            <a:r>
              <a:rPr lang="en-US" dirty="0"/>
              <a:t>Providing servers with proper diagnostic and work </a:t>
            </a:r>
            <a:r>
              <a:rPr lang="en-US" dirty="0" smtClean="0"/>
              <a:t>tools</a:t>
            </a:r>
          </a:p>
          <a:p>
            <a:pPr lvl="1">
              <a:buFont typeface="Wingdings" panose="05000000000000000000" pitchFamily="2" charset="2"/>
              <a:buChar char="§"/>
            </a:pPr>
            <a:r>
              <a:rPr lang="en-US" dirty="0"/>
              <a:t>Line </a:t>
            </a:r>
            <a:r>
              <a:rPr lang="en-US" dirty="0" smtClean="0"/>
              <a:t>balancing</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3414050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a:t>Psychological </a:t>
            </a:r>
            <a:r>
              <a:rPr lang="en-US" dirty="0" smtClean="0"/>
              <a:t>Remedies</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i="1" dirty="0"/>
              <a:t>Fill their wait times</a:t>
            </a:r>
            <a:r>
              <a:rPr lang="en-US" dirty="0"/>
              <a:t>: H</a:t>
            </a:r>
            <a:r>
              <a:rPr lang="en-US" dirty="0" smtClean="0"/>
              <a:t>aving </a:t>
            </a:r>
            <a:r>
              <a:rPr lang="en-US" dirty="0"/>
              <a:t>something to do makes time seem to go </a:t>
            </a:r>
            <a:r>
              <a:rPr lang="en-US" dirty="0" smtClean="0"/>
              <a:t>quicker.</a:t>
            </a:r>
          </a:p>
          <a:p>
            <a:pPr>
              <a:buFont typeface="Wingdings" panose="05000000000000000000" pitchFamily="2" charset="2"/>
              <a:buChar char="§"/>
            </a:pPr>
            <a:r>
              <a:rPr lang="en-US" i="1" dirty="0"/>
              <a:t>Give them control</a:t>
            </a:r>
            <a:r>
              <a:rPr lang="en-US" dirty="0"/>
              <a:t>: C</a:t>
            </a:r>
            <a:r>
              <a:rPr lang="en-US" dirty="0" smtClean="0"/>
              <a:t>hoice </a:t>
            </a:r>
            <a:r>
              <a:rPr lang="en-US" dirty="0"/>
              <a:t>gives a semblance of </a:t>
            </a:r>
            <a:r>
              <a:rPr lang="en-US" dirty="0" smtClean="0"/>
              <a:t>control, and control leads </a:t>
            </a:r>
            <a:r>
              <a:rPr lang="en-US" dirty="0"/>
              <a:t>to positive perceptions of waiting </a:t>
            </a:r>
            <a:r>
              <a:rPr lang="en-US" dirty="0" smtClean="0"/>
              <a:t>times.</a:t>
            </a:r>
          </a:p>
          <a:p>
            <a:pPr>
              <a:buFont typeface="Wingdings" panose="05000000000000000000" pitchFamily="2" charset="2"/>
              <a:buChar char="§"/>
            </a:pPr>
            <a:r>
              <a:rPr lang="en-US" i="1" dirty="0"/>
              <a:t>Communicate </a:t>
            </a:r>
            <a:r>
              <a:rPr lang="en-US" i="1" dirty="0" smtClean="0"/>
              <a:t>often</a:t>
            </a:r>
            <a:r>
              <a:rPr lang="en-US" dirty="0" smtClean="0"/>
              <a:t>: </a:t>
            </a:r>
            <a:r>
              <a:rPr lang="en-US" dirty="0"/>
              <a:t>F</a:t>
            </a:r>
            <a:r>
              <a:rPr lang="en-US" dirty="0" smtClean="0"/>
              <a:t>requent communication provides </a:t>
            </a:r>
            <a:r>
              <a:rPr lang="en-US" dirty="0"/>
              <a:t>an opportunity for customers to vent at someone in authority and get </a:t>
            </a:r>
            <a:r>
              <a:rPr lang="en-US" dirty="0" smtClean="0"/>
              <a:t>answers.</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40554056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a:t>Psychological </a:t>
            </a:r>
            <a:r>
              <a:rPr lang="en-US" dirty="0" smtClean="0"/>
              <a:t>Remedies</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fontScale="92500" lnSpcReduction="10000"/>
          </a:bodyPr>
          <a:lstStyle/>
          <a:p>
            <a:pPr>
              <a:buFont typeface="Wingdings" panose="05000000000000000000" pitchFamily="2" charset="2"/>
              <a:buChar char="§"/>
            </a:pPr>
            <a:r>
              <a:rPr lang="en-US" i="1" dirty="0"/>
              <a:t>Change physical </a:t>
            </a:r>
            <a:r>
              <a:rPr lang="en-US" i="1" dirty="0" smtClean="0"/>
              <a:t>layout</a:t>
            </a:r>
            <a:r>
              <a:rPr lang="en-US" dirty="0" smtClean="0"/>
              <a:t>: </a:t>
            </a:r>
            <a:r>
              <a:rPr lang="en-US" dirty="0"/>
              <a:t>Managers can change the layout of the waiting environment to improve perceptions of wait </a:t>
            </a:r>
            <a:r>
              <a:rPr lang="en-US" dirty="0" smtClean="0"/>
              <a:t>times.</a:t>
            </a:r>
          </a:p>
          <a:p>
            <a:pPr>
              <a:buFont typeface="Wingdings" panose="05000000000000000000" pitchFamily="2" charset="2"/>
              <a:buChar char="§"/>
            </a:pPr>
            <a:r>
              <a:rPr lang="en-US" i="1" dirty="0"/>
              <a:t>Observe social justice </a:t>
            </a:r>
            <a:r>
              <a:rPr lang="en-US" i="1" dirty="0" smtClean="0"/>
              <a:t>norms</a:t>
            </a:r>
            <a:r>
              <a:rPr lang="en-US" dirty="0" smtClean="0"/>
              <a:t>: </a:t>
            </a:r>
            <a:r>
              <a:rPr lang="en-US" dirty="0"/>
              <a:t>Social injustice in waiting is moving </a:t>
            </a:r>
            <a:r>
              <a:rPr lang="en-US" dirty="0" smtClean="0"/>
              <a:t>someone up in </a:t>
            </a:r>
            <a:r>
              <a:rPr lang="en-US" dirty="0"/>
              <a:t>the line without clear and just </a:t>
            </a:r>
            <a:r>
              <a:rPr lang="en-US" dirty="0" smtClean="0"/>
              <a:t>cause.</a:t>
            </a:r>
          </a:p>
          <a:p>
            <a:pPr>
              <a:buFont typeface="Wingdings" panose="05000000000000000000" pitchFamily="2" charset="2"/>
              <a:buChar char="§"/>
            </a:pPr>
            <a:r>
              <a:rPr lang="en-US" i="1" dirty="0" smtClean="0"/>
              <a:t>Pay attention to time </a:t>
            </a:r>
            <a:r>
              <a:rPr lang="en-US" i="1" dirty="0"/>
              <a:t>of </a:t>
            </a:r>
            <a:r>
              <a:rPr lang="en-US" i="1" dirty="0" smtClean="0"/>
              <a:t>day</a:t>
            </a:r>
            <a:r>
              <a:rPr lang="en-US" dirty="0" smtClean="0"/>
              <a:t>: </a:t>
            </a:r>
            <a:r>
              <a:rPr lang="en-US" dirty="0"/>
              <a:t>Businesses should recognize the context of </a:t>
            </a:r>
            <a:r>
              <a:rPr lang="en-US" dirty="0" smtClean="0"/>
              <a:t>the waiting </a:t>
            </a:r>
            <a:r>
              <a:rPr lang="en-US" dirty="0"/>
              <a:t>situation and place more resources during times when stress is high in wait </a:t>
            </a:r>
            <a:r>
              <a:rPr lang="en-US" dirty="0" smtClean="0"/>
              <a:t>lines.</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13763991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a:latin typeface="+mj-lt"/>
              </a:rPr>
              <a:t>Was </a:t>
            </a:r>
            <a:r>
              <a:rPr lang="en-US" sz="4400" dirty="0" smtClean="0">
                <a:latin typeface="+mj-lt"/>
              </a:rPr>
              <a:t>It </a:t>
            </a:r>
            <a:r>
              <a:rPr lang="en-US" sz="4400" dirty="0">
                <a:latin typeface="+mj-lt"/>
              </a:rPr>
              <a:t>D</a:t>
            </a:r>
            <a:r>
              <a:rPr lang="en-US" sz="4400" dirty="0" smtClean="0">
                <a:latin typeface="+mj-lt"/>
              </a:rPr>
              <a:t>one </a:t>
            </a:r>
            <a:r>
              <a:rPr lang="en-US" sz="4400" dirty="0">
                <a:latin typeface="+mj-lt"/>
              </a:rPr>
              <a:t>R</a:t>
            </a:r>
            <a:r>
              <a:rPr lang="en-US" sz="4400" dirty="0" smtClean="0">
                <a:latin typeface="+mj-lt"/>
              </a:rPr>
              <a:t>ight?</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smtClean="0"/>
              <a:t>There are two types of performance measures: internal and customer facing.</a:t>
            </a:r>
          </a:p>
          <a:p>
            <a:pPr>
              <a:buFont typeface="Wingdings" panose="05000000000000000000" pitchFamily="2" charset="2"/>
              <a:buChar char="§"/>
            </a:pPr>
            <a:r>
              <a:rPr lang="en-US" dirty="0"/>
              <a:t>Internal measures include metrics such </a:t>
            </a:r>
            <a:r>
              <a:rPr lang="en-US" dirty="0" smtClean="0"/>
              <a:t>as</a:t>
            </a:r>
            <a:endParaRPr lang="en-US" dirty="0"/>
          </a:p>
          <a:p>
            <a:pPr lvl="1">
              <a:buFont typeface="Wingdings" panose="05000000000000000000" pitchFamily="2" charset="2"/>
              <a:buChar char="§"/>
            </a:pPr>
            <a:r>
              <a:rPr lang="en-US" dirty="0" smtClean="0"/>
              <a:t>Percentage reduction </a:t>
            </a:r>
            <a:r>
              <a:rPr lang="en-US" dirty="0"/>
              <a:t>in production and procurement cycle </a:t>
            </a:r>
            <a:r>
              <a:rPr lang="en-US" dirty="0" smtClean="0"/>
              <a:t>time</a:t>
            </a:r>
          </a:p>
          <a:p>
            <a:pPr lvl="1">
              <a:buFont typeface="Wingdings" panose="05000000000000000000" pitchFamily="2" charset="2"/>
              <a:buChar char="§"/>
            </a:pPr>
            <a:r>
              <a:rPr lang="en-US" dirty="0"/>
              <a:t>Percentage </a:t>
            </a:r>
            <a:r>
              <a:rPr lang="en-US" dirty="0" smtClean="0"/>
              <a:t>of productivity </a:t>
            </a:r>
            <a:r>
              <a:rPr lang="en-US" dirty="0"/>
              <a:t>improvement </a:t>
            </a:r>
          </a:p>
          <a:p>
            <a:pPr lvl="1">
              <a:buFont typeface="Wingdings" panose="05000000000000000000" pitchFamily="2" charset="2"/>
              <a:buChar char="§"/>
            </a:pPr>
            <a:r>
              <a:rPr lang="en-US" dirty="0"/>
              <a:t>Percentage reduction in labor idle time</a:t>
            </a:r>
          </a:p>
          <a:p>
            <a:pPr lvl="1">
              <a:buFont typeface="Wingdings" panose="05000000000000000000" pitchFamily="2" charset="2"/>
              <a:buChar char="§"/>
            </a:pPr>
            <a:r>
              <a:rPr lang="en-US" dirty="0"/>
              <a:t>Percentage reductions in re-work and scrap </a:t>
            </a:r>
            <a:r>
              <a:rPr lang="en-US" dirty="0" smtClean="0"/>
              <a:t>rates</a:t>
            </a:r>
          </a:p>
          <a:p>
            <a:pPr>
              <a:buFont typeface="Wingdings" panose="05000000000000000000" pitchFamily="2" charset="2"/>
              <a:buChar char="§"/>
            </a:pPr>
            <a:endParaRPr lang="en-US"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1734140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a:latin typeface="+mj-lt"/>
              </a:rPr>
              <a:t>Was </a:t>
            </a:r>
            <a:r>
              <a:rPr lang="en-US" sz="4400" dirty="0" smtClean="0">
                <a:latin typeface="+mj-lt"/>
              </a:rPr>
              <a:t>It </a:t>
            </a:r>
            <a:r>
              <a:rPr lang="en-US" sz="4400" dirty="0">
                <a:latin typeface="+mj-lt"/>
              </a:rPr>
              <a:t>D</a:t>
            </a:r>
            <a:r>
              <a:rPr lang="en-US" sz="4400" dirty="0" smtClean="0">
                <a:latin typeface="+mj-lt"/>
              </a:rPr>
              <a:t>one </a:t>
            </a:r>
            <a:r>
              <a:rPr lang="en-US" sz="4400" dirty="0">
                <a:latin typeface="+mj-lt"/>
              </a:rPr>
              <a:t>R</a:t>
            </a:r>
            <a:r>
              <a:rPr lang="en-US" sz="4400" dirty="0" smtClean="0">
                <a:latin typeface="+mj-lt"/>
              </a:rPr>
              <a:t>ight?</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smtClean="0"/>
              <a:t>Customer-facing measures </a:t>
            </a:r>
            <a:r>
              <a:rPr lang="en-US" dirty="0"/>
              <a:t>include metrics such </a:t>
            </a:r>
            <a:r>
              <a:rPr lang="en-US" dirty="0" smtClean="0"/>
              <a:t>as</a:t>
            </a:r>
            <a:endParaRPr lang="en-US" dirty="0"/>
          </a:p>
          <a:p>
            <a:pPr lvl="1">
              <a:buFont typeface="Wingdings" panose="05000000000000000000" pitchFamily="2" charset="2"/>
              <a:buChar char="§"/>
            </a:pPr>
            <a:r>
              <a:rPr lang="en-US" dirty="0"/>
              <a:t>O</a:t>
            </a:r>
            <a:r>
              <a:rPr lang="en-US" dirty="0" smtClean="0"/>
              <a:t>rder </a:t>
            </a:r>
            <a:r>
              <a:rPr lang="en-US" dirty="0"/>
              <a:t>fulfillment cycle time</a:t>
            </a:r>
            <a:endParaRPr lang="en-US" sz="4000" dirty="0"/>
          </a:p>
          <a:p>
            <a:pPr lvl="1">
              <a:buFont typeface="Wingdings" panose="05000000000000000000" pitchFamily="2" charset="2"/>
              <a:buChar char="§"/>
            </a:pPr>
            <a:r>
              <a:rPr lang="en-US" dirty="0" smtClean="0"/>
              <a:t>Percentage </a:t>
            </a:r>
            <a:r>
              <a:rPr lang="en-US" dirty="0"/>
              <a:t>reduction in number of customer complaints due to delivery delays</a:t>
            </a:r>
            <a:endParaRPr lang="en-US" sz="4000" dirty="0"/>
          </a:p>
          <a:p>
            <a:pPr lvl="1">
              <a:buFont typeface="Wingdings" panose="05000000000000000000" pitchFamily="2" charset="2"/>
              <a:buChar char="§"/>
            </a:pPr>
            <a:r>
              <a:rPr lang="en-US" dirty="0"/>
              <a:t>Percentage reduction in waiting times</a:t>
            </a:r>
            <a:endParaRPr lang="en-US" sz="4000" dirty="0"/>
          </a:p>
          <a:p>
            <a:pPr lvl="1">
              <a:buFont typeface="Wingdings" panose="05000000000000000000" pitchFamily="2" charset="2"/>
              <a:buChar char="§"/>
            </a:pPr>
            <a:r>
              <a:rPr lang="en-US" dirty="0"/>
              <a:t>Percentage increase in customer satisfaction</a:t>
            </a:r>
            <a:endParaRPr lang="en-US"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6453677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a:latin typeface="+mj-lt"/>
              </a:rPr>
              <a:t>Was </a:t>
            </a:r>
            <a:r>
              <a:rPr lang="en-US" sz="4400" dirty="0" smtClean="0">
                <a:latin typeface="+mj-lt"/>
              </a:rPr>
              <a:t>It </a:t>
            </a:r>
            <a:r>
              <a:rPr lang="en-US" sz="4400" dirty="0">
                <a:latin typeface="+mj-lt"/>
              </a:rPr>
              <a:t>D</a:t>
            </a:r>
            <a:r>
              <a:rPr lang="en-US" sz="4400" dirty="0" smtClean="0">
                <a:latin typeface="+mj-lt"/>
              </a:rPr>
              <a:t>one </a:t>
            </a:r>
            <a:r>
              <a:rPr lang="en-US" sz="4400" dirty="0">
                <a:latin typeface="+mj-lt"/>
              </a:rPr>
              <a:t>R</a:t>
            </a:r>
            <a:r>
              <a:rPr lang="en-US" sz="4400" dirty="0" smtClean="0">
                <a:latin typeface="+mj-lt"/>
              </a:rPr>
              <a:t>ight?</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Sudden declines in demand can be met with facilities closure/slowdowns, using excess capacity for other productive purposes, and providing freebies to loyal </a:t>
            </a:r>
            <a:r>
              <a:rPr lang="en-US" dirty="0" smtClean="0"/>
              <a:t>customers.</a:t>
            </a:r>
            <a:endParaRPr lang="en-US" dirty="0"/>
          </a:p>
          <a:p>
            <a:pPr>
              <a:buFont typeface="Wingdings" panose="05000000000000000000" pitchFamily="2" charset="2"/>
              <a:buChar char="§"/>
            </a:pPr>
            <a:r>
              <a:rPr lang="en-US" dirty="0"/>
              <a:t>Sudden increases in demand can be met by incentivizing customers to wait, reducing product variety, hiking prices, and using customers to create capacity, if </a:t>
            </a:r>
            <a:r>
              <a:rPr lang="en-US" dirty="0" smtClean="0"/>
              <a:t>possible.</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2455129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lvl="1" algn="ctr" rtl="0">
              <a:lnSpc>
                <a:spcPct val="80000"/>
              </a:lnSpc>
              <a:spcBef>
                <a:spcPct val="0"/>
              </a:spcBef>
            </a:pPr>
            <a:r>
              <a:rPr lang="en-US" sz="4400" dirty="0" smtClean="0">
                <a:latin typeface="+mj-lt"/>
              </a:rPr>
              <a:t>Current Trends in Capacity Management</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fontScale="92500"/>
          </a:bodyPr>
          <a:lstStyle/>
          <a:p>
            <a:pPr>
              <a:buFont typeface="Wingdings" panose="05000000000000000000" pitchFamily="2" charset="2"/>
              <a:buChar char="§"/>
            </a:pPr>
            <a:r>
              <a:rPr lang="en-US" dirty="0"/>
              <a:t>The revenue and profit generating power of capacity management models </a:t>
            </a:r>
            <a:r>
              <a:rPr lang="en-US" dirty="0" smtClean="0"/>
              <a:t>have </a:t>
            </a:r>
            <a:r>
              <a:rPr lang="en-US" dirty="0"/>
              <a:t>encouraged migration to other industries and </a:t>
            </a:r>
            <a:r>
              <a:rPr lang="en-US" dirty="0" smtClean="0"/>
              <a:t>areas.</a:t>
            </a:r>
          </a:p>
          <a:p>
            <a:pPr>
              <a:buFont typeface="Wingdings" panose="05000000000000000000" pitchFamily="2" charset="2"/>
              <a:buChar char="§"/>
            </a:pPr>
            <a:r>
              <a:rPr lang="en-US" dirty="0"/>
              <a:t>Banks use capacity management techniques to price customer segments for making and determining dynamic interest </a:t>
            </a:r>
            <a:r>
              <a:rPr lang="en-US" dirty="0" smtClean="0"/>
              <a:t>rates.</a:t>
            </a:r>
          </a:p>
          <a:p>
            <a:pPr>
              <a:buFont typeface="Wingdings" panose="05000000000000000000" pitchFamily="2" charset="2"/>
              <a:buChar char="§"/>
            </a:pPr>
            <a:r>
              <a:rPr lang="en-US" dirty="0"/>
              <a:t>Hospitals employ capacity management methods to cope effectively with uncertain demand and service </a:t>
            </a:r>
            <a:r>
              <a:rPr lang="en-US" dirty="0" smtClean="0"/>
              <a:t>times </a:t>
            </a:r>
            <a:r>
              <a:rPr lang="en-US" dirty="0"/>
              <a:t>in </a:t>
            </a:r>
            <a:r>
              <a:rPr lang="en-US" dirty="0" smtClean="0"/>
              <a:t>ERs </a:t>
            </a:r>
            <a:r>
              <a:rPr lang="en-US" dirty="0"/>
              <a:t>and other </a:t>
            </a:r>
            <a:r>
              <a:rPr lang="en-US" dirty="0" smtClean="0"/>
              <a:t>locations.</a:t>
            </a:r>
          </a:p>
          <a:p>
            <a:pPr>
              <a:buFont typeface="Wingdings" panose="05000000000000000000" pitchFamily="2" charset="2"/>
              <a:buChar char="§"/>
            </a:pPr>
            <a:endParaRPr lang="en-US"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06360018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lvl="1" algn="ctr" rtl="0">
              <a:lnSpc>
                <a:spcPct val="80000"/>
              </a:lnSpc>
              <a:spcBef>
                <a:spcPct val="0"/>
              </a:spcBef>
            </a:pPr>
            <a:r>
              <a:rPr lang="en-US" sz="4400" dirty="0" smtClean="0">
                <a:latin typeface="+mj-lt"/>
              </a:rPr>
              <a:t>Current Trends in Capacity Management</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lnSpcReduction="10000"/>
          </a:bodyPr>
          <a:lstStyle/>
          <a:p>
            <a:pPr>
              <a:buFont typeface="Wingdings" panose="05000000000000000000" pitchFamily="2" charset="2"/>
              <a:buChar char="§"/>
            </a:pPr>
            <a:r>
              <a:rPr lang="en-US" dirty="0" smtClean="0"/>
              <a:t>Other </a:t>
            </a:r>
            <a:r>
              <a:rPr lang="en-US" dirty="0"/>
              <a:t>new </a:t>
            </a:r>
            <a:r>
              <a:rPr lang="en-US" dirty="0" smtClean="0"/>
              <a:t>partners are customer </a:t>
            </a:r>
            <a:r>
              <a:rPr lang="en-US" dirty="0"/>
              <a:t>relations and marketing. Yield management techniques are being married with customer relations management to make offers not just on the basis of price but also other attributes desired by a </a:t>
            </a:r>
            <a:r>
              <a:rPr lang="en-US" dirty="0" smtClean="0"/>
              <a:t>customer.</a:t>
            </a:r>
          </a:p>
          <a:p>
            <a:pPr>
              <a:buFont typeface="Wingdings" panose="05000000000000000000" pitchFamily="2" charset="2"/>
              <a:buChar char="§"/>
            </a:pPr>
            <a:r>
              <a:rPr lang="en-US" dirty="0"/>
              <a:t>Capacity management is not just numbers and </a:t>
            </a:r>
            <a:r>
              <a:rPr lang="en-US" dirty="0" smtClean="0"/>
              <a:t>models; </a:t>
            </a:r>
            <a:r>
              <a:rPr lang="en-US" dirty="0"/>
              <a:t>innovative managers create novel solutions to capacity </a:t>
            </a:r>
            <a:r>
              <a:rPr lang="en-US" dirty="0" smtClean="0"/>
              <a:t>issues.</a:t>
            </a:r>
          </a:p>
          <a:p>
            <a:pPr>
              <a:buFont typeface="Wingdings" panose="05000000000000000000" pitchFamily="2" charset="2"/>
              <a:buChar char="§"/>
            </a:pPr>
            <a:endParaRPr lang="en-US"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4975173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Conclusion</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fontScale="92500" lnSpcReduction="20000"/>
          </a:bodyPr>
          <a:lstStyle/>
          <a:p>
            <a:pPr lvl="0">
              <a:buFont typeface="Wingdings" panose="05000000000000000000" pitchFamily="2" charset="2"/>
              <a:buChar char="§"/>
            </a:pPr>
            <a:r>
              <a:rPr lang="en-US" dirty="0"/>
              <a:t>Capacity management is about the ability to match demand at the moment with capacity at that </a:t>
            </a:r>
            <a:r>
              <a:rPr lang="en-US" dirty="0" smtClean="0"/>
              <a:t>moment.</a:t>
            </a:r>
          </a:p>
          <a:p>
            <a:pPr lvl="0">
              <a:buFont typeface="Wingdings" panose="05000000000000000000" pitchFamily="2" charset="2"/>
              <a:buChar char="§"/>
            </a:pPr>
            <a:r>
              <a:rPr lang="en-US" dirty="0" smtClean="0"/>
              <a:t>Capacity </a:t>
            </a:r>
            <a:r>
              <a:rPr lang="en-US" dirty="0"/>
              <a:t>management teaches us ways to reduce waiting </a:t>
            </a:r>
            <a:r>
              <a:rPr lang="en-US" dirty="0" smtClean="0"/>
              <a:t>lines </a:t>
            </a:r>
            <a:r>
              <a:rPr lang="en-US" dirty="0"/>
              <a:t>and reduce grief for those who have to wait in </a:t>
            </a:r>
            <a:r>
              <a:rPr lang="en-US" dirty="0" smtClean="0"/>
              <a:t>line.</a:t>
            </a:r>
          </a:p>
          <a:p>
            <a:pPr lvl="0">
              <a:buFont typeface="Wingdings" panose="05000000000000000000" pitchFamily="2" charset="2"/>
              <a:buChar char="§"/>
            </a:pPr>
            <a:r>
              <a:rPr lang="en-US" dirty="0"/>
              <a:t>When we face uncertainty in both demand and capacity, we can use techniques such as demand management, systematic overbooking, dynamic yield management, and the dynamic pricing of </a:t>
            </a:r>
            <a:r>
              <a:rPr lang="en-US" dirty="0" smtClean="0"/>
              <a:t>capacity.</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59623038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11891</TotalTime>
  <Words>4515</Words>
  <Application>Microsoft Office PowerPoint</Application>
  <PresentationFormat>On-screen Show (4:3)</PresentationFormat>
  <Paragraphs>714</Paragraphs>
  <Slides>43</Slides>
  <Notes>43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Arial</vt:lpstr>
      <vt:lpstr>Batang</vt:lpstr>
      <vt:lpstr>Calibri</vt:lpstr>
      <vt:lpstr>Times New Roman</vt:lpstr>
      <vt:lpstr>Wingdings</vt:lpstr>
      <vt:lpstr>Office Theme</vt:lpstr>
      <vt:lpstr>Managing Capacity</vt:lpstr>
      <vt:lpstr>Capacity</vt:lpstr>
      <vt:lpstr>Capacity Management</vt:lpstr>
      <vt:lpstr>Capacity Management</vt:lpstr>
      <vt:lpstr>Capacity Management</vt:lpstr>
      <vt:lpstr>Capacity Management</vt:lpstr>
      <vt:lpstr>Importance of Capacity Management</vt:lpstr>
      <vt:lpstr>Importance of Capacity Management</vt:lpstr>
      <vt:lpstr>How to Manage Capacity</vt:lpstr>
      <vt:lpstr>Fixed Capacity and Flexible Demand</vt:lpstr>
      <vt:lpstr>Yield Management</vt:lpstr>
      <vt:lpstr>Yield Management</vt:lpstr>
      <vt:lpstr>Yield Management</vt:lpstr>
      <vt:lpstr>Yield Management Example</vt:lpstr>
      <vt:lpstr>Yield Management Example</vt:lpstr>
      <vt:lpstr>Yield Management Requirements</vt:lpstr>
      <vt:lpstr>Yield Management Requirements</vt:lpstr>
      <vt:lpstr>Yield Management Problems</vt:lpstr>
      <vt:lpstr>Overbooking</vt:lpstr>
      <vt:lpstr>Overbooking</vt:lpstr>
      <vt:lpstr>Overbooking: No-Show Approach</vt:lpstr>
      <vt:lpstr>Overbooking: Expected Cost Approach</vt:lpstr>
      <vt:lpstr>Overbooking: Marginal Cost Approach</vt:lpstr>
      <vt:lpstr>Capacity Allocation</vt:lpstr>
      <vt:lpstr>Capacity Allocation</vt:lpstr>
      <vt:lpstr>Dynamic Capacity and Pricing Management</vt:lpstr>
      <vt:lpstr>Fixed Capacity and Inflexible Demand</vt:lpstr>
      <vt:lpstr>Fixed Capacity and Inflexible Demand</vt:lpstr>
      <vt:lpstr>Worker Assignments</vt:lpstr>
      <vt:lpstr>Variable Demand and Waiting Lines</vt:lpstr>
      <vt:lpstr>Single File, Single Server System</vt:lpstr>
      <vt:lpstr>Single File, Multiple Server System</vt:lpstr>
      <vt:lpstr>Waiting Lines Remedies</vt:lpstr>
      <vt:lpstr>Reducing Arrival Variability</vt:lpstr>
      <vt:lpstr>Reducing Service Time Variability</vt:lpstr>
      <vt:lpstr>Psychological Remedies</vt:lpstr>
      <vt:lpstr>Psychological Remedies</vt:lpstr>
      <vt:lpstr>Was It Done Right?</vt:lpstr>
      <vt:lpstr>Was It Done Right?</vt:lpstr>
      <vt:lpstr>Was It Done Right?</vt:lpstr>
      <vt:lpstr>Current Trends in Capacity Management</vt:lpstr>
      <vt:lpstr>Current Trends in Capacity Management</vt:lpstr>
      <vt:lpstr>Conclusion</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Forecasting</dc:title>
  <dc:creator>Leslie Bobb</dc:creator>
  <cp:lastModifiedBy>Irina Neaga</cp:lastModifiedBy>
  <cp:revision>235</cp:revision>
  <dcterms:created xsi:type="dcterms:W3CDTF">2015-01-08T14:52:37Z</dcterms:created>
  <dcterms:modified xsi:type="dcterms:W3CDTF">2020-03-12T11:00:19Z</dcterms:modified>
</cp:coreProperties>
</file>