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0"/>
  </p:notesMasterIdLst>
  <p:sldIdLst>
    <p:sldId id="256" r:id="rId2"/>
    <p:sldId id="282" r:id="rId3"/>
    <p:sldId id="268" r:id="rId4"/>
    <p:sldId id="259" r:id="rId5"/>
    <p:sldId id="273" r:id="rId6"/>
    <p:sldId id="279" r:id="rId7"/>
    <p:sldId id="292" r:id="rId8"/>
    <p:sldId id="293" r:id="rId9"/>
    <p:sldId id="280" r:id="rId10"/>
    <p:sldId id="281" r:id="rId11"/>
    <p:sldId id="283" r:id="rId12"/>
    <p:sldId id="294" r:id="rId13"/>
    <p:sldId id="285" r:id="rId14"/>
    <p:sldId id="295" r:id="rId15"/>
    <p:sldId id="299" r:id="rId16"/>
    <p:sldId id="289" r:id="rId17"/>
    <p:sldId id="290" r:id="rId18"/>
    <p:sldId id="287" r:id="rId19"/>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833" autoAdjust="0"/>
  </p:normalViewPr>
  <p:slideViewPr>
    <p:cSldViewPr>
      <p:cViewPr varScale="1">
        <p:scale>
          <a:sx n="109" d="100"/>
          <a:sy n="109" d="100"/>
        </p:scale>
        <p:origin x="167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91429" tIns="45714" rIns="91429" bIns="45714"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29" tIns="45714" rIns="91429" bIns="45714" rtlCol="0"/>
          <a:lstStyle>
            <a:lvl1pPr algn="r">
              <a:defRPr sz="1200"/>
            </a:lvl1pPr>
          </a:lstStyle>
          <a:p>
            <a:fld id="{D848C778-B13F-4C98-B114-03E77944FC7A}" type="datetimeFigureOut">
              <a:rPr lang="en-GB" smtClean="0"/>
              <a:pPr/>
              <a:t>02/10/2019</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29" tIns="45714" rIns="91429" bIns="45714"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29" tIns="45714" rIns="91429" bIns="45714"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1" y="9264227"/>
            <a:ext cx="2889938" cy="487680"/>
          </a:xfrm>
          <a:prstGeom prst="rect">
            <a:avLst/>
          </a:prstGeom>
        </p:spPr>
        <p:txBody>
          <a:bodyPr vert="horz" lIns="91429" tIns="45714" rIns="91429" bIns="45714"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29" tIns="45714" rIns="91429" bIns="45714" rtlCol="0" anchor="b"/>
          <a:lstStyle>
            <a:lvl1pPr algn="r">
              <a:defRPr sz="1200"/>
            </a:lvl1pPr>
          </a:lstStyle>
          <a:p>
            <a:fld id="{9127AD6B-FC3F-4301-82AF-A728712C60EA}" type="slidenum">
              <a:rPr lang="en-GB" smtClean="0"/>
              <a:pPr/>
              <a:t>‹#›</a:t>
            </a:fld>
            <a:endParaRPr lang="en-GB"/>
          </a:p>
        </p:txBody>
      </p:sp>
    </p:spTree>
    <p:extLst>
      <p:ext uri="{BB962C8B-B14F-4D97-AF65-F5344CB8AC3E}">
        <p14:creationId xmlns:p14="http://schemas.microsoft.com/office/powerpoint/2010/main" val="31593220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1</a:t>
            </a:fld>
            <a:endParaRPr lang="en-GB"/>
          </a:p>
        </p:txBody>
      </p:sp>
    </p:spTree>
    <p:extLst>
      <p:ext uri="{BB962C8B-B14F-4D97-AF65-F5344CB8AC3E}">
        <p14:creationId xmlns:p14="http://schemas.microsoft.com/office/powerpoint/2010/main" val="7191639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2</a:t>
            </a:fld>
            <a:endParaRPr lang="en-GB"/>
          </a:p>
        </p:txBody>
      </p:sp>
    </p:spTree>
    <p:extLst>
      <p:ext uri="{BB962C8B-B14F-4D97-AF65-F5344CB8AC3E}">
        <p14:creationId xmlns:p14="http://schemas.microsoft.com/office/powerpoint/2010/main" val="21280873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3</a:t>
            </a:fld>
            <a:endParaRPr lang="en-GB"/>
          </a:p>
        </p:txBody>
      </p:sp>
    </p:spTree>
    <p:extLst>
      <p:ext uri="{BB962C8B-B14F-4D97-AF65-F5344CB8AC3E}">
        <p14:creationId xmlns:p14="http://schemas.microsoft.com/office/powerpoint/2010/main" val="9231302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4</a:t>
            </a:fld>
            <a:endParaRPr lang="en-GB"/>
          </a:p>
        </p:txBody>
      </p:sp>
    </p:spTree>
    <p:extLst>
      <p:ext uri="{BB962C8B-B14F-4D97-AF65-F5344CB8AC3E}">
        <p14:creationId xmlns:p14="http://schemas.microsoft.com/office/powerpoint/2010/main" val="6551194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5</a:t>
            </a:fld>
            <a:endParaRPr lang="en-GB"/>
          </a:p>
        </p:txBody>
      </p:sp>
    </p:spTree>
    <p:extLst>
      <p:ext uri="{BB962C8B-B14F-4D97-AF65-F5344CB8AC3E}">
        <p14:creationId xmlns:p14="http://schemas.microsoft.com/office/powerpoint/2010/main" val="6613294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6</a:t>
            </a:fld>
            <a:endParaRPr lang="en-GB"/>
          </a:p>
        </p:txBody>
      </p:sp>
    </p:spTree>
    <p:extLst>
      <p:ext uri="{BB962C8B-B14F-4D97-AF65-F5344CB8AC3E}">
        <p14:creationId xmlns:p14="http://schemas.microsoft.com/office/powerpoint/2010/main" val="23950494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7</a:t>
            </a:fld>
            <a:endParaRPr lang="en-GB"/>
          </a:p>
        </p:txBody>
      </p:sp>
    </p:spTree>
    <p:extLst>
      <p:ext uri="{BB962C8B-B14F-4D97-AF65-F5344CB8AC3E}">
        <p14:creationId xmlns:p14="http://schemas.microsoft.com/office/powerpoint/2010/main" val="2762575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8</a:t>
            </a:fld>
            <a:endParaRPr lang="en-GB"/>
          </a:p>
        </p:txBody>
      </p:sp>
    </p:spTree>
    <p:extLst>
      <p:ext uri="{BB962C8B-B14F-4D97-AF65-F5344CB8AC3E}">
        <p14:creationId xmlns:p14="http://schemas.microsoft.com/office/powerpoint/2010/main" val="26356652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9</a:t>
            </a:fld>
            <a:endParaRPr lang="en-GB"/>
          </a:p>
        </p:txBody>
      </p:sp>
    </p:spTree>
    <p:extLst>
      <p:ext uri="{BB962C8B-B14F-4D97-AF65-F5344CB8AC3E}">
        <p14:creationId xmlns:p14="http://schemas.microsoft.com/office/powerpoint/2010/main" val="12848341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10</a:t>
            </a:fld>
            <a:endParaRPr lang="en-GB"/>
          </a:p>
        </p:txBody>
      </p:sp>
    </p:spTree>
    <p:extLst>
      <p:ext uri="{BB962C8B-B14F-4D97-AF65-F5344CB8AC3E}">
        <p14:creationId xmlns:p14="http://schemas.microsoft.com/office/powerpoint/2010/main" val="27047201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11</a:t>
            </a:fld>
            <a:endParaRPr lang="en-GB"/>
          </a:p>
        </p:txBody>
      </p:sp>
    </p:spTree>
    <p:extLst>
      <p:ext uri="{BB962C8B-B14F-4D97-AF65-F5344CB8AC3E}">
        <p14:creationId xmlns:p14="http://schemas.microsoft.com/office/powerpoint/2010/main" val="32994313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is theory – see Chapter:</a:t>
            </a:r>
            <a:r>
              <a:rPr lang="en-GB" baseline="0" dirty="0" smtClean="0"/>
              <a:t> the Individual in Society in Key Themes in Health and Social Care</a:t>
            </a:r>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13</a:t>
            </a:fld>
            <a:endParaRPr lang="en-GB"/>
          </a:p>
        </p:txBody>
      </p:sp>
    </p:spTree>
    <p:extLst>
      <p:ext uri="{BB962C8B-B14F-4D97-AF65-F5344CB8AC3E}">
        <p14:creationId xmlns:p14="http://schemas.microsoft.com/office/powerpoint/2010/main" val="8174506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16</a:t>
            </a:fld>
            <a:endParaRPr lang="en-GB"/>
          </a:p>
        </p:txBody>
      </p:sp>
    </p:spTree>
    <p:extLst>
      <p:ext uri="{BB962C8B-B14F-4D97-AF65-F5344CB8AC3E}">
        <p14:creationId xmlns:p14="http://schemas.microsoft.com/office/powerpoint/2010/main" val="38429660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17</a:t>
            </a:fld>
            <a:endParaRPr lang="en-GB"/>
          </a:p>
        </p:txBody>
      </p:sp>
    </p:spTree>
    <p:extLst>
      <p:ext uri="{BB962C8B-B14F-4D97-AF65-F5344CB8AC3E}">
        <p14:creationId xmlns:p14="http://schemas.microsoft.com/office/powerpoint/2010/main" val="35591634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18</a:t>
            </a:fld>
            <a:endParaRPr lang="en-GB"/>
          </a:p>
        </p:txBody>
      </p:sp>
    </p:spTree>
    <p:extLst>
      <p:ext uri="{BB962C8B-B14F-4D97-AF65-F5344CB8AC3E}">
        <p14:creationId xmlns:p14="http://schemas.microsoft.com/office/powerpoint/2010/main" val="16611160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9CFB13ED-059F-4759-94A0-1E5969775D7E}" type="datetimeFigureOut">
              <a:rPr lang="en-GB" smtClean="0"/>
              <a:pPr/>
              <a:t>02/10/2019</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5F2F8A10-4287-4BE8-ACD7-B40DB3D6C2A8}" type="slidenum">
              <a:rPr lang="en-GB" smtClean="0"/>
              <a:pPr/>
              <a:t>‹#›</a:t>
            </a:fld>
            <a:endParaRPr lang="en-GB"/>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9CFB13ED-059F-4759-94A0-1E5969775D7E}" type="datetimeFigureOut">
              <a:rPr lang="en-GB" smtClean="0"/>
              <a:pPr/>
              <a:t>02/10/2019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pPr/>
              <a:t>02/10/2019</a:t>
            </a:fld>
            <a:endParaRPr lang="en-GB"/>
          </a:p>
        </p:txBody>
      </p:sp>
      <p:sp>
        <p:nvSpPr>
          <p:cNvPr id="5" name="Footer Placeholder 4"/>
          <p:cNvSpPr>
            <a:spLocks noGrp="1"/>
          </p:cNvSpPr>
          <p:nvPr>
            <p:ph type="ftr" sz="quarter" idx="11"/>
          </p:nvPr>
        </p:nvSpPr>
        <p:spPr>
          <a:xfrm>
            <a:off x="800100" y="6172200"/>
            <a:ext cx="4000500" cy="457200"/>
          </a:xfrm>
        </p:spPr>
        <p:txBody>
          <a:bodyPr/>
          <a:lstStyle/>
          <a:p>
            <a:endParaRPr lang="en-GB"/>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5F2F8A10-4287-4BE8-ACD7-B40DB3D6C2A8}"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9CFB13ED-059F-4759-94A0-1E5969775D7E}" type="datetimeFigureOut">
              <a:rPr lang="en-GB" smtClean="0"/>
              <a:pPr/>
              <a:t>02/10/2019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9CFB13ED-059F-4759-94A0-1E5969775D7E}" type="datetimeFigureOut">
              <a:rPr lang="en-GB" smtClean="0"/>
              <a:pPr/>
              <a:t>02/10/2019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pPr/>
              <a:t>‹#›</a:t>
            </a:fld>
            <a:endParaRPr lang="en-GB"/>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9CFB13ED-059F-4759-94A0-1E5969775D7E}" type="datetimeFigureOut">
              <a:rPr lang="en-GB" smtClean="0"/>
              <a:pPr/>
              <a:t>02/10/2019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pPr/>
              <a:t>02/10/2019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02/10/2019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02/10/2019</a:t>
            </a:fld>
            <a:endParaRPr lang="en-GB"/>
          </a:p>
        </p:txBody>
      </p:sp>
      <p:sp>
        <p:nvSpPr>
          <p:cNvPr id="6" name="Footer Placeholder 5"/>
          <p:cNvSpPr>
            <a:spLocks noGrp="1"/>
          </p:cNvSpPr>
          <p:nvPr>
            <p:ph type="ftr" sz="quarter" idx="11"/>
          </p:nvPr>
        </p:nvSpPr>
        <p:spPr>
          <a:xfrm>
            <a:off x="914400" y="6172200"/>
            <a:ext cx="3886200" cy="457200"/>
          </a:xfrm>
        </p:spPr>
        <p:txBody>
          <a:bodyPr/>
          <a:lstStyle/>
          <a:p>
            <a:endParaRPr lang="en-GB"/>
          </a:p>
        </p:txBody>
      </p:sp>
      <p:sp>
        <p:nvSpPr>
          <p:cNvPr id="7" name="Slide Number Placeholder 6"/>
          <p:cNvSpPr>
            <a:spLocks noGrp="1"/>
          </p:cNvSpPr>
          <p:nvPr>
            <p:ph type="sldNum" sz="quarter" idx="12"/>
          </p:nvPr>
        </p:nvSpPr>
        <p:spPr>
          <a:xfrm>
            <a:off x="146304" y="6208776"/>
            <a:ext cx="457200" cy="457200"/>
          </a:xfrm>
        </p:spPr>
        <p:txBody>
          <a:bodyPr/>
          <a:lstStyle/>
          <a:p>
            <a:fld id="{5F2F8A10-4287-4BE8-ACD7-B40DB3D6C2A8}" type="slidenum">
              <a:rPr lang="en-GB" smtClean="0"/>
              <a:pPr/>
              <a:t>‹#›</a:t>
            </a:fld>
            <a:endParaRPr lang="en-GB"/>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smtClean="0"/>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CFB13ED-059F-4759-94A0-1E5969775D7E}" type="datetimeFigureOut">
              <a:rPr lang="en-GB" smtClean="0"/>
              <a:pPr/>
              <a:t>02/10/2019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CFB13ED-059F-4759-94A0-1E5969775D7E}" type="datetimeFigureOut">
              <a:rPr lang="en-GB" smtClean="0"/>
              <a:pPr/>
              <a:t>02/10/2019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9CFB13ED-059F-4759-94A0-1E5969775D7E}" type="datetimeFigureOut">
              <a:rPr lang="en-GB" smtClean="0"/>
              <a:pPr/>
              <a:t>02/10/2019</a:t>
            </a:fld>
            <a:endParaRPr lang="en-GB"/>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5F2F8A10-4287-4BE8-ACD7-B40DB3D6C2A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ben.duxbury@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uwtsd.ac.uk/media/uwtsd-website/content-assets/documents/library-and-learning-resources/infoskills/harvard-eng.PDF"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ubtitle 8"/>
          <p:cNvSpPr>
            <a:spLocks noGrp="1"/>
          </p:cNvSpPr>
          <p:nvPr>
            <p:ph type="subTitle" idx="1"/>
          </p:nvPr>
        </p:nvSpPr>
        <p:spPr/>
        <p:txBody>
          <a:bodyPr/>
          <a:lstStyle/>
          <a:p>
            <a:pPr lvl="0">
              <a:buClr>
                <a:srgbClr val="93A299"/>
              </a:buClr>
              <a:defRPr/>
            </a:pPr>
            <a:r>
              <a:rPr lang="en-GB" smtClean="0">
                <a:solidFill>
                  <a:srgbClr val="292934">
                    <a:lumMod val="75000"/>
                    <a:lumOff val="25000"/>
                  </a:srgbClr>
                </a:solidFill>
              </a:rPr>
              <a:t>Dr </a:t>
            </a:r>
            <a:r>
              <a:rPr lang="en-GB" dirty="0">
                <a:solidFill>
                  <a:srgbClr val="292934">
                    <a:lumMod val="75000"/>
                    <a:lumOff val="25000"/>
                  </a:srgbClr>
                </a:solidFill>
              </a:rPr>
              <a:t>Ben Duxbury.  Room AS207.     </a:t>
            </a:r>
            <a:r>
              <a:rPr lang="en-GB" dirty="0">
                <a:solidFill>
                  <a:srgbClr val="292934">
                    <a:lumMod val="75000"/>
                    <a:lumOff val="25000"/>
                  </a:srgbClr>
                </a:solidFill>
                <a:hlinkClick r:id="rId3"/>
              </a:rPr>
              <a:t>ben.duxbury@uwtsd.ac.uk</a:t>
            </a:r>
            <a:r>
              <a:rPr lang="en-GB" dirty="0">
                <a:solidFill>
                  <a:srgbClr val="292934">
                    <a:lumMod val="75000"/>
                    <a:lumOff val="25000"/>
                  </a:srgbClr>
                </a:solidFill>
              </a:rPr>
              <a:t>  </a:t>
            </a:r>
          </a:p>
          <a:p>
            <a:endParaRPr lang="en-GB" dirty="0"/>
          </a:p>
        </p:txBody>
      </p:sp>
      <p:sp>
        <p:nvSpPr>
          <p:cNvPr id="2" name="Title 1"/>
          <p:cNvSpPr>
            <a:spLocks noGrp="1"/>
          </p:cNvSpPr>
          <p:nvPr>
            <p:ph type="ctrTitle"/>
          </p:nvPr>
        </p:nvSpPr>
        <p:spPr/>
        <p:txBody>
          <a:bodyPr>
            <a:normAutofit fontScale="90000"/>
          </a:bodyPr>
          <a:lstStyle/>
          <a:p>
            <a:r>
              <a:rPr lang="en-GB" sz="4000" cap="none" dirty="0"/>
              <a:t>I</a:t>
            </a:r>
            <a:r>
              <a:rPr lang="en-GB" sz="4000" cap="none" dirty="0" smtClean="0"/>
              <a:t>ntroduction to Module: </a:t>
            </a:r>
            <a:br>
              <a:rPr lang="en-GB" sz="4000" cap="none" dirty="0" smtClean="0"/>
            </a:br>
            <a:r>
              <a:rPr lang="en-GB" sz="4000" cap="none" dirty="0" smtClean="0"/>
              <a:t>Principles of Health and Social Care Practice:  BMHP5002</a:t>
            </a:r>
            <a:endParaRPr lang="en-GB" sz="4000" cap="none" dirty="0"/>
          </a:p>
        </p:txBody>
      </p:sp>
    </p:spTree>
    <p:extLst>
      <p:ext uri="{BB962C8B-B14F-4D97-AF65-F5344CB8AC3E}">
        <p14:creationId xmlns:p14="http://schemas.microsoft.com/office/powerpoint/2010/main" val="370319329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Module overview</a:t>
            </a:r>
            <a:endParaRPr lang="en-GB" dirty="0"/>
          </a:p>
        </p:txBody>
      </p:sp>
      <p:sp>
        <p:nvSpPr>
          <p:cNvPr id="3" name="Content Placeholder 2"/>
          <p:cNvSpPr>
            <a:spLocks noGrp="1"/>
          </p:cNvSpPr>
          <p:nvPr>
            <p:ph sz="quarter" idx="1"/>
          </p:nvPr>
        </p:nvSpPr>
        <p:spPr>
          <a:xfrm>
            <a:off x="457200" y="1600200"/>
            <a:ext cx="8229600" cy="3989388"/>
          </a:xfrm>
        </p:spPr>
        <p:txBody>
          <a:bodyPr rtlCol="0">
            <a:normAutofit fontScale="92500" lnSpcReduction="20000"/>
          </a:bodyPr>
          <a:lstStyle/>
          <a:p>
            <a:pPr marL="182880" indent="-182880" eaLnBrk="1" fontAlgn="auto" hangingPunct="1">
              <a:spcAft>
                <a:spcPts val="0"/>
              </a:spcAft>
              <a:buFont typeface="Arial" pitchFamily="34" charset="0"/>
              <a:buChar char="•"/>
              <a:defRPr/>
            </a:pPr>
            <a:r>
              <a:rPr lang="en-GB" dirty="0" smtClean="0"/>
              <a:t>Level of study</a:t>
            </a:r>
          </a:p>
          <a:p>
            <a:pPr marL="182880" indent="-182880" eaLnBrk="1" fontAlgn="auto" hangingPunct="1">
              <a:spcAft>
                <a:spcPts val="0"/>
              </a:spcAft>
              <a:buFont typeface="Arial" pitchFamily="34" charset="0"/>
              <a:buChar char="•"/>
              <a:defRPr/>
            </a:pPr>
            <a:r>
              <a:rPr lang="en-GB" dirty="0" smtClean="0"/>
              <a:t>Module aim</a:t>
            </a:r>
          </a:p>
          <a:p>
            <a:pPr marL="182880" indent="-182880" eaLnBrk="1" fontAlgn="auto" hangingPunct="1">
              <a:spcAft>
                <a:spcPts val="0"/>
              </a:spcAft>
              <a:buFont typeface="Arial" pitchFamily="34" charset="0"/>
              <a:buChar char="•"/>
              <a:defRPr/>
            </a:pPr>
            <a:r>
              <a:rPr lang="en-GB" dirty="0" smtClean="0"/>
              <a:t>Learning outcomes</a:t>
            </a:r>
          </a:p>
          <a:p>
            <a:pPr marL="182880" indent="-182880" eaLnBrk="1" fontAlgn="auto" hangingPunct="1">
              <a:spcAft>
                <a:spcPts val="0"/>
              </a:spcAft>
              <a:buFont typeface="Arial" pitchFamily="34" charset="0"/>
              <a:buChar char="•"/>
              <a:defRPr/>
            </a:pPr>
            <a:r>
              <a:rPr lang="en-GB" dirty="0" smtClean="0"/>
              <a:t>Indicative content</a:t>
            </a:r>
          </a:p>
          <a:p>
            <a:pPr marL="182880" indent="-182880" eaLnBrk="1" fontAlgn="auto" hangingPunct="1">
              <a:spcAft>
                <a:spcPts val="0"/>
              </a:spcAft>
              <a:buFont typeface="Arial" pitchFamily="34" charset="0"/>
              <a:buChar char="•"/>
              <a:defRPr/>
            </a:pPr>
            <a:r>
              <a:rPr lang="en-GB" dirty="0" smtClean="0"/>
              <a:t>Learning and teaching strategy</a:t>
            </a:r>
          </a:p>
          <a:p>
            <a:pPr marL="182880" indent="-182880" eaLnBrk="1" fontAlgn="auto" hangingPunct="1">
              <a:spcAft>
                <a:spcPts val="0"/>
              </a:spcAft>
              <a:buFont typeface="Arial" pitchFamily="34" charset="0"/>
              <a:buChar char="•"/>
              <a:defRPr/>
            </a:pPr>
            <a:r>
              <a:rPr lang="en-GB" dirty="0" smtClean="0"/>
              <a:t>Assignments and deadlines</a:t>
            </a:r>
          </a:p>
          <a:p>
            <a:pPr marL="182880" indent="-182880" eaLnBrk="1" fontAlgn="auto" hangingPunct="1">
              <a:spcAft>
                <a:spcPts val="0"/>
              </a:spcAft>
              <a:buFont typeface="Arial" pitchFamily="34" charset="0"/>
              <a:buChar char="•"/>
              <a:defRPr/>
            </a:pPr>
            <a:r>
              <a:rPr lang="en-GB" dirty="0" smtClean="0"/>
              <a:t>Referencing </a:t>
            </a:r>
          </a:p>
          <a:p>
            <a:pPr marL="182880" indent="-182880" eaLnBrk="1" fontAlgn="auto" hangingPunct="1">
              <a:spcAft>
                <a:spcPts val="0"/>
              </a:spcAft>
              <a:buFont typeface="Arial" pitchFamily="34" charset="0"/>
              <a:buChar char="•"/>
              <a:defRPr/>
            </a:pPr>
            <a:r>
              <a:rPr lang="en-GB" dirty="0" smtClean="0"/>
              <a:t>Reading Lists</a:t>
            </a:r>
          </a:p>
          <a:p>
            <a:pPr marL="182880" indent="-182880" eaLnBrk="1" fontAlgn="auto" hangingPunct="1">
              <a:spcAft>
                <a:spcPts val="0"/>
              </a:spcAft>
              <a:buFont typeface="Arial" pitchFamily="34" charset="0"/>
              <a:buChar char="•"/>
              <a:defRPr/>
            </a:pPr>
            <a:r>
              <a:rPr lang="en-GB" dirty="0" smtClean="0"/>
              <a:t>Tips for success</a:t>
            </a:r>
          </a:p>
          <a:p>
            <a:pPr marL="182880" indent="-182880" eaLnBrk="1" fontAlgn="auto" hangingPunct="1">
              <a:spcAft>
                <a:spcPts val="0"/>
              </a:spcAft>
              <a:buFont typeface="Arial" pitchFamily="34" charset="0"/>
              <a:buChar char="•"/>
              <a:defRPr/>
            </a:pPr>
            <a:r>
              <a:rPr lang="en-GB" dirty="0" smtClean="0"/>
              <a:t>Questions</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Level of Study: 5 </a:t>
            </a:r>
            <a:endParaRPr lang="en-GB" dirty="0"/>
          </a:p>
        </p:txBody>
      </p:sp>
      <p:sp>
        <p:nvSpPr>
          <p:cNvPr id="3" name="Content Placeholder 2"/>
          <p:cNvSpPr>
            <a:spLocks noGrp="1"/>
          </p:cNvSpPr>
          <p:nvPr>
            <p:ph sz="quarter" idx="1"/>
          </p:nvPr>
        </p:nvSpPr>
        <p:spPr>
          <a:xfrm>
            <a:off x="457200" y="1600200"/>
            <a:ext cx="8229600" cy="3989040"/>
          </a:xfrm>
        </p:spPr>
        <p:txBody>
          <a:bodyPr>
            <a:normAutofit/>
          </a:bodyPr>
          <a:lstStyle/>
          <a:p>
            <a:r>
              <a:rPr lang="en-GB" b="1" dirty="0"/>
              <a:t> </a:t>
            </a:r>
            <a:r>
              <a:rPr lang="en-GB" dirty="0" smtClean="0"/>
              <a:t>Achievement </a:t>
            </a:r>
            <a:r>
              <a:rPr lang="en-GB" dirty="0"/>
              <a:t>at Level 5 reflects the ability to identify and use relevant understanding, methods and skills to address broadly-defined, complex problems. </a:t>
            </a:r>
            <a:endParaRPr lang="en-GB" dirty="0" smtClean="0"/>
          </a:p>
          <a:p>
            <a:r>
              <a:rPr lang="en-GB" dirty="0" smtClean="0"/>
              <a:t>It </a:t>
            </a:r>
            <a:r>
              <a:rPr lang="en-GB" dirty="0"/>
              <a:t>includes taking responsibility for planning and developing courses of action as well as exercising autonomy and judgement within broad parameters. </a:t>
            </a:r>
            <a:endParaRPr lang="en-GB" dirty="0" smtClean="0"/>
          </a:p>
          <a:p>
            <a:r>
              <a:rPr lang="en-GB" dirty="0" smtClean="0"/>
              <a:t>It </a:t>
            </a:r>
            <a:r>
              <a:rPr lang="en-GB" dirty="0"/>
              <a:t>also reflects understanding of different perspectives, approaches or schools of thought and the reasoning behind them. </a:t>
            </a:r>
          </a:p>
          <a:p>
            <a:endParaRPr lang="en-GB" dirty="0"/>
          </a:p>
        </p:txBody>
      </p:sp>
    </p:spTree>
    <p:extLst>
      <p:ext uri="{BB962C8B-B14F-4D97-AF65-F5344CB8AC3E}">
        <p14:creationId xmlns:p14="http://schemas.microsoft.com/office/powerpoint/2010/main" val="410729594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aim</a:t>
            </a:r>
            <a:endParaRPr lang="en-GB" dirty="0"/>
          </a:p>
        </p:txBody>
      </p:sp>
      <p:sp>
        <p:nvSpPr>
          <p:cNvPr id="3" name="Content Placeholder 2"/>
          <p:cNvSpPr>
            <a:spLocks noGrp="1"/>
          </p:cNvSpPr>
          <p:nvPr>
            <p:ph sz="quarter" idx="1"/>
          </p:nvPr>
        </p:nvSpPr>
        <p:spPr>
          <a:xfrm>
            <a:off x="457200" y="1600200"/>
            <a:ext cx="8229600" cy="3989040"/>
          </a:xfrm>
        </p:spPr>
        <p:txBody>
          <a:bodyPr/>
          <a:lstStyle/>
          <a:p>
            <a:r>
              <a:rPr lang="en-GB" dirty="0" smtClean="0"/>
              <a:t>The aim of this module is to develop understanding of the values, theories and policies underpinning health and social care practice and the mechanisms that exist to promote good practice.  </a:t>
            </a:r>
            <a:endParaRPr lang="en-GB" dirty="0"/>
          </a:p>
        </p:txBody>
      </p:sp>
    </p:spTree>
    <p:extLst>
      <p:ext uri="{BB962C8B-B14F-4D97-AF65-F5344CB8AC3E}">
        <p14:creationId xmlns:p14="http://schemas.microsoft.com/office/powerpoint/2010/main" val="75094839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outcomes</a:t>
            </a:r>
            <a:endParaRPr lang="en-GB" dirty="0"/>
          </a:p>
        </p:txBody>
      </p:sp>
      <p:sp>
        <p:nvSpPr>
          <p:cNvPr id="3" name="Content Placeholder 2"/>
          <p:cNvSpPr>
            <a:spLocks noGrp="1"/>
          </p:cNvSpPr>
          <p:nvPr>
            <p:ph sz="quarter" idx="1"/>
          </p:nvPr>
        </p:nvSpPr>
        <p:spPr/>
        <p:txBody>
          <a:bodyPr>
            <a:normAutofit/>
          </a:bodyPr>
          <a:lstStyle/>
          <a:p>
            <a:pPr marL="0" indent="0">
              <a:buNone/>
            </a:pPr>
            <a:r>
              <a:rPr lang="en-GB" dirty="0" smtClean="0"/>
              <a:t>Upon </a:t>
            </a:r>
            <a:r>
              <a:rPr lang="en-GB" dirty="0"/>
              <a:t>the successful completion of this module, the student should be able to demonstrate the ability to</a:t>
            </a:r>
            <a:r>
              <a:rPr lang="en-GB" dirty="0" smtClean="0"/>
              <a:t>:</a:t>
            </a:r>
            <a:endParaRPr lang="en-GB" dirty="0"/>
          </a:p>
          <a:p>
            <a:r>
              <a:rPr lang="en-GB" dirty="0" smtClean="0"/>
              <a:t>Examine how principles of support are implemented in health and social care practice; </a:t>
            </a:r>
          </a:p>
          <a:p>
            <a:r>
              <a:rPr lang="en-GB" dirty="0" smtClean="0"/>
              <a:t>Critically evaluate the impact of policy, legislation, regulation, codes of practice and standards on organisation, policy and practice; </a:t>
            </a:r>
          </a:p>
          <a:p>
            <a:r>
              <a:rPr lang="en-GB" dirty="0" smtClean="0"/>
              <a:t>Analyse the theories that underpin health and social care practice.</a:t>
            </a:r>
          </a:p>
          <a:p>
            <a:endParaRPr lang="en-GB" dirty="0"/>
          </a:p>
        </p:txBody>
      </p:sp>
    </p:spTree>
    <p:extLst>
      <p:ext uri="{BB962C8B-B14F-4D97-AF65-F5344CB8AC3E}">
        <p14:creationId xmlns:p14="http://schemas.microsoft.com/office/powerpoint/2010/main" val="12693776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Indicative content</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Understand implementation of principles of support in health and social care practice; </a:t>
            </a:r>
          </a:p>
          <a:p>
            <a:r>
              <a:rPr lang="en-GB" dirty="0" smtClean="0"/>
              <a:t>Principles of support, including: respecting individuality; rights; choice; privacy; independence; dignity; respect; partnerships; equal opportunities; respecting diversity;  confidentiality </a:t>
            </a:r>
          </a:p>
          <a:p>
            <a:r>
              <a:rPr lang="en-GB" dirty="0" smtClean="0"/>
              <a:t>Person-centred approach and protection from risk of harm, including: assessing risk to self and others; individual rights</a:t>
            </a:r>
          </a:p>
          <a:p>
            <a:r>
              <a:rPr lang="en-GB" dirty="0" smtClean="0"/>
              <a:t>Current policy/guidance.  This could include, for example, documents such as: Every Child Matters; Rights to Action; Quality Protects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Indicative content (cont.)</a:t>
            </a:r>
            <a:endParaRPr lang="en-GB" dirty="0"/>
          </a:p>
        </p:txBody>
      </p:sp>
      <p:sp>
        <p:nvSpPr>
          <p:cNvPr id="3" name="Content Placeholder 2"/>
          <p:cNvSpPr>
            <a:spLocks noGrp="1"/>
          </p:cNvSpPr>
          <p:nvPr>
            <p:ph sz="quarter" idx="1"/>
          </p:nvPr>
        </p:nvSpPr>
        <p:spPr/>
        <p:txBody>
          <a:bodyPr>
            <a:normAutofit/>
          </a:bodyPr>
          <a:lstStyle/>
          <a:p>
            <a:r>
              <a:rPr lang="en-GB" dirty="0" smtClean="0"/>
              <a:t>Current legislation, regulations and codes of practice.  This could include, for example, documents such as: the Care Standards Act 2000; Care Homes Regulations, 2001; The Care Homes (Wales) Regulations, 2002; Code of Practice for Social Care Workers and Code of Practice for Employers of Social Care Workers; The Code: Professional standards of practice and behaviour for nurses and midwives</a:t>
            </a:r>
          </a:p>
          <a:p>
            <a:r>
              <a:rPr lang="en-GB" dirty="0" smtClean="0"/>
              <a:t>Impact of initiatives: changes to practice, developmental needs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Indicative content (cont.)</a:t>
            </a:r>
            <a:endParaRPr lang="en-GB" dirty="0"/>
          </a:p>
        </p:txBody>
      </p:sp>
      <p:sp>
        <p:nvSpPr>
          <p:cNvPr id="3" name="Content Placeholder 2"/>
          <p:cNvSpPr>
            <a:spLocks noGrp="1"/>
          </p:cNvSpPr>
          <p:nvPr>
            <p:ph sz="quarter" idx="1"/>
          </p:nvPr>
        </p:nvSpPr>
        <p:spPr/>
        <p:txBody>
          <a:bodyPr>
            <a:normAutofit/>
          </a:bodyPr>
          <a:lstStyle/>
          <a:p>
            <a:r>
              <a:rPr lang="en-GB" dirty="0" smtClean="0"/>
              <a:t>Explanations for the characteristics and circumstances of individuals: theories of human growth and development; managing loss and change; managing stress and behaviour</a:t>
            </a:r>
          </a:p>
          <a:p>
            <a:r>
              <a:rPr lang="en-GB" dirty="0" smtClean="0"/>
              <a:t>Social processes and health inequalities, including their impact on services and geographical service delivery;</a:t>
            </a:r>
          </a:p>
          <a:p>
            <a:r>
              <a:rPr lang="en-GB" dirty="0" smtClean="0"/>
              <a:t>Nature of health and social care services in a diverse society</a:t>
            </a:r>
          </a:p>
          <a:p>
            <a:r>
              <a:rPr lang="en-GB" dirty="0" smtClean="0"/>
              <a:t>Inter-professional working: significance of partnership working between, for instance, social care and education. </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and teaching strategy</a:t>
            </a:r>
            <a:endParaRPr lang="en-GB" dirty="0"/>
          </a:p>
        </p:txBody>
      </p:sp>
      <p:sp>
        <p:nvSpPr>
          <p:cNvPr id="3" name="Content Placeholder 2"/>
          <p:cNvSpPr>
            <a:spLocks noGrp="1"/>
          </p:cNvSpPr>
          <p:nvPr>
            <p:ph sz="quarter" idx="1"/>
          </p:nvPr>
        </p:nvSpPr>
        <p:spPr>
          <a:xfrm>
            <a:off x="323528" y="1447800"/>
            <a:ext cx="8363272" cy="4572000"/>
          </a:xfrm>
        </p:spPr>
        <p:txBody>
          <a:bodyPr/>
          <a:lstStyle/>
          <a:p>
            <a:pPr>
              <a:buNone/>
            </a:pPr>
            <a:r>
              <a:rPr lang="en-GB" dirty="0" smtClean="0"/>
              <a:t>	Lectures will introduce students to concepts, principles and practices.  Tutorials and seminars will introduce practical examples which will be used to support the application, discussion, and critical evaluation of techniques learned.  Case studies and research may also be used to develop understanding and application of the techniques.  </a:t>
            </a:r>
          </a:p>
          <a:p>
            <a:pPr>
              <a:buNone/>
            </a:pPr>
            <a:endParaRPr lang="en-GB" dirty="0" smtClean="0"/>
          </a:p>
          <a:p>
            <a:pPr>
              <a:buNone/>
            </a:pP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Learning and teaching strategy</a:t>
            </a:r>
            <a:endParaRPr lang="en-GB" dirty="0"/>
          </a:p>
        </p:txBody>
      </p:sp>
      <p:graphicFrame>
        <p:nvGraphicFramePr>
          <p:cNvPr id="6" name="Content Placeholder 5"/>
          <p:cNvGraphicFramePr>
            <a:graphicFrameLocks noGrp="1"/>
          </p:cNvGraphicFramePr>
          <p:nvPr>
            <p:ph sz="quarter" idx="1"/>
          </p:nvPr>
        </p:nvGraphicFramePr>
        <p:xfrm>
          <a:off x="468313" y="1773238"/>
          <a:ext cx="8229600" cy="3600450"/>
        </p:xfrm>
        <a:graphic>
          <a:graphicData uri="http://schemas.openxmlformats.org/drawingml/2006/table">
            <a:tbl>
              <a:tblPr firstRow="1" bandRow="1">
                <a:tableStyleId>{5940675A-B579-460E-94D1-54222C63F5DA}</a:tableStyleId>
              </a:tblPr>
              <a:tblGrid>
                <a:gridCol w="2743200"/>
                <a:gridCol w="2743200"/>
                <a:gridCol w="2743200"/>
              </a:tblGrid>
              <a:tr h="720090">
                <a:tc>
                  <a:txBody>
                    <a:bodyPr/>
                    <a:lstStyle/>
                    <a:p>
                      <a:r>
                        <a:rPr lang="en-GB" sz="1800" b="1" dirty="0" smtClean="0"/>
                        <a:t>Activity</a:t>
                      </a:r>
                      <a:r>
                        <a:rPr lang="en-GB" sz="1800" b="1" baseline="0" dirty="0" smtClean="0"/>
                        <a:t> type</a:t>
                      </a:r>
                      <a:endParaRPr lang="en-GB" sz="1800" b="1" dirty="0"/>
                    </a:p>
                  </a:txBody>
                  <a:tcPr marT="45721" marB="45721"/>
                </a:tc>
                <a:tc>
                  <a:txBody>
                    <a:bodyPr/>
                    <a:lstStyle/>
                    <a:p>
                      <a:r>
                        <a:rPr lang="en-GB" sz="1800" b="1" dirty="0" smtClean="0"/>
                        <a:t>Hours</a:t>
                      </a:r>
                      <a:r>
                        <a:rPr lang="en-GB" sz="1800" b="1" baseline="0" dirty="0" smtClean="0"/>
                        <a:t> </a:t>
                      </a:r>
                      <a:endParaRPr lang="en-GB" sz="1800" b="1" dirty="0"/>
                    </a:p>
                  </a:txBody>
                  <a:tcPr marT="45721" marB="45721"/>
                </a:tc>
                <a:tc>
                  <a:txBody>
                    <a:bodyPr/>
                    <a:lstStyle/>
                    <a:p>
                      <a:r>
                        <a:rPr lang="en-GB" sz="1800" b="1" dirty="0" smtClean="0"/>
                        <a:t>Percentage</a:t>
                      </a:r>
                      <a:endParaRPr lang="en-GB" sz="1800" b="1" dirty="0"/>
                    </a:p>
                  </a:txBody>
                  <a:tcPr marT="45721" marB="45721"/>
                </a:tc>
              </a:tr>
              <a:tr h="720090">
                <a:tc>
                  <a:txBody>
                    <a:bodyPr/>
                    <a:lstStyle/>
                    <a:p>
                      <a:r>
                        <a:rPr lang="en-GB" sz="1800" dirty="0" smtClean="0"/>
                        <a:t>Scheduled</a:t>
                      </a:r>
                      <a:r>
                        <a:rPr lang="en-GB" sz="1800" baseline="0" dirty="0" smtClean="0"/>
                        <a:t> learning </a:t>
                      </a:r>
                      <a:endParaRPr lang="en-GB" sz="1800" dirty="0"/>
                    </a:p>
                  </a:txBody>
                  <a:tcPr marT="45721" marB="45721"/>
                </a:tc>
                <a:tc>
                  <a:txBody>
                    <a:bodyPr/>
                    <a:lstStyle/>
                    <a:p>
                      <a:r>
                        <a:rPr lang="en-GB" sz="1800" dirty="0" smtClean="0"/>
                        <a:t>60</a:t>
                      </a:r>
                      <a:endParaRPr lang="en-GB" sz="1800" dirty="0"/>
                    </a:p>
                  </a:txBody>
                  <a:tcPr marT="45721" marB="45721"/>
                </a:tc>
                <a:tc>
                  <a:txBody>
                    <a:bodyPr/>
                    <a:lstStyle/>
                    <a:p>
                      <a:r>
                        <a:rPr lang="en-GB" sz="1800" dirty="0" smtClean="0"/>
                        <a:t>30%</a:t>
                      </a:r>
                      <a:endParaRPr lang="en-GB" sz="1800" dirty="0"/>
                    </a:p>
                  </a:txBody>
                  <a:tcPr marT="45721" marB="45721"/>
                </a:tc>
              </a:tr>
              <a:tr h="720090">
                <a:tc>
                  <a:txBody>
                    <a:bodyPr/>
                    <a:lstStyle/>
                    <a:p>
                      <a:r>
                        <a:rPr lang="en-GB" sz="1800" dirty="0" smtClean="0"/>
                        <a:t>Independent</a:t>
                      </a:r>
                      <a:r>
                        <a:rPr lang="en-GB" sz="1800" baseline="0" dirty="0" smtClean="0"/>
                        <a:t> learning</a:t>
                      </a:r>
                      <a:endParaRPr lang="en-GB" sz="1800" dirty="0"/>
                    </a:p>
                  </a:txBody>
                  <a:tcPr marT="45721" marB="45721"/>
                </a:tc>
                <a:tc>
                  <a:txBody>
                    <a:bodyPr/>
                    <a:lstStyle/>
                    <a:p>
                      <a:r>
                        <a:rPr lang="en-GB" sz="1800" dirty="0" smtClean="0"/>
                        <a:t>140</a:t>
                      </a:r>
                      <a:endParaRPr lang="en-GB" sz="1800" dirty="0"/>
                    </a:p>
                  </a:txBody>
                  <a:tcPr marT="45721" marB="45721"/>
                </a:tc>
                <a:tc>
                  <a:txBody>
                    <a:bodyPr/>
                    <a:lstStyle/>
                    <a:p>
                      <a:r>
                        <a:rPr lang="en-GB" sz="1800" dirty="0" smtClean="0"/>
                        <a:t>70%</a:t>
                      </a:r>
                      <a:endParaRPr lang="en-GB" sz="1800" dirty="0"/>
                    </a:p>
                  </a:txBody>
                  <a:tcPr marT="45721" marB="45721"/>
                </a:tc>
              </a:tr>
              <a:tr h="720090">
                <a:tc>
                  <a:txBody>
                    <a:bodyPr/>
                    <a:lstStyle/>
                    <a:p>
                      <a:r>
                        <a:rPr lang="en-GB" sz="1800" dirty="0" smtClean="0"/>
                        <a:t>Placement</a:t>
                      </a:r>
                      <a:r>
                        <a:rPr lang="en-GB" sz="1800" baseline="0" dirty="0" smtClean="0"/>
                        <a:t> learning</a:t>
                      </a:r>
                      <a:endParaRPr lang="en-GB" sz="1800" dirty="0"/>
                    </a:p>
                  </a:txBody>
                  <a:tcPr marT="45721" marB="45721"/>
                </a:tc>
                <a:tc>
                  <a:txBody>
                    <a:bodyPr/>
                    <a:lstStyle/>
                    <a:p>
                      <a:r>
                        <a:rPr lang="en-GB" sz="1800" dirty="0" smtClean="0"/>
                        <a:t>-</a:t>
                      </a:r>
                      <a:endParaRPr lang="en-GB" sz="1800" dirty="0"/>
                    </a:p>
                  </a:txBody>
                  <a:tcPr marT="45721" marB="45721"/>
                </a:tc>
                <a:tc>
                  <a:txBody>
                    <a:bodyPr/>
                    <a:lstStyle/>
                    <a:p>
                      <a:r>
                        <a:rPr lang="en-GB" sz="1800" dirty="0" smtClean="0"/>
                        <a:t>-</a:t>
                      </a:r>
                      <a:endParaRPr lang="en-GB" sz="1800" dirty="0"/>
                    </a:p>
                  </a:txBody>
                  <a:tcPr marT="45721" marB="45721"/>
                </a:tc>
              </a:tr>
              <a:tr h="720090">
                <a:tc>
                  <a:txBody>
                    <a:bodyPr/>
                    <a:lstStyle/>
                    <a:p>
                      <a:r>
                        <a:rPr lang="en-GB" sz="1800" dirty="0" smtClean="0"/>
                        <a:t>Total</a:t>
                      </a:r>
                      <a:endParaRPr lang="en-GB" sz="1800" dirty="0"/>
                    </a:p>
                  </a:txBody>
                  <a:tcPr marT="45721" marB="45721"/>
                </a:tc>
                <a:tc>
                  <a:txBody>
                    <a:bodyPr/>
                    <a:lstStyle/>
                    <a:p>
                      <a:r>
                        <a:rPr lang="en-GB" sz="1800" dirty="0" smtClean="0"/>
                        <a:t>200</a:t>
                      </a:r>
                      <a:endParaRPr lang="en-GB" sz="1800" dirty="0"/>
                    </a:p>
                  </a:txBody>
                  <a:tcPr marT="45721" marB="45721"/>
                </a:tc>
                <a:tc>
                  <a:txBody>
                    <a:bodyPr/>
                    <a:lstStyle/>
                    <a:p>
                      <a:r>
                        <a:rPr lang="en-GB" sz="1800" dirty="0" smtClean="0"/>
                        <a:t>100%</a:t>
                      </a:r>
                      <a:endParaRPr lang="en-GB" sz="1800" dirty="0"/>
                    </a:p>
                  </a:txBody>
                  <a:tcPr marT="45721" marB="45721"/>
                </a:tc>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Assignment: Component one (50% of marks for module)</a:t>
            </a:r>
            <a:endParaRPr lang="en-GB" dirty="0"/>
          </a:p>
        </p:txBody>
      </p:sp>
      <p:sp>
        <p:nvSpPr>
          <p:cNvPr id="3" name="Content Placeholder 2"/>
          <p:cNvSpPr>
            <a:spLocks noGrp="1"/>
          </p:cNvSpPr>
          <p:nvPr>
            <p:ph sz="quarter" idx="1"/>
          </p:nvPr>
        </p:nvSpPr>
        <p:spPr>
          <a:xfrm>
            <a:off x="323528" y="1268760"/>
            <a:ext cx="8363272" cy="4751040"/>
          </a:xfrm>
        </p:spPr>
        <p:txBody>
          <a:bodyPr>
            <a:normAutofit/>
          </a:bodyPr>
          <a:lstStyle/>
          <a:p>
            <a:pPr>
              <a:buNone/>
            </a:pPr>
            <a:endParaRPr lang="en-GB" b="1" dirty="0" smtClean="0"/>
          </a:p>
          <a:p>
            <a:r>
              <a:rPr lang="en-GB" b="1" dirty="0" smtClean="0"/>
              <a:t> Written assignment (case study)</a:t>
            </a:r>
            <a:endParaRPr lang="en-US" b="1" dirty="0" smtClean="0"/>
          </a:p>
          <a:p>
            <a:pPr>
              <a:buNone/>
            </a:pPr>
            <a:r>
              <a:rPr lang="en-US" dirty="0" smtClean="0"/>
              <a:t>	Students will choose one of the following health and/or social care bodies in the United Kingdom: a department; an </a:t>
            </a:r>
            <a:r>
              <a:rPr lang="en-US" dirty="0" err="1" smtClean="0"/>
              <a:t>organisation</a:t>
            </a:r>
            <a:r>
              <a:rPr lang="en-US" dirty="0" smtClean="0"/>
              <a:t>; an authority; a care provider.  Focusing on the chosen body, students will </a:t>
            </a:r>
            <a:r>
              <a:rPr lang="en-US" dirty="0" smtClean="0"/>
              <a:t>write</a:t>
            </a:r>
            <a:r>
              <a:rPr lang="en-US" dirty="0" smtClean="0"/>
              <a:t> </a:t>
            </a:r>
            <a:r>
              <a:rPr lang="en-US" dirty="0" smtClean="0"/>
              <a:t>a 2,500 word case study critique that describes, analyses and evaluates relevant principles of support, policy and practice.  Recommendations for future policy and practice should be given.  </a:t>
            </a:r>
          </a:p>
          <a:p>
            <a:pPr>
              <a:buNone/>
            </a:pPr>
            <a:endParaRPr lang="en-US" dirty="0" smtClean="0"/>
          </a:p>
          <a:p>
            <a:pPr>
              <a:buNone/>
            </a:pPr>
            <a:endParaRPr lang="en-US" dirty="0" smtClean="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one: submission date</a:t>
            </a:r>
            <a:endParaRPr lang="en-US" dirty="0"/>
          </a:p>
        </p:txBody>
      </p:sp>
      <p:sp>
        <p:nvSpPr>
          <p:cNvPr id="3" name="Content Placeholder 2"/>
          <p:cNvSpPr>
            <a:spLocks noGrp="1"/>
          </p:cNvSpPr>
          <p:nvPr>
            <p:ph sz="quarter" idx="1"/>
          </p:nvPr>
        </p:nvSpPr>
        <p:spPr>
          <a:xfrm>
            <a:off x="395536" y="1447800"/>
            <a:ext cx="8291264" cy="4572000"/>
          </a:xfrm>
        </p:spPr>
        <p:txBody>
          <a:bodyPr/>
          <a:lstStyle/>
          <a:p>
            <a:endParaRPr lang="en-GB" dirty="0" smtClean="0"/>
          </a:p>
          <a:p>
            <a:r>
              <a:rPr lang="en-GB" dirty="0" smtClean="0"/>
              <a:t>Assignment submission: by Friday 13</a:t>
            </a:r>
            <a:r>
              <a:rPr lang="en-GB" baseline="30000" dirty="0" smtClean="0"/>
              <a:t>th</a:t>
            </a:r>
            <a:r>
              <a:rPr lang="en-GB" dirty="0" smtClean="0"/>
              <a:t> December,11.55pm.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Assignment: Component two (50% of marks for module)</a:t>
            </a:r>
            <a:endParaRPr lang="en-GB" dirty="0"/>
          </a:p>
        </p:txBody>
      </p:sp>
      <p:sp>
        <p:nvSpPr>
          <p:cNvPr id="3" name="Content Placeholder 2"/>
          <p:cNvSpPr>
            <a:spLocks noGrp="1"/>
          </p:cNvSpPr>
          <p:nvPr>
            <p:ph sz="quarter" idx="1"/>
          </p:nvPr>
        </p:nvSpPr>
        <p:spPr/>
        <p:txBody>
          <a:bodyPr>
            <a:normAutofit fontScale="92500" lnSpcReduction="20000"/>
          </a:bodyPr>
          <a:lstStyle/>
          <a:p>
            <a:pPr>
              <a:buNone/>
            </a:pPr>
            <a:endParaRPr lang="en-US" dirty="0" smtClean="0"/>
          </a:p>
          <a:p>
            <a:r>
              <a:rPr lang="en-GB" b="1" dirty="0" smtClean="0"/>
              <a:t>Written assignment</a:t>
            </a:r>
            <a:endParaRPr lang="en-US" dirty="0" smtClean="0"/>
          </a:p>
          <a:p>
            <a:pPr>
              <a:lnSpc>
                <a:spcPct val="120000"/>
              </a:lnSpc>
              <a:buNone/>
            </a:pPr>
            <a:r>
              <a:rPr lang="en-US" dirty="0" smtClean="0"/>
              <a:t>	</a:t>
            </a:r>
            <a:r>
              <a:rPr lang="en-GB" dirty="0" smtClean="0"/>
              <a:t>Students should write a 2,500 word essay that examines aspects of theory relevant to current practice within health and/or social care.  This should make reference to the following areas:  individual circumstances and lifestyle choices related to health and social care; human growth and development; management of loss and change and of stress and behaviour; inter-professional working; social processes and health inequalities.   </a:t>
            </a:r>
            <a:endParaRPr lang="en-US" dirty="0" smtClean="0"/>
          </a:p>
          <a:p>
            <a:pPr>
              <a:buNone/>
            </a:pPr>
            <a:endParaRPr lang="en-GB" dirty="0" smtClean="0"/>
          </a:p>
          <a:p>
            <a:pPr>
              <a:buNone/>
            </a:pPr>
            <a:endParaRPr lang="en-GB" dirty="0" smtClean="0"/>
          </a:p>
          <a:p>
            <a:pPr>
              <a:buNone/>
            </a:pPr>
            <a:r>
              <a:rPr lang="en-US" b="1" dirty="0" smtClean="0"/>
              <a:t> </a:t>
            </a:r>
            <a:endParaRPr lang="en-GB" b="1" dirty="0" smtClean="0"/>
          </a:p>
          <a:p>
            <a:pPr>
              <a:lnSpc>
                <a:spcPct val="120000"/>
              </a:lnSpc>
              <a:buNone/>
            </a:pPr>
            <a:endParaRPr lang="en-GB" dirty="0" smtClean="0"/>
          </a:p>
          <a:p>
            <a:pPr>
              <a:buNone/>
            </a:pPr>
            <a:endParaRPr lang="en-GB" dirty="0" smtClean="0"/>
          </a:p>
          <a:p>
            <a:pPr>
              <a:buNone/>
            </a:pPr>
            <a:endParaRPr lang="en-GB" dirty="0" smtClean="0"/>
          </a:p>
          <a:p>
            <a:pPr>
              <a:buNone/>
            </a:pPr>
            <a:endParaRPr lang="en-GB" dirty="0" smtClean="0"/>
          </a:p>
          <a:p>
            <a:pPr>
              <a:buNone/>
            </a:pP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two: submission date</a:t>
            </a:r>
            <a:endParaRPr lang="en-US" dirty="0"/>
          </a:p>
        </p:txBody>
      </p:sp>
      <p:sp>
        <p:nvSpPr>
          <p:cNvPr id="3" name="Content Placeholder 2"/>
          <p:cNvSpPr>
            <a:spLocks noGrp="1"/>
          </p:cNvSpPr>
          <p:nvPr>
            <p:ph sz="quarter" idx="1"/>
          </p:nvPr>
        </p:nvSpPr>
        <p:spPr/>
        <p:txBody>
          <a:bodyPr/>
          <a:lstStyle/>
          <a:p>
            <a:pPr>
              <a:buNone/>
            </a:pPr>
            <a:endParaRPr lang="en-GB" dirty="0" smtClean="0"/>
          </a:p>
          <a:p>
            <a:r>
              <a:rPr lang="en-GB" dirty="0" smtClean="0"/>
              <a:t>Assignment submissions by Friday 17</a:t>
            </a:r>
            <a:r>
              <a:rPr lang="en-GB" baseline="30000" dirty="0" smtClean="0"/>
              <a:t>th</a:t>
            </a:r>
            <a:r>
              <a:rPr lang="en-GB" dirty="0" smtClean="0"/>
              <a:t> January, 11.55pm</a:t>
            </a:r>
          </a:p>
          <a:p>
            <a:endParaRPr lang="en-GB" dirty="0" smtClean="0"/>
          </a:p>
          <a:p>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363272" cy="1143000"/>
          </a:xfrm>
        </p:spPr>
        <p:txBody>
          <a:bodyPr/>
          <a:lstStyle/>
          <a:p>
            <a:pPr eaLnBrk="1" fontAlgn="auto" hangingPunct="1">
              <a:spcAft>
                <a:spcPts val="0"/>
              </a:spcAft>
              <a:defRPr/>
            </a:pPr>
            <a:r>
              <a:rPr lang="en-GB" smtClean="0"/>
              <a:t>Referencing </a:t>
            </a:r>
            <a:endParaRPr lang="en-GB" dirty="0"/>
          </a:p>
        </p:txBody>
      </p:sp>
      <p:sp>
        <p:nvSpPr>
          <p:cNvPr id="24579" name="Content Placeholder 2"/>
          <p:cNvSpPr>
            <a:spLocks noGrp="1"/>
          </p:cNvSpPr>
          <p:nvPr>
            <p:ph sz="quarter" idx="1"/>
          </p:nvPr>
        </p:nvSpPr>
        <p:spPr>
          <a:xfrm>
            <a:off x="0" y="1600200"/>
            <a:ext cx="8686800" cy="3989388"/>
          </a:xfrm>
        </p:spPr>
        <p:txBody>
          <a:bodyPr>
            <a:normAutofit fontScale="92500" lnSpcReduction="10000"/>
          </a:bodyPr>
          <a:lstStyle/>
          <a:p>
            <a:pPr>
              <a:buNone/>
            </a:pPr>
            <a:r>
              <a:rPr lang="en-GB" altLang="en-US" dirty="0" smtClean="0"/>
              <a:t>  	Makes up at least 20% of your grade.  Try to get into the habit  of keeping a written record of all your references (e.g. in a note-book).  This will mean that you can easily input the references into your reference list/bibliography.  At undergraduate level, it is probably best to avoid automatic referencing software.  The referencing system you should use is Harvard.  The UWTSD Harvard Referencing Handbook can be accessed at: </a:t>
            </a:r>
            <a:r>
              <a:rPr lang="en-GB" altLang="en-US" dirty="0" smtClean="0">
                <a:hlinkClick r:id="rId2"/>
              </a:rPr>
              <a:t>https://www.uwtsd.ac.uk/media/uwtsd-website/content-assets/documents/library-and-learning-resources/infoskills/harvard-eng.PDF</a:t>
            </a:r>
            <a:r>
              <a:rPr lang="en-GB" altLang="en-US" dirty="0" smtClean="0"/>
              <a:t>    </a:t>
            </a:r>
          </a:p>
          <a:p>
            <a:pPr eaLnBrk="1" hangingPunct="1">
              <a:buNone/>
            </a:pPr>
            <a:r>
              <a:rPr lang="en-GB" altLang="en-US" dirty="0" smtClean="0"/>
              <a:t>	It is advisable to print out a copy of this document and keep it to hand when researching/writing</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274638"/>
            <a:ext cx="8075240" cy="1143000"/>
          </a:xfrm>
        </p:spPr>
        <p:txBody>
          <a:bodyPr/>
          <a:lstStyle/>
          <a:p>
            <a:pPr eaLnBrk="1" fontAlgn="auto" hangingPunct="1">
              <a:spcAft>
                <a:spcPts val="0"/>
              </a:spcAft>
              <a:defRPr/>
            </a:pPr>
            <a:r>
              <a:rPr lang="en-GB" dirty="0" smtClean="0"/>
              <a:t>Reading </a:t>
            </a:r>
            <a:endParaRPr lang="en-GB" dirty="0"/>
          </a:p>
        </p:txBody>
      </p:sp>
      <p:sp>
        <p:nvSpPr>
          <p:cNvPr id="22531" name="Content Placeholder 2"/>
          <p:cNvSpPr>
            <a:spLocks noGrp="1"/>
          </p:cNvSpPr>
          <p:nvPr>
            <p:ph sz="quarter" idx="1"/>
          </p:nvPr>
        </p:nvSpPr>
        <p:spPr>
          <a:xfrm>
            <a:off x="457200" y="1600200"/>
            <a:ext cx="8229600" cy="3989388"/>
          </a:xfrm>
        </p:spPr>
        <p:txBody>
          <a:bodyPr/>
          <a:lstStyle/>
          <a:p>
            <a:pPr eaLnBrk="1" hangingPunct="1"/>
            <a:r>
              <a:rPr lang="en-GB" altLang="en-US" dirty="0" smtClean="0"/>
              <a:t>Use the reference lists at the end of PPT presentations to help direct your reading</a:t>
            </a:r>
          </a:p>
          <a:p>
            <a:pPr eaLnBrk="1" hangingPunct="1"/>
            <a:r>
              <a:rPr lang="en-GB" altLang="en-US" dirty="0" smtClean="0"/>
              <a:t>Make use of the various campus libraries</a:t>
            </a:r>
          </a:p>
          <a:p>
            <a:pPr eaLnBrk="1" hangingPunct="1"/>
            <a:r>
              <a:rPr lang="en-GB" altLang="en-US" dirty="0" smtClean="0"/>
              <a:t>Libraries can order books from other campuses or buy them in for you</a:t>
            </a:r>
          </a:p>
          <a:p>
            <a:pPr eaLnBrk="1" hangingPunct="1"/>
            <a:r>
              <a:rPr lang="en-GB" altLang="en-US" dirty="0" smtClean="0"/>
              <a:t>Do not be afraid to request what you need</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Tips </a:t>
            </a:r>
            <a:r>
              <a:rPr lang="en-GB" smtClean="0"/>
              <a:t>for success </a:t>
            </a:r>
            <a:endParaRPr lang="en-GB" dirty="0"/>
          </a:p>
        </p:txBody>
      </p:sp>
      <p:sp>
        <p:nvSpPr>
          <p:cNvPr id="23555" name="Content Placeholder 2"/>
          <p:cNvSpPr>
            <a:spLocks noGrp="1"/>
          </p:cNvSpPr>
          <p:nvPr>
            <p:ph sz="quarter" idx="1"/>
          </p:nvPr>
        </p:nvSpPr>
        <p:spPr>
          <a:xfrm>
            <a:off x="457200" y="1600200"/>
            <a:ext cx="8229600" cy="3989388"/>
          </a:xfrm>
        </p:spPr>
        <p:txBody>
          <a:bodyPr/>
          <a:lstStyle/>
          <a:p>
            <a:pPr eaLnBrk="1" hangingPunct="1"/>
            <a:r>
              <a:rPr lang="en-GB" altLang="en-US" dirty="0" smtClean="0"/>
              <a:t>Attendance </a:t>
            </a:r>
          </a:p>
          <a:p>
            <a:pPr eaLnBrk="1" hangingPunct="1"/>
            <a:r>
              <a:rPr lang="en-GB" altLang="en-US" dirty="0" smtClean="0"/>
              <a:t>Commitment </a:t>
            </a:r>
          </a:p>
          <a:p>
            <a:pPr eaLnBrk="1" hangingPunct="1"/>
            <a:r>
              <a:rPr lang="en-GB" altLang="en-US" dirty="0" smtClean="0"/>
              <a:t>Notes, handouts, print-outs, journal articles, books</a:t>
            </a:r>
          </a:p>
          <a:p>
            <a:pPr eaLnBrk="1" hangingPunct="1"/>
            <a:r>
              <a:rPr lang="en-GB" altLang="en-US" dirty="0" smtClean="0"/>
              <a:t>Time management </a:t>
            </a:r>
          </a:p>
          <a:p>
            <a:pPr eaLnBrk="1" hangingPunct="1"/>
            <a:r>
              <a:rPr lang="en-GB" altLang="en-US" dirty="0" smtClean="0"/>
              <a:t>Administrative organisation</a:t>
            </a:r>
          </a:p>
          <a:p>
            <a:pPr eaLnBrk="1" hangingPunct="1"/>
            <a:r>
              <a:rPr lang="en-GB" altLang="en-US" dirty="0" smtClean="0"/>
              <a:t>Reading</a:t>
            </a:r>
          </a:p>
          <a:p>
            <a:pPr eaLnBrk="1" hangingPunct="1"/>
            <a:r>
              <a:rPr lang="en-GB" altLang="en-US" dirty="0" smtClean="0"/>
              <a:t>Support </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
        <p:nvSpPr>
          <p:cNvPr id="3" name="Content Placeholder 2"/>
          <p:cNvSpPr>
            <a:spLocks noGrp="1"/>
          </p:cNvSpPr>
          <p:nvPr>
            <p:ph sz="quarter" idx="1"/>
          </p:nvPr>
        </p:nvSpPr>
        <p:spPr/>
        <p:txBody>
          <a:bodyPr/>
          <a:lstStyle/>
          <a:p>
            <a:endParaRPr lang="en-GB"/>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566</TotalTime>
  <Words>589</Words>
  <Application>Microsoft Office PowerPoint</Application>
  <PresentationFormat>On-screen Show (4:3)</PresentationFormat>
  <Paragraphs>108</Paragraphs>
  <Slides>18</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Franklin Gothic Book</vt:lpstr>
      <vt:lpstr>Perpetua</vt:lpstr>
      <vt:lpstr>Wingdings 2</vt:lpstr>
      <vt:lpstr>Equity</vt:lpstr>
      <vt:lpstr>Introduction to Module:  Principles of Health and Social Care Practice:  BMHP5002</vt:lpstr>
      <vt:lpstr>Module overview</vt:lpstr>
      <vt:lpstr>Level of Study: 5 </vt:lpstr>
      <vt:lpstr>Module aim</vt:lpstr>
      <vt:lpstr>Learning outcomes</vt:lpstr>
      <vt:lpstr>Indicative content</vt:lpstr>
      <vt:lpstr>Indicative content (cont.)</vt:lpstr>
      <vt:lpstr>Indicative content (cont.)</vt:lpstr>
      <vt:lpstr>Learning and teaching strategy</vt:lpstr>
      <vt:lpstr>Learning and teaching strategy</vt:lpstr>
      <vt:lpstr>Assignment: Component one (50% of marks for module)</vt:lpstr>
      <vt:lpstr>Assignment one: submission date</vt:lpstr>
      <vt:lpstr>Assignment: Component two (50% of marks for module)</vt:lpstr>
      <vt:lpstr>Assignment two: submission date</vt:lpstr>
      <vt:lpstr>Referencing </vt:lpstr>
      <vt:lpstr>Reading </vt:lpstr>
      <vt:lpstr>Tips for success </vt:lpstr>
      <vt:lpstr>Questions?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Tanix</dc:creator>
  <cp:lastModifiedBy>Ben Duxbury</cp:lastModifiedBy>
  <cp:revision>76</cp:revision>
  <cp:lastPrinted>2018-01-29T07:55:00Z</cp:lastPrinted>
  <dcterms:created xsi:type="dcterms:W3CDTF">2014-09-13T13:55:51Z</dcterms:created>
  <dcterms:modified xsi:type="dcterms:W3CDTF">2019-10-02T07:55:23Z</dcterms:modified>
</cp:coreProperties>
</file>