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5"/>
  </p:notesMasterIdLst>
  <p:handoutMasterIdLst>
    <p:handoutMasterId r:id="rId36"/>
  </p:handoutMasterIdLst>
  <p:sldIdLst>
    <p:sldId id="277" r:id="rId2"/>
    <p:sldId id="316" r:id="rId3"/>
    <p:sldId id="317" r:id="rId4"/>
    <p:sldId id="318" r:id="rId5"/>
    <p:sldId id="275" r:id="rId6"/>
    <p:sldId id="270" r:id="rId7"/>
    <p:sldId id="276" r:id="rId8"/>
    <p:sldId id="320" r:id="rId9"/>
    <p:sldId id="278" r:id="rId10"/>
    <p:sldId id="279" r:id="rId11"/>
    <p:sldId id="266" r:id="rId12"/>
    <p:sldId id="268" r:id="rId13"/>
    <p:sldId id="280" r:id="rId14"/>
    <p:sldId id="267" r:id="rId15"/>
    <p:sldId id="281" r:id="rId16"/>
    <p:sldId id="269" r:id="rId17"/>
    <p:sldId id="301" r:id="rId18"/>
    <p:sldId id="321" r:id="rId19"/>
    <p:sldId id="322" r:id="rId20"/>
    <p:sldId id="323" r:id="rId21"/>
    <p:sldId id="324" r:id="rId22"/>
    <p:sldId id="325" r:id="rId23"/>
    <p:sldId id="282" r:id="rId24"/>
    <p:sldId id="283" r:id="rId25"/>
    <p:sldId id="284" r:id="rId26"/>
    <p:sldId id="285" r:id="rId27"/>
    <p:sldId id="263" r:id="rId28"/>
    <p:sldId id="264" r:id="rId29"/>
    <p:sldId id="265" r:id="rId30"/>
    <p:sldId id="286" r:id="rId31"/>
    <p:sldId id="287" r:id="rId32"/>
    <p:sldId id="288" r:id="rId33"/>
    <p:sldId id="289" r:id="rId34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68" autoAdjust="0"/>
    <p:restoredTop sz="93372" autoAdjust="0"/>
  </p:normalViewPr>
  <p:slideViewPr>
    <p:cSldViewPr>
      <p:cViewPr varScale="1">
        <p:scale>
          <a:sx n="69" d="100"/>
          <a:sy n="69" d="100"/>
        </p:scale>
        <p:origin x="150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LCBB5015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Principles of Marketing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9 Session  2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Revision Lecture</a:t>
            </a: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9817E-377A-46FE-AE49-9359C0402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Task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67B68-1FFC-491A-8D52-5068F4F732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l"/>
            <a:r>
              <a:rPr lang="en-GB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TASK 1 </a:t>
            </a: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</a:t>
            </a:r>
            <a:r>
              <a:rPr lang="en-GB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1000 words</a:t>
            </a: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)</a:t>
            </a:r>
          </a:p>
          <a:p>
            <a:pPr marL="0" indent="0" algn="l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Situational analysis helps inform a company’s decision-making process by looking at the external and internal factors impacting its overall success. Performing a situational analysis is essential to every project planning process as it helps identify a company’s strengths, weaknesses, and growth opportunities.</a:t>
            </a:r>
          </a:p>
          <a:p>
            <a:pPr marL="0" indent="0" algn="l">
              <a:buNone/>
            </a:pPr>
            <a:endParaRPr lang="en-GB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Write an </a:t>
            </a:r>
            <a:r>
              <a:rPr lang="en-GB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INDIVIDUAL</a:t>
            </a: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report providing a critical analysis and evaluation of the following:</a:t>
            </a:r>
          </a:p>
          <a:p>
            <a:pPr marL="0" indent="0" algn="l">
              <a:buNone/>
            </a:pPr>
            <a:endParaRPr lang="en-GB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You are a marketing manager hired by your chosen organisation (operating in the UK) and are required to conduct an internal/external analysis of your chosen company.</a:t>
            </a:r>
          </a:p>
          <a:p>
            <a:pPr marL="0" indent="0" algn="l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Choose, apply and critically analyse </a:t>
            </a:r>
            <a:r>
              <a:rPr lang="en-GB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ONE</a:t>
            </a: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Situational analysis model from: Pestle analysis, Porter’s Five Forces model OR SWOT analysis.</a:t>
            </a:r>
          </a:p>
          <a:p>
            <a:pPr marL="0" indent="0" algn="l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You should use suitable academic theory and industry examples to support your discussion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8140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070CF-62AF-44CE-81D3-C69F655FD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852" y="1521489"/>
            <a:ext cx="2422352" cy="3468452"/>
          </a:xfrm>
        </p:spPr>
        <p:txBody>
          <a:bodyPr>
            <a:normAutofit fontScale="90000"/>
          </a:bodyPr>
          <a:lstStyle/>
          <a:p>
            <a:br>
              <a:rPr lang="en-GB" sz="2100" dirty="0">
                <a:solidFill>
                  <a:srgbClr val="FFFFFF"/>
                </a:solidFill>
              </a:rPr>
            </a:br>
            <a:r>
              <a:rPr lang="en-GB" sz="2100" b="1" dirty="0">
                <a:solidFill>
                  <a:srgbClr val="FFFFFF"/>
                </a:solidFill>
              </a:rPr>
              <a:t>Assignment 2 (70%)</a:t>
            </a:r>
            <a:br>
              <a:rPr lang="en-GB" sz="2100" dirty="0">
                <a:solidFill>
                  <a:srgbClr val="FFFFFF"/>
                </a:solidFill>
              </a:rPr>
            </a:br>
            <a:br>
              <a:rPr lang="en-GB" sz="2100" dirty="0">
                <a:solidFill>
                  <a:srgbClr val="FFFFFF"/>
                </a:solidFill>
              </a:rPr>
            </a:br>
            <a:r>
              <a:rPr lang="en-GB" sz="2100" dirty="0">
                <a:solidFill>
                  <a:srgbClr val="FFFFFF"/>
                </a:solidFill>
              </a:rPr>
              <a:t>Write an </a:t>
            </a:r>
            <a:r>
              <a:rPr lang="en-GB" sz="2100" b="1" dirty="0">
                <a:solidFill>
                  <a:srgbClr val="FFFFFF"/>
                </a:solidFill>
              </a:rPr>
              <a:t>INDIVIDUAL</a:t>
            </a:r>
            <a:r>
              <a:rPr lang="en-GB" sz="2100" dirty="0">
                <a:solidFill>
                  <a:srgbClr val="FFFFFF"/>
                </a:solidFill>
              </a:rPr>
              <a:t> report providing a critical analysis and evaluation of the following: </a:t>
            </a:r>
            <a:br>
              <a:rPr lang="en-GB" sz="2100" dirty="0">
                <a:solidFill>
                  <a:srgbClr val="FFFFFF"/>
                </a:solidFill>
              </a:rPr>
            </a:br>
            <a:br>
              <a:rPr lang="en-GB" sz="2100" dirty="0">
                <a:solidFill>
                  <a:srgbClr val="FFFFFF"/>
                </a:solidFill>
              </a:rPr>
            </a:br>
            <a:r>
              <a:rPr lang="en-GB" sz="2100" dirty="0">
                <a:solidFill>
                  <a:srgbClr val="FFFFFF"/>
                </a:solidFill>
              </a:rPr>
              <a:t>3000-</a:t>
            </a:r>
            <a:r>
              <a:rPr lang="en-GB" sz="2100" b="1" dirty="0">
                <a:solidFill>
                  <a:srgbClr val="FFFFFF"/>
                </a:solidFill>
              </a:rPr>
              <a:t>3500 Words</a:t>
            </a:r>
            <a:br>
              <a:rPr lang="en-GB" sz="2100" dirty="0">
                <a:solidFill>
                  <a:srgbClr val="FFFFFF"/>
                </a:solidFill>
              </a:rPr>
            </a:br>
            <a:endParaRPr lang="en-GB" sz="21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56953-C5EF-4C15-97F5-948E9D01D3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260648"/>
            <a:ext cx="8280920" cy="54006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 b="1" u="sng" dirty="0"/>
              <a:t>1</a:t>
            </a:r>
            <a:r>
              <a:rPr lang="en-GB" sz="2000" b="1" u="sng" dirty="0"/>
              <a:t>. Internal and external analysis of a company</a:t>
            </a:r>
          </a:p>
          <a:p>
            <a:r>
              <a:rPr lang="en-GB" sz="2000" dirty="0"/>
              <a:t>Include an introduction</a:t>
            </a:r>
          </a:p>
          <a:p>
            <a:r>
              <a:rPr lang="en-GB" sz="2000" dirty="0"/>
              <a:t>Include a brief definition of the marketing process.</a:t>
            </a:r>
          </a:p>
          <a:p>
            <a:pPr lvl="0"/>
            <a:r>
              <a:rPr lang="en-GB" sz="2000" dirty="0"/>
              <a:t>Briefly describe the main stages in the marketing process such as: situational analysis, objectives, strategy, implementation and control.</a:t>
            </a:r>
          </a:p>
          <a:p>
            <a:pPr lvl="0"/>
            <a:endParaRPr lang="en-GB" sz="2000" dirty="0"/>
          </a:p>
          <a:p>
            <a:r>
              <a:rPr lang="en-GB" sz="2000" b="1" dirty="0">
                <a:solidFill>
                  <a:srgbClr val="000000"/>
                </a:solidFill>
              </a:rPr>
              <a:t>Choose and relate ANY  ONE model from the Macro environment, Porters 5 Forces model or SWOT analysis</a:t>
            </a:r>
            <a:endParaRPr lang="en-GB" sz="2000" dirty="0">
              <a:solidFill>
                <a:srgbClr val="000000"/>
              </a:solidFill>
            </a:endParaRPr>
          </a:p>
          <a:p>
            <a:pPr lvl="0"/>
            <a:endParaRPr lang="en-GB" sz="2000" dirty="0"/>
          </a:p>
          <a:p>
            <a:pPr lvl="0"/>
            <a:r>
              <a:rPr lang="en-GB" sz="2000" dirty="0"/>
              <a:t>Relate the Macro environment or PESTLE factors to your chosen company (political, economic, social/cultural, technological, legal and environmental) and state whether the forces are favourable or unfavourable to the company and why.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275970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1032D-44D2-49A5-A286-8F528ED26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5C57E-190E-4EF1-9D51-DA774B2A48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2100" dirty="0">
                <a:solidFill>
                  <a:srgbClr val="000000"/>
                </a:solidFill>
              </a:rPr>
              <a:t>Relate the Porters 5 Forces model to the company and state whether each force is high, medium or low and why.</a:t>
            </a:r>
          </a:p>
          <a:p>
            <a:pPr marL="0" lvl="0" indent="0">
              <a:buNone/>
            </a:pPr>
            <a:endParaRPr lang="en-GB" sz="2100" dirty="0">
              <a:solidFill>
                <a:srgbClr val="000000"/>
              </a:solidFill>
            </a:endParaRPr>
          </a:p>
          <a:p>
            <a:pPr lvl="0"/>
            <a:r>
              <a:rPr lang="en-GB" sz="2100" dirty="0">
                <a:solidFill>
                  <a:srgbClr val="000000"/>
                </a:solidFill>
              </a:rPr>
              <a:t>SWOT analysis for the chosen company: determine the main strengths, weaknesses, opportunities and threats for the company.</a:t>
            </a:r>
          </a:p>
          <a:p>
            <a:pPr marL="0" lvl="0" indent="0">
              <a:buNone/>
            </a:pPr>
            <a:endParaRPr lang="en-GB" sz="2100" dirty="0">
              <a:solidFill>
                <a:srgbClr val="000000"/>
              </a:solidFill>
            </a:endParaRPr>
          </a:p>
          <a:p>
            <a:pPr lvl="0"/>
            <a:r>
              <a:rPr lang="en-GB" sz="2100" dirty="0">
                <a:solidFill>
                  <a:srgbClr val="000000"/>
                </a:solidFill>
              </a:rPr>
              <a:t>For higher marks you could state the advantages and disadvantages of either the macro environment, or Porters 5 forces model or SWOT analysis.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5716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Macro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macro environment consists of external forces outside of the organisation that can create opportunities and/or threats.</a:t>
            </a:r>
          </a:p>
        </p:txBody>
      </p:sp>
    </p:spTree>
    <p:extLst>
      <p:ext uri="{BB962C8B-B14F-4D97-AF65-F5344CB8AC3E}">
        <p14:creationId xmlns:p14="http://schemas.microsoft.com/office/powerpoint/2010/main" val="3695786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Diagram: The Micro and Macro Environment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628800"/>
            <a:ext cx="4272356" cy="3808580"/>
          </a:xfrm>
        </p:spPr>
      </p:pic>
    </p:spTree>
    <p:extLst>
      <p:ext uri="{BB962C8B-B14F-4D97-AF65-F5344CB8AC3E}">
        <p14:creationId xmlns:p14="http://schemas.microsoft.com/office/powerpoint/2010/main" val="2821451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Main Elements in the Macro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Social/Cultural forces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Legal forces</a:t>
            </a:r>
          </a:p>
        </p:txBody>
      </p:sp>
    </p:spTree>
    <p:extLst>
      <p:ext uri="{BB962C8B-B14F-4D97-AF65-F5344CB8AC3E}">
        <p14:creationId xmlns:p14="http://schemas.microsoft.com/office/powerpoint/2010/main" val="96107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Main Elements in the Macro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Economic forces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Political forces</a:t>
            </a:r>
          </a:p>
        </p:txBody>
      </p:sp>
    </p:spTree>
    <p:extLst>
      <p:ext uri="{BB962C8B-B14F-4D97-AF65-F5344CB8AC3E}">
        <p14:creationId xmlns:p14="http://schemas.microsoft.com/office/powerpoint/2010/main" val="206406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Main Elements in the Macro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Technological forces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Environmental</a:t>
            </a:r>
          </a:p>
        </p:txBody>
      </p:sp>
    </p:spTree>
    <p:extLst>
      <p:ext uri="{BB962C8B-B14F-4D97-AF65-F5344CB8AC3E}">
        <p14:creationId xmlns:p14="http://schemas.microsoft.com/office/powerpoint/2010/main" val="2408979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Environmental scanning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Environmental analysis</a:t>
            </a:r>
          </a:p>
        </p:txBody>
      </p:sp>
    </p:spTree>
    <p:extLst>
      <p:ext uri="{BB962C8B-B14F-4D97-AF65-F5344CB8AC3E}">
        <p14:creationId xmlns:p14="http://schemas.microsoft.com/office/powerpoint/2010/main" val="2370309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3000" b="1" u="sng" dirty="0"/>
              <a:t>Porters 5 Forces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Porter's five forces model is used to understand the industry/market which the business is operating within. It can be used to:</a:t>
            </a:r>
          </a:p>
          <a:p>
            <a:pPr marL="0" indent="0">
              <a:buNone/>
            </a:pPr>
            <a:r>
              <a:rPr lang="en-GB" sz="2000" dirty="0"/>
              <a:t> </a:t>
            </a:r>
          </a:p>
          <a:p>
            <a:r>
              <a:rPr lang="en-GB" sz="2000" dirty="0"/>
              <a:t>a) understand how profitable an industry is to be in which can be used to decide whether to enter or exit the market.  </a:t>
            </a:r>
          </a:p>
          <a:p>
            <a:pPr marL="0" indent="0">
              <a:buNone/>
            </a:pPr>
            <a:r>
              <a:rPr lang="en-GB" sz="2000" dirty="0"/>
              <a:t> </a:t>
            </a:r>
          </a:p>
          <a:p>
            <a:r>
              <a:rPr lang="en-GB" sz="2000" dirty="0"/>
              <a:t>b) by firms operating in that industry to understand the forces impacting upon industry profitability and change how they operate to become more </a:t>
            </a:r>
          </a:p>
          <a:p>
            <a:pPr marL="0" indent="0">
              <a:buNone/>
            </a:pPr>
            <a:r>
              <a:rPr lang="en-GB" sz="2000" dirty="0"/>
              <a:t>      profitable themselves.</a:t>
            </a:r>
          </a:p>
        </p:txBody>
      </p:sp>
    </p:spTree>
    <p:extLst>
      <p:ext uri="{BB962C8B-B14F-4D97-AF65-F5344CB8AC3E}">
        <p14:creationId xmlns:p14="http://schemas.microsoft.com/office/powerpoint/2010/main" val="35888979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3000" b="1" dirty="0"/>
              <a:t>Porters 5 Forces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203" y="1700808"/>
            <a:ext cx="5337593" cy="3665993"/>
          </a:xfrm>
        </p:spPr>
      </p:pic>
    </p:spTree>
    <p:extLst>
      <p:ext uri="{BB962C8B-B14F-4D97-AF65-F5344CB8AC3E}">
        <p14:creationId xmlns:p14="http://schemas.microsoft.com/office/powerpoint/2010/main" val="1712298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u="sng" dirty="0"/>
            </a:br>
            <a:r>
              <a:rPr lang="en-GB" b="1" u="sng" dirty="0"/>
              <a:t>SWOT Analysis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STRENGTHS</a:t>
            </a:r>
          </a:p>
          <a:p>
            <a:r>
              <a:rPr lang="en-GB" dirty="0"/>
              <a:t>Strong brand name and good reputation.</a:t>
            </a:r>
          </a:p>
          <a:p>
            <a:r>
              <a:rPr lang="en-GB" dirty="0"/>
              <a:t>Patent and copyright protection.</a:t>
            </a:r>
          </a:p>
          <a:p>
            <a:r>
              <a:rPr lang="en-GB" dirty="0"/>
              <a:t>A large amount of financial resources.</a:t>
            </a:r>
          </a:p>
          <a:p>
            <a:r>
              <a:rPr lang="en-GB" dirty="0"/>
              <a:t>A good relationship with suppliers and distributors.</a:t>
            </a:r>
          </a:p>
          <a:p>
            <a:r>
              <a:rPr lang="en-GB" dirty="0"/>
              <a:t>The employees within the organisation.</a:t>
            </a:r>
          </a:p>
          <a:p>
            <a:r>
              <a:rPr lang="en-GB" dirty="0"/>
              <a:t>Economies of scale and experience.</a:t>
            </a:r>
          </a:p>
        </p:txBody>
      </p:sp>
    </p:spTree>
    <p:extLst>
      <p:ext uri="{BB962C8B-B14F-4D97-AF65-F5344CB8AC3E}">
        <p14:creationId xmlns:p14="http://schemas.microsoft.com/office/powerpoint/2010/main" val="313934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b="1" dirty="0"/>
              <a:t>Weaknesses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strengths can be reversed and become the weaknesses.</a:t>
            </a:r>
          </a:p>
          <a:p>
            <a:r>
              <a:rPr lang="en-GB" dirty="0"/>
              <a:t>Failure to innovate.</a:t>
            </a:r>
          </a:p>
        </p:txBody>
      </p:sp>
    </p:spTree>
    <p:extLst>
      <p:ext uri="{BB962C8B-B14F-4D97-AF65-F5344CB8AC3E}">
        <p14:creationId xmlns:p14="http://schemas.microsoft.com/office/powerpoint/2010/main" val="74402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b="1" dirty="0"/>
              <a:t>Opportunities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Investment in research and development.</a:t>
            </a:r>
          </a:p>
          <a:p>
            <a:r>
              <a:rPr lang="en-GB" dirty="0"/>
              <a:t>Competitor weaknesses.</a:t>
            </a:r>
          </a:p>
          <a:p>
            <a:r>
              <a:rPr lang="en-GB" dirty="0"/>
              <a:t>New rules and regulations.</a:t>
            </a:r>
          </a:p>
          <a:p>
            <a:r>
              <a:rPr lang="en-GB" dirty="0"/>
              <a:t>An unsatisfied customer need.</a:t>
            </a:r>
          </a:p>
        </p:txBody>
      </p:sp>
    </p:spTree>
    <p:extLst>
      <p:ext uri="{BB962C8B-B14F-4D97-AF65-F5344CB8AC3E}">
        <p14:creationId xmlns:p14="http://schemas.microsoft.com/office/powerpoint/2010/main" val="77695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b="1" dirty="0"/>
              <a:t>Threats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Changing customer needs and wants away from the company’s product/service.</a:t>
            </a:r>
          </a:p>
          <a:p>
            <a:r>
              <a:rPr lang="en-GB" dirty="0"/>
              <a:t>Competitors and substitutes.</a:t>
            </a:r>
          </a:p>
          <a:p>
            <a:r>
              <a:rPr lang="en-GB" dirty="0"/>
              <a:t>New rules and regulations.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371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77CDD-9BAF-4BEE-A38C-5EBD8E94E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4FBC8-ED81-4B64-B81A-FB99DA1809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  <a:p>
            <a:endParaRPr lang="en-GB" dirty="0"/>
          </a:p>
          <a:p>
            <a:r>
              <a:rPr lang="en-GB" dirty="0"/>
              <a:t>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36321082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F1DDA-54BC-47EC-B965-A38FA923F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Ansoff Matrix</a:t>
            </a:r>
          </a:p>
        </p:txBody>
      </p:sp>
      <p:pic>
        <p:nvPicPr>
          <p:cNvPr id="1026" name="Picture 2" descr="Ansoff Matrix | Business | tutor2u">
            <a:extLst>
              <a:ext uri="{FF2B5EF4-FFF2-40B4-BE49-F238E27FC236}">
                <a16:creationId xmlns:a16="http://schemas.microsoft.com/office/drawing/2014/main" id="{D15E414F-7937-41D1-9A88-F1B2938FAAC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60" y="1880551"/>
            <a:ext cx="6848867" cy="384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6021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81186-6E8F-1319-C63D-787599C67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9DEF93-4AFD-991F-4D6B-8567F89072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TASK 1 (3000 words)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Market Segmentation is the process of dividing a market into distinct subgroups of consumers with distinct needs, characteristics, or behaviour, who might require separate products or marketing mixes. (Kotler 2022)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As part of a </a:t>
            </a:r>
            <a:r>
              <a:rPr lang="en-GB" sz="18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group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assignment, you are required to choose a well-known company of your choice (operating in the UK) and create a report for your chosen project.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The </a:t>
            </a:r>
            <a:r>
              <a:rPr lang="en-GB" sz="18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report 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should focus on the critical analysis of the main segmentation, targeting and positioning strategies currently implemented by the company and the current marketing mix strategies (4/7Ps) utilised by your chosen organisation.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You should use suitable academic theory and industry examples to support your discussion.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4DA466-913C-9F69-3F4D-8E4C077D7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231F3F-D1BA-9C87-529F-FEB92E015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40259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B3F30-B86B-2DBB-BC14-DD8A77018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E1422-0B36-D235-A5D1-F1BEFD21CF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Include an introduction</a:t>
            </a:r>
          </a:p>
          <a:p>
            <a:r>
              <a:rPr lang="en-GB" sz="2400" dirty="0"/>
              <a:t>Include a definition of segmentation</a:t>
            </a:r>
          </a:p>
          <a:p>
            <a:r>
              <a:rPr lang="en-GB" sz="2400" dirty="0"/>
              <a:t>Include the advantages and disadvantages of the segmentation process.</a:t>
            </a:r>
          </a:p>
          <a:p>
            <a:r>
              <a:rPr lang="en-GB" sz="2400" dirty="0"/>
              <a:t>Identify and apply the different segmentation variables utilised by the company e.g. demographic, geographic, psychographic.</a:t>
            </a:r>
          </a:p>
          <a:p>
            <a:r>
              <a:rPr lang="en-GB" sz="2400" dirty="0"/>
              <a:t>Determine which targeting strategies are implemented by the company e.g. undifferentiated, differentiated or concentrated targeting.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2AF7E7-8E01-F642-25D8-79F4AABD4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67D753-E629-6DBF-E072-D05ED27FB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86083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BF59D-D86D-63DE-3306-C29E128F3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255EF0-B4F0-D19D-4877-0F516AC5A8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Include the advantages and disadvantages of the chosen targeting strategy/strategies</a:t>
            </a:r>
            <a:r>
              <a:rPr lang="en-GB" dirty="0"/>
              <a:t>.</a:t>
            </a:r>
          </a:p>
          <a:p>
            <a:r>
              <a:rPr lang="en-GB" sz="2800" dirty="0"/>
              <a:t>Determine which positioning strategy/strategies are utilised by the company.</a:t>
            </a:r>
          </a:p>
          <a:p>
            <a:r>
              <a:rPr lang="en-GB" sz="2800" dirty="0"/>
              <a:t>Include the advantages and disadvantages of the chosen positioning strategy/strategies. </a:t>
            </a:r>
          </a:p>
          <a:p>
            <a:r>
              <a:rPr lang="en-GB" sz="2800" dirty="0"/>
              <a:t>Include a definition of the marketing mix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6B4388-C351-96D3-B952-E1ECE5F0D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D50A4E-8C94-B225-D541-439BE915E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746412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A0B5E-E1C6-2D31-2649-A9CB6B71A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6C515-AE5F-8229-35FF-F800CA84B7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Determine the product, price, place and promotional strategies implemented by the company.</a:t>
            </a:r>
          </a:p>
          <a:p>
            <a:r>
              <a:rPr lang="en-GB" sz="2800" dirty="0"/>
              <a:t>If the company produces a service explain the extended marketing mix strategies e.g. people, process and physical evidence.</a:t>
            </a:r>
          </a:p>
          <a:p>
            <a:r>
              <a:rPr lang="en-GB" sz="2800" dirty="0"/>
              <a:t>Include a conclusion.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7C9A57-8EF0-B8DD-C98B-2975C849C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18/09/2024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63FF19-3ACB-F04D-E11F-0013DD747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49799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DDECC-743F-45E0-9D8D-3DD54DCCC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9993" y="3212976"/>
            <a:ext cx="4047502" cy="1817985"/>
          </a:xfr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sz="2775" dirty="0">
                <a:solidFill>
                  <a:srgbClr val="000000"/>
                </a:solidFill>
              </a:rPr>
              <a:t>Segmentation, Targeting and Positioning</a:t>
            </a:r>
          </a:p>
        </p:txBody>
      </p:sp>
      <p:pic>
        <p:nvPicPr>
          <p:cNvPr id="7" name="Graphic 6" descr="Bullseye">
            <a:extLst>
              <a:ext uri="{FF2B5EF4-FFF2-40B4-BE49-F238E27FC236}">
                <a16:creationId xmlns:a16="http://schemas.microsoft.com/office/drawing/2014/main" id="{CBED1F05-FD51-4CA4-82E0-B93CC13CA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353" y="2218740"/>
            <a:ext cx="3106320" cy="310632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948828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BC152-3213-438A-99AA-1FC5EDCBB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Segmentation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F8303-B76E-43AF-8BED-4204C8F99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Demographic</a:t>
            </a:r>
          </a:p>
          <a:p>
            <a:r>
              <a:rPr lang="en-GB" dirty="0"/>
              <a:t>Geographic</a:t>
            </a:r>
          </a:p>
          <a:p>
            <a:r>
              <a:rPr lang="en-GB" dirty="0"/>
              <a:t>Psychographic</a:t>
            </a:r>
          </a:p>
          <a:p>
            <a:r>
              <a:rPr lang="en-GB" dirty="0"/>
              <a:t>Socio economic status</a:t>
            </a:r>
          </a:p>
          <a:p>
            <a:r>
              <a:rPr lang="en-GB" dirty="0"/>
              <a:t>Geo demographic</a:t>
            </a:r>
          </a:p>
        </p:txBody>
      </p:sp>
    </p:spTree>
    <p:extLst>
      <p:ext uri="{BB962C8B-B14F-4D97-AF65-F5344CB8AC3E}">
        <p14:creationId xmlns:p14="http://schemas.microsoft.com/office/powerpoint/2010/main" val="271281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94DFA-487B-43D4-AA99-B9C3D751A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Targeting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B02355-9658-4D29-967B-8A22D942C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 differentiated</a:t>
            </a:r>
          </a:p>
          <a:p>
            <a:endParaRPr lang="en-GB" dirty="0"/>
          </a:p>
          <a:p>
            <a:r>
              <a:rPr lang="en-GB" dirty="0"/>
              <a:t>Differentiated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Concentrated</a:t>
            </a:r>
          </a:p>
        </p:txBody>
      </p:sp>
    </p:spTree>
    <p:extLst>
      <p:ext uri="{BB962C8B-B14F-4D97-AF65-F5344CB8AC3E}">
        <p14:creationId xmlns:p14="http://schemas.microsoft.com/office/powerpoint/2010/main" val="3026508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6DAC8-C08C-40E6-BD5A-D5461F6B4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Positioning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353203-7B05-4DB4-A353-99556B351F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Benefit</a:t>
            </a:r>
          </a:p>
          <a:p>
            <a:endParaRPr lang="en-GB" dirty="0"/>
          </a:p>
          <a:p>
            <a:r>
              <a:rPr lang="en-GB" dirty="0"/>
              <a:t>User</a:t>
            </a:r>
          </a:p>
          <a:p>
            <a:endParaRPr lang="en-GB" dirty="0"/>
          </a:p>
          <a:p>
            <a:r>
              <a:rPr lang="en-GB" dirty="0"/>
              <a:t>Competitive</a:t>
            </a:r>
          </a:p>
          <a:p>
            <a:endParaRPr lang="en-GB" dirty="0"/>
          </a:p>
          <a:p>
            <a:r>
              <a:rPr lang="en-GB" dirty="0"/>
              <a:t>Celebrity endorsement</a:t>
            </a:r>
          </a:p>
          <a:p>
            <a:endParaRPr lang="en-GB" dirty="0"/>
          </a:p>
          <a:p>
            <a:r>
              <a:rPr lang="en-GB" dirty="0"/>
              <a:t>History/Parentage</a:t>
            </a:r>
          </a:p>
          <a:p>
            <a:r>
              <a:rPr lang="en-GB" dirty="0"/>
              <a:t>Pro environment</a:t>
            </a:r>
          </a:p>
        </p:txBody>
      </p:sp>
    </p:spTree>
    <p:extLst>
      <p:ext uri="{BB962C8B-B14F-4D97-AF65-F5344CB8AC3E}">
        <p14:creationId xmlns:p14="http://schemas.microsoft.com/office/powerpoint/2010/main" val="3370328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br>
              <a:rPr lang="en-GB" sz="2400" b="1" dirty="0"/>
            </a:br>
            <a:r>
              <a:rPr lang="en-GB" sz="2400" b="1" dirty="0"/>
              <a:t>Product</a:t>
            </a:r>
            <a:br>
              <a:rPr lang="en-GB" sz="2400" b="1" dirty="0"/>
            </a:br>
            <a:br>
              <a:rPr lang="en-GB" sz="2400" b="1" dirty="0"/>
            </a:br>
            <a:r>
              <a:rPr lang="en-GB" sz="2400" b="1" dirty="0"/>
              <a:t>Family Branding/Corporate Umbrella Branding</a:t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company uses one brand name as the main identifier for the different variety of products produced.</a:t>
            </a:r>
          </a:p>
        </p:txBody>
      </p:sp>
    </p:spTree>
    <p:extLst>
      <p:ext uri="{BB962C8B-B14F-4D97-AF65-F5344CB8AC3E}">
        <p14:creationId xmlns:p14="http://schemas.microsoft.com/office/powerpoint/2010/main" val="377254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br>
              <a:rPr lang="en-GB" b="1" dirty="0"/>
            </a:br>
            <a:br>
              <a:rPr lang="en-GB" b="1" dirty="0"/>
            </a:br>
            <a:r>
              <a:rPr lang="en-GB" sz="2700" b="1" dirty="0"/>
              <a:t>Range Branding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company uses different brand names for different ranges of products produced.</a:t>
            </a:r>
          </a:p>
        </p:txBody>
      </p:sp>
    </p:spTree>
    <p:extLst>
      <p:ext uri="{BB962C8B-B14F-4D97-AF65-F5344CB8AC3E}">
        <p14:creationId xmlns:p14="http://schemas.microsoft.com/office/powerpoint/2010/main" val="379950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br>
              <a:rPr lang="en-GB" b="1" dirty="0"/>
            </a:br>
            <a:br>
              <a:rPr lang="en-GB" b="1" dirty="0"/>
            </a:br>
            <a:r>
              <a:rPr lang="en-GB" sz="2325" b="1" dirty="0"/>
              <a:t>Individual Product Branding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is no close connection between the brand and the company. However, the brand is recognised for its own strengths.</a:t>
            </a:r>
          </a:p>
        </p:txBody>
      </p:sp>
    </p:spTree>
    <p:extLst>
      <p:ext uri="{BB962C8B-B14F-4D97-AF65-F5344CB8AC3E}">
        <p14:creationId xmlns:p14="http://schemas.microsoft.com/office/powerpoint/2010/main" val="2124369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9F22C-3B73-4F0E-9C80-CA3FAB73C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Product</a:t>
            </a:r>
            <a:br>
              <a:rPr lang="en-GB" b="1" dirty="0"/>
            </a:br>
            <a:r>
              <a:rPr lang="en-GB" b="1" dirty="0"/>
              <a:t>Branding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3A71DF-B728-4BB2-950D-77DF5EA37C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Line filling</a:t>
            </a:r>
          </a:p>
          <a:p>
            <a:r>
              <a:rPr lang="en-GB" dirty="0"/>
              <a:t>Line extension</a:t>
            </a:r>
          </a:p>
          <a:p>
            <a:r>
              <a:rPr lang="en-GB" dirty="0"/>
              <a:t>Line stretching</a:t>
            </a:r>
          </a:p>
          <a:p>
            <a:r>
              <a:rPr lang="en-GB" dirty="0"/>
              <a:t>Brand extension</a:t>
            </a:r>
          </a:p>
        </p:txBody>
      </p:sp>
    </p:spTree>
    <p:extLst>
      <p:ext uri="{BB962C8B-B14F-4D97-AF65-F5344CB8AC3E}">
        <p14:creationId xmlns:p14="http://schemas.microsoft.com/office/powerpoint/2010/main" val="142962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9712E-E5F6-4D76-B2A9-9C2D0F31F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B250BC-2864-4284-AF3F-A899B7E5A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Penetration pricing</a:t>
            </a:r>
          </a:p>
          <a:p>
            <a:r>
              <a:rPr lang="en-GB" dirty="0"/>
              <a:t>Price skimming</a:t>
            </a:r>
          </a:p>
          <a:p>
            <a:r>
              <a:rPr lang="en-GB" dirty="0"/>
              <a:t>Differential pricing</a:t>
            </a:r>
          </a:p>
          <a:p>
            <a:r>
              <a:rPr lang="en-GB" dirty="0"/>
              <a:t>Psychological pricing</a:t>
            </a:r>
          </a:p>
          <a:p>
            <a:r>
              <a:rPr lang="en-GB" dirty="0"/>
              <a:t>Economy Pricing</a:t>
            </a:r>
          </a:p>
          <a:p>
            <a:r>
              <a:rPr lang="en-GB" dirty="0"/>
              <a:t>Premium Pricing</a:t>
            </a:r>
          </a:p>
          <a:p>
            <a:r>
              <a:rPr lang="en-GB" dirty="0"/>
              <a:t>Bundle Pricing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8837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8A1F1-8DC4-482D-8661-178C07BAB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25123-E340-4F2D-A9D0-F0BC7CF971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Direct channel of distribution</a:t>
            </a:r>
          </a:p>
          <a:p>
            <a:endParaRPr lang="en-GB" dirty="0"/>
          </a:p>
          <a:p>
            <a:r>
              <a:rPr lang="en-GB" b="1" dirty="0"/>
              <a:t>Indirect channel of distribution</a:t>
            </a:r>
          </a:p>
          <a:p>
            <a:r>
              <a:rPr lang="en-GB" dirty="0"/>
              <a:t>Intensive distribution</a:t>
            </a:r>
          </a:p>
          <a:p>
            <a:r>
              <a:rPr lang="en-GB" dirty="0"/>
              <a:t>Exclusive distribution</a:t>
            </a:r>
          </a:p>
          <a:p>
            <a:r>
              <a:rPr lang="en-GB" dirty="0"/>
              <a:t>Selective distribution</a:t>
            </a:r>
          </a:p>
        </p:txBody>
      </p:sp>
    </p:spTree>
    <p:extLst>
      <p:ext uri="{BB962C8B-B14F-4D97-AF65-F5344CB8AC3E}">
        <p14:creationId xmlns:p14="http://schemas.microsoft.com/office/powerpoint/2010/main" val="384933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15408-FEDE-475A-9419-D57E46130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A76BE-58C9-4249-B801-A4257138D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Advertising</a:t>
            </a:r>
          </a:p>
          <a:p>
            <a:r>
              <a:rPr lang="en-GB" dirty="0"/>
              <a:t>Sales promotion</a:t>
            </a:r>
          </a:p>
          <a:p>
            <a:r>
              <a:rPr lang="en-GB" dirty="0"/>
              <a:t>Public relations</a:t>
            </a:r>
          </a:p>
          <a:p>
            <a:r>
              <a:rPr lang="en-GB" dirty="0"/>
              <a:t>Sponsorship</a:t>
            </a:r>
          </a:p>
          <a:p>
            <a:r>
              <a:rPr lang="en-GB" dirty="0"/>
              <a:t>Direct marketing</a:t>
            </a:r>
          </a:p>
          <a:p>
            <a:r>
              <a:rPr lang="en-GB" dirty="0"/>
              <a:t>Digital marketing</a:t>
            </a:r>
          </a:p>
        </p:txBody>
      </p:sp>
    </p:spTree>
    <p:extLst>
      <p:ext uri="{BB962C8B-B14F-4D97-AF65-F5344CB8AC3E}">
        <p14:creationId xmlns:p14="http://schemas.microsoft.com/office/powerpoint/2010/main" val="220665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2381</TotalTime>
  <Words>1057</Words>
  <Application>Microsoft Office PowerPoint</Application>
  <PresentationFormat>On-screen Show (4:3)</PresentationFormat>
  <Paragraphs>170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Myriad Pro</vt:lpstr>
      <vt:lpstr>Arial</vt:lpstr>
      <vt:lpstr>Times New Roman</vt:lpstr>
      <vt:lpstr>Verdana</vt:lpstr>
      <vt:lpstr>20140311PresentationUWTSDTemplate</vt:lpstr>
      <vt:lpstr>LCBB5015</vt:lpstr>
      <vt:lpstr>Task Description</vt:lpstr>
      <vt:lpstr> Assignment 2 (70%)  Write an INDIVIDUAL report providing a critical analysis and evaluation of the following:   3000-3500 Words </vt:lpstr>
      <vt:lpstr>PowerPoint Presentation</vt:lpstr>
      <vt:lpstr>The Macro Environment</vt:lpstr>
      <vt:lpstr>Diagram: The Micro and Macro Environment</vt:lpstr>
      <vt:lpstr>The Main Elements in the Macro Environment</vt:lpstr>
      <vt:lpstr>The Main Elements in the Macro Environment</vt:lpstr>
      <vt:lpstr>The Main Elements in the Macro Environment</vt:lpstr>
      <vt:lpstr>Conclusion</vt:lpstr>
      <vt:lpstr> Porters 5 Forces Model</vt:lpstr>
      <vt:lpstr> Porters 5 Forces</vt:lpstr>
      <vt:lpstr> SWOT Analysis </vt:lpstr>
      <vt:lpstr> Weaknesses</vt:lpstr>
      <vt:lpstr> Opportunities</vt:lpstr>
      <vt:lpstr> Threats</vt:lpstr>
      <vt:lpstr>PowerPoint Presentation</vt:lpstr>
      <vt:lpstr>Ansoff Matrix</vt:lpstr>
      <vt:lpstr>Assignment 2</vt:lpstr>
      <vt:lpstr>Structure</vt:lpstr>
      <vt:lpstr>Structure</vt:lpstr>
      <vt:lpstr>Structure</vt:lpstr>
      <vt:lpstr>Segmentation, Targeting and Positioning</vt:lpstr>
      <vt:lpstr>Segmentation</vt:lpstr>
      <vt:lpstr>Targeting</vt:lpstr>
      <vt:lpstr>Positioning</vt:lpstr>
      <vt:lpstr> Product  Family Branding/Corporate Umbrella Branding </vt:lpstr>
      <vt:lpstr>  Range Branding </vt:lpstr>
      <vt:lpstr>  Individual Product Branding </vt:lpstr>
      <vt:lpstr>Product Branding Strategies</vt:lpstr>
      <vt:lpstr>Price</vt:lpstr>
      <vt:lpstr>Place</vt:lpstr>
      <vt:lpstr>Promotion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Tushara Balendran</cp:lastModifiedBy>
  <cp:revision>145</cp:revision>
  <cp:lastPrinted>2018-07-09T15:27:01Z</cp:lastPrinted>
  <dcterms:created xsi:type="dcterms:W3CDTF">2002-10-07T19:43:58Z</dcterms:created>
  <dcterms:modified xsi:type="dcterms:W3CDTF">2024-09-18T11:18:24Z</dcterms:modified>
</cp:coreProperties>
</file>