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7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5" d="100"/>
          <a:sy n="125" d="100"/>
        </p:scale>
        <p:origin x="480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4944" y="1878914"/>
            <a:ext cx="4888112" cy="3624419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84944" y="5613402"/>
            <a:ext cx="4888112" cy="19811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684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3997" y="3419135"/>
            <a:ext cx="5829653" cy="49459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275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998" y="1196815"/>
            <a:ext cx="5822861" cy="3953183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998" y="5282996"/>
            <a:ext cx="5822861" cy="1976264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270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3999" y="893416"/>
            <a:ext cx="5830004" cy="230558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3997" y="3419135"/>
            <a:ext cx="2872140" cy="49459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3471862" y="3419135"/>
            <a:ext cx="2871788" cy="49459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607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3999" y="893416"/>
            <a:ext cx="5830004" cy="230558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4809" y="3424804"/>
            <a:ext cx="2741330" cy="98221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3998" y="4407019"/>
            <a:ext cx="2872140" cy="395804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97988" y="3424804"/>
            <a:ext cx="2746015" cy="98221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3471863" y="4407019"/>
            <a:ext cx="2871788" cy="395804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96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302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706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998" y="880533"/>
            <a:ext cx="2213825" cy="2922475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2856410" y="880535"/>
            <a:ext cx="3487592" cy="74845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999" y="3803009"/>
            <a:ext cx="2213825" cy="4562058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583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999" y="880533"/>
            <a:ext cx="3097214" cy="2922478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753203" y="880535"/>
            <a:ext cx="2254388" cy="7484533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009" y="3803011"/>
            <a:ext cx="3097203" cy="4562057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622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010" y="6195762"/>
            <a:ext cx="5829993" cy="117232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6419" y="1008599"/>
            <a:ext cx="5525174" cy="4642641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999" y="7379274"/>
            <a:ext cx="5830004" cy="985793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24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999" y="880534"/>
            <a:ext cx="5830004" cy="4950465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999" y="6073630"/>
            <a:ext cx="5830004" cy="2291438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738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3494" y="1260405"/>
            <a:ext cx="5232798" cy="3943211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67863" y="5214491"/>
            <a:ext cx="4923168" cy="8591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999" y="6316263"/>
            <a:ext cx="5830004" cy="205263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53220" y="1282463"/>
            <a:ext cx="410166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87598" y="4506689"/>
            <a:ext cx="415231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8447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999" y="3089266"/>
            <a:ext cx="5830004" cy="362820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999" y="6734484"/>
            <a:ext cx="5830004" cy="1647597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00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3999" y="880533"/>
            <a:ext cx="5830004" cy="231846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3998" y="3419135"/>
            <a:ext cx="1855674" cy="832378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3998" y="4251515"/>
            <a:ext cx="1855674" cy="411355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4469" y="3419135"/>
            <a:ext cx="1851481" cy="832378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498259" y="4251515"/>
            <a:ext cx="1858135" cy="411355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84981" y="3419135"/>
            <a:ext cx="1859022" cy="832378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4484981" y="4251515"/>
            <a:ext cx="1859022" cy="411355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6484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3999" y="882226"/>
            <a:ext cx="5830004" cy="23167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3999" y="6073629"/>
            <a:ext cx="1854230" cy="832378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3999" y="3419135"/>
            <a:ext cx="1854230" cy="2201333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3999" y="6906008"/>
            <a:ext cx="1854230" cy="145905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99052" y="6073629"/>
            <a:ext cx="1857278" cy="832378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498258" y="3419135"/>
            <a:ext cx="1858136" cy="2201333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498258" y="6906007"/>
            <a:ext cx="1858136" cy="145906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84981" y="6073629"/>
            <a:ext cx="1856633" cy="832378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4484981" y="3419135"/>
            <a:ext cx="1859022" cy="2201333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4484910" y="6906004"/>
            <a:ext cx="1859093" cy="145906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95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3999" y="3419137"/>
            <a:ext cx="5830004" cy="494593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536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880537"/>
            <a:ext cx="1436246" cy="7484532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3999" y="880537"/>
            <a:ext cx="4308032" cy="748453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226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752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6858002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999" y="893416"/>
            <a:ext cx="5830004" cy="2305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999" y="3419137"/>
            <a:ext cx="5830004" cy="49459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319290" y="8498066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1F10AB23-CEA7-4714-8C2F-85A2B24381E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999" y="8498066"/>
            <a:ext cx="3753499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914132" y="8498066"/>
            <a:ext cx="42987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5B92ECAB-4015-436F-B0E4-BD4E07821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960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  <p:sldLayoutId id="2147483708" r:id="rId17"/>
    <p:sldLayoutId id="2147483709" r:id="rId18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0" r="-1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F347F6B-8821-30D3-1459-F8B4988F7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31" y="10965"/>
            <a:ext cx="6835140" cy="591811"/>
          </a:xfrm>
          <a:solidFill>
            <a:schemeClr val="accent1">
              <a:lumMod val="20000"/>
              <a:lumOff val="80000"/>
            </a:schemeClr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en-US" sz="1200" b="1" u="sng" cap="none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Memory Matters: Enhancing Alzheimer’s Care with </a:t>
            </a:r>
            <a:r>
              <a:rPr lang="en-US" sz="1200" b="1" u="sng" cap="none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Cognicare</a:t>
            </a:r>
            <a:r>
              <a:rPr lang="en-US" sz="1200" b="1" u="sng" cap="none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 </a:t>
            </a:r>
            <a:br>
              <a:rPr lang="en-GB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</a:br>
            <a:br>
              <a:rPr lang="en-GB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</a:br>
            <a:r>
              <a:rPr lang="en-GB" sz="700" b="1" kern="100" cap="none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</a:t>
            </a:r>
            <a:r>
              <a:rPr lang="en-GB" sz="700" b="1" kern="100" cap="none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 DISHALI BHUVA                     Student </a:t>
            </a:r>
            <a:r>
              <a:rPr lang="en-GB" sz="700" b="1" kern="100" cap="none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</a:t>
            </a:r>
            <a:r>
              <a:rPr lang="en-GB" sz="700" b="1" kern="100" cap="none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2437480 </a:t>
            </a:r>
            <a:r>
              <a:rPr lang="en-GB" sz="700" kern="100" cap="none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en-GB" sz="700" b="1" kern="100" cap="none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</a:t>
            </a:r>
            <a:r>
              <a:rPr lang="en-GB" sz="700" b="1" kern="100" cap="none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GB" sz="700" kern="100" cap="none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Population Health And Digital Health </a:t>
            </a:r>
            <a:r>
              <a:rPr lang="en-GB" sz="700" kern="100" cap="none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Promotion                                                        </a:t>
            </a:r>
            <a:r>
              <a:rPr lang="en-US" sz="700" b="1" cap="none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Program</a:t>
            </a:r>
            <a:r>
              <a:rPr lang="en-US" sz="700" b="1" cap="none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700" cap="none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MSc in Public Health And Social Care</a:t>
            </a:r>
            <a:endParaRPr lang="en-GB" sz="1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ADLaM Display" panose="02010000000000000000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5C15064-6BA1-77A9-83FB-0C85C58EA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340728"/>
              </p:ext>
            </p:extLst>
          </p:nvPr>
        </p:nvGraphicFramePr>
        <p:xfrm>
          <a:off x="4060494" y="650544"/>
          <a:ext cx="2797505" cy="24144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97505">
                  <a:extLst>
                    <a:ext uri="{9D8B030D-6E8A-4147-A177-3AD203B41FA5}">
                      <a16:colId xmlns:a16="http://schemas.microsoft.com/office/drawing/2014/main" val="1336231242"/>
                    </a:ext>
                  </a:extLst>
                </a:gridCol>
              </a:tblGrid>
              <a:tr h="16373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800" b="1" u="sng" kern="12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ADLaM Display" panose="02010000000000000000" pitchFamily="2" charset="0"/>
                          <a:cs typeface="Arial" panose="020B0604020202020204" pitchFamily="34" charset="0"/>
                        </a:rPr>
                        <a:t>2. HEALTH PROMOTION VALUES AND PRINCIPLES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580793"/>
                  </a:ext>
                </a:extLst>
              </a:tr>
              <a:tr h="2079050">
                <a:tc>
                  <a:txBody>
                    <a:bodyPr/>
                    <a:lstStyle/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Health promotion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emphasises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empowerment, prevention, accessibility, and equity to improve quality of life (Morganti, 2025).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It focuses on enabling individuals to manage their own health while addressing wider determinants such as ageing and social support (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Yazdanmanesh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et al, 2023).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CogniCare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supports empowerment by helping users maintain independence through structured guidance and reminders (Olivari et al, 2023).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It promotes accessibility by offering digital support that can be used anytime, reducing reliance on in-person services (Morganti, 2025).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 app encourages prevention by tracking cognitive changes and enabling early intervention (Morganti, 2025).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It also supports equity by providing affordable and scalable care options for diverse populations (Olivari et al, 2023).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46000">
                          <a:schemeClr val="accent1">
                            <a:lumMod val="5000"/>
                            <a:lumOff val="95000"/>
                          </a:schemeClr>
                        </a:gs>
                        <a:gs pos="62000">
                          <a:schemeClr val="accent2">
                            <a:lumMod val="40000"/>
                            <a:lumOff val="60000"/>
                          </a:schemeClr>
                        </a:gs>
                        <a:gs pos="28000">
                          <a:schemeClr val="accent3">
                            <a:lumMod val="20000"/>
                            <a:lumOff val="80000"/>
                          </a:schemeClr>
                        </a:gs>
                        <a:gs pos="99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path path="rect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349478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FEB4107-19B3-C658-C4B3-50C884BF3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513307"/>
              </p:ext>
            </p:extLst>
          </p:nvPr>
        </p:nvGraphicFramePr>
        <p:xfrm>
          <a:off x="43909" y="650544"/>
          <a:ext cx="3997352" cy="24296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97352">
                  <a:extLst>
                    <a:ext uri="{9D8B030D-6E8A-4147-A177-3AD203B41FA5}">
                      <a16:colId xmlns:a16="http://schemas.microsoft.com/office/drawing/2014/main" val="1336231242"/>
                    </a:ext>
                  </a:extLst>
                </a:gridCol>
              </a:tblGrid>
              <a:tr h="130629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00" b="1" u="sng" kern="12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ADLaM Display" panose="02010000000000000000" pitchFamily="2" charset="0"/>
                          <a:cs typeface="Arial" panose="020B0604020202020204" pitchFamily="34" charset="0"/>
                        </a:rPr>
                        <a:t>1. BACKGROUND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580793"/>
                  </a:ext>
                </a:extLst>
              </a:tr>
              <a:tr h="538843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900" b="1" u="sng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ADLaM Display" panose="02010000000000000000" pitchFamily="2" charset="0"/>
                          <a:cs typeface="Arial" panose="020B0604020202020204" pitchFamily="34" charset="0"/>
                        </a:rPr>
                        <a:t>Alzheimer’s Disease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Alzheimer’s disease is a progressive neurological disorder that affects memory, thinking, and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behaviour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and is the leading cause of dementia worldwide. It gradually interferes with daily functioning, reducing independence and overall quality of life for affected individuals (Ahmed et al, 2018;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Anwal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et al, 2021).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 the UK, around 900,000 people are living with dementia, with Alzheimer’s accounting for approximately 60–70% of cases (Shah et al, 2024).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 number of cases is expected to rise significantly due to an ageing population, increasing the public health burden (Shah et al, 2024).</a:t>
                      </a:r>
                    </a:p>
                    <a:p>
                      <a:pPr marL="171450" lvl="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 condition creates emotional, social, and financial challenges for individuals, families, and healthcare systems (Ahmed et al, 2018).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US" sz="8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Non-Digital Technologies: 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Traditional treatments include medication, cognitive therapy, and caregiver support, but access to these can often be limited (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Zucchella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et al, 2018).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US" sz="8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Digital Technologies: 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Digital solutions like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CogniCare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have emerged to provide cognitive training, daily reminders, and structured support. These technologies help improve independence, enhance care management, and promote better health outcomes (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Suvish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et al, 2025).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46000">
                          <a:schemeClr val="accent1">
                            <a:lumMod val="5000"/>
                            <a:lumOff val="95000"/>
                          </a:schemeClr>
                        </a:gs>
                        <a:gs pos="62000">
                          <a:schemeClr val="accent2">
                            <a:lumMod val="40000"/>
                            <a:lumOff val="60000"/>
                          </a:schemeClr>
                        </a:gs>
                        <a:gs pos="28000">
                          <a:schemeClr val="accent3">
                            <a:lumMod val="20000"/>
                            <a:lumOff val="80000"/>
                          </a:schemeClr>
                        </a:gs>
                        <a:gs pos="99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349478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38642A2-A5A3-D5C4-6E68-7B237D7D98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4822"/>
              </p:ext>
            </p:extLst>
          </p:nvPr>
        </p:nvGraphicFramePr>
        <p:xfrm>
          <a:off x="19231" y="3080236"/>
          <a:ext cx="4217158" cy="18048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17158">
                  <a:extLst>
                    <a:ext uri="{9D8B030D-6E8A-4147-A177-3AD203B41FA5}">
                      <a16:colId xmlns:a16="http://schemas.microsoft.com/office/drawing/2014/main" val="1336231242"/>
                    </a:ext>
                  </a:extLst>
                </a:gridCol>
              </a:tblGrid>
              <a:tr h="130629">
                <a:tc>
                  <a:txBody>
                    <a:bodyPr/>
                    <a:lstStyle/>
                    <a:p>
                      <a:pPr marL="0" marR="0" lvl="0" indent="0" algn="just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00" b="1" u="sng" kern="12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3. BEHAVIOUR CHANGE THEORY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580793"/>
                  </a:ext>
                </a:extLst>
              </a:tr>
              <a:tr h="620486">
                <a:tc>
                  <a:txBody>
                    <a:bodyPr/>
                    <a:lstStyle/>
                    <a:p>
                      <a:pPr marL="0" indent="0" algn="just">
                        <a:buFont typeface="Wingdings" panose="05000000000000000000" pitchFamily="2" charset="2"/>
                        <a:buNone/>
                      </a:pP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highlight>
                            <a:srgbClr val="00FFFF"/>
                          </a:highlight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Transtheoretical Model (TTM): 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 Transtheoretical Model (TTM) explains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behaviour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change as a gradual process involving stages: precontemplation, contemplation, preparation, action, and maintenance (Prochaska, 2020).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q"/>
                      </a:pPr>
                      <a:r>
                        <a:rPr lang="en-US" sz="8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Precontemplation: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Individuals or caregivers may be unaware of early cognitive decline and not yet considering any intervention (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Blotenberg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et al, 2025).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q"/>
                      </a:pPr>
                      <a:r>
                        <a:rPr lang="en-US" sz="8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Contemplation: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They begin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recognising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symptoms of Alzheimer’s and start thinking about the need for support or management (Chang et al, 2022).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q"/>
                      </a:pPr>
                      <a:r>
                        <a:rPr lang="en-US" sz="8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Preparation: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CogniCare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supports this stage by providing tools like reminders and cognitive exercises to encourage proactive planning (Prochaska, 2020).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q"/>
                      </a:pPr>
                      <a:r>
                        <a:rPr lang="en-US" sz="8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Action: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Users actively engage with app features such as daily tracking and brain-training activities to improve cognitive function (Chang et al, 2022).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q"/>
                      </a:pPr>
                      <a:r>
                        <a:rPr lang="en-US" sz="8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Maintenance: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Continuous use of the app helps sustain routines, reinforce positive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behaviours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and slow cognitive decline progression (Prochaska, 2020).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46000">
                          <a:schemeClr val="accent1">
                            <a:lumMod val="5000"/>
                            <a:lumOff val="95000"/>
                          </a:schemeClr>
                        </a:gs>
                        <a:gs pos="62000">
                          <a:schemeClr val="accent2">
                            <a:lumMod val="40000"/>
                            <a:lumOff val="60000"/>
                          </a:schemeClr>
                        </a:gs>
                        <a:gs pos="28000">
                          <a:schemeClr val="accent3">
                            <a:lumMod val="20000"/>
                            <a:lumOff val="80000"/>
                          </a:schemeClr>
                        </a:gs>
                        <a:gs pos="99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path path="rect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349478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AA70036-2195-0A47-DAB8-35D669A225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829710"/>
              </p:ext>
            </p:extLst>
          </p:nvPr>
        </p:nvGraphicFramePr>
        <p:xfrm>
          <a:off x="19231" y="5848474"/>
          <a:ext cx="4217158" cy="144443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17158">
                  <a:extLst>
                    <a:ext uri="{9D8B030D-6E8A-4147-A177-3AD203B41FA5}">
                      <a16:colId xmlns:a16="http://schemas.microsoft.com/office/drawing/2014/main" val="1336231242"/>
                    </a:ext>
                  </a:extLst>
                </a:gridCol>
              </a:tblGrid>
              <a:tr h="150896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800" u="sng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ADLaM Display" panose="02010000000000000000" pitchFamily="2" charset="0"/>
                          <a:cs typeface="Arial" panose="020B0604020202020204" pitchFamily="34" charset="0"/>
                        </a:rPr>
                        <a:t>4. EXPECTED OUTCOMES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580793"/>
                  </a:ext>
                </a:extLst>
              </a:tr>
              <a:tr h="1273531">
                <a:tc>
                  <a:txBody>
                    <a:bodyPr/>
                    <a:lstStyle/>
                    <a:p>
                      <a:pPr marL="171450" indent="-171450" algn="just">
                        <a:buFont typeface="Wingdings" panose="05000000000000000000" pitchFamily="2" charset="2"/>
                        <a:buChar char="ü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 use of TTM-based digital interventions like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CogniCare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is expected to improve engagement in self-care and cognitive support activities (Finnegan et al, 2022).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ü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It can enhance early detection of symptoms and promote consistent management of daily routines (Finnegan et al, 2022).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ü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Outcomes include improved quality of life and reduced caregiver burden (Prochaska, 2020).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ü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However, effectiveness depends on user engagement and progression through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behavioural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stages (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Blotenberg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et al, 2025).</a:t>
                      </a:r>
                    </a:p>
                    <a:p>
                      <a:pPr marL="171450" indent="-171450" algn="just">
                        <a:buFont typeface="Wingdings" panose="05000000000000000000" pitchFamily="2" charset="2"/>
                        <a:buChar char="ü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Long-term use can support sustained cognitive health and independence (Finnegan et al, 2022).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46000">
                          <a:schemeClr val="accent1">
                            <a:lumMod val="5000"/>
                            <a:lumOff val="95000"/>
                          </a:schemeClr>
                        </a:gs>
                        <a:gs pos="62000">
                          <a:schemeClr val="accent2">
                            <a:lumMod val="40000"/>
                            <a:lumOff val="60000"/>
                          </a:schemeClr>
                        </a:gs>
                        <a:gs pos="28000">
                          <a:schemeClr val="accent3">
                            <a:lumMod val="20000"/>
                            <a:lumOff val="80000"/>
                          </a:schemeClr>
                        </a:gs>
                        <a:gs pos="99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path path="rect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3494780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73F7818-4D0C-FE94-A756-860F23BBE4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404165"/>
              </p:ext>
            </p:extLst>
          </p:nvPr>
        </p:nvGraphicFramePr>
        <p:xfrm>
          <a:off x="4247862" y="5366139"/>
          <a:ext cx="2598664" cy="19267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98664">
                  <a:extLst>
                    <a:ext uri="{9D8B030D-6E8A-4147-A177-3AD203B41FA5}">
                      <a16:colId xmlns:a16="http://schemas.microsoft.com/office/drawing/2014/main" val="1336231242"/>
                    </a:ext>
                  </a:extLst>
                </a:gridCol>
              </a:tblGrid>
              <a:tr h="137789"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GB" sz="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ADLaM Display" panose="02010000000000000000" pitchFamily="2" charset="0"/>
                          <a:cs typeface="Arial" panose="020B0604020202020204" pitchFamily="34" charset="0"/>
                        </a:rPr>
                        <a:t>5. CONCLUSION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580793"/>
                  </a:ext>
                </a:extLst>
              </a:tr>
              <a:tr h="1270629">
                <a:tc>
                  <a:txBody>
                    <a:bodyPr/>
                    <a:lstStyle/>
                    <a:p>
                      <a:pPr marL="171450" lvl="0" indent="-17145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Digital interventions like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CogniCare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have important implications for healthcare policies by offering scalable and cost-effective dementia care solutions (Sankar, 2017). </a:t>
                      </a:r>
                    </a:p>
                    <a:p>
                      <a:pPr marL="171450" lvl="0" indent="-17145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They support education by raising awareness about cognitive health and encouraging proactive management (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Avramovic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et al, 2023). </a:t>
                      </a:r>
                    </a:p>
                    <a:p>
                      <a:pPr marL="171450" lvl="0" indent="-17145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For research, they provide insights into </a:t>
                      </a:r>
                      <a:r>
                        <a:rPr lang="en-US" sz="8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behaviour</a:t>
                      </a: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change models like TTM in real-world settings (Yousaf et al, 2020).  </a:t>
                      </a:r>
                    </a:p>
                    <a:p>
                      <a:pPr marL="171450" lvl="0" indent="-17145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Overall, integrating such technologies can improve accessibility, support caregivers, and enhance Alzheimer’s care at both individual and population levels (Yousaf et al, 2020).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46000">
                          <a:schemeClr val="accent1">
                            <a:lumMod val="5000"/>
                            <a:lumOff val="95000"/>
                          </a:schemeClr>
                        </a:gs>
                        <a:gs pos="62000">
                          <a:schemeClr val="accent2">
                            <a:lumMod val="40000"/>
                            <a:lumOff val="60000"/>
                          </a:schemeClr>
                        </a:gs>
                        <a:gs pos="28000">
                          <a:schemeClr val="accent3">
                            <a:lumMod val="20000"/>
                            <a:lumOff val="80000"/>
                          </a:schemeClr>
                        </a:gs>
                        <a:gs pos="99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path path="rect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3494780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A7E4A16-7A6E-703E-DBA7-28D6282B46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618396"/>
              </p:ext>
            </p:extLst>
          </p:nvPr>
        </p:nvGraphicFramePr>
        <p:xfrm>
          <a:off x="22860" y="7292911"/>
          <a:ext cx="6835140" cy="25668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835140">
                  <a:extLst>
                    <a:ext uri="{9D8B030D-6E8A-4147-A177-3AD203B41FA5}">
                      <a16:colId xmlns:a16="http://schemas.microsoft.com/office/drawing/2014/main" val="1336231242"/>
                    </a:ext>
                  </a:extLst>
                </a:gridCol>
              </a:tblGrid>
              <a:tr h="85515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6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 References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580793"/>
                  </a:ext>
                </a:extLst>
              </a:tr>
              <a:tr h="1314092">
                <a:tc>
                  <a:txBody>
                    <a:bodyPr/>
                    <a:lstStyle/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Anwal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L., (2021). A comprehensive review on Alzheimer’s disease.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World J Pharm </a:t>
                      </a:r>
                      <a:r>
                        <a:rPr lang="en-US" sz="600" i="1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Pharm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Sci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(7), p.1170.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Avramovic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P.,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Rietdijk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R., Attard, M., Kenny, B., Power, E. and Togher, L., (2023). Cognitive and behavioral digital health interventions for people with traumatic brain injury and their caregivers: a systematic review.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Journal of neurotrauma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(3-4), pp.159-194.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Ahmed, M.Q.,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Alenazi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F.S.,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Fazaludeen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M.F., Shahid, S.M.A. and Kausar, M.A., (2018). Pathology and Management of Alzheimer's disease: A review.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International Journal of Pharmaceutical Research &amp; Allied Sciences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(2).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Blotenberg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I.,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Zülke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A.E., Luppa, M., Wittmann, F.,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Fankhänel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T., Weise, S.,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Döhring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J.,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Escales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C.,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Kosilek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R.P., Michel, I. and Brettschneider, C., (2025). Factors associated with a healthy diet and willingness to change dietary behavior in older adults at increased risk of dementia.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Journal of Alzheimer’s Disease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105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(2), pp.634-645.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Chang, C.F., Wang, J.Y., Kuo, T.H., Lin, Y.L. and Yang, S.Y., (2022). Stages of change in dairy intake among older adults: application of the transtheoretical model.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International journal of environmental research and public health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(3), p.1146.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Finnegan, H.A., Daari, L., Jaiswal, A., Sinn, C.J., Ellis, K., Kallan, L., Nguyen, D. and Gallant, N.L., (2022). Changing care: Applying the transtheoretical model of change to embed equity, diversity, and inclusion in long-term care research in Canada.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Societies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(3), p.87.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Morganti, F., (2025). Quality of Life in People Living with Dementia: Personalized Early Diagnosis, Individual Empowerment, and Community Inclusion. In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Longevity and Geriatrics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IntechOpen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Olivari, B.S., Jeffers, E.M., Tang, K.W. and McGuire, L.C., (2023). Improving brain health for populations disproportionately affected by Alzheimer’s disease and related dementias.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Clinical gerontologist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(2), pp.128-132.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SANKAR, S.K., (2017). Scalable business model of digital solutions, to assist elderly patients with mild cognitive impairment.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Prochaska, J.O., (2020). Transtheoretical model of behavior change. In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Encyclopedia of behavioral medicine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(pp. 2266-2270). Cham: Springer International Publishing.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Suvish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Ghamari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M. and Sundaram, S., (2025). Digital Dementia: Smart Technologies, mHealth Applications and IoT Devices, for Dementia-Friendly Environments.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Journal of Sensor and Actuator Networks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(6), p.112.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Shah, R., Salek, M.S., Ali, F.M., Nixon, S.J.,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Otwombe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K., Ingram, J.R. and Finlay, A.Y., (2024). Dementia and its profound impact on family members and partners: a large UK cross-sectional study.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Alzheimer Disease &amp; Associated Disorders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38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(4), pp.338-343.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Yazdanmanesh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M., Esmaeili, R., Nasiri, M. and Vasli, P., (2023). Relieving care burden and promoting health-related quality of life for family caregivers of elderly people with Alzheimer’s disease via an empowerment program.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Aging clinical and experimental research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35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(1), pp.73-83.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Yousaf, K., Mehmood, Z., Awan, I.A., Saba, T.,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Alharbey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R.,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Qadah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T. and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Alrige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M.A., (2020). A comprehensive study of mobile-health based assistive technology for the healthcare of dementia and Alzheimer’s disease (AD) Yousaf K. et al.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Health Care Management Science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(2), pp.287-309.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Zucchella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C.,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Sinforiani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E., </a:t>
                      </a:r>
                      <a:r>
                        <a:rPr lang="en-US" sz="6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Tamburin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S., Federico, A., Mantovani, E., Bernini, S., Casale, R. and Bartolo, M., (2018). The multidisciplinary approach to Alzheimer's disease and dementia. A narrative review of non-pharmacological treatment.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Frontiers in neurology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6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p.418708.</a:t>
                      </a:r>
                    </a:p>
                  </a:txBody>
                  <a:tcPr marL="48986" marR="48986" marT="24493" marB="244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46000">
                          <a:schemeClr val="accent1">
                            <a:lumMod val="5000"/>
                            <a:lumOff val="95000"/>
                          </a:schemeClr>
                        </a:gs>
                        <a:gs pos="62000">
                          <a:schemeClr val="accent2">
                            <a:lumMod val="40000"/>
                            <a:lumOff val="60000"/>
                          </a:schemeClr>
                        </a:gs>
                        <a:gs pos="28000">
                          <a:schemeClr val="accent3">
                            <a:lumMod val="20000"/>
                            <a:lumOff val="80000"/>
                          </a:schemeClr>
                        </a:gs>
                        <a:gs pos="99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path path="rect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3494780"/>
                  </a:ext>
                </a:extLst>
              </a:tr>
            </a:tbl>
          </a:graphicData>
        </a:graphic>
      </p:graphicFrame>
      <p:pic>
        <p:nvPicPr>
          <p:cNvPr id="2" name="Picture 2" descr="Alzheimer's Disease: The Basics - Alzheimer's Los Angeles">
            <a:extLst>
              <a:ext uri="{FF2B5EF4-FFF2-40B4-BE49-F238E27FC236}">
                <a16:creationId xmlns:a16="http://schemas.microsoft.com/office/drawing/2014/main" id="{57CA03A9-3AA1-7FB0-5142-5BB490118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862" y="4910839"/>
            <a:ext cx="1844526" cy="916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ranstheoretical Change Model">
            <a:extLst>
              <a:ext uri="{FF2B5EF4-FFF2-40B4-BE49-F238E27FC236}">
                <a16:creationId xmlns:a16="http://schemas.microsoft.com/office/drawing/2014/main" id="{0463FC37-4AAF-4C8E-85E8-FC512293F4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" r="13028"/>
          <a:stretch>
            <a:fillRect/>
          </a:stretch>
        </p:blipFill>
        <p:spPr bwMode="auto">
          <a:xfrm>
            <a:off x="4261066" y="3080236"/>
            <a:ext cx="2596933" cy="228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gniCare - Support for Dementia Care - APK Download for Android | Aptoide">
            <a:extLst>
              <a:ext uri="{FF2B5EF4-FFF2-40B4-BE49-F238E27FC236}">
                <a16:creationId xmlns:a16="http://schemas.microsoft.com/office/drawing/2014/main" id="{6C990440-3198-DCFD-B8B4-E67204723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141" y="42642"/>
            <a:ext cx="990628" cy="52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ognicare - Mental health tracker by ckuxdesign on Dribbble">
            <a:extLst>
              <a:ext uri="{FF2B5EF4-FFF2-40B4-BE49-F238E27FC236}">
                <a16:creationId xmlns:a16="http://schemas.microsoft.com/office/drawing/2014/main" id="{99ABC904-645E-ACB9-51BC-87AC386A2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1" y="4910838"/>
            <a:ext cx="2347953" cy="92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0626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182</TotalTime>
  <Words>1559</Words>
  <Application>Microsoft Office PowerPoint</Application>
  <PresentationFormat>A4 Paper (210x297 mm)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Algerian</vt:lpstr>
      <vt:lpstr>Arial</vt:lpstr>
      <vt:lpstr>Tw Cen MT</vt:lpstr>
      <vt:lpstr>Wingdings</vt:lpstr>
      <vt:lpstr>Droplet</vt:lpstr>
      <vt:lpstr>Memory Matters: Enhancing Alzheimer’s Care with Cognicare   Student Name:  DISHALI BHUVA                     Student ID: 2437480                                Module: Population Health And Digital Health Promotion                                                        Program: MSc in Public Health And Social Care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DISHALI BHUVA</dc:creator>
  <cp:lastModifiedBy>DISHALI BHUVA</cp:lastModifiedBy>
  <cp:revision>30</cp:revision>
  <dcterms:created xsi:type="dcterms:W3CDTF">2024-07-08T18:23:20Z</dcterms:created>
  <dcterms:modified xsi:type="dcterms:W3CDTF">2026-03-31T08:06:33Z</dcterms:modified>
</cp:coreProperties>
</file>