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7" r:id="rId2"/>
    <p:sldId id="258" r:id="rId3"/>
    <p:sldId id="263" r:id="rId4"/>
    <p:sldId id="264" r:id="rId5"/>
    <p:sldId id="265" r:id="rId6"/>
    <p:sldId id="266" r:id="rId7"/>
    <p:sldId id="326" r:id="rId8"/>
    <p:sldId id="332" r:id="rId9"/>
    <p:sldId id="338" r:id="rId10"/>
    <p:sldId id="287" r:id="rId11"/>
    <p:sldId id="327" r:id="rId12"/>
    <p:sldId id="328" r:id="rId13"/>
    <p:sldId id="329" r:id="rId14"/>
    <p:sldId id="309" r:id="rId15"/>
    <p:sldId id="325" r:id="rId16"/>
    <p:sldId id="334" r:id="rId17"/>
    <p:sldId id="336" r:id="rId18"/>
    <p:sldId id="335" r:id="rId19"/>
    <p:sldId id="339" r:id="rId20"/>
    <p:sldId id="324" r:id="rId21"/>
    <p:sldId id="34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4FA03-11CB-4A76-B218-DD3C424E9293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A6760D-7549-4032-B4EF-B629605072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99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1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E2C1ABD-6A23-4087-BC8C-CE37910A654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9355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7B6BEE5-04E9-4749-BF8E-B2FF496F17E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220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85C6A38E-D021-4DE6-BB1B-D5F8D34AB5BC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9523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4739EDA-3EDC-423A-AF36-7742D5F8F0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16479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6" name="Date Placeholder 3"/>
          <p:cNvSpPr>
            <a:spLocks noGrp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DC692E2-4672-47D4-AA01-4C7D059A1593}" type="datetime1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9/22/2020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379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37931725" indent="-37474525"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eaLnBrk="0" hangingPunct="0"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kumimoji="1" sz="1600" b="1">
                <a:solidFill>
                  <a:schemeClr val="tx2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4DB84BF-F098-4D54-8022-F5FA1BA13E60}" type="slidenum">
              <a:rPr kumimoji="0" lang="en-US" altLang="en-US" sz="1200" b="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14</a:t>
            </a:fld>
            <a:endParaRPr kumimoji="0" lang="en-US" altLang="en-US" sz="1200" b="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69315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1B03199-39D2-4DD4-B8B4-9F9244A156B9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802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023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68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097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435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20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04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1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19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rgbClr val="FFFF99"/>
                </a:solidFill>
              </a:rPr>
              <a:t>Module Induction </a:t>
            </a:r>
            <a:endParaRPr lang="en-GB" altLang="en-US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19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15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  </a:t>
            </a:r>
          </a:p>
        </p:txBody>
      </p:sp>
    </p:spTree>
    <p:extLst>
      <p:ext uri="{BB962C8B-B14F-4D97-AF65-F5344CB8AC3E}">
        <p14:creationId xmlns:p14="http://schemas.microsoft.com/office/powerpoint/2010/main" val="2376574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74" y="1212274"/>
            <a:ext cx="1176712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Title: </a:t>
            </a:r>
            <a:r>
              <a:rPr lang="en-GB" dirty="0"/>
              <a:t>Developing Emotional Intelligence Skills</a:t>
            </a:r>
            <a:br>
              <a:rPr lang="en-GB" dirty="0"/>
            </a:br>
            <a:r>
              <a:rPr lang="en-GB" dirty="0"/>
              <a:t>for the Workplace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Module Code: </a:t>
            </a:r>
            <a:r>
              <a:rPr lang="en-GB" dirty="0"/>
              <a:t>BMSW6106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Credits:</a:t>
            </a:r>
            <a:r>
              <a:rPr lang="en-GB" dirty="0"/>
              <a:t> 20 (Level 6)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437" y="1847272"/>
            <a:ext cx="4876800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0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98431-D3DE-4F0D-9D42-DE8674856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BC10-B05A-449E-B8F6-AAFEC7505B2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dirty="0"/>
              <a:t>Prepare a list of topics that you would expect to learn from this module.</a:t>
            </a:r>
          </a:p>
          <a:p>
            <a:pPr marL="0" indent="0" algn="ct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4026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800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97" y="825366"/>
            <a:ext cx="10972800" cy="4089399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600" b="1" dirty="0"/>
              <a:t>Aims: </a:t>
            </a:r>
            <a:r>
              <a:rPr lang="en-GB" sz="2600" dirty="0"/>
              <a:t>To develop students’ understanding of the importance of emotional intelligence in the workplace and the relationship between emotional intelligence, effective management communication and business advantage.</a:t>
            </a:r>
            <a:endParaRPr lang="en-GB" sz="2600" b="1" dirty="0"/>
          </a:p>
          <a:p>
            <a:pPr marL="0" indent="0" algn="just">
              <a:buNone/>
            </a:pPr>
            <a:r>
              <a:rPr lang="en-GB" sz="2600" b="1" dirty="0"/>
              <a:t>Learning Outcomes</a:t>
            </a:r>
          </a:p>
          <a:p>
            <a:pPr algn="just">
              <a:buAutoNum type="arabicPeriod"/>
            </a:pPr>
            <a:r>
              <a:rPr lang="en-GB" sz="2600" dirty="0"/>
              <a:t>explore concepts of emotional intelligence and its relevance to the workplace;</a:t>
            </a:r>
          </a:p>
          <a:p>
            <a:pPr algn="just">
              <a:buAutoNum type="arabicPeriod"/>
            </a:pPr>
            <a:r>
              <a:rPr lang="en-GB" sz="2600" dirty="0"/>
              <a:t>understand and apply of models of emotional intelligence and evaluate theorists;</a:t>
            </a:r>
          </a:p>
          <a:p>
            <a:pPr algn="just">
              <a:buAutoNum type="arabicPeriod"/>
            </a:pPr>
            <a:r>
              <a:rPr lang="en-GB" sz="2600" dirty="0"/>
              <a:t>critically appraise the importance of emotional intelligence and mindfulness in the workplace.</a:t>
            </a:r>
          </a:p>
        </p:txBody>
      </p:sp>
    </p:spTree>
    <p:extLst>
      <p:ext uri="{BB962C8B-B14F-4D97-AF65-F5344CB8AC3E}">
        <p14:creationId xmlns:p14="http://schemas.microsoft.com/office/powerpoint/2010/main" val="1590570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will:</a:t>
            </a:r>
          </a:p>
          <a:p>
            <a:r>
              <a:rPr lang="en-GB" dirty="0"/>
              <a:t>Describe Emotions and the common categories of Emotions. </a:t>
            </a:r>
          </a:p>
          <a:p>
            <a:r>
              <a:rPr lang="en-GB" dirty="0"/>
              <a:t>Evaluate the concept of Emotional Intelligence</a:t>
            </a:r>
          </a:p>
          <a:p>
            <a:r>
              <a:rPr lang="en-GB" dirty="0"/>
              <a:t>Appraise the common benefits of Emotional Intelligence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892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722" y="-100747"/>
            <a:ext cx="10972800" cy="1143000"/>
          </a:xfrm>
        </p:spPr>
        <p:txBody>
          <a:bodyPr/>
          <a:lstStyle/>
          <a:p>
            <a:r>
              <a:rPr lang="en-GB" dirty="0"/>
              <a:t>Emotions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722" y="964934"/>
            <a:ext cx="10972800" cy="481022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3500" dirty="0"/>
              <a:t>Emotions transitory feelings or affective reactions that influence our </a:t>
            </a:r>
            <a:r>
              <a:rPr lang="en-US" sz="3500" dirty="0" err="1"/>
              <a:t>behaviour</a:t>
            </a:r>
            <a:r>
              <a:rPr lang="en-US" sz="3500" dirty="0"/>
              <a:t>. 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US" sz="3500" dirty="0"/>
              <a:t>Researchers have defined 8 categories of emotions, including: anger, sadness, fear, enjoyment, love, surprise, disgust and shame.</a:t>
            </a:r>
          </a:p>
          <a:p>
            <a:pPr marL="0" indent="0" algn="just">
              <a:buNone/>
            </a:pPr>
            <a:endParaRPr lang="en-US" sz="3500" dirty="0"/>
          </a:p>
          <a:p>
            <a:pPr algn="just"/>
            <a:r>
              <a:rPr lang="en-GB" sz="3500" dirty="0"/>
              <a:t>The purpose of emotions in general are to focus our attention and motivate us to action.</a:t>
            </a: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4948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feeling you’ve had lately… What was it telling you to focus on? To do?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this be linked to any of the 8 categories of emotions?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78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213810" y="1268931"/>
            <a:ext cx="74676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endParaRPr lang="en-US" sz="5400" b="1" dirty="0"/>
          </a:p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5400" b="1" dirty="0"/>
              <a:t>What is Emotional Intelligence ?</a:t>
            </a:r>
          </a:p>
        </p:txBody>
      </p:sp>
    </p:spTree>
    <p:extLst>
      <p:ext uri="{BB962C8B-B14F-4D97-AF65-F5344CB8AC3E}">
        <p14:creationId xmlns:p14="http://schemas.microsoft.com/office/powerpoint/2010/main" val="39361882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b="1" dirty="0"/>
            </a:br>
            <a:r>
              <a:rPr lang="en-US" sz="4900" dirty="0"/>
              <a:t>Activity</a:t>
            </a:r>
            <a:br>
              <a:rPr lang="en-US" dirty="0"/>
            </a:br>
            <a:endParaRPr lang="en-US" dirty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847023" y="1417639"/>
            <a:ext cx="10264925" cy="4525962"/>
          </a:xfrm>
        </p:spPr>
        <p:txBody>
          <a:bodyPr/>
          <a:lstStyle/>
          <a:p>
            <a:r>
              <a:rPr lang="en-US" sz="3600" b="1" dirty="0"/>
              <a:t>Emotional Intelligence: What is it? </a:t>
            </a:r>
            <a:r>
              <a:rPr lang="en-US" altLang="en-US" sz="3600" dirty="0"/>
              <a:t>Write down your definition </a:t>
            </a:r>
          </a:p>
          <a:p>
            <a:pPr lvl="1" eaLnBrk="1" hangingPunct="1"/>
            <a:r>
              <a:rPr lang="en-US" altLang="en-US" sz="3200" dirty="0"/>
              <a:t>(10 words or less) </a:t>
            </a:r>
          </a:p>
          <a:p>
            <a:pPr marL="457200" lvl="1" indent="0" eaLnBrk="1" hangingPunct="1">
              <a:buNone/>
            </a:pPr>
            <a:endParaRPr lang="en-US" altLang="en-US" sz="3200" dirty="0"/>
          </a:p>
          <a:p>
            <a:pPr lvl="1" eaLnBrk="1" hangingPunct="1"/>
            <a:r>
              <a:rPr lang="en-US" altLang="en-US" sz="3200" dirty="0"/>
              <a:t>It does not need to be a complete sentence.</a:t>
            </a:r>
          </a:p>
          <a:p>
            <a:pPr lvl="1" eaLnBrk="1" hangingPunct="1"/>
            <a:endParaRPr lang="en-US" altLang="en-US" sz="3200" dirty="0"/>
          </a:p>
          <a:p>
            <a:pPr lvl="1" eaLnBrk="1" hangingPunct="1"/>
            <a:r>
              <a:rPr lang="en-US" altLang="en-US" sz="3200" dirty="0"/>
              <a:t>Be prepared to share with the class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6880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1" y="627064"/>
            <a:ext cx="8018463" cy="7905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Activity 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988291" y="1627188"/>
            <a:ext cx="9393381" cy="4525962"/>
          </a:xfrm>
        </p:spPr>
        <p:txBody>
          <a:bodyPr/>
          <a:lstStyle/>
          <a:p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  <a:p>
            <a:r>
              <a:rPr lang="en-US" altLang="en-US" dirty="0"/>
              <a:t>Now, let us listen to the definitions  of others</a:t>
            </a:r>
          </a:p>
          <a:p>
            <a:pPr marL="0" indent="0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Are there any common words 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3469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5580" y="1231900"/>
            <a:ext cx="8018463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Emotional Intelligence: What is it?</a:t>
            </a:r>
            <a:br>
              <a:rPr lang="en-US" dirty="0"/>
            </a:br>
            <a:endParaRPr lang="en-US" dirty="0"/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487017" y="1627188"/>
            <a:ext cx="10694505" cy="4525962"/>
          </a:xfrm>
        </p:spPr>
        <p:txBody>
          <a:bodyPr/>
          <a:lstStyle/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… let us compare to several “academic definitions” of the concept</a:t>
            </a:r>
          </a:p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65320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4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799" y="228600"/>
            <a:ext cx="8541619" cy="1143000"/>
          </a:xfrm>
        </p:spPr>
        <p:txBody>
          <a:bodyPr>
            <a:noAutofit/>
          </a:bodyPr>
          <a:lstStyle/>
          <a:p>
            <a:r>
              <a:rPr lang="en-US" altLang="en-US" dirty="0"/>
              <a:t>Defining “Emotional Intelligence”</a:t>
            </a:r>
          </a:p>
        </p:txBody>
      </p:sp>
      <p:sp>
        <p:nvSpPr>
          <p:cNvPr id="1714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09800" y="1295400"/>
            <a:ext cx="7772400" cy="41148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is no </a:t>
            </a:r>
            <a:r>
              <a:rPr lang="en-US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way of defining EI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691" y="2515402"/>
            <a:ext cx="6776185" cy="278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20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14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14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4178" grpId="0" autoUpdateAnimBg="0"/>
      <p:bldP spid="1714179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 A person’s abilities to perceive, identify, understand, and successfully manage emotions in </a:t>
            </a:r>
            <a:r>
              <a:rPr lang="en-GB" dirty="0" err="1"/>
              <a:t>themself</a:t>
            </a:r>
            <a:r>
              <a:rPr lang="en-GB" dirty="0"/>
              <a:t> and others.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An individual's capability to identify and regulate emotions in themselves and others. 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4504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algn="just"/>
            <a:endParaRPr lang="en-GB" u="sng" dirty="0"/>
          </a:p>
          <a:p>
            <a:pPr algn="just"/>
            <a:r>
              <a:rPr lang="en-GB" dirty="0"/>
              <a:t>The ability of the person to </a:t>
            </a:r>
            <a:r>
              <a:rPr lang="en-GB" u="sng" dirty="0"/>
              <a:t>recognize</a:t>
            </a:r>
            <a:r>
              <a:rPr lang="en-GB" dirty="0"/>
              <a:t> and </a:t>
            </a:r>
            <a:r>
              <a:rPr lang="en-GB" u="sng" dirty="0"/>
              <a:t>express</a:t>
            </a:r>
            <a:r>
              <a:rPr lang="en-GB" dirty="0"/>
              <a:t> emotion, </a:t>
            </a:r>
            <a:r>
              <a:rPr lang="en-GB" u="sng" dirty="0"/>
              <a:t>assimilate</a:t>
            </a:r>
            <a:r>
              <a:rPr lang="en-GB" dirty="0"/>
              <a:t> emotion in thought, understand and reason with emotion, and </a:t>
            </a:r>
            <a:r>
              <a:rPr lang="en-GB" u="sng" dirty="0"/>
              <a:t>regulate </a:t>
            </a:r>
            <a:r>
              <a:rPr lang="en-GB" dirty="0"/>
              <a:t>emotion in yourself and others (Mayer, Caruso and </a:t>
            </a:r>
            <a:r>
              <a:rPr lang="en-GB" dirty="0" err="1"/>
              <a:t>Salovey</a:t>
            </a:r>
            <a:r>
              <a:rPr lang="en-GB" dirty="0"/>
              <a:t>, 2016)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252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27304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checklist on Moodle</a:t>
            </a:r>
          </a:p>
          <a:p>
            <a:endParaRPr lang="en-GB" dirty="0"/>
          </a:p>
          <a:p>
            <a:r>
              <a:rPr lang="en-GB" dirty="0"/>
              <a:t>Be prepared to share your answers </a:t>
            </a:r>
          </a:p>
        </p:txBody>
      </p:sp>
    </p:spTree>
    <p:extLst>
      <p:ext uri="{BB962C8B-B14F-4D97-AF65-F5344CB8AC3E}">
        <p14:creationId xmlns:p14="http://schemas.microsoft.com/office/powerpoint/2010/main" val="2072609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9055" y="1266970"/>
            <a:ext cx="10058399" cy="4525962"/>
          </a:xfrm>
        </p:spPr>
        <p:txBody>
          <a:bodyPr>
            <a:normAutofit/>
          </a:bodyPr>
          <a:lstStyle/>
          <a:p>
            <a:r>
              <a:rPr lang="en-GB" dirty="0"/>
              <a:t>Why do you think it is would be helpful to be emotionally intelligent?</a:t>
            </a:r>
          </a:p>
          <a:p>
            <a:endParaRPr lang="en-GB" dirty="0"/>
          </a:p>
          <a:p>
            <a:r>
              <a:rPr lang="en-GB" dirty="0"/>
              <a:t>Is it something you have, you are born with?</a:t>
            </a:r>
          </a:p>
          <a:p>
            <a:endParaRPr lang="en-GB" dirty="0"/>
          </a:p>
          <a:p>
            <a:r>
              <a:rPr lang="en-GB" dirty="0"/>
              <a:t>Can you develop this ability?</a:t>
            </a:r>
          </a:p>
          <a:p>
            <a:pPr marL="420624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42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7558" y="1238211"/>
            <a:ext cx="8316228" cy="4188031"/>
          </a:xfrm>
        </p:spPr>
      </p:pic>
    </p:spTree>
    <p:extLst>
      <p:ext uri="{BB962C8B-B14F-4D97-AF65-F5344CB8AC3E}">
        <p14:creationId xmlns:p14="http://schemas.microsoft.com/office/powerpoint/2010/main" val="26249571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9925" y="1511166"/>
            <a:ext cx="7295948" cy="4042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9762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3002</TotalTime>
  <Words>627</Words>
  <Application>Microsoft Office PowerPoint</Application>
  <PresentationFormat>Widescreen</PresentationFormat>
  <Paragraphs>95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Wingdings</vt:lpstr>
      <vt:lpstr>Wingdings 2</vt:lpstr>
      <vt:lpstr>20140311PresentationUWTSDTemplate</vt:lpstr>
      <vt:lpstr> BA Leadership and Management Skills for the Workplace   Developing Emotional Intelligence Skills for the Workplace  (BMSW6106) Session 1 Module Induction </vt:lpstr>
      <vt:lpstr>In this session we will…..</vt:lpstr>
      <vt:lpstr>Classroom code of conduct</vt:lpstr>
      <vt:lpstr>Module Overview</vt:lpstr>
      <vt:lpstr>Activity</vt:lpstr>
      <vt:lpstr>Aims and Learning Outcomes</vt:lpstr>
      <vt:lpstr>In this session </vt:lpstr>
      <vt:lpstr>Emotions </vt:lpstr>
      <vt:lpstr>Activity </vt:lpstr>
      <vt:lpstr>PowerPoint Presentation</vt:lpstr>
      <vt:lpstr> Activity </vt:lpstr>
      <vt:lpstr>Activity </vt:lpstr>
      <vt:lpstr>Emotional Intelligence: What is it? </vt:lpstr>
      <vt:lpstr>Defining “Emotional Intelligence”</vt:lpstr>
      <vt:lpstr>Defining Emotional Intelligence </vt:lpstr>
      <vt:lpstr>Defining Emotional Intelligence </vt:lpstr>
      <vt:lpstr>Emotional Intelligence-key message</vt:lpstr>
      <vt:lpstr>Activity </vt:lpstr>
      <vt:lpstr>Activity </vt:lpstr>
      <vt:lpstr>Benefits of Emotional Intelligence </vt:lpstr>
      <vt:lpstr>PowerPoint Presentation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Induction to the Module</dc:title>
  <dc:creator>Tarila Zuofa</dc:creator>
  <cp:lastModifiedBy>MD Kalam</cp:lastModifiedBy>
  <cp:revision>28</cp:revision>
  <dcterms:created xsi:type="dcterms:W3CDTF">2020-05-08T19:13:44Z</dcterms:created>
  <dcterms:modified xsi:type="dcterms:W3CDTF">2020-09-22T10:40:00Z</dcterms:modified>
</cp:coreProperties>
</file>