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3"/>
  </p:notesMasterIdLst>
  <p:sldIdLst>
    <p:sldId id="256" r:id="rId2"/>
    <p:sldId id="262" r:id="rId3"/>
    <p:sldId id="265" r:id="rId4"/>
    <p:sldId id="258" r:id="rId5"/>
    <p:sldId id="257" r:id="rId6"/>
    <p:sldId id="259" r:id="rId7"/>
    <p:sldId id="260" r:id="rId8"/>
    <p:sldId id="261" r:id="rId9"/>
    <p:sldId id="264" r:id="rId10"/>
    <p:sldId id="263" r:id="rId11"/>
    <p:sldId id="266" r:id="rId1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46"/>
    <p:restoredTop sz="94679"/>
  </p:normalViewPr>
  <p:slideViewPr>
    <p:cSldViewPr snapToGrid="0">
      <p:cViewPr varScale="1">
        <p:scale>
          <a:sx n="288" d="100"/>
          <a:sy n="288" d="100"/>
        </p:scale>
        <p:origin x="944" y="1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7ddf1c5471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7ddf1c5471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7ddf1c5471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7ddf1c5471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7ddf1c5471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7ddf1c547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Drone footage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7ddf1c5471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7ddf1c5471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7ddf1c5471_0_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7ddf1c5471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7ddf1c547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7ddf1c547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P8Qcc7HQV-A&amp;feature=emb_title" TargetMode="External"/><Relationship Id="rId2" Type="http://schemas.openxmlformats.org/officeDocument/2006/relationships/hyperlink" Target="https://www.youtube.com/watch?v=_E68Whtymyc-"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623400" y="595350"/>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b="1" dirty="0"/>
              <a:t>IRON</a:t>
            </a:r>
            <a:r>
              <a:rPr lang="en-GB" b="1" dirty="0">
                <a:solidFill>
                  <a:srgbClr val="C00000"/>
                </a:solidFill>
              </a:rPr>
              <a:t>M</a:t>
            </a:r>
            <a:r>
              <a:rPr lang="en-GB" b="1" dirty="0"/>
              <a:t>AN</a:t>
            </a:r>
            <a:r>
              <a:rPr lang="en-GB" dirty="0"/>
              <a:t> Wales</a:t>
            </a:r>
            <a:endParaRPr dirty="0"/>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800"/>
              <a:t>Joseph Bannister, Dean Cropper and Georgia Thomas</a:t>
            </a:r>
            <a:endParaRPr sz="1800"/>
          </a:p>
        </p:txBody>
      </p:sp>
      <p:sp>
        <p:nvSpPr>
          <p:cNvPr id="56" name="Google Shape;56;p13"/>
          <p:cNvSpPr txBox="1">
            <a:spLocks noGrp="1"/>
          </p:cNvSpPr>
          <p:nvPr>
            <p:ph type="subTitle" idx="1"/>
          </p:nvPr>
        </p:nvSpPr>
        <p:spPr>
          <a:xfrm>
            <a:off x="311700" y="264795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400" i="1"/>
              <a:t>Group: Location and Surrounding Area</a:t>
            </a:r>
            <a:endParaRPr sz="1400" i="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Rol</a:t>
            </a:r>
            <a:r>
              <a:rPr lang="en-GB" dirty="0">
                <a:solidFill>
                  <a:srgbClr val="980000"/>
                </a:solidFill>
              </a:rPr>
              <a:t>e</a:t>
            </a:r>
            <a:r>
              <a:rPr lang="en-GB" dirty="0"/>
              <a:t>s</a:t>
            </a:r>
            <a:endParaRPr dirty="0"/>
          </a:p>
        </p:txBody>
      </p:sp>
      <p:sp>
        <p:nvSpPr>
          <p:cNvPr id="99" name="Google Shape;99;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Joseph Bannister</a:t>
            </a:r>
            <a:br>
              <a:rPr lang="en-GB" dirty="0"/>
            </a:br>
            <a:r>
              <a:rPr lang="en-GB" dirty="0"/>
              <a:t>Creative Director, BTS &amp; Research</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Georgia Thomas</a:t>
            </a:r>
            <a:br>
              <a:rPr lang="en-GB" dirty="0"/>
            </a:br>
            <a:r>
              <a:rPr lang="en-GB" dirty="0"/>
              <a:t>Producer &amp; Editor</a:t>
            </a:r>
            <a:endParaRPr dirty="0"/>
          </a:p>
          <a:p>
            <a:pPr marL="0" lvl="0" indent="0" algn="l" rtl="0">
              <a:spcBef>
                <a:spcPts val="1600"/>
              </a:spcBef>
              <a:spcAft>
                <a:spcPts val="0"/>
              </a:spcAft>
              <a:buNone/>
            </a:pPr>
            <a:r>
              <a:rPr lang="en-GB" dirty="0"/>
              <a:t>Dean Cropper </a:t>
            </a:r>
            <a:br>
              <a:rPr lang="en-GB" dirty="0"/>
            </a:br>
            <a:r>
              <a:rPr lang="en-GB" dirty="0"/>
              <a:t>Camera &amp; Sound</a:t>
            </a:r>
            <a:endParaRPr dirty="0"/>
          </a:p>
          <a:p>
            <a:pPr marL="0" lvl="0" indent="0" algn="l" rtl="0">
              <a:spcBef>
                <a:spcPts val="1600"/>
              </a:spcBef>
              <a:spcAft>
                <a:spcPts val="1600"/>
              </a:spcAft>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17015-2FD5-4D47-ABDA-8ADAEE813CEA}"/>
              </a:ext>
            </a:extLst>
          </p:cNvPr>
          <p:cNvSpPr>
            <a:spLocks noGrp="1"/>
          </p:cNvSpPr>
          <p:nvPr>
            <p:ph type="title"/>
          </p:nvPr>
        </p:nvSpPr>
        <p:spPr>
          <a:xfrm>
            <a:off x="311700" y="288275"/>
            <a:ext cx="8520600" cy="572700"/>
          </a:xfrm>
        </p:spPr>
        <p:txBody>
          <a:bodyPr/>
          <a:lstStyle/>
          <a:p>
            <a:r>
              <a:rPr lang="en-GB" dirty="0"/>
              <a:t>The Conc</a:t>
            </a:r>
            <a:r>
              <a:rPr lang="en-GB" dirty="0">
                <a:solidFill>
                  <a:srgbClr val="C00000"/>
                </a:solidFill>
              </a:rPr>
              <a:t>e</a:t>
            </a:r>
            <a:r>
              <a:rPr lang="en-GB" dirty="0"/>
              <a:t>pt</a:t>
            </a:r>
            <a:endParaRPr lang="en-US" dirty="0"/>
          </a:p>
        </p:txBody>
      </p:sp>
      <p:sp>
        <p:nvSpPr>
          <p:cNvPr id="3" name="Text Placeholder 2">
            <a:extLst>
              <a:ext uri="{FF2B5EF4-FFF2-40B4-BE49-F238E27FC236}">
                <a16:creationId xmlns:a16="http://schemas.microsoft.com/office/drawing/2014/main" id="{A7BFCDD7-CC69-8441-8309-FA0847983067}"/>
              </a:ext>
            </a:extLst>
          </p:cNvPr>
          <p:cNvSpPr>
            <a:spLocks noGrp="1"/>
          </p:cNvSpPr>
          <p:nvPr>
            <p:ph type="body" idx="1"/>
          </p:nvPr>
        </p:nvSpPr>
        <p:spPr>
          <a:xfrm>
            <a:off x="134274" y="1325556"/>
            <a:ext cx="8520600" cy="3416400"/>
          </a:xfrm>
        </p:spPr>
        <p:txBody>
          <a:bodyPr/>
          <a:lstStyle/>
          <a:p>
            <a:r>
              <a:rPr lang="en-GB" dirty="0"/>
              <a:t>Why has the client chosen to use Tenby? </a:t>
            </a:r>
          </a:p>
          <a:p>
            <a:r>
              <a:rPr lang="en-GB" dirty="0"/>
              <a:t>What will we do as a team to produce a series of web clips for the client in order to promote IRONMAN and the surrounding area in which it is held. </a:t>
            </a:r>
          </a:p>
          <a:p>
            <a:r>
              <a:rPr lang="en-GB" dirty="0"/>
              <a:t>What type of clips, edits, music or sound will we be able to use to meet our clients expectations?</a:t>
            </a:r>
          </a:p>
          <a:p>
            <a:r>
              <a:rPr lang="en-GB" dirty="0"/>
              <a:t>How are we going to keep in contact with the team/client? It’s important to be constantly connecting and talking with the client. </a:t>
            </a:r>
            <a:endParaRPr lang="en-US" dirty="0"/>
          </a:p>
        </p:txBody>
      </p:sp>
    </p:spTree>
    <p:extLst>
      <p:ext uri="{BB962C8B-B14F-4D97-AF65-F5344CB8AC3E}">
        <p14:creationId xmlns:p14="http://schemas.microsoft.com/office/powerpoint/2010/main" val="2195814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69" name="Google Shape;69;p15"/>
          <p:cNvPicPr preferRelativeResize="0"/>
          <p:nvPr/>
        </p:nvPicPr>
        <p:blipFill>
          <a:blip r:embed="rId3">
            <a:alphaModFix/>
          </a:blip>
          <a:stretch>
            <a:fillRect/>
          </a:stretch>
        </p:blipFill>
        <p:spPr>
          <a:xfrm>
            <a:off x="696513" y="445027"/>
            <a:ext cx="7750975" cy="43518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Loca</a:t>
            </a:r>
            <a:r>
              <a:rPr lang="en-GB" dirty="0">
                <a:solidFill>
                  <a:srgbClr val="C00000"/>
                </a:solidFill>
              </a:rPr>
              <a:t>t</a:t>
            </a:r>
            <a:r>
              <a:rPr lang="en-GB" dirty="0"/>
              <a:t>ion</a:t>
            </a:r>
            <a:endParaRPr dirty="0"/>
          </a:p>
        </p:txBody>
      </p:sp>
      <p:sp>
        <p:nvSpPr>
          <p:cNvPr id="62" name="Google Shape;62;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Hosted in Tenby; why? Tenby is a seaside town, easy to get to, navigate around, lovely scenic houses and area, hotels and tourist value (Dinosaur Park, Folly Farm, local castles, etc), A 2 hour drive from Cardiff Airport, mild average air and water temperatures, full of historical value.</a:t>
            </a:r>
            <a:endParaRPr dirty="0"/>
          </a:p>
          <a:p>
            <a:pPr marL="0" lvl="0" indent="0" algn="l" rtl="0">
              <a:spcBef>
                <a:spcPts val="1600"/>
              </a:spcBef>
              <a:spcAft>
                <a:spcPts val="0"/>
              </a:spcAft>
              <a:buNone/>
            </a:pPr>
            <a:r>
              <a:rPr lang="en-GB" dirty="0"/>
              <a:t>Pembrokeshire; what are the pros and cons of Pembrokeshire as opposed to other counties?; There is a great coast, tough hills for cycle route, a smooth but steep running route through town centre including local hill area and Wales’ only coastal National Park.</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 name="Google Shape;75;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76" name="Google Shape;76;p16"/>
          <p:cNvPicPr preferRelativeResize="0"/>
          <p:nvPr/>
        </p:nvPicPr>
        <p:blipFill>
          <a:blip r:embed="rId3">
            <a:alphaModFix/>
          </a:blip>
          <a:stretch>
            <a:fillRect/>
          </a:stretch>
        </p:blipFill>
        <p:spPr>
          <a:xfrm>
            <a:off x="311700" y="445025"/>
            <a:ext cx="3377099" cy="2250374"/>
          </a:xfrm>
          <a:prstGeom prst="rect">
            <a:avLst/>
          </a:prstGeom>
          <a:noFill/>
          <a:ln>
            <a:noFill/>
          </a:ln>
        </p:spPr>
      </p:pic>
      <p:pic>
        <p:nvPicPr>
          <p:cNvPr id="77" name="Google Shape;77;p16"/>
          <p:cNvPicPr preferRelativeResize="0"/>
          <p:nvPr/>
        </p:nvPicPr>
        <p:blipFill>
          <a:blip r:embed="rId4">
            <a:alphaModFix/>
          </a:blip>
          <a:stretch>
            <a:fillRect/>
          </a:stretch>
        </p:blipFill>
        <p:spPr>
          <a:xfrm>
            <a:off x="5269204" y="445025"/>
            <a:ext cx="3563095" cy="2250376"/>
          </a:xfrm>
          <a:prstGeom prst="rect">
            <a:avLst/>
          </a:prstGeom>
          <a:noFill/>
          <a:ln>
            <a:noFill/>
          </a:ln>
        </p:spPr>
      </p:pic>
      <p:pic>
        <p:nvPicPr>
          <p:cNvPr id="78" name="Google Shape;78;p16"/>
          <p:cNvPicPr preferRelativeResize="0"/>
          <p:nvPr/>
        </p:nvPicPr>
        <p:blipFill>
          <a:blip r:embed="rId5">
            <a:alphaModFix/>
          </a:blip>
          <a:stretch>
            <a:fillRect/>
          </a:stretch>
        </p:blipFill>
        <p:spPr>
          <a:xfrm>
            <a:off x="2811525" y="1787575"/>
            <a:ext cx="3619500" cy="2781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 name="Google Shape;84;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85" name="Google Shape;85;p17"/>
          <p:cNvPicPr preferRelativeResize="0"/>
          <p:nvPr/>
        </p:nvPicPr>
        <p:blipFill>
          <a:blip r:embed="rId3">
            <a:alphaModFix/>
          </a:blip>
          <a:stretch>
            <a:fillRect/>
          </a:stretch>
        </p:blipFill>
        <p:spPr>
          <a:xfrm>
            <a:off x="311700" y="445025"/>
            <a:ext cx="3780841" cy="2126723"/>
          </a:xfrm>
          <a:prstGeom prst="rect">
            <a:avLst/>
          </a:prstGeom>
          <a:noFill/>
          <a:ln>
            <a:noFill/>
          </a:ln>
        </p:spPr>
      </p:pic>
      <p:pic>
        <p:nvPicPr>
          <p:cNvPr id="86" name="Google Shape;86;p17"/>
          <p:cNvPicPr preferRelativeResize="0"/>
          <p:nvPr/>
        </p:nvPicPr>
        <p:blipFill rotWithShape="1">
          <a:blip r:embed="rId4">
            <a:alphaModFix/>
          </a:blip>
          <a:srcRect t="7022" b="30668"/>
          <a:stretch/>
        </p:blipFill>
        <p:spPr>
          <a:xfrm>
            <a:off x="5051450" y="445025"/>
            <a:ext cx="3780850" cy="2163463"/>
          </a:xfrm>
          <a:prstGeom prst="rect">
            <a:avLst/>
          </a:prstGeom>
          <a:noFill/>
          <a:ln>
            <a:noFill/>
          </a:ln>
        </p:spPr>
      </p:pic>
      <p:pic>
        <p:nvPicPr>
          <p:cNvPr id="87" name="Google Shape;87;p17"/>
          <p:cNvPicPr preferRelativeResize="0"/>
          <p:nvPr/>
        </p:nvPicPr>
        <p:blipFill>
          <a:blip r:embed="rId5">
            <a:alphaModFix/>
          </a:blip>
          <a:stretch>
            <a:fillRect/>
          </a:stretch>
        </p:blipFill>
        <p:spPr>
          <a:xfrm>
            <a:off x="2929800" y="2105575"/>
            <a:ext cx="3284401" cy="2463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Pl</a:t>
            </a:r>
            <a:r>
              <a:rPr lang="en-GB" dirty="0">
                <a:solidFill>
                  <a:srgbClr val="C00000"/>
                </a:solidFill>
              </a:rPr>
              <a:t>a</a:t>
            </a:r>
            <a:r>
              <a:rPr lang="en-GB" dirty="0"/>
              <a:t>n</a:t>
            </a:r>
            <a:endParaRPr dirty="0"/>
          </a:p>
        </p:txBody>
      </p:sp>
      <p:sp>
        <p:nvSpPr>
          <p:cNvPr id="93" name="Google Shape;93;p18"/>
          <p:cNvSpPr txBox="1">
            <a:spLocks noGrp="1"/>
          </p:cNvSpPr>
          <p:nvPr>
            <p:ph type="body" idx="1"/>
          </p:nvPr>
        </p:nvSpPr>
        <p:spPr>
          <a:xfrm>
            <a:off x="311700" y="1017724"/>
            <a:ext cx="8520600" cy="37574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Our plan is too highlight Tenby as the host town of IRONMAN Wales; we will use footage of the event in town.</a:t>
            </a:r>
            <a:endParaRPr dirty="0"/>
          </a:p>
          <a:p>
            <a:pPr marL="0" lvl="0" indent="0" algn="l" rtl="0">
              <a:spcBef>
                <a:spcPts val="1600"/>
              </a:spcBef>
              <a:spcAft>
                <a:spcPts val="0"/>
              </a:spcAft>
              <a:buNone/>
            </a:pPr>
            <a:r>
              <a:rPr lang="en-GB" dirty="0"/>
              <a:t>We will highlight local places to stay and tourist attractions for people to visit whilst visiting IRONMAN Wales.</a:t>
            </a:r>
            <a:endParaRPr dirty="0"/>
          </a:p>
          <a:p>
            <a:pPr marL="0" lvl="0" indent="0" algn="l" rtl="0">
              <a:spcBef>
                <a:spcPts val="1600"/>
              </a:spcBef>
              <a:spcAft>
                <a:spcPts val="1600"/>
              </a:spcAft>
              <a:buNone/>
            </a:pPr>
            <a:r>
              <a:rPr lang="en-GB" dirty="0"/>
              <a:t>We plan to mix potential stock footage of IRONMAN Wales events with new footage that we will film to show off Tenby and the surrounding area, acquiring quality B-roll of Pembrokeshire including the use drone footage (if possible)</a:t>
            </a:r>
          </a:p>
          <a:p>
            <a:pPr marL="0" lvl="0" indent="0" algn="l" rtl="0">
              <a:spcBef>
                <a:spcPts val="1600"/>
              </a:spcBef>
              <a:spcAft>
                <a:spcPts val="1600"/>
              </a:spcAft>
              <a:buNone/>
            </a:pPr>
            <a:r>
              <a:rPr lang="en-GB" dirty="0"/>
              <a:t>We also plan to show off the locations for the triathlon routes- the coast, the cycle track, the running track etc.</a:t>
            </a:r>
          </a:p>
          <a:p>
            <a:pPr marL="0" lvl="0" indent="0" algn="l" rtl="0">
              <a:spcBef>
                <a:spcPts val="1600"/>
              </a:spcBef>
              <a:spcAft>
                <a:spcPts val="1600"/>
              </a:spcAft>
              <a:buNone/>
            </a:pPr>
            <a:endParaRPr lang="en-GB" dirty="0"/>
          </a:p>
          <a:p>
            <a:pPr marL="0" lvl="0" indent="0" algn="l" rtl="0">
              <a:spcBef>
                <a:spcPts val="1600"/>
              </a:spcBef>
              <a:spcAft>
                <a:spcPts val="1600"/>
              </a:spcAft>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11C7D-BA48-D248-BF40-B14451509678}"/>
              </a:ext>
            </a:extLst>
          </p:cNvPr>
          <p:cNvSpPr>
            <a:spLocks noGrp="1"/>
          </p:cNvSpPr>
          <p:nvPr>
            <p:ph type="title"/>
          </p:nvPr>
        </p:nvSpPr>
        <p:spPr/>
        <p:txBody>
          <a:bodyPr/>
          <a:lstStyle/>
          <a:p>
            <a:r>
              <a:rPr lang="en-US" dirty="0"/>
              <a:t>The Cou</a:t>
            </a:r>
            <a:r>
              <a:rPr lang="en-US" dirty="0">
                <a:solidFill>
                  <a:srgbClr val="C00000"/>
                </a:solidFill>
              </a:rPr>
              <a:t>r</a:t>
            </a:r>
            <a:r>
              <a:rPr lang="en-US" dirty="0"/>
              <a:t>se</a:t>
            </a:r>
          </a:p>
        </p:txBody>
      </p:sp>
      <p:sp>
        <p:nvSpPr>
          <p:cNvPr id="3" name="Text Placeholder 2">
            <a:extLst>
              <a:ext uri="{FF2B5EF4-FFF2-40B4-BE49-F238E27FC236}">
                <a16:creationId xmlns:a16="http://schemas.microsoft.com/office/drawing/2014/main" id="{8D8153CF-78E1-4342-9145-A79E738AB651}"/>
              </a:ext>
            </a:extLst>
          </p:cNvPr>
          <p:cNvSpPr>
            <a:spLocks noGrp="1"/>
          </p:cNvSpPr>
          <p:nvPr>
            <p:ph type="body" idx="1"/>
          </p:nvPr>
        </p:nvSpPr>
        <p:spPr>
          <a:xfrm>
            <a:off x="267526" y="1766493"/>
            <a:ext cx="5439743" cy="2695073"/>
          </a:xfrm>
        </p:spPr>
        <p:txBody>
          <a:bodyPr/>
          <a:lstStyle/>
          <a:p>
            <a:r>
              <a:rPr lang="en-US" dirty="0"/>
              <a:t>There is a specific course in which the athletes will follow in order to advertise the course to them we will use vantage points of Tenby to show off the location etc. </a:t>
            </a:r>
          </a:p>
          <a:p>
            <a:r>
              <a:rPr lang="en-US" dirty="0"/>
              <a:t>Using the course maps from Ironman, we will be able to come up with ideal points of which to film the athletes taking part in the triathlon. </a:t>
            </a:r>
          </a:p>
        </p:txBody>
      </p:sp>
      <p:pic>
        <p:nvPicPr>
          <p:cNvPr id="5" name="Picture 4">
            <a:extLst>
              <a:ext uri="{FF2B5EF4-FFF2-40B4-BE49-F238E27FC236}">
                <a16:creationId xmlns:a16="http://schemas.microsoft.com/office/drawing/2014/main" id="{09B76BD3-F3EE-7947-96DB-D1BECD0E90DD}"/>
              </a:ext>
            </a:extLst>
          </p:cNvPr>
          <p:cNvPicPr>
            <a:picLocks noChangeAspect="1"/>
          </p:cNvPicPr>
          <p:nvPr/>
        </p:nvPicPr>
        <p:blipFill>
          <a:blip r:embed="rId2"/>
          <a:stretch>
            <a:fillRect/>
          </a:stretch>
        </p:blipFill>
        <p:spPr>
          <a:xfrm>
            <a:off x="6042993" y="1047326"/>
            <a:ext cx="1378226" cy="1895901"/>
          </a:xfrm>
          <a:prstGeom prst="rect">
            <a:avLst/>
          </a:prstGeom>
        </p:spPr>
      </p:pic>
      <p:pic>
        <p:nvPicPr>
          <p:cNvPr id="9" name="Picture 8">
            <a:extLst>
              <a:ext uri="{FF2B5EF4-FFF2-40B4-BE49-F238E27FC236}">
                <a16:creationId xmlns:a16="http://schemas.microsoft.com/office/drawing/2014/main" id="{09E4FF5F-A39D-3341-A6D3-B1ADE58EDCF8}"/>
              </a:ext>
            </a:extLst>
          </p:cNvPr>
          <p:cNvPicPr>
            <a:picLocks noChangeAspect="1"/>
          </p:cNvPicPr>
          <p:nvPr/>
        </p:nvPicPr>
        <p:blipFill>
          <a:blip r:embed="rId3"/>
          <a:stretch>
            <a:fillRect/>
          </a:stretch>
        </p:blipFill>
        <p:spPr>
          <a:xfrm>
            <a:off x="7277654" y="1995277"/>
            <a:ext cx="1612348" cy="2237504"/>
          </a:xfrm>
          <a:prstGeom prst="rect">
            <a:avLst/>
          </a:prstGeom>
        </p:spPr>
      </p:pic>
      <p:pic>
        <p:nvPicPr>
          <p:cNvPr id="7" name="Picture 6">
            <a:extLst>
              <a:ext uri="{FF2B5EF4-FFF2-40B4-BE49-F238E27FC236}">
                <a16:creationId xmlns:a16="http://schemas.microsoft.com/office/drawing/2014/main" id="{6FD27F21-E9CF-A84C-A27D-EEE04D4EDA15}"/>
              </a:ext>
            </a:extLst>
          </p:cNvPr>
          <p:cNvPicPr>
            <a:picLocks noChangeAspect="1"/>
          </p:cNvPicPr>
          <p:nvPr/>
        </p:nvPicPr>
        <p:blipFill>
          <a:blip r:embed="rId4"/>
          <a:stretch>
            <a:fillRect/>
          </a:stretch>
        </p:blipFill>
        <p:spPr>
          <a:xfrm>
            <a:off x="5755861" y="3520660"/>
            <a:ext cx="2147222" cy="1385431"/>
          </a:xfrm>
          <a:prstGeom prst="rect">
            <a:avLst/>
          </a:prstGeom>
        </p:spPr>
      </p:pic>
    </p:spTree>
    <p:extLst>
      <p:ext uri="{BB962C8B-B14F-4D97-AF65-F5344CB8AC3E}">
        <p14:creationId xmlns:p14="http://schemas.microsoft.com/office/powerpoint/2010/main" val="3206742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ADD06-8B3E-0941-82C1-EDC5365F044F}"/>
              </a:ext>
            </a:extLst>
          </p:cNvPr>
          <p:cNvSpPr>
            <a:spLocks noGrp="1"/>
          </p:cNvSpPr>
          <p:nvPr>
            <p:ph type="title"/>
          </p:nvPr>
        </p:nvSpPr>
        <p:spPr/>
        <p:txBody>
          <a:bodyPr/>
          <a:lstStyle/>
          <a:p>
            <a:r>
              <a:rPr lang="en-US" dirty="0"/>
              <a:t>Exam</a:t>
            </a:r>
            <a:r>
              <a:rPr lang="en-US" dirty="0">
                <a:solidFill>
                  <a:srgbClr val="C00000"/>
                </a:solidFill>
              </a:rPr>
              <a:t>p</a:t>
            </a:r>
            <a:r>
              <a:rPr lang="en-US" dirty="0"/>
              <a:t>le Foot</a:t>
            </a:r>
            <a:r>
              <a:rPr lang="en-US" dirty="0">
                <a:solidFill>
                  <a:srgbClr val="C00000"/>
                </a:solidFill>
              </a:rPr>
              <a:t>a</a:t>
            </a:r>
            <a:r>
              <a:rPr lang="en-US" dirty="0"/>
              <a:t>ge</a:t>
            </a:r>
          </a:p>
        </p:txBody>
      </p:sp>
      <p:sp>
        <p:nvSpPr>
          <p:cNvPr id="3" name="Text Placeholder 2">
            <a:extLst>
              <a:ext uri="{FF2B5EF4-FFF2-40B4-BE49-F238E27FC236}">
                <a16:creationId xmlns:a16="http://schemas.microsoft.com/office/drawing/2014/main" id="{5D09FD75-E02D-EB4C-9A6E-0259972F52D0}"/>
              </a:ext>
            </a:extLst>
          </p:cNvPr>
          <p:cNvSpPr>
            <a:spLocks noGrp="1"/>
          </p:cNvSpPr>
          <p:nvPr>
            <p:ph type="body" idx="1"/>
          </p:nvPr>
        </p:nvSpPr>
        <p:spPr/>
        <p:txBody>
          <a:bodyPr/>
          <a:lstStyle/>
          <a:p>
            <a:r>
              <a:rPr lang="en-US" dirty="0">
                <a:hlinkClick r:id="rId2"/>
              </a:rPr>
              <a:t>https://www.youtube.com/watch?v=_E68Whtymyc</a:t>
            </a:r>
            <a:r>
              <a:rPr lang="en-US" dirty="0"/>
              <a:t> – Tenby Aerial Footage </a:t>
            </a:r>
          </a:p>
          <a:p>
            <a:endParaRPr lang="en-US" dirty="0"/>
          </a:p>
          <a:p>
            <a:r>
              <a:rPr lang="en-US" dirty="0">
                <a:hlinkClick r:id="rId3"/>
              </a:rPr>
              <a:t>https://www.youtube.com/watch?v=P8Qcc7HQV-A&amp;feature=emb_title</a:t>
            </a:r>
            <a:r>
              <a:rPr lang="en-US" dirty="0"/>
              <a:t> – IRONMAN Wales 2019 Race Movie </a:t>
            </a:r>
          </a:p>
          <a:p>
            <a:endParaRPr lang="en-US" dirty="0"/>
          </a:p>
          <a:p>
            <a:pPr marL="114300" indent="0">
              <a:buNone/>
            </a:pPr>
            <a:r>
              <a:rPr lang="en-US" dirty="0"/>
              <a:t>Using this type of footage as an example we are going to be able to come up with a complete plan, of what we want to film, how we are going to film it and then actually going out and filming it. </a:t>
            </a:r>
          </a:p>
        </p:txBody>
      </p:sp>
    </p:spTree>
    <p:extLst>
      <p:ext uri="{BB962C8B-B14F-4D97-AF65-F5344CB8AC3E}">
        <p14:creationId xmlns:p14="http://schemas.microsoft.com/office/powerpoint/2010/main" val="2455194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11C5A-2CF6-2F42-A55E-FBC6A0E5700F}"/>
              </a:ext>
            </a:extLst>
          </p:cNvPr>
          <p:cNvSpPr>
            <a:spLocks noGrp="1"/>
          </p:cNvSpPr>
          <p:nvPr>
            <p:ph type="title"/>
          </p:nvPr>
        </p:nvSpPr>
        <p:spPr>
          <a:xfrm>
            <a:off x="386406" y="145871"/>
            <a:ext cx="8520600" cy="572700"/>
          </a:xfrm>
        </p:spPr>
        <p:txBody>
          <a:bodyPr/>
          <a:lstStyle/>
          <a:p>
            <a:r>
              <a:rPr lang="en-GB" dirty="0"/>
              <a:t>The fin</a:t>
            </a:r>
            <a:r>
              <a:rPr lang="en-GB" dirty="0">
                <a:solidFill>
                  <a:srgbClr val="C00000"/>
                </a:solidFill>
              </a:rPr>
              <a:t>a</a:t>
            </a:r>
            <a:r>
              <a:rPr lang="en-GB" dirty="0"/>
              <a:t>l outco</a:t>
            </a:r>
            <a:r>
              <a:rPr lang="en-GB" dirty="0">
                <a:solidFill>
                  <a:srgbClr val="C00000"/>
                </a:solidFill>
              </a:rPr>
              <a:t>m</a:t>
            </a:r>
            <a:r>
              <a:rPr lang="en-GB" dirty="0"/>
              <a:t>e</a:t>
            </a:r>
            <a:endParaRPr lang="en-US" dirty="0"/>
          </a:p>
        </p:txBody>
      </p:sp>
      <p:sp>
        <p:nvSpPr>
          <p:cNvPr id="3" name="Text Placeholder 2">
            <a:extLst>
              <a:ext uri="{FF2B5EF4-FFF2-40B4-BE49-F238E27FC236}">
                <a16:creationId xmlns:a16="http://schemas.microsoft.com/office/drawing/2014/main" id="{DC2B4A99-7FBF-7944-9FB7-BC9E20A7F2A9}"/>
              </a:ext>
            </a:extLst>
          </p:cNvPr>
          <p:cNvSpPr>
            <a:spLocks noGrp="1"/>
          </p:cNvSpPr>
          <p:nvPr>
            <p:ph type="body" idx="1"/>
          </p:nvPr>
        </p:nvSpPr>
        <p:spPr>
          <a:xfrm>
            <a:off x="311700" y="1017725"/>
            <a:ext cx="8520600" cy="3416400"/>
          </a:xfrm>
        </p:spPr>
        <p:txBody>
          <a:bodyPr/>
          <a:lstStyle/>
          <a:p>
            <a:r>
              <a:rPr lang="en-GB" dirty="0"/>
              <a:t>By the end of this projector aim is too release a minimum of 3 web clips that are a minute long maximum, which can be released on social media.</a:t>
            </a:r>
          </a:p>
          <a:p>
            <a:r>
              <a:rPr lang="en-GB" dirty="0"/>
              <a:t>We will advertise Pembrokeshire and Tenby as a whole using b-roll and cinematic footage to add a more professional feel.</a:t>
            </a:r>
          </a:p>
          <a:p>
            <a:r>
              <a:rPr lang="en-GB" dirty="0"/>
              <a:t>Working with the other group we will be able to work together to help each other get the footage etc that we all need, and work alongside each other where needed. </a:t>
            </a:r>
          </a:p>
          <a:p>
            <a:r>
              <a:rPr lang="en-GB" dirty="0"/>
              <a:t>Working together as a team, we won’t just stick to our own individual roles, we will play to our Individual strengths and take over any roles should </a:t>
            </a:r>
            <a:r>
              <a:rPr lang="en-GB"/>
              <a:t>we need to. </a:t>
            </a:r>
            <a:endParaRPr lang="en-US" dirty="0"/>
          </a:p>
        </p:txBody>
      </p:sp>
    </p:spTree>
    <p:extLst>
      <p:ext uri="{BB962C8B-B14F-4D97-AF65-F5344CB8AC3E}">
        <p14:creationId xmlns:p14="http://schemas.microsoft.com/office/powerpoint/2010/main" val="1320351807"/>
      </p:ext>
    </p:extLst>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394</Words>
  <Application>Microsoft Office PowerPoint</Application>
  <PresentationFormat>On-screen Show (16:9)</PresentationFormat>
  <Paragraphs>25</Paragraphs>
  <Slides>11</Slides>
  <Notes>7</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Simple Dark</vt:lpstr>
      <vt:lpstr>IRONMAN Wales</vt:lpstr>
      <vt:lpstr>Roles</vt:lpstr>
      <vt:lpstr>The Concept</vt:lpstr>
      <vt:lpstr>PowerPoint Presentation</vt:lpstr>
      <vt:lpstr>Location</vt:lpstr>
      <vt:lpstr>PowerPoint Presentation</vt:lpstr>
      <vt:lpstr>PowerPoint Presentation</vt:lpstr>
      <vt:lpstr>Plan</vt:lpstr>
      <vt:lpstr>The Course</vt:lpstr>
      <vt:lpstr>Example Footage</vt:lpstr>
      <vt:lpstr>The final outcome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IRONMAN Wales</dc:title>
  <cp:lastModifiedBy>Georgia Thomas</cp:lastModifiedBy>
  <cp:revision>7</cp:revision>
  <dcterms:modified xsi:type="dcterms:W3CDTF">2020-02-07T13:44:41Z</dcterms:modified>
</cp:coreProperties>
</file>