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9"/>
  </p:notesMasterIdLst>
  <p:sldIdLst>
    <p:sldId id="256" r:id="rId2"/>
    <p:sldId id="273" r:id="rId3"/>
    <p:sldId id="274" r:id="rId4"/>
    <p:sldId id="275" r:id="rId5"/>
    <p:sldId id="277" r:id="rId6"/>
    <p:sldId id="276" r:id="rId7"/>
    <p:sldId id="278" r:id="rId8"/>
    <p:sldId id="279" r:id="rId9"/>
    <p:sldId id="280" r:id="rId10"/>
    <p:sldId id="281" r:id="rId11"/>
    <p:sldId id="282" r:id="rId12"/>
    <p:sldId id="283" r:id="rId13"/>
    <p:sldId id="289" r:id="rId14"/>
    <p:sldId id="291" r:id="rId15"/>
    <p:sldId id="284" r:id="rId16"/>
    <p:sldId id="285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3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Vectors 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vector is R’s most fundamental data type</a:t>
            </a:r>
          </a:p>
          <a:p>
            <a:r>
              <a:rPr lang="en-GB" dirty="0"/>
              <a:t>Even individual numbers (scalars) do not have separate data types, but are instead treated as special cases of vectors</a:t>
            </a:r>
          </a:p>
          <a:p>
            <a:pPr lvl="1"/>
            <a:r>
              <a:rPr lang="en-GB" dirty="0"/>
              <a:t>These are vectors with a single element</a:t>
            </a:r>
          </a:p>
          <a:p>
            <a:r>
              <a:rPr lang="en-GB" dirty="0"/>
              <a:t>Vectors are also the basis for more complex data structures like matrices, but more of that in later weeks</a:t>
            </a:r>
          </a:p>
          <a:p>
            <a:r>
              <a:rPr lang="en-GB" dirty="0"/>
              <a:t>We will look at</a:t>
            </a:r>
          </a:p>
          <a:p>
            <a:pPr lvl="1"/>
            <a:r>
              <a:rPr lang="en-GB" dirty="0"/>
              <a:t>Recycling (automatically changing vector length)</a:t>
            </a:r>
          </a:p>
          <a:p>
            <a:pPr lvl="1"/>
            <a:r>
              <a:rPr lang="en-GB" dirty="0"/>
              <a:t>Filtering (extracting subsets of vectors)</a:t>
            </a:r>
          </a:p>
          <a:p>
            <a:pPr lvl="1"/>
            <a:r>
              <a:rPr lang="en-GB" dirty="0"/>
              <a:t>Vectorisation (applying functions element-wise)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59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Scalars and 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defining variables in C/C#</a:t>
            </a:r>
          </a:p>
          <a:p>
            <a:pPr marL="402336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x;</a:t>
            </a:r>
          </a:p>
          <a:p>
            <a:pPr marL="402336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y[3];</a:t>
            </a:r>
          </a:p>
          <a:p>
            <a:r>
              <a:rPr lang="en-GB" dirty="0">
                <a:cs typeface="Arial" panose="020B0604020202020204" pitchFamily="34" charset="0"/>
              </a:rPr>
              <a:t>The compiler allocates space for a single integer for x, and for an array of 3 integers for y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R treats numbers as one-element vectors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R variable types are called </a:t>
            </a:r>
            <a:r>
              <a:rPr lang="en-GB" i="1" dirty="0">
                <a:cs typeface="Arial" panose="020B0604020202020204" pitchFamily="34" charset="0"/>
              </a:rPr>
              <a:t>modes</a:t>
            </a:r>
            <a:endParaRPr lang="en-GB" dirty="0">
              <a:cs typeface="Arial" panose="020B0604020202020204" pitchFamily="34" charset="0"/>
            </a:endParaRPr>
          </a:p>
          <a:p>
            <a:pPr lvl="1"/>
            <a:r>
              <a:rPr lang="en-GB" dirty="0">
                <a:cs typeface="Arial" panose="020B0604020202020204" pitchFamily="34" charset="0"/>
              </a:rPr>
              <a:t>Integer, numeric (floating point), character (string), logical (Boolean), complex…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typeof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 </a:t>
            </a:r>
            <a:r>
              <a:rPr lang="en-GB" dirty="0">
                <a:cs typeface="Arial" panose="020B0604020202020204" pitchFamily="34" charset="0"/>
              </a:rPr>
              <a:t>returns the mode of vector x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Vector indices start at 1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196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Creating a one-element vector is simple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</a:p>
          <a:p>
            <a:pPr lvl="1"/>
            <a:r>
              <a:rPr lang="en-GB" dirty="0"/>
              <a:t>This creates a new vector a and assigns 3 to it</a:t>
            </a:r>
          </a:p>
          <a:p>
            <a:r>
              <a:rPr lang="en-GB" dirty="0"/>
              <a:t>Creating a multi-element vector consisting of elements that increase or decrease by 1 is also simple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b&lt;-1:4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2 3 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c&lt;-9.5:5.5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9.5  8.5  7.5  6.5  5.5</a:t>
            </a:r>
          </a:p>
          <a:p>
            <a:pPr lvl="1"/>
            <a:r>
              <a:rPr lang="en-GB" dirty="0"/>
              <a:t>These create new vectors of the appropriate length and then assign the values to it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145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Sequences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The : symbol is used to define a sequence of numbers</a:t>
            </a:r>
          </a:p>
          <a:p>
            <a:pPr lvl="1"/>
            <a:r>
              <a:rPr lang="en-GB" dirty="0"/>
              <a:t>This has a step size of 1 (up or down)</a:t>
            </a:r>
          </a:p>
          <a:p>
            <a:r>
              <a:rPr lang="en-GB" dirty="0"/>
              <a:t>If you need to use other steps, you can multiply the numbers during the assignment process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b&lt;-1:4*3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 6 9 12</a:t>
            </a:r>
            <a:endParaRPr lang="en-GB" dirty="0"/>
          </a:p>
          <a:p>
            <a:r>
              <a:rPr lang="en-GB" dirty="0"/>
              <a:t>If you need a non-integer step, use the </a:t>
            </a:r>
            <a:r>
              <a:rPr lang="en-GB" i="1" dirty="0"/>
              <a:t>sequence</a:t>
            </a:r>
            <a:r>
              <a:rPr lang="en-GB" dirty="0"/>
              <a:t> function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(1, 3, by=0.4)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1.0  1.4  1.8  2.2  2.6  3.0</a:t>
            </a:r>
            <a:endParaRPr lang="en-GB" dirty="0"/>
          </a:p>
          <a:p>
            <a:pPr lvl="1"/>
            <a:r>
              <a:rPr lang="en-GB" dirty="0"/>
              <a:t>This takes the starting value, the ending value, and the step size as parameters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12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Creating more complex vectors requires the use of the </a:t>
            </a:r>
            <a:r>
              <a:rPr lang="en-GB" i="1" dirty="0"/>
              <a:t>concatenate</a:t>
            </a:r>
            <a:r>
              <a:rPr lang="en-GB" dirty="0"/>
              <a:t> function</a:t>
            </a:r>
          </a:p>
          <a:p>
            <a:pPr lvl="1"/>
            <a:r>
              <a:rPr lang="en-GB" dirty="0"/>
              <a:t>This is needed for modes other than integer and numeric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d&lt;-c(TRUE, TRUE, FALSE)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FALSE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e&lt;-c(“red”, “green”, “blue”, “yellow”)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red  green  blue  yellow</a:t>
            </a:r>
            <a:endParaRPr lang="en-GB" dirty="0"/>
          </a:p>
          <a:p>
            <a:r>
              <a:rPr lang="en-GB" dirty="0"/>
              <a:t>It can also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f&lt;-c(8, 14, 83, 23)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14 83 23</a:t>
            </a:r>
            <a:endParaRPr lang="en-GB" dirty="0"/>
          </a:p>
          <a:p>
            <a:pPr lvl="1"/>
            <a:r>
              <a:rPr lang="en-GB" dirty="0"/>
              <a:t>Note that the elements appear in the order they were assigned, not in numerical 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022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Concatenation allows us to take multiple vectors and glue them together</a:t>
            </a:r>
          </a:p>
          <a:p>
            <a:pPr lvl="1"/>
            <a:r>
              <a:rPr lang="en-GB" dirty="0"/>
              <a:t>The elements to be added are separated by commas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g&lt;-c(“dog”, “cat”)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h&lt;-c(“chicken”, “pig”)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j&lt;-c(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g,h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dog  cat  chicken  pig</a:t>
            </a:r>
            <a:endParaRPr lang="en-GB" dirty="0"/>
          </a:p>
          <a:p>
            <a:endParaRPr lang="en-GB" dirty="0"/>
          </a:p>
          <a:p>
            <a:r>
              <a:rPr lang="en-GB" dirty="0"/>
              <a:t>Elements can be added to the middle of a vector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k&lt;-c(g, “horse”, h)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dog  cat  horse  chicken  pig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362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To add an element to the middle of an existing vector, concatenate the first part of the vector, the new element, and the rest of the vector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m&lt;-c(8, 14, 83, 23)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83  23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m&lt;-c(m[1:3], 42, m[4])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83  42  23</a:t>
            </a:r>
          </a:p>
          <a:p>
            <a:endParaRPr lang="en-GB" dirty="0"/>
          </a:p>
          <a:p>
            <a:r>
              <a:rPr lang="en-GB" dirty="0"/>
              <a:t>Elements are deleted in a similar manner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m&lt;-c(8, 14, 83, 23)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83  23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m&lt;-c(m[1:2], m[4])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23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410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 vector of the following elements in three different ways: -4  0  4  8  12</a:t>
            </a:r>
          </a:p>
          <a:p>
            <a:pPr lvl="1"/>
            <a:r>
              <a:rPr lang="en-GB" dirty="0"/>
              <a:t>Display the value of the final element</a:t>
            </a:r>
          </a:p>
          <a:p>
            <a:pPr lvl="1"/>
            <a:r>
              <a:rPr lang="en-GB" dirty="0"/>
              <a:t>Add an element of value 10 after the 8</a:t>
            </a:r>
          </a:p>
          <a:p>
            <a:pPr lvl="1"/>
            <a:r>
              <a:rPr lang="en-GB" dirty="0"/>
              <a:t>Remove the element of value 0 from the vector</a:t>
            </a:r>
          </a:p>
          <a:p>
            <a:pPr lvl="1"/>
            <a:r>
              <a:rPr lang="en-GB" dirty="0"/>
              <a:t>Change the element of value 4 to value 6</a:t>
            </a:r>
          </a:p>
          <a:p>
            <a:pPr lvl="1"/>
            <a:r>
              <a:rPr lang="en-GB" dirty="0"/>
              <a:t>What do you think NA means if you display [1:6]?</a:t>
            </a:r>
          </a:p>
          <a:p>
            <a:r>
              <a:rPr lang="en-GB" dirty="0"/>
              <a:t>Does the following command do anything odd?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&lt;-c(1.4:5.3)</a:t>
            </a:r>
            <a:endParaRPr lang="en-GB" dirty="0"/>
          </a:p>
          <a:p>
            <a:r>
              <a:rPr lang="en-GB" dirty="0"/>
              <a:t>What happens if you try to create a vector using the following command?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&lt;-c(1, “fish”, TRUE, 3, 4, 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22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What do you think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/>
              <a:t> means if you display [1:6]?</a:t>
            </a:r>
          </a:p>
          <a:p>
            <a:pPr lvl="1"/>
            <a:r>
              <a:rPr lang="en-GB" dirty="0"/>
              <a:t>Every time you use &lt;- the vector is resized and reassigned, so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my_vector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[6] </a:t>
            </a:r>
            <a:r>
              <a:rPr lang="en-GB" dirty="0"/>
              <a:t>is not applicable</a:t>
            </a:r>
          </a:p>
          <a:p>
            <a:r>
              <a:rPr lang="en-GB" dirty="0"/>
              <a:t>Does the following command do anything odd?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&lt;-c(1.4:5.3)</a:t>
            </a:r>
            <a:endParaRPr lang="en-GB" dirty="0"/>
          </a:p>
          <a:p>
            <a:pPr lvl="1"/>
            <a:r>
              <a:rPr lang="en-GB" dirty="0"/>
              <a:t>The values assigned are 1.4, 2.4, 3.4, 4.4</a:t>
            </a:r>
          </a:p>
          <a:p>
            <a:pPr lvl="1"/>
            <a:r>
              <a:rPr lang="en-GB" dirty="0"/>
              <a:t>It doesn’t do 5.4, as you told it to stop at 5.4</a:t>
            </a:r>
          </a:p>
          <a:p>
            <a:r>
              <a:rPr lang="en-GB" dirty="0"/>
              <a:t>What happens if you try to create a vector using the following command?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&lt;-c(1, “fish”, TRUE, 3, 4, 5)</a:t>
            </a:r>
          </a:p>
          <a:p>
            <a:pPr lvl="1"/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The values assigned are all strings</a:t>
            </a:r>
          </a:p>
          <a:p>
            <a:pPr lvl="1"/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R assumes that if one element is a string, all 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62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Operations are applied element-wise</a:t>
            </a:r>
          </a:p>
          <a:p>
            <a:pPr lvl="1"/>
            <a:r>
              <a:rPr lang="en-GB" dirty="0"/>
              <a:t>The operation is applied to the first elements in vectors x and y, then to the second elements in x and y and so on.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x&lt;-c(1,2,3)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y&lt;-c(4,5,6)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x+y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 7 9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 * 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4 10 18</a:t>
            </a:r>
          </a:p>
          <a:p>
            <a:r>
              <a:rPr lang="en-GB" dirty="0"/>
              <a:t>All operations are actually functions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“+”(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 7 9</a:t>
            </a:r>
          </a:p>
          <a:p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700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Arithmetical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All of the standard arithmetical operations work in this manner</a:t>
            </a:r>
          </a:p>
          <a:p>
            <a:pPr lvl="1"/>
            <a:r>
              <a:rPr lang="en-GB" dirty="0"/>
              <a:t>+ addition</a:t>
            </a:r>
          </a:p>
          <a:p>
            <a:pPr lvl="1"/>
            <a:r>
              <a:rPr lang="en-GB" dirty="0"/>
              <a:t>- subtraction</a:t>
            </a:r>
          </a:p>
          <a:p>
            <a:pPr lvl="1"/>
            <a:r>
              <a:rPr lang="en-GB" dirty="0"/>
              <a:t>* multiplication</a:t>
            </a:r>
          </a:p>
          <a:p>
            <a:pPr lvl="1"/>
            <a:r>
              <a:rPr lang="en-GB" dirty="0"/>
              <a:t>^ raise to the power</a:t>
            </a:r>
          </a:p>
          <a:p>
            <a:pPr lvl="1"/>
            <a:r>
              <a:rPr lang="en-GB" dirty="0"/>
              <a:t>/ floating point division</a:t>
            </a:r>
          </a:p>
          <a:p>
            <a:pPr lvl="1"/>
            <a:r>
              <a:rPr lang="en-GB" dirty="0"/>
              <a:t>%/% integer division</a:t>
            </a:r>
          </a:p>
          <a:p>
            <a:pPr lvl="1"/>
            <a:r>
              <a:rPr lang="en-GB" dirty="0"/>
              <a:t>%% mod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x&lt;-c(1,4)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y&lt;-c(5,2)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 / 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0.2 2.0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25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</a:t>
            </a:r>
            <a:r>
              <a:rPr lang="en-GB" dirty="0"/>
              <a:t> with the values 1,3,5,7,9</a:t>
            </a:r>
          </a:p>
          <a:p>
            <a:pPr lvl="1"/>
            <a:r>
              <a:rPr lang="en-GB" dirty="0"/>
              <a:t>Perform the following operations 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</a:t>
            </a:r>
            <a:r>
              <a:rPr lang="en-GB" dirty="0"/>
              <a:t>:</a:t>
            </a:r>
          </a:p>
          <a:p>
            <a:pPr lvl="2"/>
            <a:r>
              <a:rPr lang="en-GB" dirty="0"/>
              <a:t>Add 3</a:t>
            </a:r>
          </a:p>
          <a:p>
            <a:pPr lvl="2"/>
            <a:r>
              <a:rPr lang="en-GB" dirty="0"/>
              <a:t>Subtract 9</a:t>
            </a:r>
          </a:p>
          <a:p>
            <a:pPr lvl="2"/>
            <a:r>
              <a:rPr lang="en-GB" dirty="0"/>
              <a:t>Multiply by 2.5</a:t>
            </a:r>
          </a:p>
          <a:p>
            <a:pPr lvl="2"/>
            <a:r>
              <a:rPr lang="en-GB" dirty="0"/>
              <a:t>Divide by 4</a:t>
            </a:r>
          </a:p>
          <a:p>
            <a:pPr lvl="2"/>
            <a:r>
              <a:rPr lang="en-GB" dirty="0"/>
              <a:t>Cube</a:t>
            </a:r>
          </a:p>
          <a:p>
            <a:pPr lvl="1"/>
            <a:r>
              <a:rPr lang="en-GB" dirty="0"/>
              <a:t>Create a second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vector_2</a:t>
            </a:r>
            <a:r>
              <a:rPr lang="en-GB" dirty="0"/>
              <a:t> with the values 2, -3, 4, 3, 6 and perform the same operations as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vector_1+vector_2</a:t>
            </a:r>
            <a:r>
              <a:rPr lang="en-GB" dirty="0"/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vector_1-vector_2</a:t>
            </a:r>
            <a:r>
              <a:rPr lang="en-GB" dirty="0"/>
              <a:t> etc.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Make sure that you understand the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1214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previous exercise we got float mode data for some of the results</a:t>
            </a:r>
          </a:p>
          <a:p>
            <a:r>
              <a:rPr lang="en-GB" dirty="0"/>
              <a:t>R defaults to 6 decimal places plus an exponent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exponent shows the power of 10 to which the number should be raised</a:t>
            </a:r>
          </a:p>
          <a:p>
            <a:pPr lvl="1"/>
            <a:r>
              <a:rPr lang="en-GB" dirty="0"/>
              <a:t>3.703704e-02 = 0.03703704</a:t>
            </a:r>
          </a:p>
          <a:p>
            <a:pPr lvl="1"/>
            <a:r>
              <a:rPr lang="en-GB" dirty="0"/>
              <a:t>5.314410e+05 = 531441</a:t>
            </a:r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53" y="2420888"/>
            <a:ext cx="8332249" cy="2039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923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commonly-used technique is to form a subvector by picking elements of a given vector for a specific indices</a:t>
            </a:r>
          </a:p>
          <a:p>
            <a:pPr lvl="1"/>
            <a:r>
              <a:rPr lang="en-GB" dirty="0"/>
              <a:t>Format: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vector1[vector2], </a:t>
            </a:r>
            <a:r>
              <a:rPr lang="en-GB" dirty="0"/>
              <a:t>where we select the elements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vector1</a:t>
            </a:r>
            <a:r>
              <a:rPr lang="en-GB" dirty="0"/>
              <a:t> whose indices are given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vector2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y&lt;-c(0.4, 0.8, 1.2, 1.6, 2.0, 2.4)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y[2:3]	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subvector directly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0.8  1.2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z&lt;-3:5	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y[z]	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subvector with another vector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1.2  1.6  2.0</a:t>
            </a:r>
            <a:endParaRPr lang="en-GB" dirty="0"/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y[c(2,6)]	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create a new subvector index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0.8  2.4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6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Including duplicates is okay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x&lt;-c(0.4, 0.8, 1.2, 1.6, 2.0, 2.4)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x[c(1,3,3,6)]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1.2  1.2  2.4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To exclude an element, make its index negative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x&lt;-c(0.4, 0.8, 1.2, 1.6, 2.0, 2.4)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x[-2]	# exclude element 2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1.2  1.6  2.0  2.4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x[c(-1,-5)]	# exclude elements 1 and 5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0.8 1.2  1.6  2.4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x[c(-2:-4)]	# exclude elements 2 to 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2.0  2.4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62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Vectors II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2.0 to </a:t>
            </a:r>
            <a:r>
              <a:rPr lang="en-GB" dirty="0" smtClean="0"/>
              <a:t>2.2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13911</TotalTime>
  <Words>1216</Words>
  <Application>Microsoft Office PowerPoint</Application>
  <PresentationFormat>On-screen Show (4:3)</PresentationFormat>
  <Paragraphs>197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Georgia</vt:lpstr>
      <vt:lpstr>Trebuchet MS</vt:lpstr>
      <vt:lpstr>Wingdings 2</vt:lpstr>
      <vt:lpstr>Nik2013</vt:lpstr>
      <vt:lpstr> Vectors I</vt:lpstr>
      <vt:lpstr>Introduction</vt:lpstr>
      <vt:lpstr>Scalars and Vectors</vt:lpstr>
      <vt:lpstr>Creating Vectors</vt:lpstr>
      <vt:lpstr>Sequences</vt:lpstr>
      <vt:lpstr>Concatenate</vt:lpstr>
      <vt:lpstr>Concatenation</vt:lpstr>
      <vt:lpstr>Concatenation</vt:lpstr>
      <vt:lpstr>Exercises</vt:lpstr>
      <vt:lpstr>Exercise Solutions</vt:lpstr>
      <vt:lpstr>Vector Operations</vt:lpstr>
      <vt:lpstr>Arithmetical Operations</vt:lpstr>
      <vt:lpstr>Exercises</vt:lpstr>
      <vt:lpstr>Data Format</vt:lpstr>
      <vt:lpstr>Vector Indexing</vt:lpstr>
      <vt:lpstr>Vector Indexing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332</cp:revision>
  <dcterms:created xsi:type="dcterms:W3CDTF">2011-09-13T10:27:46Z</dcterms:created>
  <dcterms:modified xsi:type="dcterms:W3CDTF">2019-10-09T09:45:05Z</dcterms:modified>
</cp:coreProperties>
</file>