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70"/>
  </p:notesMasterIdLst>
  <p:handoutMasterIdLst>
    <p:handoutMasterId r:id="rId71"/>
  </p:handoutMasterIdLst>
  <p:sldIdLst>
    <p:sldId id="314" r:id="rId2"/>
    <p:sldId id="410" r:id="rId3"/>
    <p:sldId id="412" r:id="rId4"/>
    <p:sldId id="406" r:id="rId5"/>
    <p:sldId id="407" r:id="rId6"/>
    <p:sldId id="408" r:id="rId7"/>
    <p:sldId id="409" r:id="rId8"/>
    <p:sldId id="413" r:id="rId9"/>
    <p:sldId id="419" r:id="rId10"/>
    <p:sldId id="415" r:id="rId11"/>
    <p:sldId id="418" r:id="rId12"/>
    <p:sldId id="423" r:id="rId13"/>
    <p:sldId id="422" r:id="rId14"/>
    <p:sldId id="451" r:id="rId15"/>
    <p:sldId id="473" r:id="rId16"/>
    <p:sldId id="421" r:id="rId17"/>
    <p:sldId id="452" r:id="rId18"/>
    <p:sldId id="424" r:id="rId19"/>
    <p:sldId id="457" r:id="rId20"/>
    <p:sldId id="430" r:id="rId21"/>
    <p:sldId id="416" r:id="rId22"/>
    <p:sldId id="417" r:id="rId23"/>
    <p:sldId id="426" r:id="rId24"/>
    <p:sldId id="453" r:id="rId25"/>
    <p:sldId id="460" r:id="rId26"/>
    <p:sldId id="427" r:id="rId27"/>
    <p:sldId id="425" r:id="rId28"/>
    <p:sldId id="455" r:id="rId29"/>
    <p:sldId id="428" r:id="rId30"/>
    <p:sldId id="432" r:id="rId31"/>
    <p:sldId id="441" r:id="rId32"/>
    <p:sldId id="429" r:id="rId33"/>
    <p:sldId id="454" r:id="rId34"/>
    <p:sldId id="414" r:id="rId35"/>
    <p:sldId id="434" r:id="rId36"/>
    <p:sldId id="440" r:id="rId37"/>
    <p:sldId id="433" r:id="rId38"/>
    <p:sldId id="435" r:id="rId39"/>
    <p:sldId id="458" r:id="rId40"/>
    <p:sldId id="456" r:id="rId41"/>
    <p:sldId id="459" r:id="rId42"/>
    <p:sldId id="461" r:id="rId43"/>
    <p:sldId id="420" r:id="rId44"/>
    <p:sldId id="436" r:id="rId45"/>
    <p:sldId id="437" r:id="rId46"/>
    <p:sldId id="438" r:id="rId47"/>
    <p:sldId id="462" r:id="rId48"/>
    <p:sldId id="439" r:id="rId49"/>
    <p:sldId id="446" r:id="rId50"/>
    <p:sldId id="447" r:id="rId51"/>
    <p:sldId id="463" r:id="rId52"/>
    <p:sldId id="464" r:id="rId53"/>
    <p:sldId id="466" r:id="rId54"/>
    <p:sldId id="445" r:id="rId55"/>
    <p:sldId id="448" r:id="rId56"/>
    <p:sldId id="450" r:id="rId57"/>
    <p:sldId id="442" r:id="rId58"/>
    <p:sldId id="443" r:id="rId59"/>
    <p:sldId id="444" r:id="rId60"/>
    <p:sldId id="449" r:id="rId61"/>
    <p:sldId id="465" r:id="rId62"/>
    <p:sldId id="467" r:id="rId63"/>
    <p:sldId id="468" r:id="rId64"/>
    <p:sldId id="469" r:id="rId65"/>
    <p:sldId id="470" r:id="rId66"/>
    <p:sldId id="471" r:id="rId67"/>
    <p:sldId id="472" r:id="rId68"/>
    <p:sldId id="411" r:id="rId69"/>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410"/>
            <p14:sldId id="412"/>
            <p14:sldId id="406"/>
            <p14:sldId id="407"/>
          </p14:sldIdLst>
        </p14:section>
        <p14:section name="Untitled Section" id="{28777A00-2DD7-4E4E-98DB-9E3D9C6C0474}">
          <p14:sldIdLst>
            <p14:sldId id="408"/>
            <p14:sldId id="409"/>
            <p14:sldId id="413"/>
            <p14:sldId id="419"/>
            <p14:sldId id="415"/>
            <p14:sldId id="418"/>
            <p14:sldId id="423"/>
            <p14:sldId id="422"/>
            <p14:sldId id="451"/>
            <p14:sldId id="473"/>
            <p14:sldId id="421"/>
            <p14:sldId id="452"/>
            <p14:sldId id="424"/>
            <p14:sldId id="457"/>
            <p14:sldId id="430"/>
            <p14:sldId id="416"/>
            <p14:sldId id="417"/>
            <p14:sldId id="426"/>
            <p14:sldId id="453"/>
            <p14:sldId id="460"/>
            <p14:sldId id="427"/>
            <p14:sldId id="425"/>
            <p14:sldId id="455"/>
            <p14:sldId id="428"/>
            <p14:sldId id="432"/>
            <p14:sldId id="441"/>
            <p14:sldId id="429"/>
            <p14:sldId id="454"/>
            <p14:sldId id="414"/>
            <p14:sldId id="434"/>
            <p14:sldId id="440"/>
            <p14:sldId id="433"/>
            <p14:sldId id="435"/>
            <p14:sldId id="458"/>
            <p14:sldId id="456"/>
            <p14:sldId id="459"/>
            <p14:sldId id="461"/>
            <p14:sldId id="420"/>
            <p14:sldId id="436"/>
            <p14:sldId id="437"/>
            <p14:sldId id="438"/>
            <p14:sldId id="462"/>
            <p14:sldId id="439"/>
            <p14:sldId id="446"/>
            <p14:sldId id="447"/>
            <p14:sldId id="463"/>
            <p14:sldId id="464"/>
            <p14:sldId id="466"/>
            <p14:sldId id="445"/>
            <p14:sldId id="448"/>
            <p14:sldId id="450"/>
            <p14:sldId id="442"/>
            <p14:sldId id="443"/>
            <p14:sldId id="444"/>
            <p14:sldId id="449"/>
            <p14:sldId id="465"/>
            <p14:sldId id="467"/>
            <p14:sldId id="468"/>
            <p14:sldId id="469"/>
            <p14:sldId id="470"/>
            <p14:sldId id="471"/>
            <p14:sldId id="472"/>
            <p14:sldId id="411"/>
          </p14:sldIdLst>
        </p14:section>
        <p14:section name="Untitled Section" id="{C310DF6B-37C9-4A6A-A52F-D0147F7551D5}">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5" autoAdjust="0"/>
    <p:restoredTop sz="96433" autoAdjust="0"/>
  </p:normalViewPr>
  <p:slideViewPr>
    <p:cSldViewPr snapToGrid="0">
      <p:cViewPr varScale="1">
        <p:scale>
          <a:sx n="101" d="100"/>
          <a:sy n="101" d="100"/>
        </p:scale>
        <p:origin x="843" y="6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a:t>Create </a:t>
            </a:r>
            <a:r>
              <a:rPr lang="en-US" altLang="en-US" sz="4000" dirty="0"/>
              <a:t>React App</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22A86-A381-DE52-74BC-39BDCFECB238}"/>
              </a:ext>
            </a:extLst>
          </p:cNvPr>
          <p:cNvSpPr>
            <a:spLocks noGrp="1"/>
          </p:cNvSpPr>
          <p:nvPr>
            <p:ph type="title"/>
          </p:nvPr>
        </p:nvSpPr>
        <p:spPr/>
        <p:txBody>
          <a:bodyPr/>
          <a:lstStyle/>
          <a:p>
            <a:r>
              <a:rPr lang="en-GB" dirty="0"/>
              <a:t>What is React?</a:t>
            </a:r>
          </a:p>
        </p:txBody>
      </p:sp>
      <p:sp>
        <p:nvSpPr>
          <p:cNvPr id="3" name="Content Placeholder 2">
            <a:extLst>
              <a:ext uri="{FF2B5EF4-FFF2-40B4-BE49-F238E27FC236}">
                <a16:creationId xmlns:a16="http://schemas.microsoft.com/office/drawing/2014/main" id="{5D6C77F8-13F0-CE4A-7A0E-F25C074CB9B2}"/>
              </a:ext>
            </a:extLst>
          </p:cNvPr>
          <p:cNvSpPr>
            <a:spLocks noGrp="1"/>
          </p:cNvSpPr>
          <p:nvPr>
            <p:ph idx="1"/>
          </p:nvPr>
        </p:nvSpPr>
        <p:spPr>
          <a:xfrm>
            <a:off x="1047750" y="1298164"/>
            <a:ext cx="7029450" cy="4540661"/>
          </a:xfrm>
        </p:spPr>
        <p:txBody>
          <a:bodyPr/>
          <a:lstStyle/>
          <a:p>
            <a:r>
              <a:rPr lang="en-GB" dirty="0"/>
              <a:t>React is not a framework (unlike Angular, which is more opinionated).</a:t>
            </a:r>
          </a:p>
          <a:p>
            <a:r>
              <a:rPr lang="en-GB" dirty="0"/>
              <a:t>React is an open-source project created by Facebook.</a:t>
            </a:r>
          </a:p>
          <a:p>
            <a:r>
              <a:rPr lang="en-GB" dirty="0"/>
              <a:t>React is used to build user interfaces (UI) on the front end.</a:t>
            </a:r>
          </a:p>
          <a:p>
            <a:r>
              <a:rPr lang="en-GB" dirty="0"/>
              <a:t>React is the view layer of an MVC application (Model View Controller)</a:t>
            </a:r>
          </a:p>
          <a:p>
            <a:r>
              <a:rPr lang="en-GB" dirty="0"/>
              <a:t>React implements a browser-independent DOM system for performance and cross-browser compatibility.</a:t>
            </a:r>
          </a:p>
          <a:p>
            <a:r>
              <a:rPr lang="en-GB" dirty="0"/>
              <a:t>You specify “HTML” in React using JavaScript XML (JSX)</a:t>
            </a:r>
          </a:p>
          <a:p>
            <a:pPr lvl="1">
              <a:buFont typeface="Wingdings" panose="05000000000000000000" pitchFamily="2" charset="2"/>
              <a:buChar char="Ø"/>
            </a:pPr>
            <a:r>
              <a:rPr lang="en-GB" dirty="0"/>
              <a:t>JSX is actually closer to JavaScript, not HTML, so there are a few key differences</a:t>
            </a:r>
          </a:p>
          <a:p>
            <a:endParaRPr lang="en-GB" dirty="0"/>
          </a:p>
        </p:txBody>
      </p:sp>
      <p:sp>
        <p:nvSpPr>
          <p:cNvPr id="4" name="Footer Placeholder 3">
            <a:extLst>
              <a:ext uri="{FF2B5EF4-FFF2-40B4-BE49-F238E27FC236}">
                <a16:creationId xmlns:a16="http://schemas.microsoft.com/office/drawing/2014/main" id="{E37956C5-2A6A-22DC-D720-94575E046209}"/>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219996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A994-F061-1C29-39F8-666FADA3FAF1}"/>
              </a:ext>
            </a:extLst>
          </p:cNvPr>
          <p:cNvSpPr>
            <a:spLocks noGrp="1"/>
          </p:cNvSpPr>
          <p:nvPr>
            <p:ph type="title"/>
          </p:nvPr>
        </p:nvSpPr>
        <p:spPr/>
        <p:txBody>
          <a:bodyPr/>
          <a:lstStyle/>
          <a:p>
            <a:r>
              <a:rPr lang="en-GB" dirty="0"/>
              <a:t>FYI: Function vs Class Components</a:t>
            </a:r>
          </a:p>
        </p:txBody>
      </p:sp>
      <p:sp>
        <p:nvSpPr>
          <p:cNvPr id="3" name="Content Placeholder 2">
            <a:extLst>
              <a:ext uri="{FF2B5EF4-FFF2-40B4-BE49-F238E27FC236}">
                <a16:creationId xmlns:a16="http://schemas.microsoft.com/office/drawing/2014/main" id="{73B1B298-5904-01D4-F8BA-5E07AA3F7F0F}"/>
              </a:ext>
            </a:extLst>
          </p:cNvPr>
          <p:cNvSpPr>
            <a:spLocks noGrp="1"/>
          </p:cNvSpPr>
          <p:nvPr>
            <p:ph idx="1"/>
          </p:nvPr>
        </p:nvSpPr>
        <p:spPr>
          <a:xfrm>
            <a:off x="118446" y="729625"/>
            <a:ext cx="8755498" cy="1535055"/>
          </a:xfrm>
        </p:spPr>
        <p:txBody>
          <a:bodyPr/>
          <a:lstStyle/>
          <a:p>
            <a:r>
              <a:rPr lang="en-GB" dirty="0"/>
              <a:t>There is some confusion between using </a:t>
            </a:r>
            <a:r>
              <a:rPr lang="en-GB" b="1" dirty="0"/>
              <a:t>state hooks </a:t>
            </a:r>
            <a:r>
              <a:rPr lang="en-GB" dirty="0"/>
              <a:t>and </a:t>
            </a:r>
            <a:r>
              <a:rPr lang="en-GB" b="1" dirty="0"/>
              <a:t>classes</a:t>
            </a:r>
            <a:r>
              <a:rPr lang="en-GB" dirty="0"/>
              <a:t> in React. You will find a number of examples using both.</a:t>
            </a:r>
          </a:p>
          <a:p>
            <a:pPr lvl="1"/>
            <a:r>
              <a:rPr lang="en-GB" dirty="0"/>
              <a:t>They are interchangeable, you can use either approach</a:t>
            </a:r>
          </a:p>
          <a:p>
            <a:pPr lvl="1"/>
            <a:r>
              <a:rPr lang="en-GB" b="1" dirty="0"/>
              <a:t>The recommended approach is to use state hooks</a:t>
            </a:r>
          </a:p>
          <a:p>
            <a:endParaRPr lang="en-GB" dirty="0"/>
          </a:p>
          <a:p>
            <a:endParaRPr lang="en-GB" dirty="0"/>
          </a:p>
        </p:txBody>
      </p:sp>
      <p:sp>
        <p:nvSpPr>
          <p:cNvPr id="4" name="Footer Placeholder 3">
            <a:extLst>
              <a:ext uri="{FF2B5EF4-FFF2-40B4-BE49-F238E27FC236}">
                <a16:creationId xmlns:a16="http://schemas.microsoft.com/office/drawing/2014/main" id="{5221A4B1-BD8E-1663-6B06-689D745C9E1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71A311B-6140-BDD9-B6E5-21C00BDEA952}"/>
              </a:ext>
            </a:extLst>
          </p:cNvPr>
          <p:cNvSpPr txBox="1"/>
          <p:nvPr/>
        </p:nvSpPr>
        <p:spPr>
          <a:xfrm>
            <a:off x="4998404" y="6576394"/>
            <a:ext cx="3347391" cy="307777"/>
          </a:xfrm>
          <a:prstGeom prst="rect">
            <a:avLst/>
          </a:prstGeom>
          <a:noFill/>
        </p:spPr>
        <p:txBody>
          <a:bodyPr wrap="none" rtlCol="0">
            <a:spAutoFit/>
          </a:bodyPr>
          <a:lstStyle/>
          <a:p>
            <a:r>
              <a:rPr lang="en-GB" sz="1400" i="1" dirty="0"/>
              <a:t>https://reactjs.org/docs/hooks-state.html</a:t>
            </a:r>
          </a:p>
        </p:txBody>
      </p:sp>
      <p:sp>
        <p:nvSpPr>
          <p:cNvPr id="6" name="TextBox 5">
            <a:extLst>
              <a:ext uri="{FF2B5EF4-FFF2-40B4-BE49-F238E27FC236}">
                <a16:creationId xmlns:a16="http://schemas.microsoft.com/office/drawing/2014/main" id="{4DA5CF59-E17F-A8F8-40C0-C4EDA25E7142}"/>
              </a:ext>
            </a:extLst>
          </p:cNvPr>
          <p:cNvSpPr txBox="1"/>
          <p:nvPr/>
        </p:nvSpPr>
        <p:spPr>
          <a:xfrm>
            <a:off x="23681" y="2196745"/>
            <a:ext cx="4235623" cy="3323987"/>
          </a:xfrm>
          <a:prstGeom prst="rect">
            <a:avLst/>
          </a:prstGeom>
          <a:solidFill>
            <a:schemeClr val="accent6">
              <a:lumMod val="20000"/>
              <a:lumOff val="80000"/>
            </a:schemeClr>
          </a:solidFill>
        </p:spPr>
        <p:txBody>
          <a:bodyPr wrap="square" rtlCol="0">
            <a:spAutoFit/>
          </a:bodyPr>
          <a:lstStyle/>
          <a:p>
            <a:r>
              <a:rPr lang="en-GB" sz="1400" dirty="0"/>
              <a:t>import React, { </a:t>
            </a:r>
            <a:r>
              <a:rPr lang="en-GB" sz="1400" dirty="0" err="1"/>
              <a:t>useState</a:t>
            </a:r>
            <a:r>
              <a:rPr lang="en-GB" sz="1400" dirty="0"/>
              <a:t> } from 'react';</a:t>
            </a:r>
          </a:p>
          <a:p>
            <a:endParaRPr lang="en-GB" sz="1400" dirty="0"/>
          </a:p>
          <a:p>
            <a:r>
              <a:rPr lang="en-GB" sz="1400" dirty="0"/>
              <a:t>function Example() {</a:t>
            </a:r>
          </a:p>
          <a:p>
            <a:endParaRPr lang="en-GB" sz="1400" dirty="0"/>
          </a:p>
          <a:p>
            <a:r>
              <a:rPr lang="en-GB" sz="1400" dirty="0" err="1"/>
              <a:t>const</a:t>
            </a:r>
            <a:r>
              <a:rPr lang="en-GB" sz="1400" dirty="0"/>
              <a:t> [count, </a:t>
            </a:r>
            <a:r>
              <a:rPr lang="en-GB" sz="1400" dirty="0" err="1"/>
              <a:t>setCount</a:t>
            </a:r>
            <a:r>
              <a:rPr lang="en-GB" sz="1400" dirty="0"/>
              <a:t>] = </a:t>
            </a:r>
            <a:r>
              <a:rPr lang="en-GB" sz="1400" dirty="0" err="1"/>
              <a:t>useState</a:t>
            </a:r>
            <a:r>
              <a:rPr lang="en-GB" sz="1400" dirty="0"/>
              <a:t>(0);</a:t>
            </a:r>
          </a:p>
          <a:p>
            <a:endParaRPr lang="en-GB" sz="1400" dirty="0"/>
          </a:p>
          <a:p>
            <a:r>
              <a:rPr lang="en-GB" sz="1400" dirty="0"/>
              <a:t>  return (</a:t>
            </a:r>
          </a:p>
          <a:p>
            <a:r>
              <a:rPr lang="en-GB" sz="1400" dirty="0"/>
              <a:t>    &lt;div&gt;</a:t>
            </a:r>
          </a:p>
          <a:p>
            <a:r>
              <a:rPr lang="en-GB" sz="1400" dirty="0"/>
              <a:t>      &lt;p&gt;You clicked {count} times&lt;/p&gt;</a:t>
            </a:r>
          </a:p>
          <a:p>
            <a:r>
              <a:rPr lang="en-GB" sz="1400" dirty="0"/>
              <a:t>      &lt;button </a:t>
            </a:r>
            <a:r>
              <a:rPr lang="en-GB" sz="1400" dirty="0" err="1"/>
              <a:t>onClick</a:t>
            </a:r>
            <a:r>
              <a:rPr lang="en-GB" sz="1400" dirty="0"/>
              <a:t>={() =&gt; </a:t>
            </a:r>
            <a:r>
              <a:rPr lang="en-GB" sz="1400" dirty="0" err="1"/>
              <a:t>setCount</a:t>
            </a:r>
            <a:r>
              <a:rPr lang="en-GB" sz="1400" dirty="0"/>
              <a:t>(count + 1)}&gt;</a:t>
            </a:r>
          </a:p>
          <a:p>
            <a:r>
              <a:rPr lang="en-GB" sz="1400" dirty="0"/>
              <a:t>        Click me</a:t>
            </a:r>
          </a:p>
          <a:p>
            <a:r>
              <a:rPr lang="en-GB" sz="1400" dirty="0"/>
              <a:t>      &lt;/button&gt;</a:t>
            </a:r>
          </a:p>
          <a:p>
            <a:r>
              <a:rPr lang="en-GB" sz="1400" dirty="0"/>
              <a:t>    &lt;/div&gt;</a:t>
            </a:r>
          </a:p>
          <a:p>
            <a:r>
              <a:rPr lang="en-GB" sz="1400" dirty="0"/>
              <a:t>  );</a:t>
            </a:r>
          </a:p>
          <a:p>
            <a:r>
              <a:rPr lang="en-GB" sz="1400" dirty="0"/>
              <a:t>}</a:t>
            </a:r>
          </a:p>
        </p:txBody>
      </p:sp>
      <p:sp>
        <p:nvSpPr>
          <p:cNvPr id="8" name="TextBox 7">
            <a:extLst>
              <a:ext uri="{FF2B5EF4-FFF2-40B4-BE49-F238E27FC236}">
                <a16:creationId xmlns:a16="http://schemas.microsoft.com/office/drawing/2014/main" id="{7C2E20F1-BB53-14BF-0C51-487A841558BC}"/>
              </a:ext>
            </a:extLst>
          </p:cNvPr>
          <p:cNvSpPr txBox="1"/>
          <p:nvPr/>
        </p:nvSpPr>
        <p:spPr>
          <a:xfrm>
            <a:off x="4316158" y="2196745"/>
            <a:ext cx="4827842" cy="4401205"/>
          </a:xfrm>
          <a:prstGeom prst="rect">
            <a:avLst/>
          </a:prstGeom>
          <a:solidFill>
            <a:schemeClr val="accent6">
              <a:lumMod val="20000"/>
              <a:lumOff val="80000"/>
            </a:schemeClr>
          </a:solidFill>
        </p:spPr>
        <p:txBody>
          <a:bodyPr wrap="square" rtlCol="0">
            <a:spAutoFit/>
          </a:bodyPr>
          <a:lstStyle/>
          <a:p>
            <a:r>
              <a:rPr lang="en-GB" sz="1400" dirty="0"/>
              <a:t>class Example extends </a:t>
            </a:r>
            <a:r>
              <a:rPr lang="en-GB" sz="1400" dirty="0" err="1"/>
              <a:t>React.Component</a:t>
            </a:r>
            <a:r>
              <a:rPr lang="en-GB" sz="1400" dirty="0"/>
              <a:t> {</a:t>
            </a:r>
          </a:p>
          <a:p>
            <a:r>
              <a:rPr lang="en-GB" sz="1400" dirty="0"/>
              <a:t>  constructor(props) {</a:t>
            </a:r>
          </a:p>
          <a:p>
            <a:r>
              <a:rPr lang="en-GB" sz="1400" dirty="0"/>
              <a:t>    super(props);</a:t>
            </a:r>
          </a:p>
          <a:p>
            <a:r>
              <a:rPr lang="en-GB" sz="1400" dirty="0"/>
              <a:t>    </a:t>
            </a:r>
            <a:r>
              <a:rPr lang="en-GB" sz="1400" dirty="0" err="1"/>
              <a:t>this.state</a:t>
            </a:r>
            <a:r>
              <a:rPr lang="en-GB" sz="1400" dirty="0"/>
              <a:t> = {</a:t>
            </a:r>
          </a:p>
          <a:p>
            <a:r>
              <a:rPr lang="en-GB" sz="1400" dirty="0"/>
              <a:t>      count: 0</a:t>
            </a:r>
          </a:p>
          <a:p>
            <a:r>
              <a:rPr lang="en-GB" sz="1400" dirty="0"/>
              <a:t>    };</a:t>
            </a:r>
          </a:p>
          <a:p>
            <a:r>
              <a:rPr lang="en-GB" sz="1400" dirty="0"/>
              <a:t>  }</a:t>
            </a:r>
          </a:p>
          <a:p>
            <a:endParaRPr lang="en-GB" sz="1400" dirty="0"/>
          </a:p>
          <a:p>
            <a:r>
              <a:rPr lang="en-GB" sz="1400" dirty="0"/>
              <a:t>  render() {</a:t>
            </a:r>
          </a:p>
          <a:p>
            <a:r>
              <a:rPr lang="en-GB" sz="1400" dirty="0"/>
              <a:t>    return (</a:t>
            </a:r>
          </a:p>
          <a:p>
            <a:r>
              <a:rPr lang="en-GB" sz="1400" dirty="0"/>
              <a:t>      &lt;div&gt;</a:t>
            </a:r>
          </a:p>
          <a:p>
            <a:r>
              <a:rPr lang="en-GB" sz="1400" dirty="0"/>
              <a:t>        &lt;p&gt;You clicked {</a:t>
            </a:r>
            <a:r>
              <a:rPr lang="en-GB" sz="1400" dirty="0" err="1"/>
              <a:t>this.state.count</a:t>
            </a:r>
            <a:r>
              <a:rPr lang="en-GB" sz="1400" dirty="0"/>
              <a:t>} times&lt;/p&gt;</a:t>
            </a:r>
          </a:p>
          <a:p>
            <a:r>
              <a:rPr lang="en-GB" sz="1400" dirty="0"/>
              <a:t>        &lt;button </a:t>
            </a:r>
            <a:r>
              <a:rPr lang="en-GB" sz="1400" dirty="0" err="1"/>
              <a:t>onClick</a:t>
            </a:r>
            <a:r>
              <a:rPr lang="en-GB" sz="1400" dirty="0"/>
              <a:t>={() =&gt; </a:t>
            </a:r>
            <a:r>
              <a:rPr lang="en-GB" sz="1400" dirty="0" err="1"/>
              <a:t>this.setState</a:t>
            </a:r>
            <a:r>
              <a:rPr lang="en-GB" sz="1400" dirty="0"/>
              <a:t>({ count: </a:t>
            </a:r>
            <a:r>
              <a:rPr lang="en-GB" sz="1400" dirty="0" err="1"/>
              <a:t>this.state.count</a:t>
            </a:r>
            <a:r>
              <a:rPr lang="en-GB" sz="1400" dirty="0"/>
              <a:t> + 1 })}&gt;</a:t>
            </a:r>
          </a:p>
          <a:p>
            <a:r>
              <a:rPr lang="en-GB" sz="1400" dirty="0"/>
              <a:t>          Click me</a:t>
            </a:r>
          </a:p>
          <a:p>
            <a:r>
              <a:rPr lang="en-GB" sz="1400" dirty="0"/>
              <a:t>        &lt;/button&gt;</a:t>
            </a:r>
          </a:p>
          <a:p>
            <a:r>
              <a:rPr lang="en-GB" sz="1400" dirty="0"/>
              <a:t>      &lt;/div&gt;</a:t>
            </a:r>
          </a:p>
          <a:p>
            <a:r>
              <a:rPr lang="en-GB" sz="1400" dirty="0"/>
              <a:t>    );</a:t>
            </a:r>
          </a:p>
          <a:p>
            <a:r>
              <a:rPr lang="en-GB" sz="1400" dirty="0"/>
              <a:t>  }</a:t>
            </a:r>
          </a:p>
          <a:p>
            <a:r>
              <a:rPr lang="en-GB" sz="1400" dirty="0"/>
              <a:t>}</a:t>
            </a:r>
          </a:p>
        </p:txBody>
      </p:sp>
      <p:sp>
        <p:nvSpPr>
          <p:cNvPr id="10" name="TextBox 9">
            <a:extLst>
              <a:ext uri="{FF2B5EF4-FFF2-40B4-BE49-F238E27FC236}">
                <a16:creationId xmlns:a16="http://schemas.microsoft.com/office/drawing/2014/main" id="{E325EDF9-A659-6268-D594-CDCC53B4EB39}"/>
              </a:ext>
            </a:extLst>
          </p:cNvPr>
          <p:cNvSpPr txBox="1"/>
          <p:nvPr/>
        </p:nvSpPr>
        <p:spPr>
          <a:xfrm>
            <a:off x="1333076" y="4935956"/>
            <a:ext cx="2954655" cy="584775"/>
          </a:xfrm>
          <a:prstGeom prst="rect">
            <a:avLst/>
          </a:prstGeom>
          <a:noFill/>
        </p:spPr>
        <p:txBody>
          <a:bodyPr wrap="none" rtlCol="0">
            <a:spAutoFit/>
          </a:bodyPr>
          <a:lstStyle/>
          <a:p>
            <a:r>
              <a:rPr lang="en-GB" sz="1600" b="1" i="1" dirty="0"/>
              <a:t>Function Component</a:t>
            </a:r>
          </a:p>
          <a:p>
            <a:r>
              <a:rPr lang="en-GB" sz="1600" b="1" i="1" dirty="0"/>
              <a:t>(aka Functional Component)</a:t>
            </a:r>
          </a:p>
        </p:txBody>
      </p:sp>
      <p:sp>
        <p:nvSpPr>
          <p:cNvPr id="11" name="TextBox 10">
            <a:extLst>
              <a:ext uri="{FF2B5EF4-FFF2-40B4-BE49-F238E27FC236}">
                <a16:creationId xmlns:a16="http://schemas.microsoft.com/office/drawing/2014/main" id="{C1B56332-19E2-391C-BCF7-F1C346D32025}"/>
              </a:ext>
            </a:extLst>
          </p:cNvPr>
          <p:cNvSpPr txBox="1"/>
          <p:nvPr/>
        </p:nvSpPr>
        <p:spPr>
          <a:xfrm>
            <a:off x="6726350" y="6233230"/>
            <a:ext cx="1927131" cy="338554"/>
          </a:xfrm>
          <a:prstGeom prst="rect">
            <a:avLst/>
          </a:prstGeom>
          <a:noFill/>
        </p:spPr>
        <p:txBody>
          <a:bodyPr wrap="none" rtlCol="0">
            <a:spAutoFit/>
          </a:bodyPr>
          <a:lstStyle/>
          <a:p>
            <a:r>
              <a:rPr lang="en-GB" sz="1600" b="1" i="1" dirty="0"/>
              <a:t>Class Component</a:t>
            </a:r>
          </a:p>
        </p:txBody>
      </p:sp>
      <p:sp>
        <p:nvSpPr>
          <p:cNvPr id="12" name="Rectangle 11">
            <a:extLst>
              <a:ext uri="{FF2B5EF4-FFF2-40B4-BE49-F238E27FC236}">
                <a16:creationId xmlns:a16="http://schemas.microsoft.com/office/drawing/2014/main" id="{4E3B2B05-5408-BD6D-DBE0-7D8E1D6FA140}"/>
              </a:ext>
            </a:extLst>
          </p:cNvPr>
          <p:cNvSpPr/>
          <p:nvPr/>
        </p:nvSpPr>
        <p:spPr bwMode="auto">
          <a:xfrm>
            <a:off x="60423" y="3060635"/>
            <a:ext cx="3279742" cy="320675"/>
          </a:xfrm>
          <a:prstGeom prst="rect">
            <a:avLst/>
          </a:prstGeom>
          <a:noFill/>
          <a:ln w="1270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a:extLst>
              <a:ext uri="{FF2B5EF4-FFF2-40B4-BE49-F238E27FC236}">
                <a16:creationId xmlns:a16="http://schemas.microsoft.com/office/drawing/2014/main" id="{6AC28A08-6D16-B37F-43E4-EEC7EBD23AF6}"/>
              </a:ext>
            </a:extLst>
          </p:cNvPr>
          <p:cNvSpPr txBox="1"/>
          <p:nvPr/>
        </p:nvSpPr>
        <p:spPr>
          <a:xfrm>
            <a:off x="2402075" y="3335675"/>
            <a:ext cx="918841" cy="276999"/>
          </a:xfrm>
          <a:prstGeom prst="rect">
            <a:avLst/>
          </a:prstGeom>
          <a:noFill/>
        </p:spPr>
        <p:txBody>
          <a:bodyPr wrap="none" rtlCol="0">
            <a:spAutoFit/>
          </a:bodyPr>
          <a:lstStyle/>
          <a:p>
            <a:r>
              <a:rPr lang="en-GB" sz="1200" i="1" dirty="0">
                <a:solidFill>
                  <a:srgbClr val="FF0000"/>
                </a:solidFill>
              </a:rPr>
              <a:t>State hook</a:t>
            </a:r>
          </a:p>
        </p:txBody>
      </p:sp>
      <p:sp>
        <p:nvSpPr>
          <p:cNvPr id="14" name="TextBox 13">
            <a:extLst>
              <a:ext uri="{FF2B5EF4-FFF2-40B4-BE49-F238E27FC236}">
                <a16:creationId xmlns:a16="http://schemas.microsoft.com/office/drawing/2014/main" id="{4893A1EB-A095-A5D2-8A86-E44E437199B4}"/>
              </a:ext>
            </a:extLst>
          </p:cNvPr>
          <p:cNvSpPr txBox="1"/>
          <p:nvPr/>
        </p:nvSpPr>
        <p:spPr>
          <a:xfrm>
            <a:off x="3247504" y="2326093"/>
            <a:ext cx="1142364" cy="461665"/>
          </a:xfrm>
          <a:prstGeom prst="rect">
            <a:avLst/>
          </a:prstGeom>
          <a:noFill/>
        </p:spPr>
        <p:txBody>
          <a:bodyPr wrap="none" rtlCol="0">
            <a:spAutoFit/>
          </a:bodyPr>
          <a:lstStyle/>
          <a:p>
            <a:r>
              <a:rPr lang="en-GB" sz="1200" i="1" dirty="0">
                <a:solidFill>
                  <a:srgbClr val="FF0000"/>
                </a:solidFill>
              </a:rPr>
              <a:t>State Variable</a:t>
            </a:r>
          </a:p>
          <a:p>
            <a:r>
              <a:rPr lang="en-GB" sz="1200" i="1" dirty="0">
                <a:solidFill>
                  <a:srgbClr val="FF0000"/>
                </a:solidFill>
              </a:rPr>
              <a:t>“count”</a:t>
            </a:r>
          </a:p>
        </p:txBody>
      </p:sp>
      <p:cxnSp>
        <p:nvCxnSpPr>
          <p:cNvPr id="16" name="Straight Arrow Connector 15">
            <a:extLst>
              <a:ext uri="{FF2B5EF4-FFF2-40B4-BE49-F238E27FC236}">
                <a16:creationId xmlns:a16="http://schemas.microsoft.com/office/drawing/2014/main" id="{954946D8-54E8-17B1-2E80-3EE21B282573}"/>
              </a:ext>
            </a:extLst>
          </p:cNvPr>
          <p:cNvCxnSpPr/>
          <p:nvPr/>
        </p:nvCxnSpPr>
        <p:spPr bwMode="auto">
          <a:xfrm flipH="1">
            <a:off x="999681" y="2774414"/>
            <a:ext cx="2762151" cy="27504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Arrow Connector 16">
            <a:extLst>
              <a:ext uri="{FF2B5EF4-FFF2-40B4-BE49-F238E27FC236}">
                <a16:creationId xmlns:a16="http://schemas.microsoft.com/office/drawing/2014/main" id="{060D4E59-5D36-AE72-C624-22B24F5166D1}"/>
              </a:ext>
            </a:extLst>
          </p:cNvPr>
          <p:cNvCxnSpPr/>
          <p:nvPr/>
        </p:nvCxnSpPr>
        <p:spPr bwMode="auto">
          <a:xfrm>
            <a:off x="3714454" y="2774414"/>
            <a:ext cx="886121" cy="4172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a:extLst>
              <a:ext uri="{FF2B5EF4-FFF2-40B4-BE49-F238E27FC236}">
                <a16:creationId xmlns:a16="http://schemas.microsoft.com/office/drawing/2014/main" id="{6A37B925-3A3A-5A77-C4FD-A42633F81F8B}"/>
              </a:ext>
            </a:extLst>
          </p:cNvPr>
          <p:cNvSpPr txBox="1"/>
          <p:nvPr/>
        </p:nvSpPr>
        <p:spPr>
          <a:xfrm>
            <a:off x="23681" y="5567363"/>
            <a:ext cx="4078139" cy="923330"/>
          </a:xfrm>
          <a:prstGeom prst="rect">
            <a:avLst/>
          </a:prstGeom>
          <a:noFill/>
        </p:spPr>
        <p:txBody>
          <a:bodyPr wrap="square" rtlCol="0">
            <a:spAutoFit/>
          </a:bodyPr>
          <a:lstStyle/>
          <a:p>
            <a:r>
              <a:rPr lang="en-GB" dirty="0"/>
              <a:t>Essentially, state hooks allow us to convert </a:t>
            </a:r>
            <a:r>
              <a:rPr lang="en-GB" b="1" dirty="0"/>
              <a:t>stateless</a:t>
            </a:r>
            <a:r>
              <a:rPr lang="en-GB" dirty="0"/>
              <a:t> function components into </a:t>
            </a:r>
            <a:r>
              <a:rPr lang="en-GB" b="1" dirty="0"/>
              <a:t>stateful</a:t>
            </a:r>
            <a:r>
              <a:rPr lang="en-GB" dirty="0"/>
              <a:t> components</a:t>
            </a:r>
          </a:p>
        </p:txBody>
      </p:sp>
      <p:sp>
        <p:nvSpPr>
          <p:cNvPr id="21" name="TextBox 20">
            <a:extLst>
              <a:ext uri="{FF2B5EF4-FFF2-40B4-BE49-F238E27FC236}">
                <a16:creationId xmlns:a16="http://schemas.microsoft.com/office/drawing/2014/main" id="{72E770B1-2527-EBA2-4583-0C348217BEA0}"/>
              </a:ext>
            </a:extLst>
          </p:cNvPr>
          <p:cNvSpPr txBox="1"/>
          <p:nvPr/>
        </p:nvSpPr>
        <p:spPr>
          <a:xfrm>
            <a:off x="6140226" y="2787758"/>
            <a:ext cx="2973559" cy="1754326"/>
          </a:xfrm>
          <a:prstGeom prst="rect">
            <a:avLst/>
          </a:prstGeom>
          <a:noFill/>
          <a:ln>
            <a:solidFill>
              <a:schemeClr val="tx1"/>
            </a:solidFill>
          </a:ln>
        </p:spPr>
        <p:txBody>
          <a:bodyPr wrap="square" rtlCol="0">
            <a:spAutoFit/>
          </a:bodyPr>
          <a:lstStyle/>
          <a:p>
            <a:r>
              <a:rPr lang="en-GB" sz="1200" dirty="0"/>
              <a:t>In OOP we add attributes to a class that describe the values stored in each object. Each object has different values for the attributes. Since these value exist for as long as the object exists and beyond the lifetime of each method we call on the object we can say that each object is in a different state, and the methods change the object state.</a:t>
            </a:r>
          </a:p>
        </p:txBody>
      </p:sp>
    </p:spTree>
    <p:extLst>
      <p:ext uri="{BB962C8B-B14F-4D97-AF65-F5344CB8AC3E}">
        <p14:creationId xmlns:p14="http://schemas.microsoft.com/office/powerpoint/2010/main" val="306528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B5828-DE52-EDFB-481D-3A3F389F66C4}"/>
              </a:ext>
            </a:extLst>
          </p:cNvPr>
          <p:cNvSpPr>
            <a:spLocks noGrp="1"/>
          </p:cNvSpPr>
          <p:nvPr>
            <p:ph type="title"/>
          </p:nvPr>
        </p:nvSpPr>
        <p:spPr/>
        <p:txBody>
          <a:bodyPr/>
          <a:lstStyle/>
          <a:p>
            <a:r>
              <a:rPr lang="en-GB" dirty="0"/>
              <a:t>create-react-app</a:t>
            </a:r>
          </a:p>
        </p:txBody>
      </p:sp>
      <p:sp>
        <p:nvSpPr>
          <p:cNvPr id="3" name="Content Placeholder 2">
            <a:extLst>
              <a:ext uri="{FF2B5EF4-FFF2-40B4-BE49-F238E27FC236}">
                <a16:creationId xmlns:a16="http://schemas.microsoft.com/office/drawing/2014/main" id="{D1B587F6-DD64-5F94-67AE-227D4FB33354}"/>
              </a:ext>
            </a:extLst>
          </p:cNvPr>
          <p:cNvSpPr>
            <a:spLocks noGrp="1"/>
          </p:cNvSpPr>
          <p:nvPr>
            <p:ph idx="1"/>
          </p:nvPr>
        </p:nvSpPr>
        <p:spPr>
          <a:xfrm>
            <a:off x="256082" y="727102"/>
            <a:ext cx="7392711" cy="4114800"/>
          </a:xfrm>
        </p:spPr>
        <p:txBody>
          <a:bodyPr/>
          <a:lstStyle/>
          <a:p>
            <a:pPr marL="0" indent="0">
              <a:buNone/>
            </a:pPr>
            <a:r>
              <a:rPr lang="en-GB" dirty="0"/>
              <a:t>An application generator tool that quickly builds a react application skeleton</a:t>
            </a:r>
          </a:p>
          <a:p>
            <a:pPr marL="0" indent="0">
              <a:buNone/>
            </a:pPr>
            <a:r>
              <a:rPr lang="en-GB" dirty="0"/>
              <a:t>Using </a:t>
            </a:r>
            <a:r>
              <a:rPr lang="en-GB" b="1" dirty="0" err="1"/>
              <a:t>npx</a:t>
            </a:r>
            <a:r>
              <a:rPr lang="en-GB" dirty="0"/>
              <a:t> to one-shot use “express” generator</a:t>
            </a:r>
            <a:endParaRPr lang="en-GB" b="1" dirty="0"/>
          </a:p>
          <a:p>
            <a:pPr marL="0" indent="0">
              <a:buNone/>
            </a:pPr>
            <a:endParaRPr lang="en-GB" b="1" dirty="0"/>
          </a:p>
          <a:p>
            <a:pPr marL="0" indent="0">
              <a:buNone/>
            </a:pPr>
            <a:r>
              <a:rPr lang="en-GB" b="1" dirty="0"/>
              <a:t>OR</a:t>
            </a:r>
          </a:p>
          <a:p>
            <a:pPr marL="0" indent="0">
              <a:buNone/>
            </a:pPr>
            <a:r>
              <a:rPr lang="en-GB" dirty="0"/>
              <a:t>Using </a:t>
            </a:r>
            <a:r>
              <a:rPr lang="en-GB" b="1" dirty="0" err="1"/>
              <a:t>npm</a:t>
            </a:r>
            <a:r>
              <a:rPr lang="en-GB" dirty="0"/>
              <a:t> and installing the “express” generator application globally so you can use it for all your express projects</a:t>
            </a:r>
          </a:p>
          <a:p>
            <a:pPr marL="0" indent="0">
              <a:buNone/>
            </a:pPr>
            <a:endParaRPr lang="en-GB" dirty="0"/>
          </a:p>
          <a:p>
            <a:pPr marL="0" indent="0">
              <a:buNone/>
            </a:pPr>
            <a:endParaRPr lang="en-GB" dirty="0"/>
          </a:p>
          <a:p>
            <a:pPr marL="0" indent="0">
              <a:buNone/>
            </a:pPr>
            <a:r>
              <a:rPr lang="en-GB" dirty="0"/>
              <a:t>In both cases….</a:t>
            </a:r>
          </a:p>
        </p:txBody>
      </p:sp>
      <p:sp>
        <p:nvSpPr>
          <p:cNvPr id="4" name="Footer Placeholder 3">
            <a:extLst>
              <a:ext uri="{FF2B5EF4-FFF2-40B4-BE49-F238E27FC236}">
                <a16:creationId xmlns:a16="http://schemas.microsoft.com/office/drawing/2014/main" id="{4F6E2085-F4C9-CAAB-0EAB-20B9053B97F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4539BCF-A3E4-A2D5-4483-5E9F6DCDAF9F}"/>
              </a:ext>
            </a:extLst>
          </p:cNvPr>
          <p:cNvSpPr txBox="1"/>
          <p:nvPr/>
        </p:nvSpPr>
        <p:spPr>
          <a:xfrm>
            <a:off x="316440" y="3230233"/>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r>
              <a:rPr lang="en-GB" dirty="0">
                <a:solidFill>
                  <a:schemeClr val="accent1">
                    <a:lumMod val="50000"/>
                  </a:schemeClr>
                </a:solidFill>
              </a:rPr>
              <a:t> react-app my-app</a:t>
            </a:r>
          </a:p>
        </p:txBody>
      </p:sp>
      <p:sp>
        <p:nvSpPr>
          <p:cNvPr id="6" name="TextBox 5">
            <a:extLst>
              <a:ext uri="{FF2B5EF4-FFF2-40B4-BE49-F238E27FC236}">
                <a16:creationId xmlns:a16="http://schemas.microsoft.com/office/drawing/2014/main" id="{F8E215A7-3265-CEFC-8AC8-7F16795512EF}"/>
              </a:ext>
            </a:extLst>
          </p:cNvPr>
          <p:cNvSpPr txBox="1"/>
          <p:nvPr/>
        </p:nvSpPr>
        <p:spPr>
          <a:xfrm>
            <a:off x="378603" y="1776035"/>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npx</a:t>
            </a:r>
            <a:r>
              <a:rPr lang="en-GB" dirty="0">
                <a:solidFill>
                  <a:schemeClr val="accent1">
                    <a:lumMod val="50000"/>
                  </a:schemeClr>
                </a:solidFill>
              </a:rPr>
              <a:t> create-react-app </a:t>
            </a:r>
            <a:r>
              <a:rPr lang="en-GB" i="1" dirty="0" err="1">
                <a:solidFill>
                  <a:schemeClr val="accent1">
                    <a:lumMod val="50000"/>
                  </a:schemeClr>
                </a:solidFill>
              </a:rPr>
              <a:t>myapp</a:t>
            </a:r>
            <a:endParaRPr lang="en-GB" i="1" dirty="0">
              <a:solidFill>
                <a:srgbClr val="FF0000"/>
              </a:solidFill>
            </a:endParaRPr>
          </a:p>
        </p:txBody>
      </p:sp>
      <p:sp>
        <p:nvSpPr>
          <p:cNvPr id="9" name="TextBox 8">
            <a:extLst>
              <a:ext uri="{FF2B5EF4-FFF2-40B4-BE49-F238E27FC236}">
                <a16:creationId xmlns:a16="http://schemas.microsoft.com/office/drawing/2014/main" id="{AD0E463E-8C78-3323-EC95-647910BCC6E3}"/>
              </a:ext>
            </a:extLst>
          </p:cNvPr>
          <p:cNvSpPr txBox="1"/>
          <p:nvPr/>
        </p:nvSpPr>
        <p:spPr>
          <a:xfrm>
            <a:off x="79375" y="-35057"/>
            <a:ext cx="3776740" cy="307777"/>
          </a:xfrm>
          <a:prstGeom prst="rect">
            <a:avLst/>
          </a:prstGeom>
          <a:noFill/>
        </p:spPr>
        <p:txBody>
          <a:bodyPr wrap="none" rtlCol="0">
            <a:spAutoFit/>
          </a:bodyPr>
          <a:lstStyle/>
          <a:p>
            <a:r>
              <a:rPr lang="en-GB" sz="1400" i="1" dirty="0"/>
              <a:t>https://github.com/facebook/create-react-app</a:t>
            </a:r>
          </a:p>
        </p:txBody>
      </p:sp>
      <p:grpSp>
        <p:nvGrpSpPr>
          <p:cNvPr id="16" name="Group 15">
            <a:extLst>
              <a:ext uri="{FF2B5EF4-FFF2-40B4-BE49-F238E27FC236}">
                <a16:creationId xmlns:a16="http://schemas.microsoft.com/office/drawing/2014/main" id="{A40C7F83-4539-17F4-865D-C090D4C52ACE}"/>
              </a:ext>
            </a:extLst>
          </p:cNvPr>
          <p:cNvGrpSpPr/>
          <p:nvPr/>
        </p:nvGrpSpPr>
        <p:grpSpPr>
          <a:xfrm>
            <a:off x="316440" y="4397326"/>
            <a:ext cx="7031255" cy="935849"/>
            <a:chOff x="316440" y="5299198"/>
            <a:chExt cx="7031255" cy="935849"/>
          </a:xfrm>
        </p:grpSpPr>
        <p:sp>
          <p:nvSpPr>
            <p:cNvPr id="12" name="TextBox 11">
              <a:extLst>
                <a:ext uri="{FF2B5EF4-FFF2-40B4-BE49-F238E27FC236}">
                  <a16:creationId xmlns:a16="http://schemas.microsoft.com/office/drawing/2014/main" id="{4F285CC6-114A-0861-E1B0-BF45C33F6610}"/>
                </a:ext>
              </a:extLst>
            </p:cNvPr>
            <p:cNvSpPr txBox="1"/>
            <p:nvPr/>
          </p:nvSpPr>
          <p:spPr>
            <a:xfrm>
              <a:off x="316440" y="5299198"/>
              <a:ext cx="7031255" cy="923330"/>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i="1" dirty="0" err="1">
                  <a:solidFill>
                    <a:schemeClr val="accent1">
                      <a:lumMod val="50000"/>
                    </a:schemeClr>
                  </a:solidFill>
                </a:rPr>
                <a:t>myapp</a:t>
              </a:r>
              <a:endParaRPr lang="en-GB" i="1"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start</a:t>
              </a:r>
            </a:p>
          </p:txBody>
        </p:sp>
        <p:sp>
          <p:nvSpPr>
            <p:cNvPr id="13" name="TextBox 12">
              <a:extLst>
                <a:ext uri="{FF2B5EF4-FFF2-40B4-BE49-F238E27FC236}">
                  <a16:creationId xmlns:a16="http://schemas.microsoft.com/office/drawing/2014/main" id="{451FE56F-C607-23BD-B4FF-B31EAAB279DF}"/>
                </a:ext>
              </a:extLst>
            </p:cNvPr>
            <p:cNvSpPr txBox="1"/>
            <p:nvPr/>
          </p:nvSpPr>
          <p:spPr>
            <a:xfrm>
              <a:off x="4068593" y="5705695"/>
              <a:ext cx="2337499" cy="307777"/>
            </a:xfrm>
            <a:prstGeom prst="rect">
              <a:avLst/>
            </a:prstGeom>
            <a:noFill/>
          </p:spPr>
          <p:txBody>
            <a:bodyPr wrap="none" rtlCol="0">
              <a:spAutoFit/>
            </a:bodyPr>
            <a:lstStyle/>
            <a:p>
              <a:r>
                <a:rPr lang="en-GB" sz="1400" dirty="0">
                  <a:solidFill>
                    <a:schemeClr val="bg1"/>
                  </a:solidFill>
                  <a:sym typeface="Wingdings" panose="05000000000000000000" pitchFamily="2" charset="2"/>
                </a:rPr>
                <a:t> </a:t>
              </a:r>
              <a:r>
                <a:rPr lang="en-GB" sz="1400" i="1" dirty="0">
                  <a:solidFill>
                    <a:schemeClr val="bg1"/>
                  </a:solidFill>
                </a:rPr>
                <a:t>Install the dependencies</a:t>
              </a:r>
            </a:p>
          </p:txBody>
        </p:sp>
        <p:sp>
          <p:nvSpPr>
            <p:cNvPr id="15" name="TextBox 14">
              <a:extLst>
                <a:ext uri="{FF2B5EF4-FFF2-40B4-BE49-F238E27FC236}">
                  <a16:creationId xmlns:a16="http://schemas.microsoft.com/office/drawing/2014/main" id="{7B44039A-6057-4CEC-4EFE-EFBCF4A27511}"/>
                </a:ext>
              </a:extLst>
            </p:cNvPr>
            <p:cNvSpPr txBox="1"/>
            <p:nvPr/>
          </p:nvSpPr>
          <p:spPr>
            <a:xfrm>
              <a:off x="4068592" y="5927270"/>
              <a:ext cx="1992853" cy="307777"/>
            </a:xfrm>
            <a:prstGeom prst="rect">
              <a:avLst/>
            </a:prstGeom>
            <a:noFill/>
          </p:spPr>
          <p:txBody>
            <a:bodyPr wrap="none" rtlCol="0">
              <a:spAutoFit/>
            </a:bodyPr>
            <a:lstStyle/>
            <a:p>
              <a:r>
                <a:rPr lang="en-GB" sz="1400" dirty="0">
                  <a:solidFill>
                    <a:schemeClr val="bg1"/>
                  </a:solidFill>
                  <a:sym typeface="Wingdings" panose="05000000000000000000" pitchFamily="2" charset="2"/>
                </a:rPr>
                <a:t> </a:t>
              </a:r>
              <a:r>
                <a:rPr lang="en-GB" sz="1400" i="1" dirty="0">
                  <a:solidFill>
                    <a:schemeClr val="bg1"/>
                  </a:solidFill>
                  <a:sym typeface="Wingdings" panose="05000000000000000000" pitchFamily="2" charset="2"/>
                </a:rPr>
                <a:t>Start the application</a:t>
              </a:r>
              <a:endParaRPr lang="en-GB" sz="1400" i="1" dirty="0">
                <a:solidFill>
                  <a:schemeClr val="bg1"/>
                </a:solidFill>
              </a:endParaRPr>
            </a:p>
          </p:txBody>
        </p:sp>
      </p:grpSp>
      <p:sp>
        <p:nvSpPr>
          <p:cNvPr id="17" name="TextBox 16">
            <a:extLst>
              <a:ext uri="{FF2B5EF4-FFF2-40B4-BE49-F238E27FC236}">
                <a16:creationId xmlns:a16="http://schemas.microsoft.com/office/drawing/2014/main" id="{14392205-0E31-CBEF-AB15-D91C5F94E824}"/>
              </a:ext>
            </a:extLst>
          </p:cNvPr>
          <p:cNvSpPr txBox="1"/>
          <p:nvPr/>
        </p:nvSpPr>
        <p:spPr>
          <a:xfrm>
            <a:off x="256082" y="5378224"/>
            <a:ext cx="8156400" cy="369332"/>
          </a:xfrm>
          <a:prstGeom prst="rect">
            <a:avLst/>
          </a:prstGeom>
          <a:noFill/>
        </p:spPr>
        <p:txBody>
          <a:bodyPr wrap="none" rtlCol="0">
            <a:spAutoFit/>
          </a:bodyPr>
          <a:lstStyle/>
          <a:p>
            <a:r>
              <a:rPr lang="en-GB" dirty="0"/>
              <a:t>Browse to </a:t>
            </a:r>
            <a:r>
              <a:rPr lang="en-GB" i="1" dirty="0"/>
              <a:t>http://localhost:3000    </a:t>
            </a:r>
            <a:r>
              <a:rPr lang="en-GB" dirty="0">
                <a:sym typeface="Wingdings" panose="05000000000000000000" pitchFamily="2" charset="2"/>
              </a:rPr>
              <a:t> obviously we can change the port number</a:t>
            </a:r>
            <a:endParaRPr lang="en-GB" dirty="0"/>
          </a:p>
        </p:txBody>
      </p:sp>
      <p:sp>
        <p:nvSpPr>
          <p:cNvPr id="14" name="TextBox 13">
            <a:extLst>
              <a:ext uri="{FF2B5EF4-FFF2-40B4-BE49-F238E27FC236}">
                <a16:creationId xmlns:a16="http://schemas.microsoft.com/office/drawing/2014/main" id="{3A3B1A32-B38D-D6A9-B5EE-07F4356E21DD}"/>
              </a:ext>
            </a:extLst>
          </p:cNvPr>
          <p:cNvSpPr txBox="1"/>
          <p:nvPr/>
        </p:nvSpPr>
        <p:spPr>
          <a:xfrm>
            <a:off x="256082" y="5686756"/>
            <a:ext cx="8878521" cy="353943"/>
          </a:xfrm>
          <a:prstGeom prst="rect">
            <a:avLst/>
          </a:prstGeom>
          <a:noFill/>
        </p:spPr>
        <p:txBody>
          <a:bodyPr wrap="none" rtlCol="0">
            <a:spAutoFit/>
          </a:bodyPr>
          <a:lstStyle/>
          <a:p>
            <a:r>
              <a:rPr lang="en-GB" sz="1700" dirty="0"/>
              <a:t>To change the port, create a </a:t>
            </a:r>
            <a:r>
              <a:rPr lang="en-GB" sz="1700" i="1" dirty="0"/>
              <a:t>.env </a:t>
            </a:r>
            <a:r>
              <a:rPr lang="en-GB" sz="1700" dirty="0"/>
              <a:t>file in your </a:t>
            </a:r>
            <a:r>
              <a:rPr lang="en-GB" sz="1700" dirty="0" err="1"/>
              <a:t>package.json</a:t>
            </a:r>
            <a:r>
              <a:rPr lang="en-GB" sz="1700" dirty="0"/>
              <a:t> directory then add PORT=4200</a:t>
            </a:r>
          </a:p>
        </p:txBody>
      </p:sp>
      <p:pic>
        <p:nvPicPr>
          <p:cNvPr id="18" name="Picture 17">
            <a:extLst>
              <a:ext uri="{FF2B5EF4-FFF2-40B4-BE49-F238E27FC236}">
                <a16:creationId xmlns:a16="http://schemas.microsoft.com/office/drawing/2014/main" id="{C0F09678-B6CA-7F9F-E5E6-9C2C352BEE6D}"/>
              </a:ext>
            </a:extLst>
          </p:cNvPr>
          <p:cNvPicPr>
            <a:picLocks noChangeAspect="1"/>
          </p:cNvPicPr>
          <p:nvPr/>
        </p:nvPicPr>
        <p:blipFill>
          <a:blip r:embed="rId2"/>
          <a:stretch>
            <a:fillRect/>
          </a:stretch>
        </p:blipFill>
        <p:spPr>
          <a:xfrm>
            <a:off x="7544963" y="3792606"/>
            <a:ext cx="1493910" cy="1493910"/>
          </a:xfrm>
          <a:prstGeom prst="rect">
            <a:avLst/>
          </a:prstGeom>
          <a:ln>
            <a:solidFill>
              <a:schemeClr val="tx1"/>
            </a:solidFill>
          </a:ln>
        </p:spPr>
      </p:pic>
      <p:pic>
        <p:nvPicPr>
          <p:cNvPr id="10" name="Picture 9">
            <a:extLst>
              <a:ext uri="{FF2B5EF4-FFF2-40B4-BE49-F238E27FC236}">
                <a16:creationId xmlns:a16="http://schemas.microsoft.com/office/drawing/2014/main" id="{03AF1A3B-DE30-2A73-9D76-89A8BD29817F}"/>
              </a:ext>
            </a:extLst>
          </p:cNvPr>
          <p:cNvPicPr>
            <a:picLocks noChangeAspect="1"/>
          </p:cNvPicPr>
          <p:nvPr/>
        </p:nvPicPr>
        <p:blipFill>
          <a:blip r:embed="rId3"/>
          <a:stretch>
            <a:fillRect/>
          </a:stretch>
        </p:blipFill>
        <p:spPr>
          <a:xfrm>
            <a:off x="7557523" y="64549"/>
            <a:ext cx="1507102" cy="2523203"/>
          </a:xfrm>
          <a:prstGeom prst="rect">
            <a:avLst/>
          </a:prstGeom>
        </p:spPr>
      </p:pic>
      <p:sp>
        <p:nvSpPr>
          <p:cNvPr id="11" name="TextBox 10">
            <a:extLst>
              <a:ext uri="{FF2B5EF4-FFF2-40B4-BE49-F238E27FC236}">
                <a16:creationId xmlns:a16="http://schemas.microsoft.com/office/drawing/2014/main" id="{FAECBF7D-96E9-E611-DE5D-0FDF3E9A944E}"/>
              </a:ext>
            </a:extLst>
          </p:cNvPr>
          <p:cNvSpPr txBox="1"/>
          <p:nvPr/>
        </p:nvSpPr>
        <p:spPr>
          <a:xfrm>
            <a:off x="256082" y="3640134"/>
            <a:ext cx="4700326" cy="307777"/>
          </a:xfrm>
          <a:prstGeom prst="rect">
            <a:avLst/>
          </a:prstGeom>
          <a:noFill/>
        </p:spPr>
        <p:txBody>
          <a:bodyPr wrap="none" rtlCol="0">
            <a:spAutoFit/>
          </a:bodyPr>
          <a:lstStyle/>
          <a:p>
            <a:r>
              <a:rPr lang="en-GB" sz="1400" i="1" dirty="0"/>
              <a:t>Note: installing create-react-app globally is not supported</a:t>
            </a:r>
          </a:p>
        </p:txBody>
      </p:sp>
      <p:sp>
        <p:nvSpPr>
          <p:cNvPr id="7" name="TextBox 6">
            <a:extLst>
              <a:ext uri="{FF2B5EF4-FFF2-40B4-BE49-F238E27FC236}">
                <a16:creationId xmlns:a16="http://schemas.microsoft.com/office/drawing/2014/main" id="{356C4113-4979-0FD3-0B97-C3842BBA5FDB}"/>
              </a:ext>
            </a:extLst>
          </p:cNvPr>
          <p:cNvSpPr txBox="1"/>
          <p:nvPr/>
        </p:nvSpPr>
        <p:spPr>
          <a:xfrm>
            <a:off x="1967745" y="6110425"/>
            <a:ext cx="7162865" cy="738664"/>
          </a:xfrm>
          <a:prstGeom prst="rect">
            <a:avLst/>
          </a:prstGeom>
          <a:solidFill>
            <a:schemeClr val="bg1"/>
          </a:solidFill>
          <a:ln>
            <a:solidFill>
              <a:srgbClr val="FF0000"/>
            </a:solidFill>
          </a:ln>
        </p:spPr>
        <p:txBody>
          <a:bodyPr wrap="square" rtlCol="0">
            <a:spAutoFit/>
          </a:bodyPr>
          <a:lstStyle/>
          <a:p>
            <a:r>
              <a:rPr lang="en-GB" sz="1400" i="1" dirty="0">
                <a:solidFill>
                  <a:srgbClr val="FF0000"/>
                </a:solidFill>
              </a:rPr>
              <a:t>FYI: A </a:t>
            </a:r>
            <a:r>
              <a:rPr lang="en-GB" sz="1400" i="1">
                <a:solidFill>
                  <a:srgbClr val="FF0000"/>
                </a:solidFill>
              </a:rPr>
              <a:t>Webpack </a:t>
            </a:r>
            <a:r>
              <a:rPr lang="en-GB" sz="1400" i="1" dirty="0">
                <a:solidFill>
                  <a:srgbClr val="FF0000"/>
                </a:solidFill>
              </a:rPr>
              <a:t>D</a:t>
            </a:r>
            <a:r>
              <a:rPr lang="en-GB" sz="1400" i="1">
                <a:solidFill>
                  <a:srgbClr val="FF0000"/>
                </a:solidFill>
              </a:rPr>
              <a:t>evelopment </a:t>
            </a:r>
            <a:r>
              <a:rPr lang="en-GB" sz="1400" i="1" dirty="0">
                <a:solidFill>
                  <a:srgbClr val="FF0000"/>
                </a:solidFill>
              </a:rPr>
              <a:t>Server (WDS) is auto-generated when you run the create-react-app command. This should only be used for development purposes. </a:t>
            </a:r>
          </a:p>
          <a:p>
            <a:r>
              <a:rPr lang="en-GB" sz="1400" i="1" dirty="0">
                <a:solidFill>
                  <a:srgbClr val="FF0000"/>
                </a:solidFill>
              </a:rPr>
              <a:t>See here for production/deployment https://create-react-app.dev/docs/deployment</a:t>
            </a:r>
          </a:p>
        </p:txBody>
      </p:sp>
    </p:spTree>
    <p:extLst>
      <p:ext uri="{BB962C8B-B14F-4D97-AF65-F5344CB8AC3E}">
        <p14:creationId xmlns:p14="http://schemas.microsoft.com/office/powerpoint/2010/main" val="1472892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D3D29-3D07-FC1A-F8F5-9229680CC767}"/>
              </a:ext>
            </a:extLst>
          </p:cNvPr>
          <p:cNvSpPr>
            <a:spLocks noGrp="1"/>
          </p:cNvSpPr>
          <p:nvPr>
            <p:ph type="title"/>
          </p:nvPr>
        </p:nvSpPr>
        <p:spPr/>
        <p:txBody>
          <a:bodyPr/>
          <a:lstStyle/>
          <a:p>
            <a:r>
              <a:rPr lang="en-GB" dirty="0"/>
              <a:t>Usage</a:t>
            </a:r>
          </a:p>
        </p:txBody>
      </p:sp>
      <p:sp>
        <p:nvSpPr>
          <p:cNvPr id="3" name="Content Placeholder 2">
            <a:extLst>
              <a:ext uri="{FF2B5EF4-FFF2-40B4-BE49-F238E27FC236}">
                <a16:creationId xmlns:a16="http://schemas.microsoft.com/office/drawing/2014/main" id="{AFDD05BE-E59D-92E3-3BEA-BF7AF90AC296}"/>
              </a:ext>
            </a:extLst>
          </p:cNvPr>
          <p:cNvSpPr>
            <a:spLocks noGrp="1"/>
          </p:cNvSpPr>
          <p:nvPr>
            <p:ph idx="1"/>
          </p:nvPr>
        </p:nvSpPr>
        <p:spPr>
          <a:xfrm>
            <a:off x="140572" y="844550"/>
            <a:ext cx="8899196" cy="4994275"/>
          </a:xfrm>
        </p:spPr>
        <p:txBody>
          <a:bodyPr/>
          <a:lstStyle/>
          <a:p>
            <a:pPr marL="0" indent="0">
              <a:buNone/>
            </a:pPr>
            <a:r>
              <a:rPr lang="en-GB" sz="1800" dirty="0"/>
              <a:t>  Usage: </a:t>
            </a:r>
            <a:r>
              <a:rPr lang="en-GB" sz="1800" b="1" dirty="0"/>
              <a:t>create-react-app </a:t>
            </a:r>
            <a:r>
              <a:rPr lang="en-GB" sz="1800" dirty="0"/>
              <a:t>&lt;project-directory&gt; [options]</a:t>
            </a:r>
          </a:p>
          <a:p>
            <a:pPr marL="0" indent="0">
              <a:buNone/>
            </a:pPr>
            <a:r>
              <a:rPr lang="en-GB" sz="1800" dirty="0"/>
              <a:t>  </a:t>
            </a:r>
            <a:r>
              <a:rPr lang="en-GB" sz="1800" u="sng" dirty="0"/>
              <a:t>Options:</a:t>
            </a:r>
          </a:p>
          <a:p>
            <a:pPr marL="0" indent="0">
              <a:buNone/>
            </a:pPr>
            <a:r>
              <a:rPr lang="en-GB" sz="1800" b="1" dirty="0"/>
              <a:t>-V, --version                                                </a:t>
            </a:r>
            <a:r>
              <a:rPr lang="en-GB" sz="1800" dirty="0"/>
              <a:t>output the version number</a:t>
            </a:r>
          </a:p>
          <a:p>
            <a:pPr marL="0" indent="0">
              <a:buNone/>
            </a:pPr>
            <a:r>
              <a:rPr lang="en-GB" sz="1800" b="1" dirty="0"/>
              <a:t>--verbose                                                     </a:t>
            </a:r>
            <a:r>
              <a:rPr lang="en-GB" sz="1800" dirty="0"/>
              <a:t>print additional logs</a:t>
            </a:r>
          </a:p>
          <a:p>
            <a:pPr marL="0" indent="0">
              <a:buNone/>
            </a:pPr>
            <a:r>
              <a:rPr lang="en-GB" sz="1800" b="1" dirty="0"/>
              <a:t>--info                                                            </a:t>
            </a:r>
            <a:r>
              <a:rPr lang="en-GB" sz="1800" dirty="0"/>
              <a:t>print environment debug info</a:t>
            </a:r>
          </a:p>
          <a:p>
            <a:pPr marL="0" indent="0">
              <a:buNone/>
            </a:pPr>
            <a:r>
              <a:rPr lang="en-GB" sz="1800" b="1" dirty="0"/>
              <a:t>--scripts-version &lt;alternative-package&gt;  </a:t>
            </a:r>
            <a:r>
              <a:rPr lang="en-GB" sz="1800" dirty="0"/>
              <a:t>use a non-standard version of react-scripts</a:t>
            </a:r>
            <a:br>
              <a:rPr lang="en-GB" sz="1800" dirty="0"/>
            </a:br>
            <a:r>
              <a:rPr lang="en-GB" sz="1800" dirty="0"/>
              <a:t>                                                                     Create React App uses a package called </a:t>
            </a:r>
            <a:br>
              <a:rPr lang="en-GB" sz="1800" dirty="0"/>
            </a:br>
            <a:r>
              <a:rPr lang="en-GB" sz="1800" dirty="0"/>
              <a:t>                                                                     react-scripts to do a lot of the work</a:t>
            </a:r>
            <a:br>
              <a:rPr lang="en-GB" sz="1800" dirty="0"/>
            </a:br>
            <a:r>
              <a:rPr lang="en-GB" sz="1800" dirty="0"/>
              <a:t>                                                                     in the background. This argument sets </a:t>
            </a:r>
            <a:br>
              <a:rPr lang="en-GB" sz="1800" dirty="0"/>
            </a:br>
            <a:r>
              <a:rPr lang="en-GB" sz="1800" dirty="0"/>
              <a:t>                                                                     the version of react-scripts to use.</a:t>
            </a:r>
          </a:p>
          <a:p>
            <a:pPr marL="0" indent="0">
              <a:buNone/>
            </a:pPr>
            <a:r>
              <a:rPr lang="en-GB" sz="1800" b="1" dirty="0"/>
              <a:t>--template &lt;path-to-template&gt;                  </a:t>
            </a:r>
            <a:r>
              <a:rPr lang="en-GB" sz="1800" dirty="0"/>
              <a:t>specify a template for the created project</a:t>
            </a:r>
            <a:br>
              <a:rPr lang="en-GB" sz="1800" dirty="0"/>
            </a:br>
            <a:r>
              <a:rPr lang="en-GB" sz="1800" dirty="0"/>
              <a:t>                                                                     By default the are </a:t>
            </a:r>
            <a:r>
              <a:rPr lang="en-GB" sz="1800" i="1" dirty="0" err="1"/>
              <a:t>cra</a:t>
            </a:r>
            <a:r>
              <a:rPr lang="en-GB" sz="1800" i="1" dirty="0"/>
              <a:t>-template</a:t>
            </a:r>
            <a:r>
              <a:rPr lang="en-GB" sz="1800" dirty="0"/>
              <a:t> and </a:t>
            </a:r>
            <a:br>
              <a:rPr lang="en-GB" sz="1800" dirty="0"/>
            </a:br>
            <a:r>
              <a:rPr lang="en-GB" sz="1800" dirty="0"/>
              <a:t>                                                                     </a:t>
            </a:r>
            <a:r>
              <a:rPr lang="en-GB" sz="1800" i="1" dirty="0" err="1"/>
              <a:t>cra</a:t>
            </a:r>
            <a:r>
              <a:rPr lang="en-GB" sz="1800" i="1" dirty="0"/>
              <a:t>-template-typescript </a:t>
            </a:r>
            <a:r>
              <a:rPr lang="en-GB" sz="1400" i="1" dirty="0"/>
              <a:t>(--template typescript)</a:t>
            </a:r>
            <a:r>
              <a:rPr lang="en-GB" sz="1800" dirty="0"/>
              <a:t>,</a:t>
            </a:r>
            <a:br>
              <a:rPr lang="en-GB" sz="1800" dirty="0"/>
            </a:br>
            <a:r>
              <a:rPr lang="en-GB" sz="1800" dirty="0"/>
              <a:t>                                                                     this option lets you choose your own.</a:t>
            </a:r>
          </a:p>
          <a:p>
            <a:pPr marL="0" indent="0">
              <a:buNone/>
            </a:pPr>
            <a:r>
              <a:rPr lang="en-GB" sz="1800" b="1" dirty="0"/>
              <a:t>--use-</a:t>
            </a:r>
            <a:r>
              <a:rPr lang="en-GB" sz="1800" b="1" dirty="0" err="1"/>
              <a:t>pnp</a:t>
            </a:r>
            <a:r>
              <a:rPr lang="en-GB" sz="1800" dirty="0"/>
              <a:t>                                                    use the yarn plug-and-play approach to </a:t>
            </a:r>
            <a:br>
              <a:rPr lang="en-GB" sz="1800" dirty="0"/>
            </a:br>
            <a:r>
              <a:rPr lang="en-GB" sz="1800" dirty="0"/>
              <a:t>                                                                    avoid using </a:t>
            </a:r>
            <a:r>
              <a:rPr lang="en-GB" sz="1800" i="1" dirty="0" err="1"/>
              <a:t>node_modules</a:t>
            </a:r>
            <a:endParaRPr lang="en-GB" sz="1800" b="1" dirty="0"/>
          </a:p>
          <a:p>
            <a:pPr marL="0" indent="0">
              <a:buNone/>
            </a:pPr>
            <a:r>
              <a:rPr lang="en-GB" sz="1800" b="1" dirty="0"/>
              <a:t>-h, --help                                                     </a:t>
            </a:r>
            <a:r>
              <a:rPr lang="en-GB" sz="1800" dirty="0"/>
              <a:t>output usage information</a:t>
            </a:r>
          </a:p>
          <a:p>
            <a:pPr marL="0" indent="0">
              <a:buNone/>
            </a:pPr>
            <a:r>
              <a:rPr lang="en-GB" sz="1800" i="1" dirty="0"/>
              <a:t>Only &lt;project-directory&gt; is required.</a:t>
            </a:r>
          </a:p>
        </p:txBody>
      </p:sp>
      <p:sp>
        <p:nvSpPr>
          <p:cNvPr id="4" name="Footer Placeholder 3">
            <a:extLst>
              <a:ext uri="{FF2B5EF4-FFF2-40B4-BE49-F238E27FC236}">
                <a16:creationId xmlns:a16="http://schemas.microsoft.com/office/drawing/2014/main" id="{41AB392A-33A5-9AA7-A7A5-C9822358961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646B62A-30E8-D1B2-0DCA-6F16729C0D86}"/>
              </a:ext>
            </a:extLst>
          </p:cNvPr>
          <p:cNvSpPr txBox="1"/>
          <p:nvPr/>
        </p:nvSpPr>
        <p:spPr>
          <a:xfrm>
            <a:off x="5145276" y="6422862"/>
            <a:ext cx="2842695" cy="338554"/>
          </a:xfrm>
          <a:prstGeom prst="rect">
            <a:avLst/>
          </a:prstGeom>
          <a:noFill/>
        </p:spPr>
        <p:txBody>
          <a:bodyPr wrap="square" rtlCol="0">
            <a:spAutoFit/>
          </a:bodyPr>
          <a:lstStyle/>
          <a:p>
            <a:r>
              <a:rPr lang="en-GB" sz="1600" i="1" dirty="0"/>
              <a:t>https://create-react-app.dev/</a:t>
            </a:r>
          </a:p>
        </p:txBody>
      </p:sp>
    </p:spTree>
    <p:extLst>
      <p:ext uri="{BB962C8B-B14F-4D97-AF65-F5344CB8AC3E}">
        <p14:creationId xmlns:p14="http://schemas.microsoft.com/office/powerpoint/2010/main" val="4015107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Setup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8498" y="1025911"/>
            <a:ext cx="6108070" cy="1477328"/>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npx</a:t>
            </a:r>
            <a:r>
              <a:rPr lang="en-GB" dirty="0">
                <a:solidFill>
                  <a:schemeClr val="accent1">
                    <a:lumMod val="50000"/>
                  </a:schemeClr>
                </a:solidFill>
              </a:rPr>
              <a:t> create-react-app </a:t>
            </a:r>
            <a:r>
              <a:rPr lang="en-GB" dirty="0" err="1">
                <a:solidFill>
                  <a:schemeClr val="accent1">
                    <a:lumMod val="50000"/>
                  </a:schemeClr>
                </a:solidFill>
              </a:rPr>
              <a:t>myreactapp</a:t>
            </a:r>
            <a:endParaRPr lang="en-GB" dirty="0">
              <a:solidFill>
                <a:schemeClr val="accent1">
                  <a:lumMod val="50000"/>
                </a:schemeClr>
              </a:solidFill>
            </a:endParaRPr>
          </a:p>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myreactapp</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a:t>
            </a:r>
          </a:p>
          <a:p>
            <a:r>
              <a:rPr lang="en-GB" dirty="0">
                <a:solidFill>
                  <a:schemeClr val="bg1"/>
                </a:solidFill>
              </a:rPr>
              <a:t>README.md  </a:t>
            </a:r>
            <a:r>
              <a:rPr lang="en-GB" dirty="0" err="1">
                <a:solidFill>
                  <a:schemeClr val="bg1"/>
                </a:solidFill>
              </a:rPr>
              <a:t>node_modules</a:t>
            </a:r>
            <a:r>
              <a:rPr lang="en-GB" dirty="0">
                <a:solidFill>
                  <a:schemeClr val="bg1"/>
                </a:solidFill>
              </a:rPr>
              <a:t>  package-</a:t>
            </a:r>
            <a:r>
              <a:rPr lang="en-GB" dirty="0" err="1">
                <a:solidFill>
                  <a:schemeClr val="bg1"/>
                </a:solidFill>
              </a:rPr>
              <a:t>lock.json</a:t>
            </a:r>
            <a:r>
              <a:rPr lang="en-GB" dirty="0">
                <a:solidFill>
                  <a:schemeClr val="bg1"/>
                </a:solidFill>
              </a:rPr>
              <a:t>  </a:t>
            </a:r>
            <a:r>
              <a:rPr lang="en-GB" dirty="0" err="1">
                <a:solidFill>
                  <a:schemeClr val="bg1"/>
                </a:solidFill>
              </a:rPr>
              <a:t>package.json</a:t>
            </a:r>
            <a:r>
              <a:rPr lang="en-GB" dirty="0">
                <a:solidFill>
                  <a:schemeClr val="bg1"/>
                </a:solidFill>
              </a:rPr>
              <a:t>  public  </a:t>
            </a:r>
            <a:r>
              <a:rPr lang="en-GB" dirty="0" err="1">
                <a:solidFill>
                  <a:schemeClr val="bg1"/>
                </a:solidFill>
              </a:rPr>
              <a:t>src</a:t>
            </a:r>
            <a:endParaRPr lang="en-GB" dirty="0">
              <a:solidFill>
                <a:schemeClr val="accent1">
                  <a:lumMod val="50000"/>
                </a:schemeClr>
              </a:solidFill>
            </a:endParaRPr>
          </a:p>
        </p:txBody>
      </p:sp>
      <p:sp>
        <p:nvSpPr>
          <p:cNvPr id="7" name="TextBox 6">
            <a:extLst>
              <a:ext uri="{FF2B5EF4-FFF2-40B4-BE49-F238E27FC236}">
                <a16:creationId xmlns:a16="http://schemas.microsoft.com/office/drawing/2014/main" id="{0C665F82-836E-8165-1ADA-3868552E502D}"/>
              </a:ext>
            </a:extLst>
          </p:cNvPr>
          <p:cNvSpPr txBox="1"/>
          <p:nvPr/>
        </p:nvSpPr>
        <p:spPr>
          <a:xfrm>
            <a:off x="6538197" y="720894"/>
            <a:ext cx="2560316" cy="5940088"/>
          </a:xfrm>
          <a:prstGeom prst="rect">
            <a:avLst/>
          </a:prstGeom>
          <a:solidFill>
            <a:schemeClr val="accent6">
              <a:lumMod val="20000"/>
              <a:lumOff val="80000"/>
            </a:schemeClr>
          </a:solidFill>
        </p:spPr>
        <p:txBody>
          <a:bodyPr wrap="none" rtlCol="0">
            <a:spAutoFit/>
          </a:bodyPr>
          <a:lstStyle/>
          <a:p>
            <a:r>
              <a:rPr lang="en-GB" sz="1000" dirty="0"/>
              <a:t>{</a:t>
            </a:r>
          </a:p>
          <a:p>
            <a:r>
              <a:rPr lang="en-GB" sz="1000" dirty="0"/>
              <a:t>  "name": "</a:t>
            </a:r>
            <a:r>
              <a:rPr lang="en-GB" sz="1000" dirty="0" err="1"/>
              <a:t>myreactapp</a:t>
            </a:r>
            <a:r>
              <a:rPr lang="en-GB" sz="1000" dirty="0"/>
              <a:t>",</a:t>
            </a:r>
          </a:p>
          <a:p>
            <a:r>
              <a:rPr lang="en-GB" sz="1000" dirty="0"/>
              <a:t>  "version": "0.1.0",</a:t>
            </a:r>
          </a:p>
          <a:p>
            <a:r>
              <a:rPr lang="en-GB" sz="1000" dirty="0"/>
              <a:t>  "private": true,</a:t>
            </a:r>
          </a:p>
          <a:p>
            <a:r>
              <a:rPr lang="en-GB" sz="1000" dirty="0"/>
              <a:t>  "dependencies": {</a:t>
            </a:r>
          </a:p>
          <a:p>
            <a:r>
              <a:rPr lang="en-GB" sz="1000" dirty="0"/>
              <a:t>    "@testing-library/jest-</a:t>
            </a:r>
            <a:r>
              <a:rPr lang="en-GB" sz="1000" dirty="0" err="1"/>
              <a:t>dom</a:t>
            </a:r>
            <a:r>
              <a:rPr lang="en-GB" sz="1000" dirty="0"/>
              <a:t>": "^5.16.5",</a:t>
            </a:r>
          </a:p>
          <a:p>
            <a:r>
              <a:rPr lang="en-GB" sz="1000" dirty="0"/>
              <a:t>    "@testing-library/react": "^13.4.0",</a:t>
            </a:r>
          </a:p>
          <a:p>
            <a:r>
              <a:rPr lang="en-GB" sz="1000" dirty="0"/>
              <a:t>    "@testing-library/user-event": "^13.5.0",</a:t>
            </a:r>
          </a:p>
          <a:p>
            <a:r>
              <a:rPr lang="en-GB" sz="1000" dirty="0"/>
              <a:t>    "react": "^18.2.0",</a:t>
            </a:r>
          </a:p>
          <a:p>
            <a:r>
              <a:rPr lang="en-GB" sz="1000" dirty="0"/>
              <a:t>    "react-</a:t>
            </a:r>
            <a:r>
              <a:rPr lang="en-GB" sz="1000" dirty="0" err="1"/>
              <a:t>dom</a:t>
            </a:r>
            <a:r>
              <a:rPr lang="en-GB" sz="1000" dirty="0"/>
              <a:t>": "^18.2.0",</a:t>
            </a:r>
          </a:p>
          <a:p>
            <a:r>
              <a:rPr lang="en-GB" sz="1000" dirty="0"/>
              <a:t>    "react-scripts": "5.0.1",</a:t>
            </a:r>
          </a:p>
          <a:p>
            <a:r>
              <a:rPr lang="en-GB" sz="1000" dirty="0"/>
              <a:t>    "web-vitals": "^2.1.4"</a:t>
            </a:r>
          </a:p>
          <a:p>
            <a:r>
              <a:rPr lang="en-GB" sz="1000" dirty="0"/>
              <a:t>  },</a:t>
            </a:r>
          </a:p>
          <a:p>
            <a:r>
              <a:rPr lang="en-GB" sz="1000" dirty="0"/>
              <a:t>  "scripts": {</a:t>
            </a:r>
          </a:p>
          <a:p>
            <a:r>
              <a:rPr lang="en-GB" sz="1000" dirty="0">
                <a:solidFill>
                  <a:srgbClr val="FF0000"/>
                </a:solidFill>
              </a:rPr>
              <a:t>    "start": "react-scripts start",</a:t>
            </a:r>
          </a:p>
          <a:p>
            <a:r>
              <a:rPr lang="en-GB" sz="1000" dirty="0">
                <a:solidFill>
                  <a:srgbClr val="FF0000"/>
                </a:solidFill>
              </a:rPr>
              <a:t>    "build": "react-scripts build",</a:t>
            </a:r>
          </a:p>
          <a:p>
            <a:r>
              <a:rPr lang="en-GB" sz="1000" dirty="0">
                <a:solidFill>
                  <a:srgbClr val="FF0000"/>
                </a:solidFill>
              </a:rPr>
              <a:t>    "test": "react-scripts test",</a:t>
            </a:r>
          </a:p>
          <a:p>
            <a:r>
              <a:rPr lang="en-GB" sz="1000" dirty="0">
                <a:solidFill>
                  <a:srgbClr val="FF0000"/>
                </a:solidFill>
              </a:rPr>
              <a:t>    "eject": "react-scripts eject"</a:t>
            </a:r>
          </a:p>
          <a:p>
            <a:r>
              <a:rPr lang="en-GB" sz="1000" dirty="0"/>
              <a:t>  },</a:t>
            </a:r>
          </a:p>
          <a:p>
            <a:r>
              <a:rPr lang="en-GB" sz="1000" dirty="0"/>
              <a:t>  "</a:t>
            </a:r>
            <a:r>
              <a:rPr lang="en-GB" sz="1000" dirty="0" err="1"/>
              <a:t>eslintConfig</a:t>
            </a:r>
            <a:r>
              <a:rPr lang="en-GB" sz="1000" dirty="0"/>
              <a:t>": {</a:t>
            </a:r>
          </a:p>
          <a:p>
            <a:r>
              <a:rPr lang="en-GB" sz="1000" dirty="0"/>
              <a:t>    "extends": [</a:t>
            </a:r>
          </a:p>
          <a:p>
            <a:r>
              <a:rPr lang="en-GB" sz="1000" dirty="0"/>
              <a:t>      "react-app",</a:t>
            </a:r>
          </a:p>
          <a:p>
            <a:r>
              <a:rPr lang="en-GB" sz="1000" dirty="0"/>
              <a:t>      "react-app/jest"</a:t>
            </a:r>
          </a:p>
          <a:p>
            <a:r>
              <a:rPr lang="en-GB" sz="1000" dirty="0"/>
              <a:t>    ]</a:t>
            </a:r>
          </a:p>
          <a:p>
            <a:r>
              <a:rPr lang="en-GB" sz="1000" dirty="0"/>
              <a:t>  },</a:t>
            </a:r>
          </a:p>
          <a:p>
            <a:r>
              <a:rPr lang="en-GB" sz="1000" dirty="0"/>
              <a:t>  "</a:t>
            </a:r>
            <a:r>
              <a:rPr lang="en-GB" sz="1000" dirty="0" err="1"/>
              <a:t>browserslist</a:t>
            </a:r>
            <a:r>
              <a:rPr lang="en-GB" sz="1000" dirty="0"/>
              <a:t>": {</a:t>
            </a:r>
          </a:p>
          <a:p>
            <a:r>
              <a:rPr lang="en-GB" sz="1000" dirty="0"/>
              <a:t>    "production": [</a:t>
            </a:r>
          </a:p>
          <a:p>
            <a:r>
              <a:rPr lang="en-GB" sz="1000" dirty="0"/>
              <a:t>      "&gt;0.2%",</a:t>
            </a:r>
          </a:p>
          <a:p>
            <a:r>
              <a:rPr lang="en-GB" sz="1000" dirty="0"/>
              <a:t>      "not dead",</a:t>
            </a:r>
          </a:p>
          <a:p>
            <a:r>
              <a:rPr lang="en-GB" sz="1000" dirty="0"/>
              <a:t>      "not </a:t>
            </a:r>
            <a:r>
              <a:rPr lang="en-GB" sz="1000" dirty="0" err="1"/>
              <a:t>op_mini</a:t>
            </a:r>
            <a:r>
              <a:rPr lang="en-GB" sz="1000" dirty="0"/>
              <a:t> all"</a:t>
            </a:r>
          </a:p>
          <a:p>
            <a:r>
              <a:rPr lang="en-GB" sz="1000" dirty="0"/>
              <a:t>    ],</a:t>
            </a:r>
          </a:p>
          <a:p>
            <a:r>
              <a:rPr lang="en-GB" sz="1000" dirty="0"/>
              <a:t>    "development": [</a:t>
            </a:r>
          </a:p>
          <a:p>
            <a:r>
              <a:rPr lang="en-GB" sz="1000" dirty="0"/>
              <a:t>      "last 1 chrome version",</a:t>
            </a:r>
          </a:p>
          <a:p>
            <a:r>
              <a:rPr lang="en-GB" sz="1000" dirty="0"/>
              <a:t>      "last 1 </a:t>
            </a:r>
            <a:r>
              <a:rPr lang="en-GB" sz="1000" dirty="0" err="1"/>
              <a:t>firefox</a:t>
            </a:r>
            <a:r>
              <a:rPr lang="en-GB" sz="1000" dirty="0"/>
              <a:t> version",</a:t>
            </a:r>
          </a:p>
          <a:p>
            <a:r>
              <a:rPr lang="en-GB" sz="1000" dirty="0"/>
              <a:t>      "last 1 safari version"</a:t>
            </a:r>
          </a:p>
          <a:p>
            <a:r>
              <a:rPr lang="en-GB" sz="1000" dirty="0"/>
              <a:t>    ]</a:t>
            </a:r>
          </a:p>
          <a:p>
            <a:r>
              <a:rPr lang="en-GB" sz="1000" dirty="0"/>
              <a:t>  }</a:t>
            </a:r>
          </a:p>
          <a:p>
            <a:r>
              <a:rPr lang="en-GB" sz="1000" dirty="0"/>
              <a:t>}</a:t>
            </a:r>
          </a:p>
        </p:txBody>
      </p:sp>
      <p:sp>
        <p:nvSpPr>
          <p:cNvPr id="8" name="TextBox 7">
            <a:extLst>
              <a:ext uri="{FF2B5EF4-FFF2-40B4-BE49-F238E27FC236}">
                <a16:creationId xmlns:a16="http://schemas.microsoft.com/office/drawing/2014/main" id="{E11BCB14-06CD-CCDC-ED9C-6FD5E2AF6873}"/>
              </a:ext>
            </a:extLst>
          </p:cNvPr>
          <p:cNvSpPr txBox="1"/>
          <p:nvPr/>
        </p:nvSpPr>
        <p:spPr>
          <a:xfrm flipH="1">
            <a:off x="6490819" y="317433"/>
            <a:ext cx="1653500" cy="369332"/>
          </a:xfrm>
          <a:prstGeom prst="rect">
            <a:avLst/>
          </a:prstGeom>
          <a:noFill/>
        </p:spPr>
        <p:txBody>
          <a:bodyPr wrap="square" rtlCol="0">
            <a:spAutoFit/>
          </a:bodyPr>
          <a:lstStyle/>
          <a:p>
            <a:r>
              <a:rPr lang="en-GB" b="1" u="sng" dirty="0" err="1"/>
              <a:t>package.json</a:t>
            </a:r>
            <a:endParaRPr lang="en-GB" b="1" u="sng" dirty="0"/>
          </a:p>
        </p:txBody>
      </p:sp>
    </p:spTree>
    <p:extLst>
      <p:ext uri="{BB962C8B-B14F-4D97-AF65-F5344CB8AC3E}">
        <p14:creationId xmlns:p14="http://schemas.microsoft.com/office/powerpoint/2010/main" val="3266381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B9FE7-FE16-699A-F4A7-82D609EB55F6}"/>
              </a:ext>
            </a:extLst>
          </p:cNvPr>
          <p:cNvSpPr>
            <a:spLocks noGrp="1"/>
          </p:cNvSpPr>
          <p:nvPr>
            <p:ph type="title"/>
          </p:nvPr>
        </p:nvSpPr>
        <p:spPr>
          <a:xfrm>
            <a:off x="4663439" y="0"/>
            <a:ext cx="4280535" cy="844550"/>
          </a:xfrm>
        </p:spPr>
        <p:txBody>
          <a:bodyPr/>
          <a:lstStyle/>
          <a:p>
            <a:r>
              <a:rPr lang="en-GB" dirty="0" err="1"/>
              <a:t>src</a:t>
            </a:r>
            <a:r>
              <a:rPr lang="en-GB" dirty="0"/>
              <a:t>/App.js</a:t>
            </a:r>
          </a:p>
        </p:txBody>
      </p:sp>
      <p:sp>
        <p:nvSpPr>
          <p:cNvPr id="3" name="Content Placeholder 2">
            <a:extLst>
              <a:ext uri="{FF2B5EF4-FFF2-40B4-BE49-F238E27FC236}">
                <a16:creationId xmlns:a16="http://schemas.microsoft.com/office/drawing/2014/main" id="{FF4BB0D0-AC9A-7FE8-3194-ABBD0E4F2DD7}"/>
              </a:ext>
            </a:extLst>
          </p:cNvPr>
          <p:cNvSpPr>
            <a:spLocks noGrp="1"/>
          </p:cNvSpPr>
          <p:nvPr>
            <p:ph idx="1"/>
          </p:nvPr>
        </p:nvSpPr>
        <p:spPr>
          <a:xfrm>
            <a:off x="4224528" y="923544"/>
            <a:ext cx="4719446" cy="4915281"/>
          </a:xfrm>
        </p:spPr>
        <p:txBody>
          <a:bodyPr/>
          <a:lstStyle/>
          <a:p>
            <a:r>
              <a:rPr lang="en-GB" dirty="0"/>
              <a:t>Declare an App function component</a:t>
            </a:r>
          </a:p>
          <a:p>
            <a:r>
              <a:rPr lang="en-GB" dirty="0"/>
              <a:t>Return (export) this function component</a:t>
            </a:r>
          </a:p>
        </p:txBody>
      </p:sp>
      <p:sp>
        <p:nvSpPr>
          <p:cNvPr id="4" name="Footer Placeholder 3">
            <a:extLst>
              <a:ext uri="{FF2B5EF4-FFF2-40B4-BE49-F238E27FC236}">
                <a16:creationId xmlns:a16="http://schemas.microsoft.com/office/drawing/2014/main" id="{71CD68AC-4226-97D0-4071-1D149209A56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9FF6A64-0ADF-B0B1-6A4E-90E80707028E}"/>
              </a:ext>
            </a:extLst>
          </p:cNvPr>
          <p:cNvSpPr txBox="1"/>
          <p:nvPr/>
        </p:nvSpPr>
        <p:spPr>
          <a:xfrm>
            <a:off x="79375" y="634190"/>
            <a:ext cx="4078361" cy="4708981"/>
          </a:xfrm>
          <a:prstGeom prst="rect">
            <a:avLst/>
          </a:prstGeom>
          <a:solidFill>
            <a:schemeClr val="accent6">
              <a:lumMod val="20000"/>
              <a:lumOff val="80000"/>
            </a:schemeClr>
          </a:solidFill>
        </p:spPr>
        <p:txBody>
          <a:bodyPr wrap="none" rtlCol="0">
            <a:spAutoFit/>
          </a:bodyPr>
          <a:lstStyle/>
          <a:p>
            <a:r>
              <a:rPr lang="en-GB" sz="1200" dirty="0"/>
              <a:t>import logo from './</a:t>
            </a:r>
            <a:r>
              <a:rPr lang="en-GB" sz="1200" dirty="0" err="1"/>
              <a:t>logo.svg</a:t>
            </a:r>
            <a:r>
              <a:rPr lang="en-GB" sz="1200" dirty="0"/>
              <a:t>';</a:t>
            </a:r>
          </a:p>
          <a:p>
            <a:r>
              <a:rPr lang="en-GB" sz="1200" dirty="0"/>
              <a:t>import './App.css';</a:t>
            </a:r>
          </a:p>
          <a:p>
            <a:endParaRPr lang="en-GB" sz="1200" dirty="0"/>
          </a:p>
          <a:p>
            <a:r>
              <a:rPr lang="en-GB" sz="1200" b="1" dirty="0"/>
              <a:t>function App() {</a:t>
            </a:r>
          </a:p>
          <a:p>
            <a:r>
              <a:rPr lang="en-GB" sz="1200" b="1" dirty="0"/>
              <a:t>  return (</a:t>
            </a:r>
          </a:p>
          <a:p>
            <a:r>
              <a:rPr lang="en-GB" sz="1200" dirty="0">
                <a:solidFill>
                  <a:schemeClr val="bg2">
                    <a:lumMod val="50000"/>
                  </a:schemeClr>
                </a:solidFill>
              </a:rPr>
              <a:t>    &lt;div </a:t>
            </a:r>
            <a:r>
              <a:rPr lang="en-GB" sz="1200" dirty="0" err="1">
                <a:solidFill>
                  <a:schemeClr val="bg2">
                    <a:lumMod val="50000"/>
                  </a:schemeClr>
                </a:solidFill>
              </a:rPr>
              <a:t>className</a:t>
            </a:r>
            <a:r>
              <a:rPr lang="en-GB" sz="1200" dirty="0">
                <a:solidFill>
                  <a:schemeClr val="bg2">
                    <a:lumMod val="50000"/>
                  </a:schemeClr>
                </a:solidFill>
              </a:rPr>
              <a:t>="App"&gt;</a:t>
            </a:r>
          </a:p>
          <a:p>
            <a:r>
              <a:rPr lang="en-GB" sz="1200" dirty="0">
                <a:solidFill>
                  <a:schemeClr val="bg2">
                    <a:lumMod val="50000"/>
                  </a:schemeClr>
                </a:solidFill>
              </a:rPr>
              <a:t>      &lt;header </a:t>
            </a:r>
            <a:r>
              <a:rPr lang="en-GB" sz="1200" dirty="0" err="1">
                <a:solidFill>
                  <a:schemeClr val="bg2">
                    <a:lumMod val="50000"/>
                  </a:schemeClr>
                </a:solidFill>
              </a:rPr>
              <a:t>className</a:t>
            </a:r>
            <a:r>
              <a:rPr lang="en-GB" sz="1200" dirty="0">
                <a:solidFill>
                  <a:schemeClr val="bg2">
                    <a:lumMod val="50000"/>
                  </a:schemeClr>
                </a:solidFill>
              </a:rPr>
              <a:t>="App-header"&gt;</a:t>
            </a:r>
          </a:p>
          <a:p>
            <a:r>
              <a:rPr lang="en-GB" sz="1200" dirty="0">
                <a:solidFill>
                  <a:schemeClr val="bg2">
                    <a:lumMod val="50000"/>
                  </a:schemeClr>
                </a:solidFill>
              </a:rPr>
              <a:t>        &lt;</a:t>
            </a:r>
            <a:r>
              <a:rPr lang="en-GB" sz="1200" dirty="0" err="1">
                <a:solidFill>
                  <a:schemeClr val="bg2">
                    <a:lumMod val="50000"/>
                  </a:schemeClr>
                </a:solidFill>
              </a:rPr>
              <a:t>img</a:t>
            </a:r>
            <a:r>
              <a:rPr lang="en-GB" sz="1200" dirty="0">
                <a:solidFill>
                  <a:schemeClr val="bg2">
                    <a:lumMod val="50000"/>
                  </a:schemeClr>
                </a:solidFill>
              </a:rPr>
              <a:t> </a:t>
            </a:r>
            <a:r>
              <a:rPr lang="en-GB" sz="1200" dirty="0" err="1">
                <a:solidFill>
                  <a:schemeClr val="bg2">
                    <a:lumMod val="50000"/>
                  </a:schemeClr>
                </a:solidFill>
              </a:rPr>
              <a:t>src</a:t>
            </a:r>
            <a:r>
              <a:rPr lang="en-GB" sz="1200" dirty="0">
                <a:solidFill>
                  <a:schemeClr val="bg2">
                    <a:lumMod val="50000"/>
                  </a:schemeClr>
                </a:solidFill>
              </a:rPr>
              <a:t>={logo} </a:t>
            </a:r>
            <a:r>
              <a:rPr lang="en-GB" sz="1200" dirty="0" err="1">
                <a:solidFill>
                  <a:schemeClr val="bg2">
                    <a:lumMod val="50000"/>
                  </a:schemeClr>
                </a:solidFill>
              </a:rPr>
              <a:t>className</a:t>
            </a:r>
            <a:r>
              <a:rPr lang="en-GB" sz="1200" dirty="0">
                <a:solidFill>
                  <a:schemeClr val="bg2">
                    <a:lumMod val="50000"/>
                  </a:schemeClr>
                </a:solidFill>
              </a:rPr>
              <a:t>="App-logo" alt="logo" /&gt;</a:t>
            </a:r>
          </a:p>
          <a:p>
            <a:r>
              <a:rPr lang="en-GB" sz="1200" dirty="0">
                <a:solidFill>
                  <a:schemeClr val="bg2">
                    <a:lumMod val="50000"/>
                  </a:schemeClr>
                </a:solidFill>
              </a:rPr>
              <a:t>        &lt;p&gt;</a:t>
            </a:r>
          </a:p>
          <a:p>
            <a:r>
              <a:rPr lang="en-GB" sz="1200" dirty="0">
                <a:solidFill>
                  <a:schemeClr val="bg2">
                    <a:lumMod val="50000"/>
                  </a:schemeClr>
                </a:solidFill>
              </a:rPr>
              <a:t>          Edit &lt;code&gt;</a:t>
            </a:r>
            <a:r>
              <a:rPr lang="en-GB" sz="1200" dirty="0" err="1">
                <a:solidFill>
                  <a:schemeClr val="bg2">
                    <a:lumMod val="50000"/>
                  </a:schemeClr>
                </a:solidFill>
              </a:rPr>
              <a:t>src</a:t>
            </a:r>
            <a:r>
              <a:rPr lang="en-GB" sz="1200" dirty="0">
                <a:solidFill>
                  <a:schemeClr val="bg2">
                    <a:lumMod val="50000"/>
                  </a:schemeClr>
                </a:solidFill>
              </a:rPr>
              <a:t>/App.js&lt;/code&gt; and save to reload.</a:t>
            </a:r>
          </a:p>
          <a:p>
            <a:r>
              <a:rPr lang="en-GB" sz="1200" dirty="0">
                <a:solidFill>
                  <a:schemeClr val="bg2">
                    <a:lumMod val="50000"/>
                  </a:schemeClr>
                </a:solidFill>
              </a:rPr>
              <a:t>        &lt;/p&gt;</a:t>
            </a:r>
          </a:p>
          <a:p>
            <a:r>
              <a:rPr lang="en-GB" sz="1200" dirty="0">
                <a:solidFill>
                  <a:schemeClr val="bg2">
                    <a:lumMod val="50000"/>
                  </a:schemeClr>
                </a:solidFill>
              </a:rPr>
              <a:t>        &lt;a</a:t>
            </a:r>
          </a:p>
          <a:p>
            <a:r>
              <a:rPr lang="en-GB" sz="1200" dirty="0">
                <a:solidFill>
                  <a:schemeClr val="bg2">
                    <a:lumMod val="50000"/>
                  </a:schemeClr>
                </a:solidFill>
              </a:rPr>
              <a:t>          </a:t>
            </a:r>
            <a:r>
              <a:rPr lang="en-GB" sz="1200" dirty="0" err="1">
                <a:solidFill>
                  <a:schemeClr val="bg2">
                    <a:lumMod val="50000"/>
                  </a:schemeClr>
                </a:solidFill>
              </a:rPr>
              <a:t>className</a:t>
            </a:r>
            <a:r>
              <a:rPr lang="en-GB" sz="1200" dirty="0">
                <a:solidFill>
                  <a:schemeClr val="bg2">
                    <a:lumMod val="50000"/>
                  </a:schemeClr>
                </a:solidFill>
              </a:rPr>
              <a:t>="App-link"</a:t>
            </a:r>
          </a:p>
          <a:p>
            <a:r>
              <a:rPr lang="en-GB" sz="1200" dirty="0">
                <a:solidFill>
                  <a:schemeClr val="bg2">
                    <a:lumMod val="50000"/>
                  </a:schemeClr>
                </a:solidFill>
              </a:rPr>
              <a:t>          </a:t>
            </a:r>
            <a:r>
              <a:rPr lang="en-GB" sz="1200" dirty="0" err="1">
                <a:solidFill>
                  <a:schemeClr val="bg2">
                    <a:lumMod val="50000"/>
                  </a:schemeClr>
                </a:solidFill>
              </a:rPr>
              <a:t>href</a:t>
            </a:r>
            <a:r>
              <a:rPr lang="en-GB" sz="1200" dirty="0">
                <a:solidFill>
                  <a:schemeClr val="bg2">
                    <a:lumMod val="50000"/>
                  </a:schemeClr>
                </a:solidFill>
              </a:rPr>
              <a:t>="https://reactjs.org"</a:t>
            </a:r>
          </a:p>
          <a:p>
            <a:r>
              <a:rPr lang="en-GB" sz="1200" dirty="0">
                <a:solidFill>
                  <a:schemeClr val="bg2">
                    <a:lumMod val="50000"/>
                  </a:schemeClr>
                </a:solidFill>
              </a:rPr>
              <a:t>          target="_blank"</a:t>
            </a:r>
          </a:p>
          <a:p>
            <a:r>
              <a:rPr lang="en-GB" sz="1200" dirty="0">
                <a:solidFill>
                  <a:schemeClr val="bg2">
                    <a:lumMod val="50000"/>
                  </a:schemeClr>
                </a:solidFill>
              </a:rPr>
              <a:t>          </a:t>
            </a:r>
            <a:r>
              <a:rPr lang="en-GB" sz="1200" dirty="0" err="1">
                <a:solidFill>
                  <a:schemeClr val="bg2">
                    <a:lumMod val="50000"/>
                  </a:schemeClr>
                </a:solidFill>
              </a:rPr>
              <a:t>rel</a:t>
            </a:r>
            <a:r>
              <a:rPr lang="en-GB" sz="1200" dirty="0">
                <a:solidFill>
                  <a:schemeClr val="bg2">
                    <a:lumMod val="50000"/>
                  </a:schemeClr>
                </a:solidFill>
              </a:rPr>
              <a:t>="</a:t>
            </a:r>
            <a:r>
              <a:rPr lang="en-GB" sz="1200" dirty="0" err="1">
                <a:solidFill>
                  <a:schemeClr val="bg2">
                    <a:lumMod val="50000"/>
                  </a:schemeClr>
                </a:solidFill>
              </a:rPr>
              <a:t>noopener</a:t>
            </a:r>
            <a:r>
              <a:rPr lang="en-GB" sz="1200" dirty="0">
                <a:solidFill>
                  <a:schemeClr val="bg2">
                    <a:lumMod val="50000"/>
                  </a:schemeClr>
                </a:solidFill>
              </a:rPr>
              <a:t> </a:t>
            </a:r>
            <a:r>
              <a:rPr lang="en-GB" sz="1200" dirty="0" err="1">
                <a:solidFill>
                  <a:schemeClr val="bg2">
                    <a:lumMod val="50000"/>
                  </a:schemeClr>
                </a:solidFill>
              </a:rPr>
              <a:t>noreferrer</a:t>
            </a:r>
            <a:r>
              <a:rPr lang="en-GB" sz="1200" dirty="0">
                <a:solidFill>
                  <a:schemeClr val="bg2">
                    <a:lumMod val="50000"/>
                  </a:schemeClr>
                </a:solidFill>
              </a:rPr>
              <a:t>"</a:t>
            </a:r>
          </a:p>
          <a:p>
            <a:r>
              <a:rPr lang="en-GB" sz="1200" dirty="0">
                <a:solidFill>
                  <a:schemeClr val="bg2">
                    <a:lumMod val="50000"/>
                  </a:schemeClr>
                </a:solidFill>
              </a:rPr>
              <a:t>        &gt;</a:t>
            </a:r>
          </a:p>
          <a:p>
            <a:r>
              <a:rPr lang="en-GB" sz="1200" dirty="0">
                <a:solidFill>
                  <a:schemeClr val="bg2">
                    <a:lumMod val="50000"/>
                  </a:schemeClr>
                </a:solidFill>
              </a:rPr>
              <a:t>          Learn React</a:t>
            </a:r>
          </a:p>
          <a:p>
            <a:r>
              <a:rPr lang="en-GB" sz="1200" dirty="0">
                <a:solidFill>
                  <a:schemeClr val="bg2">
                    <a:lumMod val="50000"/>
                  </a:schemeClr>
                </a:solidFill>
              </a:rPr>
              <a:t>        &lt;/a&gt;</a:t>
            </a:r>
          </a:p>
          <a:p>
            <a:r>
              <a:rPr lang="en-GB" sz="1200" dirty="0">
                <a:solidFill>
                  <a:schemeClr val="bg2">
                    <a:lumMod val="50000"/>
                  </a:schemeClr>
                </a:solidFill>
              </a:rPr>
              <a:t>      &lt;/header&gt;</a:t>
            </a:r>
          </a:p>
          <a:p>
            <a:r>
              <a:rPr lang="en-GB" sz="1200" dirty="0">
                <a:solidFill>
                  <a:schemeClr val="bg2">
                    <a:lumMod val="50000"/>
                  </a:schemeClr>
                </a:solidFill>
              </a:rPr>
              <a:t>    &lt;/div&gt;</a:t>
            </a:r>
          </a:p>
          <a:p>
            <a:r>
              <a:rPr lang="en-GB" sz="1200" b="1" dirty="0"/>
              <a:t>  );</a:t>
            </a:r>
          </a:p>
          <a:p>
            <a:r>
              <a:rPr lang="en-GB" sz="1200" b="1" dirty="0"/>
              <a:t>}</a:t>
            </a:r>
          </a:p>
          <a:p>
            <a:endParaRPr lang="en-GB" sz="1200" dirty="0"/>
          </a:p>
          <a:p>
            <a:r>
              <a:rPr lang="en-GB" sz="1200" dirty="0"/>
              <a:t>export default App;</a:t>
            </a:r>
          </a:p>
        </p:txBody>
      </p:sp>
      <p:cxnSp>
        <p:nvCxnSpPr>
          <p:cNvPr id="7" name="Connector: Elbow 6">
            <a:extLst>
              <a:ext uri="{FF2B5EF4-FFF2-40B4-BE49-F238E27FC236}">
                <a16:creationId xmlns:a16="http://schemas.microsoft.com/office/drawing/2014/main" id="{FC3472AE-06A3-46E5-FD7F-174C0EB639A2}"/>
              </a:ext>
            </a:extLst>
          </p:cNvPr>
          <p:cNvCxnSpPr/>
          <p:nvPr/>
        </p:nvCxnSpPr>
        <p:spPr bwMode="auto">
          <a:xfrm rot="16200000" flipH="1">
            <a:off x="524139" y="1121103"/>
            <a:ext cx="1159549" cy="606442"/>
          </a:xfrm>
          <a:prstGeom prst="bentConnector3">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a:extLst>
              <a:ext uri="{FF2B5EF4-FFF2-40B4-BE49-F238E27FC236}">
                <a16:creationId xmlns:a16="http://schemas.microsoft.com/office/drawing/2014/main" id="{9E67C1FF-90EF-ED9B-941A-278F948ABDA0}"/>
              </a:ext>
            </a:extLst>
          </p:cNvPr>
          <p:cNvSpPr txBox="1"/>
          <p:nvPr/>
        </p:nvSpPr>
        <p:spPr>
          <a:xfrm>
            <a:off x="1967107" y="923544"/>
            <a:ext cx="2190629" cy="600164"/>
          </a:xfrm>
          <a:prstGeom prst="rect">
            <a:avLst/>
          </a:prstGeom>
          <a:noFill/>
          <a:ln>
            <a:solidFill>
              <a:schemeClr val="tx1"/>
            </a:solidFill>
          </a:ln>
        </p:spPr>
        <p:txBody>
          <a:bodyPr wrap="square" rtlCol="0">
            <a:spAutoFit/>
          </a:bodyPr>
          <a:lstStyle/>
          <a:p>
            <a:r>
              <a:rPr lang="en-GB" sz="1100" dirty="0"/>
              <a:t>App.css contains style rules for:</a:t>
            </a:r>
          </a:p>
          <a:p>
            <a:r>
              <a:rPr lang="en-GB" sz="1100" i="1" dirty="0"/>
              <a:t>App, App-logo, App-header, App-link </a:t>
            </a:r>
          </a:p>
        </p:txBody>
      </p:sp>
      <p:sp>
        <p:nvSpPr>
          <p:cNvPr id="9" name="TextBox 8">
            <a:extLst>
              <a:ext uri="{FF2B5EF4-FFF2-40B4-BE49-F238E27FC236}">
                <a16:creationId xmlns:a16="http://schemas.microsoft.com/office/drawing/2014/main" id="{07D34B0F-D7EE-120D-A779-A2DAC6041AF4}"/>
              </a:ext>
            </a:extLst>
          </p:cNvPr>
          <p:cNvSpPr txBox="1"/>
          <p:nvPr/>
        </p:nvSpPr>
        <p:spPr>
          <a:xfrm>
            <a:off x="1967106" y="4124008"/>
            <a:ext cx="2364262" cy="1323439"/>
          </a:xfrm>
          <a:prstGeom prst="rect">
            <a:avLst/>
          </a:prstGeom>
          <a:solidFill>
            <a:schemeClr val="bg1"/>
          </a:solidFill>
          <a:ln>
            <a:solidFill>
              <a:schemeClr val="tx1"/>
            </a:solidFill>
          </a:ln>
        </p:spPr>
        <p:txBody>
          <a:bodyPr wrap="square" rtlCol="0">
            <a:spAutoFit/>
          </a:bodyPr>
          <a:lstStyle/>
          <a:p>
            <a:r>
              <a:rPr lang="en-GB" sz="1600" dirty="0"/>
              <a:t>Note: we refer to the attribute </a:t>
            </a:r>
            <a:r>
              <a:rPr lang="en-GB" sz="1600" i="1" dirty="0" err="1"/>
              <a:t>className</a:t>
            </a:r>
            <a:r>
              <a:rPr lang="en-GB" sz="1600" dirty="0"/>
              <a:t> instead of </a:t>
            </a:r>
            <a:r>
              <a:rPr lang="en-GB" sz="1600" i="1" dirty="0"/>
              <a:t>class</a:t>
            </a:r>
            <a:r>
              <a:rPr lang="en-GB" sz="1600" dirty="0"/>
              <a:t>. This is one of the differences between </a:t>
            </a:r>
            <a:r>
              <a:rPr lang="en-GB" sz="1600" dirty="0" err="1"/>
              <a:t>jsx</a:t>
            </a:r>
            <a:r>
              <a:rPr lang="en-GB" sz="1600" dirty="0"/>
              <a:t> and html</a:t>
            </a:r>
          </a:p>
        </p:txBody>
      </p:sp>
      <p:cxnSp>
        <p:nvCxnSpPr>
          <p:cNvPr id="11" name="Connector: Elbow 10">
            <a:extLst>
              <a:ext uri="{FF2B5EF4-FFF2-40B4-BE49-F238E27FC236}">
                <a16:creationId xmlns:a16="http://schemas.microsoft.com/office/drawing/2014/main" id="{0B55041C-EDFE-1242-2332-5617CD0392AD}"/>
              </a:ext>
            </a:extLst>
          </p:cNvPr>
          <p:cNvCxnSpPr>
            <a:stCxn id="9" idx="1"/>
          </p:cNvCxnSpPr>
          <p:nvPr/>
        </p:nvCxnSpPr>
        <p:spPr bwMode="auto">
          <a:xfrm rot="10800000">
            <a:off x="1056536" y="3046422"/>
            <a:ext cx="910571" cy="1739307"/>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354119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B9FE7-FE16-699A-F4A7-82D609EB55F6}"/>
              </a:ext>
            </a:extLst>
          </p:cNvPr>
          <p:cNvSpPr>
            <a:spLocks noGrp="1"/>
          </p:cNvSpPr>
          <p:nvPr>
            <p:ph type="title"/>
          </p:nvPr>
        </p:nvSpPr>
        <p:spPr>
          <a:xfrm>
            <a:off x="4663439" y="0"/>
            <a:ext cx="4280535" cy="844550"/>
          </a:xfrm>
        </p:spPr>
        <p:txBody>
          <a:bodyPr/>
          <a:lstStyle/>
          <a:p>
            <a:r>
              <a:rPr lang="en-GB" dirty="0" err="1"/>
              <a:t>src</a:t>
            </a:r>
            <a:r>
              <a:rPr lang="en-GB" dirty="0"/>
              <a:t>/index.js</a:t>
            </a:r>
          </a:p>
        </p:txBody>
      </p:sp>
      <p:sp>
        <p:nvSpPr>
          <p:cNvPr id="3" name="Content Placeholder 2">
            <a:extLst>
              <a:ext uri="{FF2B5EF4-FFF2-40B4-BE49-F238E27FC236}">
                <a16:creationId xmlns:a16="http://schemas.microsoft.com/office/drawing/2014/main" id="{FF4BB0D0-AC9A-7FE8-3194-ABBD0E4F2DD7}"/>
              </a:ext>
            </a:extLst>
          </p:cNvPr>
          <p:cNvSpPr>
            <a:spLocks noGrp="1"/>
          </p:cNvSpPr>
          <p:nvPr>
            <p:ph idx="1"/>
          </p:nvPr>
        </p:nvSpPr>
        <p:spPr>
          <a:xfrm>
            <a:off x="4505670" y="844551"/>
            <a:ext cx="4438304" cy="4272300"/>
          </a:xfrm>
        </p:spPr>
        <p:txBody>
          <a:bodyPr/>
          <a:lstStyle/>
          <a:p>
            <a:r>
              <a:rPr lang="en-GB" dirty="0"/>
              <a:t>Create a React root for the supplied container and return the root. </a:t>
            </a:r>
          </a:p>
          <a:p>
            <a:pPr lvl="1"/>
            <a:r>
              <a:rPr lang="en-GB" dirty="0"/>
              <a:t>The root can be used to render a React element into the DOM with the  render function</a:t>
            </a:r>
            <a:br>
              <a:rPr lang="en-GB" dirty="0"/>
            </a:br>
            <a:r>
              <a:rPr lang="en-GB" i="1" dirty="0" err="1"/>
              <a:t>root.render</a:t>
            </a:r>
            <a:r>
              <a:rPr lang="en-GB" i="1" dirty="0"/>
              <a:t>(element</a:t>
            </a:r>
            <a:r>
              <a:rPr lang="en-GB" dirty="0"/>
              <a:t>)</a:t>
            </a:r>
          </a:p>
          <a:p>
            <a:pPr lvl="1"/>
            <a:r>
              <a:rPr lang="en-GB" dirty="0" err="1"/>
              <a:t>createRoot</a:t>
            </a:r>
            <a:r>
              <a:rPr lang="en-GB" dirty="0"/>
              <a:t>() controls the contents of the container node you pass in. Any existing DOM elements inside are replaced when render is called</a:t>
            </a:r>
          </a:p>
          <a:p>
            <a:r>
              <a:rPr lang="en-GB" dirty="0"/>
              <a:t>Render the root passing it the App function component created in </a:t>
            </a:r>
            <a:r>
              <a:rPr lang="en-GB" dirty="0" err="1"/>
              <a:t>src</a:t>
            </a:r>
            <a:r>
              <a:rPr lang="en-GB" dirty="0"/>
              <a:t>/App.js</a:t>
            </a:r>
          </a:p>
        </p:txBody>
      </p:sp>
      <p:sp>
        <p:nvSpPr>
          <p:cNvPr id="4" name="Footer Placeholder 3">
            <a:extLst>
              <a:ext uri="{FF2B5EF4-FFF2-40B4-BE49-F238E27FC236}">
                <a16:creationId xmlns:a16="http://schemas.microsoft.com/office/drawing/2014/main" id="{71CD68AC-4226-97D0-4071-1D149209A56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9FF6A64-0ADF-B0B1-6A4E-90E80707028E}"/>
              </a:ext>
            </a:extLst>
          </p:cNvPr>
          <p:cNvSpPr txBox="1"/>
          <p:nvPr/>
        </p:nvSpPr>
        <p:spPr>
          <a:xfrm>
            <a:off x="79376" y="634190"/>
            <a:ext cx="4345752" cy="3785652"/>
          </a:xfrm>
          <a:prstGeom prst="rect">
            <a:avLst/>
          </a:prstGeom>
          <a:solidFill>
            <a:schemeClr val="accent6">
              <a:lumMod val="20000"/>
              <a:lumOff val="80000"/>
            </a:schemeClr>
          </a:solidFill>
        </p:spPr>
        <p:txBody>
          <a:bodyPr wrap="square" rtlCol="0">
            <a:spAutoFit/>
          </a:bodyPr>
          <a:lstStyle/>
          <a:p>
            <a:r>
              <a:rPr lang="en-GB" sz="1200" dirty="0"/>
              <a:t>import React from 'react';</a:t>
            </a:r>
          </a:p>
          <a:p>
            <a:r>
              <a:rPr lang="en-GB" sz="1200" dirty="0"/>
              <a:t>import </a:t>
            </a:r>
            <a:r>
              <a:rPr lang="en-GB" sz="1200" dirty="0" err="1"/>
              <a:t>ReactDOM</a:t>
            </a:r>
            <a:r>
              <a:rPr lang="en-GB" sz="1200" dirty="0"/>
              <a:t> from 'react-</a:t>
            </a:r>
            <a:r>
              <a:rPr lang="en-GB" sz="1200" dirty="0" err="1"/>
              <a:t>dom</a:t>
            </a:r>
            <a:r>
              <a:rPr lang="en-GB" sz="1200" dirty="0"/>
              <a:t>/client';</a:t>
            </a:r>
          </a:p>
          <a:p>
            <a:r>
              <a:rPr lang="en-GB" sz="1200" dirty="0"/>
              <a:t>import './index.css';</a:t>
            </a:r>
          </a:p>
          <a:p>
            <a:r>
              <a:rPr lang="en-GB" sz="1200" dirty="0">
                <a:solidFill>
                  <a:srgbClr val="FF0000"/>
                </a:solidFill>
              </a:rPr>
              <a:t>import App from './App';</a:t>
            </a:r>
          </a:p>
          <a:p>
            <a:r>
              <a:rPr lang="en-GB" sz="1200" dirty="0"/>
              <a:t>import </a:t>
            </a:r>
            <a:r>
              <a:rPr lang="en-GB" sz="1200" dirty="0" err="1"/>
              <a:t>reportWebVitals</a:t>
            </a:r>
            <a:r>
              <a:rPr lang="en-GB" sz="1200" dirty="0"/>
              <a:t> from './</a:t>
            </a:r>
            <a:r>
              <a:rPr lang="en-GB" sz="1200" dirty="0" err="1"/>
              <a:t>reportWebVitals</a:t>
            </a:r>
            <a:r>
              <a:rPr lang="en-GB" sz="1200" dirty="0"/>
              <a:t>';</a:t>
            </a:r>
          </a:p>
          <a:p>
            <a:endParaRPr lang="en-GB" sz="1200" dirty="0"/>
          </a:p>
          <a:p>
            <a:r>
              <a:rPr lang="en-GB" sz="1200" dirty="0" err="1"/>
              <a:t>const</a:t>
            </a:r>
            <a:r>
              <a:rPr lang="en-GB" sz="1200" dirty="0"/>
              <a:t> root = </a:t>
            </a:r>
            <a:r>
              <a:rPr lang="en-GB" sz="1200" dirty="0" err="1"/>
              <a:t>ReactDOM.createRoot</a:t>
            </a:r>
            <a:r>
              <a:rPr lang="en-GB" sz="1200" dirty="0"/>
              <a:t>(</a:t>
            </a:r>
            <a:br>
              <a:rPr lang="en-GB" sz="1200" dirty="0"/>
            </a:br>
            <a:r>
              <a:rPr lang="en-GB" sz="1200" dirty="0"/>
              <a:t>                          </a:t>
            </a:r>
            <a:r>
              <a:rPr lang="en-GB" sz="1200" dirty="0" err="1"/>
              <a:t>document.getElementById</a:t>
            </a:r>
            <a:r>
              <a:rPr lang="en-GB" sz="1200" dirty="0"/>
              <a:t>(</a:t>
            </a:r>
            <a:r>
              <a:rPr lang="en-GB" sz="1200" dirty="0">
                <a:solidFill>
                  <a:srgbClr val="FF0000"/>
                </a:solidFill>
              </a:rPr>
              <a:t>'root</a:t>
            </a:r>
            <a:r>
              <a:rPr lang="en-GB" sz="1200" dirty="0"/>
              <a:t>'));</a:t>
            </a:r>
          </a:p>
          <a:p>
            <a:r>
              <a:rPr lang="en-GB" sz="1200" dirty="0" err="1"/>
              <a:t>root.render</a:t>
            </a:r>
            <a:r>
              <a:rPr lang="en-GB" sz="1200" dirty="0"/>
              <a:t>(</a:t>
            </a:r>
          </a:p>
          <a:p>
            <a:r>
              <a:rPr lang="en-GB" sz="1200" dirty="0"/>
              <a:t>  &lt;</a:t>
            </a:r>
            <a:r>
              <a:rPr lang="en-GB" sz="1200" dirty="0" err="1"/>
              <a:t>React.StrictMode</a:t>
            </a:r>
            <a:r>
              <a:rPr lang="en-GB" sz="1200" dirty="0"/>
              <a:t>&gt;</a:t>
            </a:r>
          </a:p>
          <a:p>
            <a:r>
              <a:rPr lang="en-GB" sz="1200" dirty="0">
                <a:solidFill>
                  <a:srgbClr val="FF0000"/>
                </a:solidFill>
              </a:rPr>
              <a:t>    &lt;App /&gt;</a:t>
            </a:r>
          </a:p>
          <a:p>
            <a:r>
              <a:rPr lang="en-GB" sz="1200" dirty="0"/>
              <a:t>  &lt;/</a:t>
            </a:r>
            <a:r>
              <a:rPr lang="en-GB" sz="1200" dirty="0" err="1"/>
              <a:t>React.StrictMode</a:t>
            </a:r>
            <a:r>
              <a:rPr lang="en-GB" sz="1200" dirty="0"/>
              <a:t>&gt;</a:t>
            </a:r>
          </a:p>
          <a:p>
            <a:r>
              <a:rPr lang="en-GB" sz="1200" dirty="0"/>
              <a:t>);</a:t>
            </a:r>
          </a:p>
          <a:p>
            <a:endParaRPr lang="en-GB" sz="1200" dirty="0"/>
          </a:p>
          <a:p>
            <a:r>
              <a:rPr lang="en-GB" sz="1200" dirty="0"/>
              <a:t>// If you want to start measuring performance in your app, pass a function</a:t>
            </a:r>
          </a:p>
          <a:p>
            <a:r>
              <a:rPr lang="en-GB" sz="1200" dirty="0"/>
              <a:t>// to log results (for example: </a:t>
            </a:r>
            <a:r>
              <a:rPr lang="en-GB" sz="1200" dirty="0" err="1"/>
              <a:t>reportWebVitals</a:t>
            </a:r>
            <a:r>
              <a:rPr lang="en-GB" sz="1200" dirty="0"/>
              <a:t>(console.log))</a:t>
            </a:r>
          </a:p>
          <a:p>
            <a:r>
              <a:rPr lang="en-GB" sz="1200" dirty="0"/>
              <a:t>// or send to an analytics endpoint. Learn more: https://bit.ly/CRA-vitals</a:t>
            </a:r>
          </a:p>
          <a:p>
            <a:r>
              <a:rPr lang="en-GB" sz="1200" dirty="0" err="1"/>
              <a:t>reportWebVitals</a:t>
            </a:r>
            <a:r>
              <a:rPr lang="en-GB" sz="1200" dirty="0"/>
              <a:t>();</a:t>
            </a:r>
          </a:p>
        </p:txBody>
      </p:sp>
      <p:sp>
        <p:nvSpPr>
          <p:cNvPr id="7" name="TextBox 6">
            <a:extLst>
              <a:ext uri="{FF2B5EF4-FFF2-40B4-BE49-F238E27FC236}">
                <a16:creationId xmlns:a16="http://schemas.microsoft.com/office/drawing/2014/main" id="{16F40339-DAA4-80F6-C116-C02E9CAE5A30}"/>
              </a:ext>
            </a:extLst>
          </p:cNvPr>
          <p:cNvSpPr txBox="1"/>
          <p:nvPr/>
        </p:nvSpPr>
        <p:spPr>
          <a:xfrm>
            <a:off x="1445036" y="2473144"/>
            <a:ext cx="2333396" cy="276999"/>
          </a:xfrm>
          <a:prstGeom prst="rect">
            <a:avLst/>
          </a:prstGeom>
          <a:noFill/>
        </p:spPr>
        <p:txBody>
          <a:bodyPr wrap="none" rtlCol="0">
            <a:spAutoFit/>
          </a:bodyPr>
          <a:lstStyle/>
          <a:p>
            <a:r>
              <a:rPr lang="en-GB" sz="1200" dirty="0">
                <a:solidFill>
                  <a:srgbClr val="FF0000"/>
                </a:solidFill>
                <a:sym typeface="Wingdings" panose="05000000000000000000" pitchFamily="2" charset="2"/>
              </a:rPr>
              <a:t> </a:t>
            </a:r>
            <a:r>
              <a:rPr lang="en-GB" sz="1200" i="1" dirty="0">
                <a:solidFill>
                  <a:srgbClr val="FF0000"/>
                </a:solidFill>
              </a:rPr>
              <a:t>The App function component</a:t>
            </a:r>
          </a:p>
        </p:txBody>
      </p:sp>
      <p:sp>
        <p:nvSpPr>
          <p:cNvPr id="9" name="TextBox 8">
            <a:extLst>
              <a:ext uri="{FF2B5EF4-FFF2-40B4-BE49-F238E27FC236}">
                <a16:creationId xmlns:a16="http://schemas.microsoft.com/office/drawing/2014/main" id="{48BB5AB1-DA9E-F49D-E420-62B0911AF10D}"/>
              </a:ext>
            </a:extLst>
          </p:cNvPr>
          <p:cNvSpPr txBox="1"/>
          <p:nvPr/>
        </p:nvSpPr>
        <p:spPr>
          <a:xfrm>
            <a:off x="79375" y="4851641"/>
            <a:ext cx="3117865" cy="1200329"/>
          </a:xfrm>
          <a:prstGeom prst="rect">
            <a:avLst/>
          </a:prstGeom>
          <a:solidFill>
            <a:schemeClr val="accent6">
              <a:lumMod val="20000"/>
              <a:lumOff val="80000"/>
            </a:schemeClr>
          </a:solidFill>
        </p:spPr>
        <p:txBody>
          <a:bodyPr wrap="square" rtlCol="0">
            <a:spAutoFit/>
          </a:bodyPr>
          <a:lstStyle/>
          <a:p>
            <a:r>
              <a:rPr lang="en-GB" sz="1200" dirty="0"/>
              <a:t>&lt;html&gt;</a:t>
            </a:r>
          </a:p>
          <a:p>
            <a:r>
              <a:rPr lang="en-GB" sz="1200" dirty="0"/>
              <a:t>…..</a:t>
            </a:r>
          </a:p>
          <a:p>
            <a:r>
              <a:rPr lang="en-GB" sz="1200" dirty="0"/>
              <a:t>&lt;body&gt;</a:t>
            </a:r>
          </a:p>
          <a:p>
            <a:r>
              <a:rPr lang="en-GB" sz="1200" dirty="0">
                <a:solidFill>
                  <a:srgbClr val="FF0000"/>
                </a:solidFill>
              </a:rPr>
              <a:t>    &lt;div id=“root”&gt;&lt;/div&gt;</a:t>
            </a:r>
          </a:p>
          <a:p>
            <a:r>
              <a:rPr lang="en-GB" sz="1200" dirty="0"/>
              <a:t>&lt;/body&gt;</a:t>
            </a:r>
          </a:p>
          <a:p>
            <a:r>
              <a:rPr lang="en-GB" sz="1200" dirty="0"/>
              <a:t>&lt;/html&gt;</a:t>
            </a:r>
          </a:p>
        </p:txBody>
      </p:sp>
      <p:sp>
        <p:nvSpPr>
          <p:cNvPr id="10" name="TextBox 9">
            <a:extLst>
              <a:ext uri="{FF2B5EF4-FFF2-40B4-BE49-F238E27FC236}">
                <a16:creationId xmlns:a16="http://schemas.microsoft.com/office/drawing/2014/main" id="{CE89D507-39AA-70CD-8D7A-A231B61A9F5C}"/>
              </a:ext>
            </a:extLst>
          </p:cNvPr>
          <p:cNvSpPr txBox="1"/>
          <p:nvPr/>
        </p:nvSpPr>
        <p:spPr>
          <a:xfrm>
            <a:off x="36543" y="4517978"/>
            <a:ext cx="1885453" cy="338554"/>
          </a:xfrm>
          <a:prstGeom prst="rect">
            <a:avLst/>
          </a:prstGeom>
          <a:noFill/>
        </p:spPr>
        <p:txBody>
          <a:bodyPr wrap="none" rtlCol="0">
            <a:spAutoFit/>
          </a:bodyPr>
          <a:lstStyle/>
          <a:p>
            <a:r>
              <a:rPr lang="en-GB" sz="1600" b="1" i="1" dirty="0"/>
              <a:t>public/index.html</a:t>
            </a:r>
          </a:p>
        </p:txBody>
      </p:sp>
      <p:sp>
        <p:nvSpPr>
          <p:cNvPr id="11" name="TextBox 10">
            <a:extLst>
              <a:ext uri="{FF2B5EF4-FFF2-40B4-BE49-F238E27FC236}">
                <a16:creationId xmlns:a16="http://schemas.microsoft.com/office/drawing/2014/main" id="{62E7716E-37BB-2B8D-BAF6-29CC0172402D}"/>
              </a:ext>
            </a:extLst>
          </p:cNvPr>
          <p:cNvSpPr txBox="1"/>
          <p:nvPr/>
        </p:nvSpPr>
        <p:spPr>
          <a:xfrm>
            <a:off x="0" y="276721"/>
            <a:ext cx="1314784" cy="338554"/>
          </a:xfrm>
          <a:prstGeom prst="rect">
            <a:avLst/>
          </a:prstGeom>
          <a:noFill/>
        </p:spPr>
        <p:txBody>
          <a:bodyPr wrap="none" rtlCol="0">
            <a:spAutoFit/>
          </a:bodyPr>
          <a:lstStyle/>
          <a:p>
            <a:r>
              <a:rPr lang="en-GB" sz="1600" b="1" i="1" dirty="0" err="1"/>
              <a:t>src</a:t>
            </a:r>
            <a:r>
              <a:rPr lang="en-GB" sz="1600" b="1" i="1" dirty="0"/>
              <a:t>/index.js</a:t>
            </a:r>
          </a:p>
        </p:txBody>
      </p:sp>
      <p:sp>
        <p:nvSpPr>
          <p:cNvPr id="12" name="TextBox 11">
            <a:extLst>
              <a:ext uri="{FF2B5EF4-FFF2-40B4-BE49-F238E27FC236}">
                <a16:creationId xmlns:a16="http://schemas.microsoft.com/office/drawing/2014/main" id="{3664F5C8-6D61-7F4C-5C91-D19A7EEB08A7}"/>
              </a:ext>
            </a:extLst>
          </p:cNvPr>
          <p:cNvSpPr txBox="1"/>
          <p:nvPr/>
        </p:nvSpPr>
        <p:spPr>
          <a:xfrm>
            <a:off x="3614960" y="5213886"/>
            <a:ext cx="5381670" cy="1508105"/>
          </a:xfrm>
          <a:prstGeom prst="rect">
            <a:avLst/>
          </a:prstGeom>
          <a:noFill/>
          <a:ln>
            <a:solidFill>
              <a:schemeClr val="tx1"/>
            </a:solidFill>
          </a:ln>
        </p:spPr>
        <p:txBody>
          <a:bodyPr wrap="square" rtlCol="0">
            <a:spAutoFit/>
          </a:bodyPr>
          <a:lstStyle/>
          <a:p>
            <a:r>
              <a:rPr lang="en-GB" sz="1400" dirty="0"/>
              <a:t>FYI: The link between the index.html and index.js file is not very easy to find. </a:t>
            </a:r>
            <a:r>
              <a:rPr lang="en-GB" sz="1400" b="1" dirty="0"/>
              <a:t>create-react-app</a:t>
            </a:r>
            <a:r>
              <a:rPr lang="en-GB" sz="1400" dirty="0"/>
              <a:t> uses </a:t>
            </a:r>
            <a:r>
              <a:rPr lang="en-GB" sz="1400" b="1" dirty="0"/>
              <a:t>webpack</a:t>
            </a:r>
            <a:r>
              <a:rPr lang="en-GB" sz="1400" dirty="0"/>
              <a:t> internally and this bundles together all the </a:t>
            </a:r>
            <a:r>
              <a:rPr lang="en-GB" sz="1400" u="sng" dirty="0"/>
              <a:t>JS &amp; CSS files in the </a:t>
            </a:r>
            <a:r>
              <a:rPr lang="en-GB" sz="1400" i="1" u="sng" dirty="0" err="1"/>
              <a:t>src</a:t>
            </a:r>
            <a:r>
              <a:rPr lang="en-GB" sz="1400" u="sng" dirty="0"/>
              <a:t> directory </a:t>
            </a:r>
            <a:r>
              <a:rPr lang="en-GB" sz="1400" dirty="0"/>
              <a:t>setting the entry point to be index.html then injects the bundled files into it using the </a:t>
            </a:r>
            <a:r>
              <a:rPr lang="en-GB" sz="1400" b="1" dirty="0" err="1"/>
              <a:t>HTMLWebpackPlugin</a:t>
            </a:r>
            <a:r>
              <a:rPr lang="en-GB" sz="1400" dirty="0"/>
              <a:t>.</a:t>
            </a:r>
          </a:p>
          <a:p>
            <a:r>
              <a:rPr lang="en-GB" sz="1100" i="1" dirty="0"/>
              <a:t>https://stackoverflow.com/questions/41738421/how-react-js-index-js-file-contacting-index-html-for-id-references </a:t>
            </a:r>
          </a:p>
        </p:txBody>
      </p:sp>
      <p:sp>
        <p:nvSpPr>
          <p:cNvPr id="13" name="TextBox 12">
            <a:extLst>
              <a:ext uri="{FF2B5EF4-FFF2-40B4-BE49-F238E27FC236}">
                <a16:creationId xmlns:a16="http://schemas.microsoft.com/office/drawing/2014/main" id="{ED6297EB-6F29-C9B2-27F4-D9ED8B1AFBC7}"/>
              </a:ext>
            </a:extLst>
          </p:cNvPr>
          <p:cNvSpPr txBox="1"/>
          <p:nvPr/>
        </p:nvSpPr>
        <p:spPr>
          <a:xfrm>
            <a:off x="36543" y="5995116"/>
            <a:ext cx="3218342" cy="523220"/>
          </a:xfrm>
          <a:prstGeom prst="rect">
            <a:avLst/>
          </a:prstGeom>
          <a:noFill/>
        </p:spPr>
        <p:txBody>
          <a:bodyPr wrap="square" rtlCol="0">
            <a:spAutoFit/>
          </a:bodyPr>
          <a:lstStyle/>
          <a:p>
            <a:r>
              <a:rPr lang="en-GB" sz="1400" dirty="0"/>
              <a:t>Only files inside the </a:t>
            </a:r>
            <a:r>
              <a:rPr lang="en-GB" sz="1400" i="1" dirty="0"/>
              <a:t>public</a:t>
            </a:r>
            <a:r>
              <a:rPr lang="en-GB" sz="1400" dirty="0"/>
              <a:t> directory can be used from </a:t>
            </a:r>
            <a:r>
              <a:rPr lang="en-GB" sz="1400" i="1" dirty="0"/>
              <a:t>public/index.html</a:t>
            </a:r>
          </a:p>
        </p:txBody>
      </p:sp>
      <p:sp>
        <p:nvSpPr>
          <p:cNvPr id="15" name="Rectangle: Rounded Corners 14">
            <a:extLst>
              <a:ext uri="{FF2B5EF4-FFF2-40B4-BE49-F238E27FC236}">
                <a16:creationId xmlns:a16="http://schemas.microsoft.com/office/drawing/2014/main" id="{7BD365BD-DEED-9796-B380-9E89FD597744}"/>
              </a:ext>
            </a:extLst>
          </p:cNvPr>
          <p:cNvSpPr/>
          <p:nvPr/>
        </p:nvSpPr>
        <p:spPr bwMode="auto">
          <a:xfrm>
            <a:off x="1231834" y="1985148"/>
            <a:ext cx="2383126" cy="170562"/>
          </a:xfrm>
          <a:prstGeom prst="roundRect">
            <a:avLst/>
          </a:prstGeom>
          <a:noFill/>
          <a:ln w="127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7" name="Connector: Elbow 16">
            <a:extLst>
              <a:ext uri="{FF2B5EF4-FFF2-40B4-BE49-F238E27FC236}">
                <a16:creationId xmlns:a16="http://schemas.microsoft.com/office/drawing/2014/main" id="{1E21A788-B541-B93F-F3C8-C0A241D6D86E}"/>
              </a:ext>
            </a:extLst>
          </p:cNvPr>
          <p:cNvCxnSpPr>
            <a:stCxn id="15" idx="3"/>
          </p:cNvCxnSpPr>
          <p:nvPr/>
        </p:nvCxnSpPr>
        <p:spPr bwMode="auto">
          <a:xfrm flipH="1">
            <a:off x="1160769" y="2070429"/>
            <a:ext cx="2454191" cy="3307001"/>
          </a:xfrm>
          <a:prstGeom prst="bentConnector4">
            <a:avLst>
              <a:gd name="adj1" fmla="val -38852"/>
              <a:gd name="adj2" fmla="val 89685"/>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a:extLst>
              <a:ext uri="{FF2B5EF4-FFF2-40B4-BE49-F238E27FC236}">
                <a16:creationId xmlns:a16="http://schemas.microsoft.com/office/drawing/2014/main" id="{76BF3605-A865-A0B8-020E-701FFBC85F33}"/>
              </a:ext>
            </a:extLst>
          </p:cNvPr>
          <p:cNvSpPr txBox="1"/>
          <p:nvPr/>
        </p:nvSpPr>
        <p:spPr>
          <a:xfrm>
            <a:off x="1314783" y="5621083"/>
            <a:ext cx="1882457" cy="430887"/>
          </a:xfrm>
          <a:prstGeom prst="rect">
            <a:avLst/>
          </a:prstGeom>
          <a:noFill/>
        </p:spPr>
        <p:txBody>
          <a:bodyPr wrap="square" rtlCol="0">
            <a:spAutoFit/>
          </a:bodyPr>
          <a:lstStyle/>
          <a:p>
            <a:r>
              <a:rPr lang="en-GB" sz="1100" i="1" dirty="0"/>
              <a:t>You can change this HTML template file as you wish</a:t>
            </a:r>
          </a:p>
        </p:txBody>
      </p:sp>
      <p:sp>
        <p:nvSpPr>
          <p:cNvPr id="23" name="TextBox 22">
            <a:extLst>
              <a:ext uri="{FF2B5EF4-FFF2-40B4-BE49-F238E27FC236}">
                <a16:creationId xmlns:a16="http://schemas.microsoft.com/office/drawing/2014/main" id="{E5BB94B9-562A-8443-4896-A0C8589D09EF}"/>
              </a:ext>
            </a:extLst>
          </p:cNvPr>
          <p:cNvSpPr txBox="1"/>
          <p:nvPr/>
        </p:nvSpPr>
        <p:spPr>
          <a:xfrm>
            <a:off x="1921996" y="4765111"/>
            <a:ext cx="2308307" cy="523220"/>
          </a:xfrm>
          <a:prstGeom prst="rect">
            <a:avLst/>
          </a:prstGeom>
          <a:noFill/>
        </p:spPr>
        <p:txBody>
          <a:bodyPr wrap="square" rtlCol="0">
            <a:spAutoFit/>
          </a:bodyPr>
          <a:lstStyle/>
          <a:p>
            <a:r>
              <a:rPr lang="en-GB" sz="1400" i="1" dirty="0"/>
              <a:t>Container to overwrite with React root content</a:t>
            </a:r>
          </a:p>
        </p:txBody>
      </p:sp>
      <p:cxnSp>
        <p:nvCxnSpPr>
          <p:cNvPr id="25" name="Connector: Elbow 24">
            <a:extLst>
              <a:ext uri="{FF2B5EF4-FFF2-40B4-BE49-F238E27FC236}">
                <a16:creationId xmlns:a16="http://schemas.microsoft.com/office/drawing/2014/main" id="{EA724D34-70BF-8EBF-AD1A-D3EAF58815C6}"/>
              </a:ext>
            </a:extLst>
          </p:cNvPr>
          <p:cNvCxnSpPr/>
          <p:nvPr/>
        </p:nvCxnSpPr>
        <p:spPr bwMode="auto">
          <a:xfrm rot="10800000">
            <a:off x="4043853" y="2598821"/>
            <a:ext cx="1183005" cy="231006"/>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Right Brace 25">
            <a:extLst>
              <a:ext uri="{FF2B5EF4-FFF2-40B4-BE49-F238E27FC236}">
                <a16:creationId xmlns:a16="http://schemas.microsoft.com/office/drawing/2014/main" id="{54871FBE-1E58-9340-52F5-FA44741637B2}"/>
              </a:ext>
            </a:extLst>
          </p:cNvPr>
          <p:cNvSpPr/>
          <p:nvPr/>
        </p:nvSpPr>
        <p:spPr bwMode="auto">
          <a:xfrm>
            <a:off x="3715688" y="2213811"/>
            <a:ext cx="201457" cy="77002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306403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AFCC3-6D32-96F1-60F3-2BDADE074575}"/>
              </a:ext>
            </a:extLst>
          </p:cNvPr>
          <p:cNvSpPr>
            <a:spLocks noGrp="1"/>
          </p:cNvSpPr>
          <p:nvPr>
            <p:ph type="title"/>
          </p:nvPr>
        </p:nvSpPr>
        <p:spPr>
          <a:xfrm>
            <a:off x="257175" y="0"/>
            <a:ext cx="8686800" cy="622894"/>
          </a:xfrm>
        </p:spPr>
        <p:txBody>
          <a:bodyPr/>
          <a:lstStyle/>
          <a:p>
            <a:r>
              <a:rPr lang="en-GB" dirty="0"/>
              <a:t>FYI</a:t>
            </a:r>
          </a:p>
        </p:txBody>
      </p:sp>
      <p:sp>
        <p:nvSpPr>
          <p:cNvPr id="3" name="Content Placeholder 2">
            <a:extLst>
              <a:ext uri="{FF2B5EF4-FFF2-40B4-BE49-F238E27FC236}">
                <a16:creationId xmlns:a16="http://schemas.microsoft.com/office/drawing/2014/main" id="{6299DFC8-7628-AABF-022E-AABFB243E400}"/>
              </a:ext>
            </a:extLst>
          </p:cNvPr>
          <p:cNvSpPr>
            <a:spLocks noGrp="1"/>
          </p:cNvSpPr>
          <p:nvPr>
            <p:ph idx="1"/>
          </p:nvPr>
        </p:nvSpPr>
        <p:spPr>
          <a:xfrm>
            <a:off x="4616846" y="622894"/>
            <a:ext cx="4327130" cy="5000903"/>
          </a:xfrm>
        </p:spPr>
        <p:txBody>
          <a:bodyPr/>
          <a:lstStyle/>
          <a:p>
            <a:r>
              <a:rPr lang="en-GB" dirty="0"/>
              <a:t>We often want to subdivide the HTML page into different sections such as main content, navigation and search.</a:t>
            </a:r>
          </a:p>
          <a:p>
            <a:r>
              <a:rPr lang="en-GB" dirty="0">
                <a:sym typeface="Wingdings" panose="05000000000000000000" pitchFamily="2" charset="2"/>
              </a:rPr>
              <a:t> </a:t>
            </a:r>
            <a:r>
              <a:rPr lang="en-GB" dirty="0"/>
              <a:t>Do not attempt to call </a:t>
            </a:r>
            <a:r>
              <a:rPr lang="en-GB" b="1" dirty="0" err="1"/>
              <a:t>createRoot</a:t>
            </a:r>
            <a:r>
              <a:rPr lang="en-GB" dirty="0"/>
              <a:t> more than once in order to do this</a:t>
            </a:r>
          </a:p>
          <a:p>
            <a:r>
              <a:rPr lang="en-GB" dirty="0"/>
              <a:t>Instead, we can build the HTML page layout inside a component and then render different React components in that layout</a:t>
            </a:r>
          </a:p>
          <a:p>
            <a:pPr lvl="1"/>
            <a:r>
              <a:rPr lang="en-GB" dirty="0"/>
              <a:t>This is also more flexible since you can then dynamically change the page layout</a:t>
            </a:r>
          </a:p>
          <a:p>
            <a:pPr lvl="1"/>
            <a:r>
              <a:rPr lang="en-GB" dirty="0"/>
              <a:t>For example</a:t>
            </a:r>
            <a:br>
              <a:rPr lang="en-GB" dirty="0"/>
            </a:br>
            <a:r>
              <a:rPr lang="en-GB" sz="1400" i="1" dirty="0"/>
              <a:t>https://medium.com/@nutanbhogendrasharma/design-page-layout-and-styling-in-react-application-part-3-448d70263f70</a:t>
            </a:r>
          </a:p>
          <a:p>
            <a:endParaRPr lang="en-GB" dirty="0"/>
          </a:p>
        </p:txBody>
      </p:sp>
      <p:sp>
        <p:nvSpPr>
          <p:cNvPr id="4" name="Footer Placeholder 3">
            <a:extLst>
              <a:ext uri="{FF2B5EF4-FFF2-40B4-BE49-F238E27FC236}">
                <a16:creationId xmlns:a16="http://schemas.microsoft.com/office/drawing/2014/main" id="{975D9DCD-F72C-5DF2-61C8-BD2DA1C9064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D978EAC-9E15-ADD1-C4B1-8C556638A9B1}"/>
              </a:ext>
            </a:extLst>
          </p:cNvPr>
          <p:cNvSpPr txBox="1"/>
          <p:nvPr/>
        </p:nvSpPr>
        <p:spPr>
          <a:xfrm>
            <a:off x="200025" y="622894"/>
            <a:ext cx="4345752" cy="4339650"/>
          </a:xfrm>
          <a:prstGeom prst="rect">
            <a:avLst/>
          </a:prstGeom>
          <a:solidFill>
            <a:schemeClr val="accent6">
              <a:lumMod val="20000"/>
              <a:lumOff val="80000"/>
            </a:schemeClr>
          </a:solidFill>
        </p:spPr>
        <p:txBody>
          <a:bodyPr wrap="square" rtlCol="0">
            <a:spAutoFit/>
          </a:bodyPr>
          <a:lstStyle/>
          <a:p>
            <a:r>
              <a:rPr lang="en-GB" sz="1200" dirty="0"/>
              <a:t>import React from 'react';</a:t>
            </a:r>
          </a:p>
          <a:p>
            <a:r>
              <a:rPr lang="en-GB" sz="1200" dirty="0"/>
              <a:t>import </a:t>
            </a:r>
            <a:r>
              <a:rPr lang="en-GB" sz="1200" dirty="0" err="1"/>
              <a:t>ReactDOM</a:t>
            </a:r>
            <a:r>
              <a:rPr lang="en-GB" sz="1200" dirty="0"/>
              <a:t> from 'react-</a:t>
            </a:r>
            <a:r>
              <a:rPr lang="en-GB" sz="1200" dirty="0" err="1"/>
              <a:t>dom</a:t>
            </a:r>
            <a:r>
              <a:rPr lang="en-GB" sz="1200" dirty="0"/>
              <a:t>/client';</a:t>
            </a:r>
          </a:p>
          <a:p>
            <a:r>
              <a:rPr lang="en-GB" sz="1200" dirty="0"/>
              <a:t>import './index.css';</a:t>
            </a:r>
          </a:p>
          <a:p>
            <a:r>
              <a:rPr lang="en-GB" sz="1200" dirty="0">
                <a:solidFill>
                  <a:srgbClr val="FF0000"/>
                </a:solidFill>
              </a:rPr>
              <a:t>import Main from ‘./Main’;</a:t>
            </a:r>
          </a:p>
          <a:p>
            <a:r>
              <a:rPr lang="en-GB" sz="1200" dirty="0">
                <a:solidFill>
                  <a:srgbClr val="FF0000"/>
                </a:solidFill>
              </a:rPr>
              <a:t>import Help from ‘./Help';</a:t>
            </a:r>
          </a:p>
          <a:p>
            <a:r>
              <a:rPr lang="en-GB" sz="1200" dirty="0"/>
              <a:t>import </a:t>
            </a:r>
            <a:r>
              <a:rPr lang="en-GB" sz="1200" dirty="0" err="1"/>
              <a:t>reportWebVitals</a:t>
            </a:r>
            <a:r>
              <a:rPr lang="en-GB" sz="1200" dirty="0"/>
              <a:t> from './</a:t>
            </a:r>
            <a:r>
              <a:rPr lang="en-GB" sz="1200" dirty="0" err="1"/>
              <a:t>reportWebVitals</a:t>
            </a:r>
            <a:r>
              <a:rPr lang="en-GB" sz="1200" dirty="0"/>
              <a:t>';</a:t>
            </a:r>
          </a:p>
          <a:p>
            <a:endParaRPr lang="en-GB" sz="1200" dirty="0"/>
          </a:p>
          <a:p>
            <a:r>
              <a:rPr lang="en-GB" sz="1200" dirty="0" err="1"/>
              <a:t>const</a:t>
            </a:r>
            <a:r>
              <a:rPr lang="en-GB" sz="1200" dirty="0"/>
              <a:t> main = </a:t>
            </a:r>
            <a:r>
              <a:rPr lang="en-GB" sz="1200" dirty="0" err="1"/>
              <a:t>ReactDOM.createRoot</a:t>
            </a:r>
            <a:r>
              <a:rPr lang="en-GB" sz="1200" dirty="0"/>
              <a:t>(</a:t>
            </a:r>
            <a:br>
              <a:rPr lang="en-GB" sz="1200" dirty="0"/>
            </a:br>
            <a:r>
              <a:rPr lang="en-GB" sz="1200" dirty="0"/>
              <a:t>                          </a:t>
            </a:r>
            <a:r>
              <a:rPr lang="en-GB" sz="1200" dirty="0" err="1"/>
              <a:t>document.getElementById</a:t>
            </a:r>
            <a:r>
              <a:rPr lang="en-GB" sz="1200" dirty="0"/>
              <a:t>(</a:t>
            </a:r>
            <a:r>
              <a:rPr lang="en-GB" sz="1200" dirty="0">
                <a:solidFill>
                  <a:srgbClr val="FF0000"/>
                </a:solidFill>
              </a:rPr>
              <a:t>‘main</a:t>
            </a:r>
            <a:r>
              <a:rPr lang="en-GB" sz="1200" dirty="0"/>
              <a:t>'));</a:t>
            </a:r>
          </a:p>
          <a:p>
            <a:r>
              <a:rPr lang="en-GB" sz="1200" dirty="0" err="1"/>
              <a:t>const</a:t>
            </a:r>
            <a:r>
              <a:rPr lang="en-GB" sz="1200" dirty="0"/>
              <a:t> </a:t>
            </a:r>
            <a:r>
              <a:rPr lang="en-GB" sz="1200" dirty="0" err="1"/>
              <a:t>rightColumn</a:t>
            </a:r>
            <a:r>
              <a:rPr lang="en-GB" sz="1200" dirty="0"/>
              <a:t> = </a:t>
            </a:r>
            <a:r>
              <a:rPr lang="en-GB" sz="1200" dirty="0" err="1"/>
              <a:t>ReactDOM.createRoot</a:t>
            </a:r>
            <a:r>
              <a:rPr lang="en-GB" sz="1200" dirty="0"/>
              <a:t>(</a:t>
            </a:r>
            <a:br>
              <a:rPr lang="en-GB" sz="1200" dirty="0"/>
            </a:br>
            <a:r>
              <a:rPr lang="en-GB" sz="1200" dirty="0"/>
              <a:t>                          </a:t>
            </a:r>
            <a:r>
              <a:rPr lang="en-GB" sz="1200" dirty="0" err="1"/>
              <a:t>document.getElementById</a:t>
            </a:r>
            <a:r>
              <a:rPr lang="en-GB" sz="1200" dirty="0"/>
              <a:t>(</a:t>
            </a:r>
            <a:r>
              <a:rPr lang="en-GB" sz="1200" dirty="0">
                <a:solidFill>
                  <a:srgbClr val="FF0000"/>
                </a:solidFill>
              </a:rPr>
              <a:t>‘help</a:t>
            </a:r>
            <a:r>
              <a:rPr lang="en-GB" sz="1200" dirty="0"/>
              <a:t>'));</a:t>
            </a:r>
          </a:p>
          <a:p>
            <a:r>
              <a:rPr lang="en-GB" sz="1200" dirty="0" err="1"/>
              <a:t>main.render</a:t>
            </a:r>
            <a:r>
              <a:rPr lang="en-GB" sz="1200" dirty="0"/>
              <a:t>(</a:t>
            </a:r>
          </a:p>
          <a:p>
            <a:r>
              <a:rPr lang="en-GB" sz="1200" dirty="0"/>
              <a:t>  &lt;</a:t>
            </a:r>
            <a:r>
              <a:rPr lang="en-GB" sz="1200" dirty="0" err="1"/>
              <a:t>React.StrictMode</a:t>
            </a:r>
            <a:r>
              <a:rPr lang="en-GB" sz="1200" dirty="0"/>
              <a:t>&gt;</a:t>
            </a:r>
          </a:p>
          <a:p>
            <a:r>
              <a:rPr lang="en-GB" sz="1200" dirty="0">
                <a:solidFill>
                  <a:srgbClr val="FF0000"/>
                </a:solidFill>
              </a:rPr>
              <a:t>    &lt;Main /&gt;</a:t>
            </a:r>
          </a:p>
          <a:p>
            <a:r>
              <a:rPr lang="en-GB" sz="1200" dirty="0"/>
              <a:t>  &lt;/</a:t>
            </a:r>
            <a:r>
              <a:rPr lang="en-GB" sz="1200" dirty="0" err="1"/>
              <a:t>React.StrictMode</a:t>
            </a:r>
            <a:r>
              <a:rPr lang="en-GB" sz="1200" dirty="0"/>
              <a:t>&gt;</a:t>
            </a:r>
          </a:p>
          <a:p>
            <a:r>
              <a:rPr lang="en-GB" sz="1200" dirty="0"/>
              <a:t>);</a:t>
            </a:r>
          </a:p>
          <a:p>
            <a:endParaRPr lang="en-GB" sz="1200" dirty="0"/>
          </a:p>
          <a:p>
            <a:r>
              <a:rPr lang="en-GB" sz="1200" dirty="0" err="1"/>
              <a:t>rightColumn.render</a:t>
            </a:r>
            <a:r>
              <a:rPr lang="en-GB" sz="1200" dirty="0"/>
              <a:t>(</a:t>
            </a:r>
          </a:p>
          <a:p>
            <a:r>
              <a:rPr lang="en-GB" sz="1200" dirty="0"/>
              <a:t>  &lt;</a:t>
            </a:r>
            <a:r>
              <a:rPr lang="en-GB" sz="1200" dirty="0" err="1"/>
              <a:t>React.StrictMode</a:t>
            </a:r>
            <a:r>
              <a:rPr lang="en-GB" sz="1200" dirty="0"/>
              <a:t>&gt;</a:t>
            </a:r>
          </a:p>
          <a:p>
            <a:r>
              <a:rPr lang="en-GB" sz="1200" dirty="0">
                <a:solidFill>
                  <a:srgbClr val="FF0000"/>
                </a:solidFill>
              </a:rPr>
              <a:t>    &lt;Help /&gt;</a:t>
            </a:r>
          </a:p>
          <a:p>
            <a:r>
              <a:rPr lang="en-GB" sz="1200" dirty="0"/>
              <a:t>  &lt;/</a:t>
            </a:r>
            <a:r>
              <a:rPr lang="en-GB" sz="1200" dirty="0" err="1"/>
              <a:t>React.StrictMode</a:t>
            </a:r>
            <a:r>
              <a:rPr lang="en-GB" sz="1200" dirty="0"/>
              <a:t>&gt;</a:t>
            </a:r>
          </a:p>
          <a:p>
            <a:r>
              <a:rPr lang="en-GB" sz="1200" dirty="0"/>
              <a:t>);</a:t>
            </a:r>
          </a:p>
          <a:p>
            <a:r>
              <a:rPr lang="en-GB" sz="1200" dirty="0" err="1"/>
              <a:t>reportWebVitals</a:t>
            </a:r>
            <a:r>
              <a:rPr lang="en-GB" sz="1200" dirty="0"/>
              <a:t>();</a:t>
            </a:r>
          </a:p>
        </p:txBody>
      </p:sp>
      <p:sp>
        <p:nvSpPr>
          <p:cNvPr id="6" name="TextBox 5">
            <a:extLst>
              <a:ext uri="{FF2B5EF4-FFF2-40B4-BE49-F238E27FC236}">
                <a16:creationId xmlns:a16="http://schemas.microsoft.com/office/drawing/2014/main" id="{3A17D8C6-2B02-9C5E-C95A-3A313E21769E}"/>
              </a:ext>
            </a:extLst>
          </p:cNvPr>
          <p:cNvSpPr txBox="1"/>
          <p:nvPr/>
        </p:nvSpPr>
        <p:spPr>
          <a:xfrm>
            <a:off x="200024" y="5314131"/>
            <a:ext cx="3117865" cy="1384995"/>
          </a:xfrm>
          <a:prstGeom prst="rect">
            <a:avLst/>
          </a:prstGeom>
          <a:solidFill>
            <a:schemeClr val="accent6">
              <a:lumMod val="20000"/>
              <a:lumOff val="80000"/>
            </a:schemeClr>
          </a:solidFill>
        </p:spPr>
        <p:txBody>
          <a:bodyPr wrap="square" rtlCol="0">
            <a:spAutoFit/>
          </a:bodyPr>
          <a:lstStyle/>
          <a:p>
            <a:r>
              <a:rPr lang="en-GB" sz="1200" dirty="0"/>
              <a:t>&lt;html&gt;</a:t>
            </a:r>
          </a:p>
          <a:p>
            <a:r>
              <a:rPr lang="en-GB" sz="1200" dirty="0"/>
              <a:t>…..</a:t>
            </a:r>
          </a:p>
          <a:p>
            <a:r>
              <a:rPr lang="en-GB" sz="1200" dirty="0"/>
              <a:t>&lt;body&gt;</a:t>
            </a:r>
          </a:p>
          <a:p>
            <a:r>
              <a:rPr lang="en-GB" sz="1200" dirty="0">
                <a:solidFill>
                  <a:srgbClr val="FF0000"/>
                </a:solidFill>
              </a:rPr>
              <a:t>    &lt;div id=“main”&gt;&lt;/div&gt;</a:t>
            </a:r>
          </a:p>
          <a:p>
            <a:r>
              <a:rPr lang="en-GB" sz="1200" dirty="0">
                <a:solidFill>
                  <a:srgbClr val="FF0000"/>
                </a:solidFill>
              </a:rPr>
              <a:t>    &lt;div id=“help”&gt;&lt;/div&gt;</a:t>
            </a:r>
          </a:p>
          <a:p>
            <a:r>
              <a:rPr lang="en-GB" sz="1200" dirty="0"/>
              <a:t>&lt;/body&gt;</a:t>
            </a:r>
          </a:p>
          <a:p>
            <a:r>
              <a:rPr lang="en-GB" sz="1200" dirty="0"/>
              <a:t>&lt;/html&gt;</a:t>
            </a:r>
          </a:p>
        </p:txBody>
      </p:sp>
      <p:sp>
        <p:nvSpPr>
          <p:cNvPr id="7" name="TextBox 6">
            <a:extLst>
              <a:ext uri="{FF2B5EF4-FFF2-40B4-BE49-F238E27FC236}">
                <a16:creationId xmlns:a16="http://schemas.microsoft.com/office/drawing/2014/main" id="{CF390F91-4E20-606E-D16E-7DC2505EAD01}"/>
              </a:ext>
            </a:extLst>
          </p:cNvPr>
          <p:cNvSpPr txBox="1"/>
          <p:nvPr/>
        </p:nvSpPr>
        <p:spPr>
          <a:xfrm>
            <a:off x="157192" y="4980468"/>
            <a:ext cx="1885453" cy="338554"/>
          </a:xfrm>
          <a:prstGeom prst="rect">
            <a:avLst/>
          </a:prstGeom>
          <a:noFill/>
        </p:spPr>
        <p:txBody>
          <a:bodyPr wrap="none" rtlCol="0">
            <a:spAutoFit/>
          </a:bodyPr>
          <a:lstStyle/>
          <a:p>
            <a:r>
              <a:rPr lang="en-GB" sz="1600" b="1" i="1" dirty="0"/>
              <a:t>public/index.html</a:t>
            </a:r>
          </a:p>
        </p:txBody>
      </p:sp>
      <p:sp>
        <p:nvSpPr>
          <p:cNvPr id="8" name="TextBox 7">
            <a:extLst>
              <a:ext uri="{FF2B5EF4-FFF2-40B4-BE49-F238E27FC236}">
                <a16:creationId xmlns:a16="http://schemas.microsoft.com/office/drawing/2014/main" id="{714965C1-B575-FA0E-50F7-2A53D54FDDFF}"/>
              </a:ext>
            </a:extLst>
          </p:cNvPr>
          <p:cNvSpPr txBox="1"/>
          <p:nvPr/>
        </p:nvSpPr>
        <p:spPr>
          <a:xfrm>
            <a:off x="120649" y="265425"/>
            <a:ext cx="1314784" cy="338554"/>
          </a:xfrm>
          <a:prstGeom prst="rect">
            <a:avLst/>
          </a:prstGeom>
          <a:noFill/>
        </p:spPr>
        <p:txBody>
          <a:bodyPr wrap="none" rtlCol="0">
            <a:spAutoFit/>
          </a:bodyPr>
          <a:lstStyle/>
          <a:p>
            <a:r>
              <a:rPr lang="en-GB" sz="1600" b="1" i="1" dirty="0" err="1"/>
              <a:t>src</a:t>
            </a:r>
            <a:r>
              <a:rPr lang="en-GB" sz="1600" b="1" i="1" dirty="0"/>
              <a:t>/index.js</a:t>
            </a:r>
          </a:p>
        </p:txBody>
      </p:sp>
      <p:sp>
        <p:nvSpPr>
          <p:cNvPr id="9" name="TextBox 8">
            <a:extLst>
              <a:ext uri="{FF2B5EF4-FFF2-40B4-BE49-F238E27FC236}">
                <a16:creationId xmlns:a16="http://schemas.microsoft.com/office/drawing/2014/main" id="{6E11995A-F3B5-A8EE-0FB4-2B449D639D8A}"/>
              </a:ext>
            </a:extLst>
          </p:cNvPr>
          <p:cNvSpPr txBox="1"/>
          <p:nvPr/>
        </p:nvSpPr>
        <p:spPr>
          <a:xfrm>
            <a:off x="2700560" y="3432553"/>
            <a:ext cx="1544530" cy="584775"/>
          </a:xfrm>
          <a:prstGeom prst="rect">
            <a:avLst/>
          </a:prstGeom>
          <a:noFill/>
        </p:spPr>
        <p:txBody>
          <a:bodyPr wrap="square" rtlCol="0">
            <a:spAutoFit/>
          </a:bodyPr>
          <a:lstStyle/>
          <a:p>
            <a:r>
              <a:rPr lang="en-GB" sz="1600" i="1" dirty="0"/>
              <a:t>Two different components</a:t>
            </a:r>
          </a:p>
        </p:txBody>
      </p:sp>
      <p:cxnSp>
        <p:nvCxnSpPr>
          <p:cNvPr id="11" name="Straight Arrow Connector 10">
            <a:extLst>
              <a:ext uri="{FF2B5EF4-FFF2-40B4-BE49-F238E27FC236}">
                <a16:creationId xmlns:a16="http://schemas.microsoft.com/office/drawing/2014/main" id="{5B84DDA1-3B26-E6AF-873B-4A391B930BFC}"/>
              </a:ext>
            </a:extLst>
          </p:cNvPr>
          <p:cNvCxnSpPr/>
          <p:nvPr/>
        </p:nvCxnSpPr>
        <p:spPr bwMode="auto">
          <a:xfrm flipH="1" flipV="1">
            <a:off x="1118126" y="3169225"/>
            <a:ext cx="1582434" cy="56586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0638F3E9-21B0-3DAE-14BB-CDF7ADE95E8A}"/>
              </a:ext>
            </a:extLst>
          </p:cNvPr>
          <p:cNvCxnSpPr/>
          <p:nvPr/>
        </p:nvCxnSpPr>
        <p:spPr bwMode="auto">
          <a:xfrm flipH="1">
            <a:off x="1132340" y="3724940"/>
            <a:ext cx="1568220" cy="4917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a:extLst>
              <a:ext uri="{FF2B5EF4-FFF2-40B4-BE49-F238E27FC236}">
                <a16:creationId xmlns:a16="http://schemas.microsoft.com/office/drawing/2014/main" id="{EC5FEF89-E024-42BE-927F-29F4C7EA93CE}"/>
              </a:ext>
            </a:extLst>
          </p:cNvPr>
          <p:cNvCxnSpPr/>
          <p:nvPr/>
        </p:nvCxnSpPr>
        <p:spPr bwMode="auto">
          <a:xfrm flipH="1">
            <a:off x="257175" y="622894"/>
            <a:ext cx="4191642" cy="5914431"/>
          </a:xfrm>
          <a:prstGeom prst="line">
            <a:avLst/>
          </a:prstGeom>
          <a:solidFill>
            <a:schemeClr val="accent1"/>
          </a:solidFill>
          <a:ln w="2857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Connector 16">
            <a:extLst>
              <a:ext uri="{FF2B5EF4-FFF2-40B4-BE49-F238E27FC236}">
                <a16:creationId xmlns:a16="http://schemas.microsoft.com/office/drawing/2014/main" id="{1833748B-0796-7BB1-3E8D-0D97E309CF14}"/>
              </a:ext>
            </a:extLst>
          </p:cNvPr>
          <p:cNvCxnSpPr/>
          <p:nvPr/>
        </p:nvCxnSpPr>
        <p:spPr bwMode="auto">
          <a:xfrm>
            <a:off x="257175" y="622894"/>
            <a:ext cx="4359671" cy="6005322"/>
          </a:xfrm>
          <a:prstGeom prst="line">
            <a:avLst/>
          </a:prstGeom>
          <a:solidFill>
            <a:schemeClr val="accent1"/>
          </a:solidFill>
          <a:ln w="2857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012806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E40BD-F3A8-FDE6-6BAF-1E40C84B98F7}"/>
              </a:ext>
            </a:extLst>
          </p:cNvPr>
          <p:cNvSpPr>
            <a:spLocks noGrp="1"/>
          </p:cNvSpPr>
          <p:nvPr>
            <p:ph type="title"/>
          </p:nvPr>
        </p:nvSpPr>
        <p:spPr>
          <a:xfrm>
            <a:off x="257175" y="0"/>
            <a:ext cx="8686800" cy="6410276"/>
          </a:xfrm>
        </p:spPr>
        <p:txBody>
          <a:bodyPr/>
          <a:lstStyle/>
          <a:p>
            <a:r>
              <a:rPr lang="en-GB" dirty="0"/>
              <a:t>React</a:t>
            </a:r>
          </a:p>
        </p:txBody>
      </p:sp>
      <p:sp>
        <p:nvSpPr>
          <p:cNvPr id="4" name="Footer Placeholder 3">
            <a:extLst>
              <a:ext uri="{FF2B5EF4-FFF2-40B4-BE49-F238E27FC236}">
                <a16:creationId xmlns:a16="http://schemas.microsoft.com/office/drawing/2014/main" id="{AC26DA3E-A0F0-B9D5-1DC6-2BC29A977E22}"/>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490434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2C81-D173-51B5-24F6-F28298C616AF}"/>
              </a:ext>
            </a:extLst>
          </p:cNvPr>
          <p:cNvSpPr>
            <a:spLocks noGrp="1"/>
          </p:cNvSpPr>
          <p:nvPr>
            <p:ph type="title"/>
          </p:nvPr>
        </p:nvSpPr>
        <p:spPr/>
        <p:txBody>
          <a:bodyPr/>
          <a:lstStyle/>
          <a:p>
            <a:r>
              <a:rPr lang="en-GB" dirty="0"/>
              <a:t>JavaScript XML (JSX)</a:t>
            </a:r>
          </a:p>
        </p:txBody>
      </p:sp>
      <p:sp>
        <p:nvSpPr>
          <p:cNvPr id="3" name="Content Placeholder 2">
            <a:extLst>
              <a:ext uri="{FF2B5EF4-FFF2-40B4-BE49-F238E27FC236}">
                <a16:creationId xmlns:a16="http://schemas.microsoft.com/office/drawing/2014/main" id="{0750038E-CBBD-BB52-A501-4394A9987663}"/>
              </a:ext>
            </a:extLst>
          </p:cNvPr>
          <p:cNvSpPr>
            <a:spLocks noGrp="1"/>
          </p:cNvSpPr>
          <p:nvPr>
            <p:ph idx="1"/>
          </p:nvPr>
        </p:nvSpPr>
        <p:spPr>
          <a:xfrm>
            <a:off x="440618" y="810168"/>
            <a:ext cx="8390686" cy="5028657"/>
          </a:xfrm>
        </p:spPr>
        <p:txBody>
          <a:bodyPr/>
          <a:lstStyle/>
          <a:p>
            <a:r>
              <a:rPr lang="en-GB" dirty="0"/>
              <a:t>JSX is a syntax extension to JavaScript.</a:t>
            </a:r>
          </a:p>
          <a:p>
            <a:r>
              <a:rPr lang="en-GB" dirty="0"/>
              <a:t>JSX produces React “elements”.</a:t>
            </a:r>
          </a:p>
          <a:p>
            <a:r>
              <a:rPr lang="en-GB" dirty="0"/>
              <a:t>It may look like HTML tags but it is </a:t>
            </a:r>
            <a:r>
              <a:rPr lang="en-GB" b="1" dirty="0"/>
              <a:t>not</a:t>
            </a:r>
            <a:r>
              <a:rPr lang="en-GB" dirty="0"/>
              <a:t> HTML  </a:t>
            </a:r>
          </a:p>
          <a:p>
            <a:endParaRPr lang="en-GB" dirty="0"/>
          </a:p>
          <a:p>
            <a:endParaRPr lang="en-GB" dirty="0"/>
          </a:p>
          <a:p>
            <a:endParaRPr lang="en-GB" dirty="0"/>
          </a:p>
          <a:p>
            <a:pPr marL="0" indent="0">
              <a:buNone/>
            </a:pPr>
            <a:r>
              <a:rPr lang="en-GB" u="sng" dirty="0"/>
              <a:t>How it works</a:t>
            </a:r>
          </a:p>
          <a:p>
            <a:r>
              <a:rPr lang="en-GB" dirty="0"/>
              <a:t>React uses </a:t>
            </a:r>
            <a:r>
              <a:rPr lang="en-GB" b="1" dirty="0"/>
              <a:t>Babel</a:t>
            </a:r>
            <a:r>
              <a:rPr lang="en-GB" dirty="0"/>
              <a:t> to compile JSX into a number of React </a:t>
            </a:r>
            <a:r>
              <a:rPr lang="en-GB" b="1" dirty="0" err="1"/>
              <a:t>createElement</a:t>
            </a:r>
            <a:r>
              <a:rPr lang="en-GB" dirty="0"/>
              <a:t> function calls to produce the </a:t>
            </a:r>
            <a:r>
              <a:rPr lang="en-GB" b="1" dirty="0"/>
              <a:t>React elements</a:t>
            </a:r>
          </a:p>
          <a:p>
            <a:endParaRPr lang="en-GB" dirty="0"/>
          </a:p>
        </p:txBody>
      </p:sp>
      <p:sp>
        <p:nvSpPr>
          <p:cNvPr id="4" name="Footer Placeholder 3">
            <a:extLst>
              <a:ext uri="{FF2B5EF4-FFF2-40B4-BE49-F238E27FC236}">
                <a16:creationId xmlns:a16="http://schemas.microsoft.com/office/drawing/2014/main" id="{E9268DAF-3DF9-2732-ACC5-D58DD113E10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8ACF48B-D1A8-F1A9-9A17-90D70B4B62E2}"/>
              </a:ext>
            </a:extLst>
          </p:cNvPr>
          <p:cNvSpPr txBox="1"/>
          <p:nvPr/>
        </p:nvSpPr>
        <p:spPr>
          <a:xfrm>
            <a:off x="1130171" y="2051472"/>
            <a:ext cx="7259593" cy="923330"/>
          </a:xfrm>
          <a:prstGeom prst="rect">
            <a:avLst/>
          </a:prstGeom>
          <a:solidFill>
            <a:schemeClr val="bg1"/>
          </a:solidFill>
        </p:spPr>
        <p:txBody>
          <a:bodyPr wrap="square" rtlCol="0">
            <a:spAutoFit/>
          </a:bodyPr>
          <a:lstStyle/>
          <a:p>
            <a:r>
              <a:rPr lang="en-GB" i="1" dirty="0"/>
              <a:t>“Instead of artificially separating technologies by putting markup and logic in separate files, React separates concerns with loosely coupled units called “components” that contain both.”</a:t>
            </a:r>
          </a:p>
        </p:txBody>
      </p:sp>
      <p:sp>
        <p:nvSpPr>
          <p:cNvPr id="9" name="TextBox 8">
            <a:extLst>
              <a:ext uri="{FF2B5EF4-FFF2-40B4-BE49-F238E27FC236}">
                <a16:creationId xmlns:a16="http://schemas.microsoft.com/office/drawing/2014/main" id="{08E3D0F5-5D4C-B254-B795-286FC785AB9B}"/>
              </a:ext>
            </a:extLst>
          </p:cNvPr>
          <p:cNvSpPr txBox="1"/>
          <p:nvPr/>
        </p:nvSpPr>
        <p:spPr>
          <a:xfrm>
            <a:off x="79376" y="4409206"/>
            <a:ext cx="2313226" cy="1015663"/>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p>
          <a:p>
            <a:r>
              <a:rPr lang="en-GB" sz="1200" dirty="0"/>
              <a:t>  &lt;h1 </a:t>
            </a:r>
            <a:r>
              <a:rPr lang="en-GB" sz="1200" dirty="0" err="1"/>
              <a:t>className</a:t>
            </a:r>
            <a:r>
              <a:rPr lang="en-GB" sz="1200" dirty="0"/>
              <a:t>="greeting"&gt;</a:t>
            </a:r>
          </a:p>
          <a:p>
            <a:r>
              <a:rPr lang="en-GB" sz="1200" dirty="0"/>
              <a:t>    Hello, world!</a:t>
            </a:r>
          </a:p>
          <a:p>
            <a:r>
              <a:rPr lang="en-GB" sz="1200" dirty="0"/>
              <a:t>  &lt;/h1&gt;</a:t>
            </a:r>
          </a:p>
          <a:p>
            <a:r>
              <a:rPr lang="en-GB" sz="1200" dirty="0"/>
              <a:t>);</a:t>
            </a:r>
          </a:p>
        </p:txBody>
      </p:sp>
      <p:sp>
        <p:nvSpPr>
          <p:cNvPr id="11" name="TextBox 10">
            <a:extLst>
              <a:ext uri="{FF2B5EF4-FFF2-40B4-BE49-F238E27FC236}">
                <a16:creationId xmlns:a16="http://schemas.microsoft.com/office/drawing/2014/main" id="{4C41048B-495B-B53D-6B52-122BC21C1A8C}"/>
              </a:ext>
            </a:extLst>
          </p:cNvPr>
          <p:cNvSpPr txBox="1"/>
          <p:nvPr/>
        </p:nvSpPr>
        <p:spPr>
          <a:xfrm>
            <a:off x="3263984" y="4415151"/>
            <a:ext cx="2313226" cy="1200329"/>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r>
              <a:rPr lang="en-GB" sz="1200" dirty="0" err="1"/>
              <a:t>React.createElement</a:t>
            </a:r>
            <a:r>
              <a:rPr lang="en-GB" sz="1200" dirty="0"/>
              <a:t>(</a:t>
            </a:r>
          </a:p>
          <a:p>
            <a:r>
              <a:rPr lang="en-GB" sz="1200" dirty="0"/>
              <a:t>  'h1',</a:t>
            </a:r>
          </a:p>
          <a:p>
            <a:r>
              <a:rPr lang="en-GB" sz="1200" dirty="0"/>
              <a:t>  {</a:t>
            </a:r>
            <a:r>
              <a:rPr lang="en-GB" sz="1200" dirty="0" err="1"/>
              <a:t>className</a:t>
            </a:r>
            <a:r>
              <a:rPr lang="en-GB" sz="1200" dirty="0"/>
              <a:t>: 'greeting'},</a:t>
            </a:r>
          </a:p>
          <a:p>
            <a:r>
              <a:rPr lang="en-GB" sz="1200" dirty="0"/>
              <a:t>  'Hello, world!'</a:t>
            </a:r>
          </a:p>
          <a:p>
            <a:r>
              <a:rPr lang="en-GB" sz="1200" dirty="0"/>
              <a:t>);</a:t>
            </a:r>
          </a:p>
        </p:txBody>
      </p:sp>
      <p:sp>
        <p:nvSpPr>
          <p:cNvPr id="13" name="TextBox 12">
            <a:extLst>
              <a:ext uri="{FF2B5EF4-FFF2-40B4-BE49-F238E27FC236}">
                <a16:creationId xmlns:a16="http://schemas.microsoft.com/office/drawing/2014/main" id="{DAA6FFAD-00E8-6166-846A-D750EAB668B2}"/>
              </a:ext>
            </a:extLst>
          </p:cNvPr>
          <p:cNvSpPr txBox="1"/>
          <p:nvPr/>
        </p:nvSpPr>
        <p:spPr>
          <a:xfrm>
            <a:off x="6751398" y="4409206"/>
            <a:ext cx="2313226" cy="1384995"/>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p>
          <a:p>
            <a:r>
              <a:rPr lang="en-GB" sz="1200" dirty="0"/>
              <a:t>  type: 'h1',</a:t>
            </a:r>
          </a:p>
          <a:p>
            <a:r>
              <a:rPr lang="en-GB" sz="1200" dirty="0"/>
              <a:t>  props: {</a:t>
            </a:r>
          </a:p>
          <a:p>
            <a:r>
              <a:rPr lang="en-GB" sz="1200" dirty="0"/>
              <a:t>    </a:t>
            </a:r>
            <a:r>
              <a:rPr lang="en-GB" sz="1200" dirty="0" err="1"/>
              <a:t>className</a:t>
            </a:r>
            <a:r>
              <a:rPr lang="en-GB" sz="1200" dirty="0"/>
              <a:t>: 'greeting',</a:t>
            </a:r>
          </a:p>
          <a:p>
            <a:r>
              <a:rPr lang="en-GB" sz="1200" dirty="0"/>
              <a:t>    children: 'Hello, world!'</a:t>
            </a:r>
          </a:p>
          <a:p>
            <a:r>
              <a:rPr lang="en-GB" sz="1200" dirty="0"/>
              <a:t>  }</a:t>
            </a:r>
          </a:p>
          <a:p>
            <a:r>
              <a:rPr lang="en-GB" sz="1200" dirty="0"/>
              <a:t>};</a:t>
            </a:r>
          </a:p>
        </p:txBody>
      </p:sp>
      <p:sp>
        <p:nvSpPr>
          <p:cNvPr id="15" name="Arrow: Right 14">
            <a:extLst>
              <a:ext uri="{FF2B5EF4-FFF2-40B4-BE49-F238E27FC236}">
                <a16:creationId xmlns:a16="http://schemas.microsoft.com/office/drawing/2014/main" id="{07028D5F-EE75-CEA8-2564-5A755287A00B}"/>
              </a:ext>
            </a:extLst>
          </p:cNvPr>
          <p:cNvSpPr/>
          <p:nvPr/>
        </p:nvSpPr>
        <p:spPr bwMode="auto">
          <a:xfrm>
            <a:off x="1880916" y="5866675"/>
            <a:ext cx="1501890"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Babel</a:t>
            </a:r>
          </a:p>
        </p:txBody>
      </p:sp>
      <p:sp>
        <p:nvSpPr>
          <p:cNvPr id="16" name="Arrow: Right 15">
            <a:extLst>
              <a:ext uri="{FF2B5EF4-FFF2-40B4-BE49-F238E27FC236}">
                <a16:creationId xmlns:a16="http://schemas.microsoft.com/office/drawing/2014/main" id="{85626CF2-3EF1-AFC3-C7D6-02635763090A}"/>
              </a:ext>
            </a:extLst>
          </p:cNvPr>
          <p:cNvSpPr/>
          <p:nvPr/>
        </p:nvSpPr>
        <p:spPr bwMode="auto">
          <a:xfrm>
            <a:off x="4635961" y="5866675"/>
            <a:ext cx="2108331"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createElement</a:t>
            </a:r>
            <a:r>
              <a:rPr kumimoji="0" lang="en-GB" sz="1800" b="0" i="0" u="none" strike="noStrike" cap="none" normalizeH="0" baseline="0" dirty="0">
                <a:ln>
                  <a:noFill/>
                </a:ln>
                <a:solidFill>
                  <a:schemeClr val="bg1"/>
                </a:solidFill>
                <a:effectLst/>
                <a:latin typeface="Helvetica" panose="020B0604020202020204" pitchFamily="34" charset="0"/>
              </a:rPr>
              <a:t>()</a:t>
            </a:r>
          </a:p>
        </p:txBody>
      </p:sp>
      <p:sp>
        <p:nvSpPr>
          <p:cNvPr id="17" name="TextBox 16">
            <a:extLst>
              <a:ext uri="{FF2B5EF4-FFF2-40B4-BE49-F238E27FC236}">
                <a16:creationId xmlns:a16="http://schemas.microsoft.com/office/drawing/2014/main" id="{01C538C5-0A6A-09E5-470A-82F84C6C2CDF}"/>
              </a:ext>
            </a:extLst>
          </p:cNvPr>
          <p:cNvSpPr txBox="1"/>
          <p:nvPr/>
        </p:nvSpPr>
        <p:spPr>
          <a:xfrm>
            <a:off x="6751398" y="5785312"/>
            <a:ext cx="2313226" cy="646331"/>
          </a:xfrm>
          <a:prstGeom prst="rect">
            <a:avLst/>
          </a:prstGeom>
          <a:noFill/>
        </p:spPr>
        <p:txBody>
          <a:bodyPr wrap="square" rtlCol="0">
            <a:spAutoFit/>
          </a:bodyPr>
          <a:lstStyle/>
          <a:p>
            <a:r>
              <a:rPr lang="en-GB" b="1" i="1" dirty="0"/>
              <a:t>This object is a React element</a:t>
            </a:r>
          </a:p>
        </p:txBody>
      </p:sp>
    </p:spTree>
    <p:extLst>
      <p:ext uri="{BB962C8B-B14F-4D97-AF65-F5344CB8AC3E}">
        <p14:creationId xmlns:p14="http://schemas.microsoft.com/office/powerpoint/2010/main" val="1185597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125-7BEB-F1CE-BCE7-F93E34637ECB}"/>
              </a:ext>
            </a:extLst>
          </p:cNvPr>
          <p:cNvSpPr>
            <a:spLocks noGrp="1"/>
          </p:cNvSpPr>
          <p:nvPr>
            <p:ph type="title"/>
          </p:nvPr>
        </p:nvSpPr>
        <p:spPr/>
        <p:txBody>
          <a:bodyPr/>
          <a:lstStyle/>
          <a:p>
            <a:r>
              <a:rPr lang="en-GB" dirty="0"/>
              <a:t>React Elements</a:t>
            </a:r>
          </a:p>
        </p:txBody>
      </p:sp>
      <p:sp>
        <p:nvSpPr>
          <p:cNvPr id="3" name="Content Placeholder 2">
            <a:extLst>
              <a:ext uri="{FF2B5EF4-FFF2-40B4-BE49-F238E27FC236}">
                <a16:creationId xmlns:a16="http://schemas.microsoft.com/office/drawing/2014/main" id="{486525AC-F777-6E01-8517-96BF8A2AD8F9}"/>
              </a:ext>
            </a:extLst>
          </p:cNvPr>
          <p:cNvSpPr>
            <a:spLocks noGrp="1"/>
          </p:cNvSpPr>
          <p:nvPr>
            <p:ph idx="1"/>
          </p:nvPr>
        </p:nvSpPr>
        <p:spPr>
          <a:xfrm>
            <a:off x="407453" y="881235"/>
            <a:ext cx="8442801" cy="4957590"/>
          </a:xfrm>
        </p:spPr>
        <p:txBody>
          <a:bodyPr/>
          <a:lstStyle/>
          <a:p>
            <a:r>
              <a:rPr lang="en-GB" dirty="0"/>
              <a:t>Unlike browser DOM elements, React elements are plain objects, and are cheap to create. </a:t>
            </a:r>
          </a:p>
          <a:p>
            <a:r>
              <a:rPr lang="en-GB" dirty="0"/>
              <a:t>React DOM takes care of updating the DOM to match the React elements.</a:t>
            </a:r>
          </a:p>
          <a:p>
            <a:r>
              <a:rPr lang="en-GB" dirty="0"/>
              <a:t>An element describes what you want to see on the screen</a:t>
            </a:r>
          </a:p>
          <a:p>
            <a:endParaRPr lang="en-GB" dirty="0"/>
          </a:p>
          <a:p>
            <a:r>
              <a:rPr lang="en-GB" dirty="0"/>
              <a:t>Pretty unusual but if we just wanted to render an element directly to the HTML page we can use the </a:t>
            </a:r>
            <a:r>
              <a:rPr lang="en-GB" b="1" dirty="0"/>
              <a:t>render</a:t>
            </a:r>
            <a:r>
              <a:rPr lang="en-GB" dirty="0"/>
              <a:t> function</a:t>
            </a:r>
          </a:p>
          <a:p>
            <a:endParaRPr lang="en-GB" dirty="0"/>
          </a:p>
        </p:txBody>
      </p:sp>
      <p:sp>
        <p:nvSpPr>
          <p:cNvPr id="4" name="Footer Placeholder 3">
            <a:extLst>
              <a:ext uri="{FF2B5EF4-FFF2-40B4-BE49-F238E27FC236}">
                <a16:creationId xmlns:a16="http://schemas.microsoft.com/office/drawing/2014/main" id="{65EA41E7-053A-66D0-D297-5A59361674D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5165374-E5BF-67A1-E91D-ABC99E3476C2}"/>
              </a:ext>
            </a:extLst>
          </p:cNvPr>
          <p:cNvSpPr txBox="1"/>
          <p:nvPr/>
        </p:nvSpPr>
        <p:spPr>
          <a:xfrm>
            <a:off x="1434006" y="2638680"/>
            <a:ext cx="4109248" cy="338554"/>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element = &lt;h1&gt;Hello, world!&lt;/h1&gt;;</a:t>
            </a:r>
          </a:p>
        </p:txBody>
      </p:sp>
      <p:sp>
        <p:nvSpPr>
          <p:cNvPr id="6" name="TextBox 5">
            <a:extLst>
              <a:ext uri="{FF2B5EF4-FFF2-40B4-BE49-F238E27FC236}">
                <a16:creationId xmlns:a16="http://schemas.microsoft.com/office/drawing/2014/main" id="{28267ED0-33C7-4A67-9BBE-8E21BA3AE79E}"/>
              </a:ext>
            </a:extLst>
          </p:cNvPr>
          <p:cNvSpPr txBox="1"/>
          <p:nvPr/>
        </p:nvSpPr>
        <p:spPr>
          <a:xfrm>
            <a:off x="1434006" y="3825157"/>
            <a:ext cx="6530276" cy="2800767"/>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root = </a:t>
            </a:r>
            <a:r>
              <a:rPr lang="en-GB" sz="1600" dirty="0" err="1"/>
              <a:t>ReactDOM.createRoot</a:t>
            </a:r>
            <a:r>
              <a:rPr lang="en-GB" sz="1600" dirty="0"/>
              <a:t>(</a:t>
            </a:r>
          </a:p>
          <a:p>
            <a:r>
              <a:rPr lang="en-GB" sz="1600" dirty="0"/>
              <a:t>  </a:t>
            </a:r>
            <a:r>
              <a:rPr lang="en-GB" sz="1600" dirty="0" err="1"/>
              <a:t>document.getElementById</a:t>
            </a:r>
            <a:r>
              <a:rPr lang="en-GB" sz="1600" dirty="0"/>
              <a:t>(‘</a:t>
            </a:r>
            <a:r>
              <a:rPr lang="en-GB" sz="1600" dirty="0" err="1"/>
              <a:t>mydiv</a:t>
            </a:r>
            <a:r>
              <a:rPr lang="en-GB" sz="1600" dirty="0"/>
              <a:t>')</a:t>
            </a:r>
          </a:p>
          <a:p>
            <a:r>
              <a:rPr lang="en-GB" sz="1600" dirty="0"/>
              <a:t>);</a:t>
            </a:r>
          </a:p>
          <a:p>
            <a:endParaRPr lang="en-GB" sz="1600" dirty="0"/>
          </a:p>
          <a:p>
            <a:r>
              <a:rPr lang="en-GB" sz="1600" dirty="0" err="1"/>
              <a:t>const</a:t>
            </a:r>
            <a:r>
              <a:rPr lang="en-GB" sz="1600" dirty="0"/>
              <a:t> element = (</a:t>
            </a:r>
          </a:p>
          <a:p>
            <a:r>
              <a:rPr lang="en-GB" sz="1600" dirty="0"/>
              <a:t>    &lt;div&gt;</a:t>
            </a:r>
          </a:p>
          <a:p>
            <a:r>
              <a:rPr lang="en-GB" sz="1600" dirty="0"/>
              <a:t>      &lt;h1&gt;Hello, world!&lt;/h1&gt;</a:t>
            </a:r>
          </a:p>
          <a:p>
            <a:r>
              <a:rPr lang="en-GB" sz="1600" dirty="0"/>
              <a:t>     &lt;/div&gt;</a:t>
            </a:r>
          </a:p>
          <a:p>
            <a:r>
              <a:rPr lang="en-GB" sz="1600" dirty="0"/>
              <a:t>);</a:t>
            </a:r>
          </a:p>
          <a:p>
            <a:endParaRPr lang="en-GB" sz="1600" dirty="0"/>
          </a:p>
          <a:p>
            <a:r>
              <a:rPr lang="en-GB" sz="1600" dirty="0" err="1"/>
              <a:t>root.render</a:t>
            </a:r>
            <a:r>
              <a:rPr lang="en-GB" sz="1600" dirty="0"/>
              <a:t>(element);</a:t>
            </a:r>
          </a:p>
        </p:txBody>
      </p:sp>
      <p:sp>
        <p:nvSpPr>
          <p:cNvPr id="9" name="TextBox 8">
            <a:extLst>
              <a:ext uri="{FF2B5EF4-FFF2-40B4-BE49-F238E27FC236}">
                <a16:creationId xmlns:a16="http://schemas.microsoft.com/office/drawing/2014/main" id="{EB02543B-F360-9C7B-F352-096320A47BAE}"/>
              </a:ext>
            </a:extLst>
          </p:cNvPr>
          <p:cNvSpPr txBox="1"/>
          <p:nvPr/>
        </p:nvSpPr>
        <p:spPr>
          <a:xfrm>
            <a:off x="4671494" y="5182450"/>
            <a:ext cx="1784784" cy="584775"/>
          </a:xfrm>
          <a:prstGeom prst="rect">
            <a:avLst/>
          </a:prstGeom>
          <a:noFill/>
        </p:spPr>
        <p:txBody>
          <a:bodyPr wrap="square" rtlCol="0">
            <a:spAutoFit/>
          </a:bodyPr>
          <a:lstStyle/>
          <a:p>
            <a:r>
              <a:rPr lang="en-GB" sz="1600" i="1" dirty="0"/>
              <a:t>Create a React element</a:t>
            </a:r>
          </a:p>
        </p:txBody>
      </p:sp>
      <p:sp>
        <p:nvSpPr>
          <p:cNvPr id="10" name="Right Brace 9">
            <a:extLst>
              <a:ext uri="{FF2B5EF4-FFF2-40B4-BE49-F238E27FC236}">
                <a16:creationId xmlns:a16="http://schemas.microsoft.com/office/drawing/2014/main" id="{0FC58417-5404-AF11-765C-20AC18A6A6C2}"/>
              </a:ext>
            </a:extLst>
          </p:cNvPr>
          <p:cNvSpPr/>
          <p:nvPr/>
        </p:nvSpPr>
        <p:spPr bwMode="auto">
          <a:xfrm>
            <a:off x="4883906" y="3872421"/>
            <a:ext cx="289007" cy="83099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a:extLst>
              <a:ext uri="{FF2B5EF4-FFF2-40B4-BE49-F238E27FC236}">
                <a16:creationId xmlns:a16="http://schemas.microsoft.com/office/drawing/2014/main" id="{0B16FA67-BB01-16C1-885D-EBD50E5CED67}"/>
              </a:ext>
            </a:extLst>
          </p:cNvPr>
          <p:cNvSpPr txBox="1"/>
          <p:nvPr/>
        </p:nvSpPr>
        <p:spPr>
          <a:xfrm>
            <a:off x="4857037" y="6065450"/>
            <a:ext cx="3160893" cy="584775"/>
          </a:xfrm>
          <a:prstGeom prst="rect">
            <a:avLst/>
          </a:prstGeom>
          <a:noFill/>
        </p:spPr>
        <p:txBody>
          <a:bodyPr wrap="square" rtlCol="0">
            <a:spAutoFit/>
          </a:bodyPr>
          <a:lstStyle/>
          <a:p>
            <a:r>
              <a:rPr lang="en-GB" sz="1600" i="1" dirty="0"/>
              <a:t>Display the React element in the “</a:t>
            </a:r>
            <a:r>
              <a:rPr lang="en-GB" sz="1600" i="1" dirty="0" err="1"/>
              <a:t>mydiv</a:t>
            </a:r>
            <a:r>
              <a:rPr lang="en-GB" sz="1600" i="1" dirty="0"/>
              <a:t>” tag on the HTML page</a:t>
            </a:r>
          </a:p>
        </p:txBody>
      </p:sp>
      <p:cxnSp>
        <p:nvCxnSpPr>
          <p:cNvPr id="13" name="Straight Arrow Connector 12">
            <a:extLst>
              <a:ext uri="{FF2B5EF4-FFF2-40B4-BE49-F238E27FC236}">
                <a16:creationId xmlns:a16="http://schemas.microsoft.com/office/drawing/2014/main" id="{7B748626-B6C1-8669-2C65-99344A74182C}"/>
              </a:ext>
            </a:extLst>
          </p:cNvPr>
          <p:cNvCxnSpPr/>
          <p:nvPr/>
        </p:nvCxnSpPr>
        <p:spPr bwMode="auto">
          <a:xfrm flipH="1">
            <a:off x="3548629" y="6435666"/>
            <a:ext cx="1308408" cy="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a:extLst>
              <a:ext uri="{FF2B5EF4-FFF2-40B4-BE49-F238E27FC236}">
                <a16:creationId xmlns:a16="http://schemas.microsoft.com/office/drawing/2014/main" id="{C4EF4623-E8DE-721B-CB26-749934290A09}"/>
              </a:ext>
            </a:extLst>
          </p:cNvPr>
          <p:cNvSpPr txBox="1"/>
          <p:nvPr/>
        </p:nvSpPr>
        <p:spPr>
          <a:xfrm>
            <a:off x="5183970" y="3872422"/>
            <a:ext cx="2747149" cy="830997"/>
          </a:xfrm>
          <a:prstGeom prst="rect">
            <a:avLst/>
          </a:prstGeom>
          <a:noFill/>
        </p:spPr>
        <p:txBody>
          <a:bodyPr wrap="square" rtlCol="0">
            <a:spAutoFit/>
          </a:bodyPr>
          <a:lstStyle/>
          <a:p>
            <a:r>
              <a:rPr lang="en-GB" sz="1600" i="1" dirty="0"/>
              <a:t>Create the “root” DOM node using the HTML container tag with an id = “</a:t>
            </a:r>
            <a:r>
              <a:rPr lang="en-GB" sz="1600" i="1" dirty="0" err="1"/>
              <a:t>mydiv</a:t>
            </a:r>
            <a:r>
              <a:rPr lang="en-GB" sz="1600" i="1" dirty="0"/>
              <a:t>”</a:t>
            </a:r>
          </a:p>
        </p:txBody>
      </p:sp>
      <p:sp>
        <p:nvSpPr>
          <p:cNvPr id="16" name="Right Brace 15">
            <a:extLst>
              <a:ext uri="{FF2B5EF4-FFF2-40B4-BE49-F238E27FC236}">
                <a16:creationId xmlns:a16="http://schemas.microsoft.com/office/drawing/2014/main" id="{97DA73CE-29FA-F915-F77E-3EE9A86214AA}"/>
              </a:ext>
            </a:extLst>
          </p:cNvPr>
          <p:cNvSpPr/>
          <p:nvPr/>
        </p:nvSpPr>
        <p:spPr bwMode="auto">
          <a:xfrm>
            <a:off x="4260093" y="4846508"/>
            <a:ext cx="289007" cy="1226531"/>
          </a:xfrm>
          <a:prstGeom prst="rightBrace">
            <a:avLst>
              <a:gd name="adj1" fmla="val 0"/>
              <a:gd name="adj2" fmla="val 50000"/>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5124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14AA1-71FD-9200-BE90-DDD729ABAA48}"/>
              </a:ext>
            </a:extLst>
          </p:cNvPr>
          <p:cNvSpPr>
            <a:spLocks noGrp="1"/>
          </p:cNvSpPr>
          <p:nvPr>
            <p:ph type="title"/>
          </p:nvPr>
        </p:nvSpPr>
        <p:spPr/>
        <p:txBody>
          <a:bodyPr/>
          <a:lstStyle/>
          <a:p>
            <a:r>
              <a:rPr lang="en-GB" dirty="0"/>
              <a:t>JSX Examples</a:t>
            </a:r>
          </a:p>
        </p:txBody>
      </p:sp>
      <p:sp>
        <p:nvSpPr>
          <p:cNvPr id="3" name="Content Placeholder 2">
            <a:extLst>
              <a:ext uri="{FF2B5EF4-FFF2-40B4-BE49-F238E27FC236}">
                <a16:creationId xmlns:a16="http://schemas.microsoft.com/office/drawing/2014/main" id="{917CC770-C501-B201-F473-DFB44F17F6A1}"/>
              </a:ext>
            </a:extLst>
          </p:cNvPr>
          <p:cNvSpPr>
            <a:spLocks noGrp="1"/>
          </p:cNvSpPr>
          <p:nvPr>
            <p:ph idx="1"/>
          </p:nvPr>
        </p:nvSpPr>
        <p:spPr>
          <a:xfrm>
            <a:off x="1047750" y="1013351"/>
            <a:ext cx="7029450" cy="534731"/>
          </a:xfrm>
        </p:spPr>
        <p:txBody>
          <a:bodyPr/>
          <a:lstStyle/>
          <a:p>
            <a:r>
              <a:rPr lang="en-GB" dirty="0"/>
              <a:t>Some simple examples</a:t>
            </a:r>
          </a:p>
        </p:txBody>
      </p:sp>
      <p:sp>
        <p:nvSpPr>
          <p:cNvPr id="4" name="Footer Placeholder 3">
            <a:extLst>
              <a:ext uri="{FF2B5EF4-FFF2-40B4-BE49-F238E27FC236}">
                <a16:creationId xmlns:a16="http://schemas.microsoft.com/office/drawing/2014/main" id="{D5A09CBB-9C59-E09E-2588-9EE4BA9B616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B8C8099-76C6-72E0-2F11-5B9D810D930E}"/>
              </a:ext>
            </a:extLst>
          </p:cNvPr>
          <p:cNvSpPr txBox="1"/>
          <p:nvPr/>
        </p:nvSpPr>
        <p:spPr>
          <a:xfrm>
            <a:off x="490887" y="1548083"/>
            <a:ext cx="8186293" cy="4770537"/>
          </a:xfrm>
          <a:prstGeom prst="rect">
            <a:avLst/>
          </a:prstGeom>
          <a:solidFill>
            <a:schemeClr val="accent6">
              <a:lumMod val="20000"/>
              <a:lumOff val="80000"/>
            </a:schemeClr>
          </a:solidFill>
        </p:spPr>
        <p:txBody>
          <a:bodyPr wrap="square" rtlCol="0">
            <a:spAutoFit/>
          </a:bodyPr>
          <a:lstStyle/>
          <a:p>
            <a:r>
              <a:rPr lang="en-GB" sz="1600" dirty="0">
                <a:solidFill>
                  <a:schemeClr val="accent1">
                    <a:lumMod val="25000"/>
                  </a:schemeClr>
                </a:solidFill>
              </a:rPr>
              <a:t>// Store some JSX in a variable </a:t>
            </a:r>
            <a:r>
              <a:rPr lang="en-GB" sz="1600" i="1" dirty="0">
                <a:solidFill>
                  <a:schemeClr val="accent1">
                    <a:lumMod val="25000"/>
                  </a:schemeClr>
                </a:solidFill>
              </a:rPr>
              <a:t>element</a:t>
            </a:r>
            <a:endParaRPr lang="en-GB" sz="1600" dirty="0">
              <a:solidFill>
                <a:schemeClr val="accent1">
                  <a:lumMod val="25000"/>
                </a:schemeClr>
              </a:solidFill>
            </a:endParaRPr>
          </a:p>
          <a:p>
            <a:r>
              <a:rPr lang="en-GB" sz="1600" dirty="0" err="1"/>
              <a:t>const</a:t>
            </a:r>
            <a:r>
              <a:rPr lang="en-GB" sz="1600" dirty="0"/>
              <a:t> element = &lt;h1&gt;Hello, world!&lt;/h1&gt;;</a:t>
            </a:r>
          </a:p>
          <a:p>
            <a:endParaRPr lang="en-GB" sz="1600" dirty="0">
              <a:solidFill>
                <a:schemeClr val="accent1">
                  <a:lumMod val="25000"/>
                </a:schemeClr>
              </a:solidFill>
            </a:endParaRPr>
          </a:p>
          <a:p>
            <a:r>
              <a:rPr lang="en-GB" sz="1600" dirty="0">
                <a:solidFill>
                  <a:schemeClr val="accent1">
                    <a:lumMod val="25000"/>
                  </a:schemeClr>
                </a:solidFill>
              </a:rPr>
              <a:t>// Create a variable </a:t>
            </a:r>
            <a:r>
              <a:rPr lang="en-GB" sz="1600" i="1" dirty="0">
                <a:solidFill>
                  <a:schemeClr val="accent1">
                    <a:lumMod val="25000"/>
                  </a:schemeClr>
                </a:solidFill>
              </a:rPr>
              <a:t>name</a:t>
            </a:r>
            <a:r>
              <a:rPr lang="en-GB" sz="1600" dirty="0">
                <a:solidFill>
                  <a:schemeClr val="accent1">
                    <a:lumMod val="25000"/>
                  </a:schemeClr>
                </a:solidFill>
              </a:rPr>
              <a:t> then use it within the JSX</a:t>
            </a:r>
          </a:p>
          <a:p>
            <a:r>
              <a:rPr lang="en-GB" sz="1600" dirty="0">
                <a:solidFill>
                  <a:schemeClr val="accent1">
                    <a:lumMod val="25000"/>
                  </a:schemeClr>
                </a:solidFill>
              </a:rPr>
              <a:t>// you can put any valid </a:t>
            </a:r>
            <a:r>
              <a:rPr lang="en-GB" sz="1600" dirty="0" err="1">
                <a:solidFill>
                  <a:schemeClr val="accent1">
                    <a:lumMod val="25000"/>
                  </a:schemeClr>
                </a:solidFill>
              </a:rPr>
              <a:t>JavsScript</a:t>
            </a:r>
            <a:r>
              <a:rPr lang="en-GB" sz="1600" dirty="0">
                <a:solidFill>
                  <a:schemeClr val="accent1">
                    <a:lumMod val="25000"/>
                  </a:schemeClr>
                </a:solidFill>
              </a:rPr>
              <a:t> between the curly braces</a:t>
            </a:r>
            <a:endParaRPr lang="en-GB" sz="1600" dirty="0"/>
          </a:p>
          <a:p>
            <a:r>
              <a:rPr lang="en-GB" sz="1600" dirty="0" err="1"/>
              <a:t>const</a:t>
            </a:r>
            <a:r>
              <a:rPr lang="en-GB" sz="1600" dirty="0"/>
              <a:t> name = ‘Fred Smith’;</a:t>
            </a:r>
          </a:p>
          <a:p>
            <a:r>
              <a:rPr lang="en-GB" sz="1600" dirty="0" err="1"/>
              <a:t>const</a:t>
            </a:r>
            <a:r>
              <a:rPr lang="en-GB" sz="1600" dirty="0"/>
              <a:t> element = &lt;h1&gt;Hello, </a:t>
            </a:r>
            <a:r>
              <a:rPr lang="en-GB" sz="1600" b="1" dirty="0"/>
              <a:t>{</a:t>
            </a:r>
            <a:r>
              <a:rPr lang="en-GB" sz="1600" dirty="0"/>
              <a:t>name</a:t>
            </a:r>
            <a:r>
              <a:rPr lang="en-GB" sz="1600" b="1" dirty="0"/>
              <a:t>}</a:t>
            </a:r>
            <a:r>
              <a:rPr lang="en-GB" sz="1600" dirty="0"/>
              <a:t>&lt;/h1&gt;;</a:t>
            </a:r>
          </a:p>
          <a:p>
            <a:endParaRPr lang="en-GB" sz="1600" dirty="0">
              <a:solidFill>
                <a:schemeClr val="accent1">
                  <a:lumMod val="25000"/>
                </a:schemeClr>
              </a:solidFill>
            </a:endParaRPr>
          </a:p>
          <a:p>
            <a:r>
              <a:rPr lang="en-GB" sz="1600" dirty="0"/>
              <a:t>function </a:t>
            </a:r>
            <a:r>
              <a:rPr lang="en-GB" sz="1600" dirty="0" err="1"/>
              <a:t>fullName</a:t>
            </a:r>
            <a:r>
              <a:rPr lang="en-GB" sz="1600" dirty="0"/>
              <a:t>(first, last) </a:t>
            </a:r>
          </a:p>
          <a:p>
            <a:r>
              <a:rPr lang="en-GB" sz="1600" dirty="0"/>
              <a:t>{ </a:t>
            </a:r>
          </a:p>
          <a:p>
            <a:r>
              <a:rPr lang="en-GB" sz="1600" dirty="0"/>
              <a:t>     return first  + ‘ ‘ + last; </a:t>
            </a:r>
          </a:p>
          <a:p>
            <a:r>
              <a:rPr lang="en-GB" sz="1600" dirty="0"/>
              <a:t>}</a:t>
            </a:r>
          </a:p>
          <a:p>
            <a:endParaRPr lang="en-GB" sz="1600" dirty="0"/>
          </a:p>
          <a:p>
            <a:r>
              <a:rPr lang="en-GB" sz="1600" dirty="0">
                <a:solidFill>
                  <a:schemeClr val="accent1">
                    <a:lumMod val="25000"/>
                  </a:schemeClr>
                </a:solidFill>
              </a:rPr>
              <a:t>// Put multiple lines of JSX in parenthesis (round brackets)</a:t>
            </a:r>
            <a:endParaRPr lang="en-GB" sz="1600" dirty="0"/>
          </a:p>
          <a:p>
            <a:r>
              <a:rPr lang="en-GB" sz="1600" dirty="0" err="1"/>
              <a:t>const</a:t>
            </a:r>
            <a:r>
              <a:rPr lang="en-GB" sz="1600" dirty="0"/>
              <a:t> element = </a:t>
            </a:r>
            <a:r>
              <a:rPr lang="en-GB" sz="1600" b="1" dirty="0"/>
              <a:t>(</a:t>
            </a:r>
          </a:p>
          <a:p>
            <a:r>
              <a:rPr lang="en-GB" sz="1600" dirty="0"/>
              <a:t>    &lt;h1&gt;</a:t>
            </a:r>
          </a:p>
          <a:p>
            <a:r>
              <a:rPr lang="en-GB" sz="1600" dirty="0"/>
              <a:t>         Hello {</a:t>
            </a:r>
            <a:r>
              <a:rPr lang="en-GB" sz="1600" dirty="0" err="1"/>
              <a:t>fullName</a:t>
            </a:r>
            <a:r>
              <a:rPr lang="en-GB" sz="1600" dirty="0"/>
              <a:t>(“John”, “Evans”)}</a:t>
            </a:r>
          </a:p>
          <a:p>
            <a:r>
              <a:rPr lang="en-GB" sz="1600" dirty="0"/>
              <a:t>    &lt;/h1&gt;</a:t>
            </a:r>
          </a:p>
          <a:p>
            <a:r>
              <a:rPr lang="en-GB" sz="1600" b="1" dirty="0"/>
              <a:t>)</a:t>
            </a:r>
          </a:p>
        </p:txBody>
      </p:sp>
      <p:sp>
        <p:nvSpPr>
          <p:cNvPr id="6" name="TextBox 5">
            <a:extLst>
              <a:ext uri="{FF2B5EF4-FFF2-40B4-BE49-F238E27FC236}">
                <a16:creationId xmlns:a16="http://schemas.microsoft.com/office/drawing/2014/main" id="{97B4AE64-7766-BE4C-5FF2-F3ED6B24B97D}"/>
              </a:ext>
            </a:extLst>
          </p:cNvPr>
          <p:cNvSpPr txBox="1"/>
          <p:nvPr/>
        </p:nvSpPr>
        <p:spPr>
          <a:xfrm>
            <a:off x="5328304" y="5410595"/>
            <a:ext cx="2847432" cy="738664"/>
          </a:xfrm>
          <a:prstGeom prst="rect">
            <a:avLst/>
          </a:prstGeom>
          <a:noFill/>
        </p:spPr>
        <p:txBody>
          <a:bodyPr wrap="square" rtlCol="0">
            <a:spAutoFit/>
          </a:bodyPr>
          <a:lstStyle/>
          <a:p>
            <a:r>
              <a:rPr lang="en-GB" sz="1400" i="1" dirty="0"/>
              <a:t>Note the use of curly brackets here to embed the call to our function</a:t>
            </a:r>
          </a:p>
        </p:txBody>
      </p:sp>
      <p:cxnSp>
        <p:nvCxnSpPr>
          <p:cNvPr id="8" name="Straight Arrow Connector 7">
            <a:extLst>
              <a:ext uri="{FF2B5EF4-FFF2-40B4-BE49-F238E27FC236}">
                <a16:creationId xmlns:a16="http://schemas.microsoft.com/office/drawing/2014/main" id="{1E64FB58-C909-707B-E919-C7CA19243EAC}"/>
              </a:ext>
            </a:extLst>
          </p:cNvPr>
          <p:cNvCxnSpPr/>
          <p:nvPr/>
        </p:nvCxnSpPr>
        <p:spPr bwMode="auto">
          <a:xfrm flipH="1">
            <a:off x="4238605" y="5619059"/>
            <a:ext cx="1051797" cy="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514089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6098B-65A2-1127-183F-4E624F1357C8}"/>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D5F4FAA-4C08-1F4F-4402-364431F736F2}"/>
              </a:ext>
            </a:extLst>
          </p:cNvPr>
          <p:cNvSpPr>
            <a:spLocks noGrp="1"/>
          </p:cNvSpPr>
          <p:nvPr>
            <p:ph idx="1"/>
          </p:nvPr>
        </p:nvSpPr>
        <p:spPr>
          <a:xfrm>
            <a:off x="393239" y="1042321"/>
            <a:ext cx="8395424" cy="4796504"/>
          </a:xfrm>
        </p:spPr>
        <p:txBody>
          <a:bodyPr/>
          <a:lstStyle/>
          <a:p>
            <a:r>
              <a:rPr lang="en-GB" dirty="0"/>
              <a:t>Edit index.js and add a function where we can play with some code</a:t>
            </a:r>
          </a:p>
          <a:p>
            <a:r>
              <a:rPr lang="en-GB" dirty="0"/>
              <a:t>Call this function from </a:t>
            </a:r>
            <a:r>
              <a:rPr lang="en-GB" dirty="0" err="1"/>
              <a:t>root.render</a:t>
            </a:r>
            <a:endParaRPr lang="en-GB" dirty="0"/>
          </a:p>
        </p:txBody>
      </p:sp>
      <p:sp>
        <p:nvSpPr>
          <p:cNvPr id="4" name="Footer Placeholder 3">
            <a:extLst>
              <a:ext uri="{FF2B5EF4-FFF2-40B4-BE49-F238E27FC236}">
                <a16:creationId xmlns:a16="http://schemas.microsoft.com/office/drawing/2014/main" id="{E01C381A-D144-B143-F9A7-DCED07DAFD3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0ACBD4C-A7D2-49F0-48A1-7278C2B6A6FF}"/>
              </a:ext>
            </a:extLst>
          </p:cNvPr>
          <p:cNvSpPr txBox="1"/>
          <p:nvPr/>
        </p:nvSpPr>
        <p:spPr>
          <a:xfrm>
            <a:off x="497804" y="2097670"/>
            <a:ext cx="8186293" cy="4524315"/>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a:solidFill>
                  <a:schemeClr val="bg1">
                    <a:lumMod val="50000"/>
                  </a:schemeClr>
                </a:solidFill>
              </a:rPr>
              <a:t>import </a:t>
            </a:r>
            <a:r>
              <a:rPr lang="en-GB" sz="1600" dirty="0" err="1">
                <a:solidFill>
                  <a:schemeClr val="bg1">
                    <a:lumMod val="50000"/>
                  </a:schemeClr>
                </a:solidFill>
              </a:rPr>
              <a:t>reportWebVitals</a:t>
            </a:r>
            <a:r>
              <a:rPr lang="en-GB" sz="1600" dirty="0">
                <a:solidFill>
                  <a:schemeClr val="bg1">
                    <a:lumMod val="50000"/>
                  </a:schemeClr>
                </a:solidFill>
              </a:rPr>
              <a:t> from './</a:t>
            </a:r>
            <a:r>
              <a:rPr lang="en-GB" sz="1600" dirty="0" err="1">
                <a:solidFill>
                  <a:schemeClr val="bg1">
                    <a:lumMod val="50000"/>
                  </a:schemeClr>
                </a:solidFill>
              </a:rPr>
              <a:t>reportWebVitals</a:t>
            </a:r>
            <a:r>
              <a:rPr lang="en-GB" sz="1600" dirty="0">
                <a:solidFill>
                  <a:schemeClr val="bg1">
                    <a:lumMod val="50000"/>
                  </a:schemeClr>
                </a:solidFill>
              </a:rPr>
              <a:t>';</a:t>
            </a:r>
          </a:p>
          <a:p>
            <a:endParaRPr lang="en-GB" sz="1600" dirty="0">
              <a:solidFill>
                <a:schemeClr val="bg1">
                  <a:lumMod val="50000"/>
                </a:schemeClr>
              </a:solidFill>
            </a:endParaRPr>
          </a:p>
          <a:p>
            <a:r>
              <a:rPr lang="en-GB" sz="1600" dirty="0" err="1">
                <a:solidFill>
                  <a:schemeClr val="bg1">
                    <a:lumMod val="50000"/>
                  </a:schemeClr>
                </a:solidFill>
              </a:rPr>
              <a:t>const</a:t>
            </a:r>
            <a:r>
              <a:rPr lang="en-GB" sz="1600" dirty="0">
                <a:solidFill>
                  <a:schemeClr val="bg1">
                    <a:lumMod val="50000"/>
                  </a:schemeClr>
                </a:solidFill>
              </a:rPr>
              <a:t> root = </a:t>
            </a:r>
            <a:r>
              <a:rPr lang="en-GB" sz="1600" dirty="0" err="1">
                <a:solidFill>
                  <a:schemeClr val="bg1">
                    <a:lumMod val="50000"/>
                  </a:schemeClr>
                </a:solidFill>
              </a:rPr>
              <a:t>ReactDOM.createRoot</a:t>
            </a:r>
            <a:r>
              <a:rPr lang="en-GB" sz="1600" dirty="0">
                <a:solidFill>
                  <a:schemeClr val="bg1">
                    <a:lumMod val="50000"/>
                  </a:schemeClr>
                </a:solidFill>
              </a:rPr>
              <a:t>(</a:t>
            </a:r>
            <a:r>
              <a:rPr lang="en-GB" sz="1600" dirty="0" err="1">
                <a:solidFill>
                  <a:schemeClr val="bg1">
                    <a:lumMod val="50000"/>
                  </a:schemeClr>
                </a:solidFill>
              </a:rPr>
              <a:t>document.getElementById</a:t>
            </a:r>
            <a:r>
              <a:rPr lang="en-GB" sz="1600" dirty="0">
                <a:solidFill>
                  <a:schemeClr val="bg1">
                    <a:lumMod val="50000"/>
                  </a:schemeClr>
                </a:solidFill>
              </a:rPr>
              <a:t>('root'));</a:t>
            </a:r>
          </a:p>
          <a:p>
            <a:endParaRPr lang="en-GB" sz="1600" dirty="0"/>
          </a:p>
          <a:p>
            <a:r>
              <a:rPr lang="en-GB" sz="1600" dirty="0"/>
              <a:t>function example()</a:t>
            </a:r>
          </a:p>
          <a:p>
            <a:r>
              <a:rPr lang="en-GB" sz="1600" dirty="0"/>
              <a:t>{</a:t>
            </a:r>
          </a:p>
          <a:p>
            <a:r>
              <a:rPr lang="en-GB" sz="1600" dirty="0">
                <a:solidFill>
                  <a:schemeClr val="accent1">
                    <a:lumMod val="25000"/>
                  </a:schemeClr>
                </a:solidFill>
              </a:rPr>
              <a:t>    // Create a variable </a:t>
            </a:r>
            <a:r>
              <a:rPr lang="en-GB" sz="1600" i="1" dirty="0">
                <a:solidFill>
                  <a:schemeClr val="accent1">
                    <a:lumMod val="25000"/>
                  </a:schemeClr>
                </a:solidFill>
              </a:rPr>
              <a:t>name</a:t>
            </a:r>
            <a:r>
              <a:rPr lang="en-GB" sz="1600" dirty="0">
                <a:solidFill>
                  <a:schemeClr val="accent1">
                    <a:lumMod val="25000"/>
                  </a:schemeClr>
                </a:solidFill>
              </a:rPr>
              <a:t> then use it within the JSX</a:t>
            </a:r>
          </a:p>
          <a:p>
            <a:r>
              <a:rPr lang="en-GB" sz="1600" dirty="0"/>
              <a:t>    </a:t>
            </a:r>
            <a:r>
              <a:rPr lang="en-GB" sz="1600" dirty="0" err="1"/>
              <a:t>const</a:t>
            </a:r>
            <a:r>
              <a:rPr lang="en-GB" sz="1600" dirty="0"/>
              <a:t> name = 'Fred Smith';</a:t>
            </a:r>
          </a:p>
          <a:p>
            <a:r>
              <a:rPr lang="en-GB" sz="1600" dirty="0"/>
              <a:t>    </a:t>
            </a:r>
            <a:r>
              <a:rPr lang="en-GB" sz="1600" dirty="0" err="1"/>
              <a:t>const</a:t>
            </a:r>
            <a:r>
              <a:rPr lang="en-GB" sz="1600" dirty="0"/>
              <a:t> element = &lt;h1&gt;Hello {name}&lt;/h1&gt;;</a:t>
            </a:r>
          </a:p>
          <a:p>
            <a:r>
              <a:rPr lang="en-GB" sz="1600" dirty="0"/>
              <a:t>    return element;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b="1" dirty="0"/>
              <a:t>     {example()}</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Tree>
    <p:extLst>
      <p:ext uri="{BB962C8B-B14F-4D97-AF65-F5344CB8AC3E}">
        <p14:creationId xmlns:p14="http://schemas.microsoft.com/office/powerpoint/2010/main" val="1536987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A6355-3F6B-EF8C-6865-0485757C9FD8}"/>
              </a:ext>
            </a:extLst>
          </p:cNvPr>
          <p:cNvSpPr>
            <a:spLocks noGrp="1"/>
          </p:cNvSpPr>
          <p:nvPr>
            <p:ph type="title"/>
          </p:nvPr>
        </p:nvSpPr>
        <p:spPr/>
        <p:txBody>
          <a:bodyPr/>
          <a:lstStyle/>
          <a:p>
            <a:r>
              <a:rPr lang="en-GB" dirty="0"/>
              <a:t>HINT</a:t>
            </a:r>
          </a:p>
        </p:txBody>
      </p:sp>
      <p:sp>
        <p:nvSpPr>
          <p:cNvPr id="3" name="Content Placeholder 2">
            <a:extLst>
              <a:ext uri="{FF2B5EF4-FFF2-40B4-BE49-F238E27FC236}">
                <a16:creationId xmlns:a16="http://schemas.microsoft.com/office/drawing/2014/main" id="{3B805460-F4C1-AA05-4941-E873A36DA2FF}"/>
              </a:ext>
            </a:extLst>
          </p:cNvPr>
          <p:cNvSpPr>
            <a:spLocks noGrp="1"/>
          </p:cNvSpPr>
          <p:nvPr>
            <p:ph idx="1"/>
          </p:nvPr>
        </p:nvSpPr>
        <p:spPr>
          <a:xfrm>
            <a:off x="473781" y="844550"/>
            <a:ext cx="8220125" cy="4994275"/>
          </a:xfrm>
        </p:spPr>
        <p:txBody>
          <a:bodyPr/>
          <a:lstStyle/>
          <a:p>
            <a:r>
              <a:rPr lang="en-GB" dirty="0"/>
              <a:t>Sometimes you will see me using script that looks like this</a:t>
            </a:r>
          </a:p>
          <a:p>
            <a:endParaRPr lang="en-GB" dirty="0"/>
          </a:p>
          <a:p>
            <a:endParaRPr lang="en-GB" dirty="0"/>
          </a:p>
          <a:p>
            <a:r>
              <a:rPr lang="en-GB" dirty="0"/>
              <a:t>This is a JavaScript template literal which is distinguishable from a string by the use of the backtick (  ) aka </a:t>
            </a:r>
            <a:r>
              <a:rPr lang="en-GB" dirty="0" err="1"/>
              <a:t>tilda</a:t>
            </a:r>
            <a:endParaRPr lang="en-GB" dirty="0"/>
          </a:p>
          <a:p>
            <a:r>
              <a:rPr lang="en-GB" dirty="0"/>
              <a:t>We can concatenate string and variables in JS like this…..</a:t>
            </a:r>
          </a:p>
          <a:p>
            <a:endParaRPr lang="en-GB" dirty="0"/>
          </a:p>
          <a:p>
            <a:r>
              <a:rPr lang="en-GB" dirty="0"/>
              <a:t>….but this can get very messy</a:t>
            </a:r>
          </a:p>
        </p:txBody>
      </p:sp>
      <p:sp>
        <p:nvSpPr>
          <p:cNvPr id="4" name="Footer Placeholder 3">
            <a:extLst>
              <a:ext uri="{FF2B5EF4-FFF2-40B4-BE49-F238E27FC236}">
                <a16:creationId xmlns:a16="http://schemas.microsoft.com/office/drawing/2014/main" id="{489E1703-F51D-CF0F-B1AB-7BB318B08AA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E5431C9-FE3D-6272-4F97-4A52B57C161C}"/>
              </a:ext>
            </a:extLst>
          </p:cNvPr>
          <p:cNvSpPr txBox="1"/>
          <p:nvPr/>
        </p:nvSpPr>
        <p:spPr>
          <a:xfrm>
            <a:off x="1196470" y="1319768"/>
            <a:ext cx="4618572" cy="523220"/>
          </a:xfrm>
          <a:prstGeom prst="rect">
            <a:avLst/>
          </a:prstGeom>
          <a:solidFill>
            <a:schemeClr val="accent6">
              <a:lumMod val="20000"/>
              <a:lumOff val="80000"/>
            </a:schemeClr>
          </a:solidFill>
        </p:spPr>
        <p:txBody>
          <a:bodyPr wrap="none" rtlCol="0">
            <a:spAutoFit/>
          </a:bodyPr>
          <a:lstStyle/>
          <a:p>
            <a:r>
              <a:rPr lang="en-GB" sz="1800" dirty="0"/>
              <a:t>console.log(</a:t>
            </a:r>
            <a:r>
              <a:rPr lang="en-GB" sz="2800" dirty="0"/>
              <a:t>`</a:t>
            </a:r>
            <a:r>
              <a:rPr lang="en-GB" sz="1800" dirty="0"/>
              <a:t>The message was </a:t>
            </a:r>
            <a:r>
              <a:rPr lang="en-GB" sz="2800" dirty="0"/>
              <a:t>${</a:t>
            </a:r>
            <a:r>
              <a:rPr lang="en-GB" sz="1800" dirty="0" err="1"/>
              <a:t>msg</a:t>
            </a:r>
            <a:r>
              <a:rPr lang="en-GB" sz="2800" dirty="0"/>
              <a:t>}`</a:t>
            </a:r>
            <a:r>
              <a:rPr lang="en-GB" sz="1800" dirty="0"/>
              <a:t>);</a:t>
            </a:r>
            <a:endParaRPr lang="en-GB" dirty="0"/>
          </a:p>
        </p:txBody>
      </p:sp>
      <p:sp>
        <p:nvSpPr>
          <p:cNvPr id="6" name="TextBox 5">
            <a:extLst>
              <a:ext uri="{FF2B5EF4-FFF2-40B4-BE49-F238E27FC236}">
                <a16:creationId xmlns:a16="http://schemas.microsoft.com/office/drawing/2014/main" id="{78663615-AAAA-BA22-1E67-C27CAA955F9B}"/>
              </a:ext>
            </a:extLst>
          </p:cNvPr>
          <p:cNvSpPr txBox="1"/>
          <p:nvPr/>
        </p:nvSpPr>
        <p:spPr>
          <a:xfrm>
            <a:off x="4550427" y="2257085"/>
            <a:ext cx="320922" cy="584775"/>
          </a:xfrm>
          <a:prstGeom prst="rect">
            <a:avLst/>
          </a:prstGeom>
          <a:noFill/>
        </p:spPr>
        <p:txBody>
          <a:bodyPr wrap="none" rtlCol="0">
            <a:spAutoFit/>
          </a:bodyPr>
          <a:lstStyle/>
          <a:p>
            <a:r>
              <a:rPr lang="en-GB" sz="3200" b="1" dirty="0"/>
              <a:t>`</a:t>
            </a:r>
          </a:p>
        </p:txBody>
      </p:sp>
      <p:sp>
        <p:nvSpPr>
          <p:cNvPr id="7" name="TextBox 6">
            <a:extLst>
              <a:ext uri="{FF2B5EF4-FFF2-40B4-BE49-F238E27FC236}">
                <a16:creationId xmlns:a16="http://schemas.microsoft.com/office/drawing/2014/main" id="{FE47F6D0-AE15-D405-6C0A-F19EC1D55F32}"/>
              </a:ext>
            </a:extLst>
          </p:cNvPr>
          <p:cNvSpPr txBox="1"/>
          <p:nvPr/>
        </p:nvSpPr>
        <p:spPr>
          <a:xfrm>
            <a:off x="6045464" y="5643354"/>
            <a:ext cx="2994304" cy="738664"/>
          </a:xfrm>
          <a:prstGeom prst="rect">
            <a:avLst/>
          </a:prstGeom>
          <a:noFill/>
        </p:spPr>
        <p:txBody>
          <a:bodyPr wrap="square" rtlCol="0">
            <a:spAutoFit/>
          </a:bodyPr>
          <a:lstStyle/>
          <a:p>
            <a:r>
              <a:rPr lang="en-GB" sz="1400" i="1" dirty="0"/>
              <a:t>https://developer.mozilla.org/en-US/docs/Web/JavaScript/Reference/Template_literals</a:t>
            </a:r>
          </a:p>
        </p:txBody>
      </p:sp>
      <p:sp>
        <p:nvSpPr>
          <p:cNvPr id="10" name="TextBox 9">
            <a:extLst>
              <a:ext uri="{FF2B5EF4-FFF2-40B4-BE49-F238E27FC236}">
                <a16:creationId xmlns:a16="http://schemas.microsoft.com/office/drawing/2014/main" id="{74D6AAD1-C157-CD04-7DE6-5139E83FBC6D}"/>
              </a:ext>
            </a:extLst>
          </p:cNvPr>
          <p:cNvSpPr txBox="1"/>
          <p:nvPr/>
        </p:nvSpPr>
        <p:spPr>
          <a:xfrm>
            <a:off x="941355" y="3002662"/>
            <a:ext cx="4358886" cy="369332"/>
          </a:xfrm>
          <a:prstGeom prst="rect">
            <a:avLst/>
          </a:prstGeom>
          <a:solidFill>
            <a:schemeClr val="accent6">
              <a:lumMod val="20000"/>
              <a:lumOff val="80000"/>
            </a:schemeClr>
          </a:solidFill>
        </p:spPr>
        <p:txBody>
          <a:bodyPr wrap="none" rtlCol="0">
            <a:spAutoFit/>
          </a:bodyPr>
          <a:lstStyle/>
          <a:p>
            <a:r>
              <a:rPr lang="en-GB" sz="1800" dirty="0"/>
              <a:t>console.log(“The message was “ + </a:t>
            </a:r>
            <a:r>
              <a:rPr lang="en-GB" sz="1800" dirty="0" err="1"/>
              <a:t>msg</a:t>
            </a:r>
            <a:r>
              <a:rPr lang="en-GB" sz="1800" dirty="0"/>
              <a:t>);</a:t>
            </a:r>
            <a:endParaRPr lang="en-GB" dirty="0"/>
          </a:p>
        </p:txBody>
      </p:sp>
      <p:grpSp>
        <p:nvGrpSpPr>
          <p:cNvPr id="19" name="Group 18">
            <a:extLst>
              <a:ext uri="{FF2B5EF4-FFF2-40B4-BE49-F238E27FC236}">
                <a16:creationId xmlns:a16="http://schemas.microsoft.com/office/drawing/2014/main" id="{FEEFFAA8-506B-53B9-4726-EAB9CBE63187}"/>
              </a:ext>
            </a:extLst>
          </p:cNvPr>
          <p:cNvGrpSpPr/>
          <p:nvPr/>
        </p:nvGrpSpPr>
        <p:grpSpPr>
          <a:xfrm>
            <a:off x="2377298" y="5571681"/>
            <a:ext cx="2104684" cy="472465"/>
            <a:chOff x="2377298" y="5571681"/>
            <a:chExt cx="2104684" cy="472465"/>
          </a:xfrm>
        </p:grpSpPr>
        <p:sp>
          <p:nvSpPr>
            <p:cNvPr id="12" name="TextBox 11">
              <a:extLst>
                <a:ext uri="{FF2B5EF4-FFF2-40B4-BE49-F238E27FC236}">
                  <a16:creationId xmlns:a16="http://schemas.microsoft.com/office/drawing/2014/main" id="{E3FF49E0-D216-DA5B-0D66-219099CE2174}"/>
                </a:ext>
              </a:extLst>
            </p:cNvPr>
            <p:cNvSpPr txBox="1"/>
            <p:nvPr/>
          </p:nvSpPr>
          <p:spPr>
            <a:xfrm>
              <a:off x="3445220" y="5634077"/>
              <a:ext cx="928459" cy="369332"/>
            </a:xfrm>
            <a:prstGeom prst="rect">
              <a:avLst/>
            </a:prstGeom>
            <a:noFill/>
          </p:spPr>
          <p:txBody>
            <a:bodyPr wrap="none" rtlCol="0">
              <a:spAutoFit/>
            </a:bodyPr>
            <a:lstStyle/>
            <a:p>
              <a:r>
                <a:rPr lang="en-GB" dirty="0"/>
                <a:t>not this</a:t>
              </a:r>
            </a:p>
          </p:txBody>
        </p:sp>
        <p:cxnSp>
          <p:nvCxnSpPr>
            <p:cNvPr id="15" name="Straight Connector 14">
              <a:extLst>
                <a:ext uri="{FF2B5EF4-FFF2-40B4-BE49-F238E27FC236}">
                  <a16:creationId xmlns:a16="http://schemas.microsoft.com/office/drawing/2014/main" id="{504F11B5-652A-11DF-DDCD-931AF2E58D96}"/>
                </a:ext>
              </a:extLst>
            </p:cNvPr>
            <p:cNvCxnSpPr/>
            <p:nvPr/>
          </p:nvCxnSpPr>
          <p:spPr bwMode="auto">
            <a:xfrm>
              <a:off x="3106284" y="5618347"/>
              <a:ext cx="298483" cy="400792"/>
            </a:xfrm>
            <a:prstGeom prst="line">
              <a:avLst/>
            </a:prstGeom>
            <a:solidFill>
              <a:schemeClr val="accent1"/>
            </a:solidFill>
            <a:ln w="136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Connector 16">
              <a:extLst>
                <a:ext uri="{FF2B5EF4-FFF2-40B4-BE49-F238E27FC236}">
                  <a16:creationId xmlns:a16="http://schemas.microsoft.com/office/drawing/2014/main" id="{DCBE95E2-D5BD-CBB3-99BE-231F2992455F}"/>
                </a:ext>
              </a:extLst>
            </p:cNvPr>
            <p:cNvCxnSpPr/>
            <p:nvPr/>
          </p:nvCxnSpPr>
          <p:spPr bwMode="auto">
            <a:xfrm>
              <a:off x="4481982" y="5571681"/>
              <a:ext cx="0" cy="472465"/>
            </a:xfrm>
            <a:prstGeom prst="line">
              <a:avLst/>
            </a:prstGeom>
            <a:solidFill>
              <a:schemeClr val="accent1"/>
            </a:solidFill>
            <a:ln w="139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TextBox 17">
              <a:extLst>
                <a:ext uri="{FF2B5EF4-FFF2-40B4-BE49-F238E27FC236}">
                  <a16:creationId xmlns:a16="http://schemas.microsoft.com/office/drawing/2014/main" id="{D603C4EE-4691-DAC6-5957-31D19BC13C69}"/>
                </a:ext>
              </a:extLst>
            </p:cNvPr>
            <p:cNvSpPr txBox="1"/>
            <p:nvPr/>
          </p:nvSpPr>
          <p:spPr>
            <a:xfrm>
              <a:off x="2377298" y="5643354"/>
              <a:ext cx="620683" cy="369332"/>
            </a:xfrm>
            <a:prstGeom prst="rect">
              <a:avLst/>
            </a:prstGeom>
            <a:noFill/>
          </p:spPr>
          <p:txBody>
            <a:bodyPr wrap="none" rtlCol="0">
              <a:spAutoFit/>
            </a:bodyPr>
            <a:lstStyle/>
            <a:p>
              <a:r>
                <a:rPr lang="en-GB" dirty="0"/>
                <a:t>This</a:t>
              </a:r>
            </a:p>
          </p:txBody>
        </p:sp>
      </p:grpSp>
      <p:grpSp>
        <p:nvGrpSpPr>
          <p:cNvPr id="26" name="Group 25">
            <a:extLst>
              <a:ext uri="{FF2B5EF4-FFF2-40B4-BE49-F238E27FC236}">
                <a16:creationId xmlns:a16="http://schemas.microsoft.com/office/drawing/2014/main" id="{29AE6124-293B-C167-547F-D67E9B57216F}"/>
              </a:ext>
            </a:extLst>
          </p:cNvPr>
          <p:cNvGrpSpPr/>
          <p:nvPr/>
        </p:nvGrpSpPr>
        <p:grpSpPr>
          <a:xfrm>
            <a:off x="66431" y="4477243"/>
            <a:ext cx="2138483" cy="2330310"/>
            <a:chOff x="66431" y="4477243"/>
            <a:chExt cx="2138483" cy="2330310"/>
          </a:xfrm>
        </p:grpSpPr>
        <p:pic>
          <p:nvPicPr>
            <p:cNvPr id="9" name="Picture 8" descr="A close-up of a calculator&#10;&#10;Description automatically generated with medium confidence">
              <a:extLst>
                <a:ext uri="{FF2B5EF4-FFF2-40B4-BE49-F238E27FC236}">
                  <a16:creationId xmlns:a16="http://schemas.microsoft.com/office/drawing/2014/main" id="{12BCF043-63BD-598A-A030-F7C29AA1BF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31" y="5207576"/>
              <a:ext cx="1962638" cy="1599977"/>
            </a:xfrm>
            <a:prstGeom prst="rect">
              <a:avLst/>
            </a:prstGeom>
          </p:spPr>
        </p:pic>
        <p:pic>
          <p:nvPicPr>
            <p:cNvPr id="21" name="Picture 20">
              <a:extLst>
                <a:ext uri="{FF2B5EF4-FFF2-40B4-BE49-F238E27FC236}">
                  <a16:creationId xmlns:a16="http://schemas.microsoft.com/office/drawing/2014/main" id="{AAA380A3-A9B0-EAA4-7676-0A4532AEED2F}"/>
                </a:ext>
              </a:extLst>
            </p:cNvPr>
            <p:cNvPicPr>
              <a:picLocks noChangeAspect="1"/>
            </p:cNvPicPr>
            <p:nvPr/>
          </p:nvPicPr>
          <p:blipFill>
            <a:blip r:embed="rId3"/>
            <a:stretch>
              <a:fillRect/>
            </a:stretch>
          </p:blipFill>
          <p:spPr>
            <a:xfrm>
              <a:off x="898100" y="4477243"/>
              <a:ext cx="1306814" cy="1287309"/>
            </a:xfrm>
            <a:prstGeom prst="rect">
              <a:avLst/>
            </a:prstGeom>
          </p:spPr>
        </p:pic>
        <p:cxnSp>
          <p:nvCxnSpPr>
            <p:cNvPr id="23" name="Straight Connector 22">
              <a:extLst>
                <a:ext uri="{FF2B5EF4-FFF2-40B4-BE49-F238E27FC236}">
                  <a16:creationId xmlns:a16="http://schemas.microsoft.com/office/drawing/2014/main" id="{A58F4F67-9636-5347-2F4E-25DE1CB66760}"/>
                </a:ext>
              </a:extLst>
            </p:cNvPr>
            <p:cNvCxnSpPr/>
            <p:nvPr/>
          </p:nvCxnSpPr>
          <p:spPr bwMode="auto">
            <a:xfrm flipV="1">
              <a:off x="200025" y="4477243"/>
              <a:ext cx="741330" cy="900187"/>
            </a:xfrm>
            <a:prstGeom prst="line">
              <a:avLst/>
            </a:prstGeom>
            <a:solidFill>
              <a:schemeClr val="accent1"/>
            </a:solidFill>
            <a:ln w="38100" cap="flat" cmpd="sng" algn="ctr">
              <a:solidFill>
                <a:srgbClr val="FF0000"/>
              </a:solidFill>
              <a:prstDash val="sys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Straight Connector 24">
              <a:extLst>
                <a:ext uri="{FF2B5EF4-FFF2-40B4-BE49-F238E27FC236}">
                  <a16:creationId xmlns:a16="http://schemas.microsoft.com/office/drawing/2014/main" id="{59F912E2-8D72-B589-8501-B4BCC77DCAF1}"/>
                </a:ext>
              </a:extLst>
            </p:cNvPr>
            <p:cNvCxnSpPr/>
            <p:nvPr/>
          </p:nvCxnSpPr>
          <p:spPr bwMode="auto">
            <a:xfrm flipV="1">
              <a:off x="450094" y="5538232"/>
              <a:ext cx="1350279" cy="105122"/>
            </a:xfrm>
            <a:prstGeom prst="line">
              <a:avLst/>
            </a:prstGeom>
            <a:solidFill>
              <a:schemeClr val="accent1"/>
            </a:solidFill>
            <a:ln w="38100" cap="flat" cmpd="sng" algn="ctr">
              <a:solidFill>
                <a:srgbClr val="FF0000"/>
              </a:solidFill>
              <a:prstDash val="sys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30" name="TextBox 29">
            <a:extLst>
              <a:ext uri="{FF2B5EF4-FFF2-40B4-BE49-F238E27FC236}">
                <a16:creationId xmlns:a16="http://schemas.microsoft.com/office/drawing/2014/main" id="{5A211E9E-A820-3510-A7DA-0CE63C4A737C}"/>
              </a:ext>
            </a:extLst>
          </p:cNvPr>
          <p:cNvSpPr txBox="1"/>
          <p:nvPr/>
        </p:nvSpPr>
        <p:spPr>
          <a:xfrm>
            <a:off x="5699602" y="57545"/>
            <a:ext cx="3401654" cy="584775"/>
          </a:xfrm>
          <a:prstGeom prst="rect">
            <a:avLst/>
          </a:prstGeom>
          <a:noFill/>
        </p:spPr>
        <p:txBody>
          <a:bodyPr wrap="square" rtlCol="0">
            <a:spAutoFit/>
          </a:bodyPr>
          <a:lstStyle/>
          <a:p>
            <a:r>
              <a:rPr lang="en-GB" sz="1600" i="1" dirty="0"/>
              <a:t>Notice we need the dollar and curly braces to enclose the variable</a:t>
            </a:r>
          </a:p>
        </p:txBody>
      </p:sp>
      <p:cxnSp>
        <p:nvCxnSpPr>
          <p:cNvPr id="32" name="Straight Arrow Connector 31">
            <a:extLst>
              <a:ext uri="{FF2B5EF4-FFF2-40B4-BE49-F238E27FC236}">
                <a16:creationId xmlns:a16="http://schemas.microsoft.com/office/drawing/2014/main" id="{E3E83700-F68E-15B1-2729-FE8728BC8E83}"/>
              </a:ext>
            </a:extLst>
          </p:cNvPr>
          <p:cNvCxnSpPr/>
          <p:nvPr/>
        </p:nvCxnSpPr>
        <p:spPr bwMode="auto">
          <a:xfrm flipH="1">
            <a:off x="4981074" y="679966"/>
            <a:ext cx="1241659" cy="73013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35" name="Group 34">
            <a:extLst>
              <a:ext uri="{FF2B5EF4-FFF2-40B4-BE49-F238E27FC236}">
                <a16:creationId xmlns:a16="http://schemas.microsoft.com/office/drawing/2014/main" id="{902913EB-6AB5-6B2E-38B9-7DDA326B776A}"/>
              </a:ext>
            </a:extLst>
          </p:cNvPr>
          <p:cNvGrpSpPr/>
          <p:nvPr/>
        </p:nvGrpSpPr>
        <p:grpSpPr>
          <a:xfrm>
            <a:off x="4550427" y="3846477"/>
            <a:ext cx="4450010" cy="1358287"/>
            <a:chOff x="4550427" y="3846477"/>
            <a:chExt cx="4450010" cy="1358287"/>
          </a:xfrm>
        </p:grpSpPr>
        <p:sp>
          <p:nvSpPr>
            <p:cNvPr id="27" name="TextBox 26">
              <a:extLst>
                <a:ext uri="{FF2B5EF4-FFF2-40B4-BE49-F238E27FC236}">
                  <a16:creationId xmlns:a16="http://schemas.microsoft.com/office/drawing/2014/main" id="{12B5A88A-9214-9B51-77A9-824A255A1920}"/>
                </a:ext>
              </a:extLst>
            </p:cNvPr>
            <p:cNvSpPr txBox="1"/>
            <p:nvPr/>
          </p:nvSpPr>
          <p:spPr>
            <a:xfrm>
              <a:off x="4583843" y="4175892"/>
              <a:ext cx="4416594" cy="646331"/>
            </a:xfrm>
            <a:prstGeom prst="rect">
              <a:avLst/>
            </a:prstGeom>
            <a:solidFill>
              <a:schemeClr val="accent6">
                <a:lumMod val="20000"/>
                <a:lumOff val="80000"/>
              </a:schemeClr>
            </a:solidFill>
          </p:spPr>
          <p:txBody>
            <a:bodyPr wrap="none" rtlCol="0">
              <a:spAutoFit/>
            </a:bodyPr>
            <a:lstStyle/>
            <a:p>
              <a:r>
                <a:rPr lang="en-GB" sz="1800" dirty="0"/>
                <a:t>let </a:t>
              </a:r>
              <a:r>
                <a:rPr lang="en-GB" sz="1800" b="1" dirty="0" err="1"/>
                <a:t>msg</a:t>
              </a:r>
              <a:r>
                <a:rPr lang="en-GB" sz="1800" dirty="0"/>
                <a:t> = “Hello World”;</a:t>
              </a:r>
            </a:p>
            <a:p>
              <a:r>
                <a:rPr lang="en-GB" sz="1800" dirty="0"/>
                <a:t>console.log(`The message was ${</a:t>
              </a:r>
              <a:r>
                <a:rPr lang="en-GB" sz="1800" b="1" dirty="0" err="1"/>
                <a:t>msg</a:t>
              </a:r>
              <a:r>
                <a:rPr lang="en-GB" sz="1800" dirty="0"/>
                <a:t>}`);</a:t>
              </a:r>
              <a:endParaRPr lang="en-GB" dirty="0"/>
            </a:p>
          </p:txBody>
        </p:sp>
        <p:sp>
          <p:nvSpPr>
            <p:cNvPr id="28" name="TextBox 27">
              <a:extLst>
                <a:ext uri="{FF2B5EF4-FFF2-40B4-BE49-F238E27FC236}">
                  <a16:creationId xmlns:a16="http://schemas.microsoft.com/office/drawing/2014/main" id="{B4B0F0D8-D693-509A-7F33-CF44D70B8287}"/>
                </a:ext>
              </a:extLst>
            </p:cNvPr>
            <p:cNvSpPr txBox="1"/>
            <p:nvPr/>
          </p:nvSpPr>
          <p:spPr>
            <a:xfrm>
              <a:off x="4550427" y="4835432"/>
              <a:ext cx="4417235" cy="369332"/>
            </a:xfrm>
            <a:prstGeom prst="rect">
              <a:avLst/>
            </a:prstGeom>
            <a:noFill/>
          </p:spPr>
          <p:txBody>
            <a:bodyPr wrap="none" rtlCol="0">
              <a:spAutoFit/>
            </a:bodyPr>
            <a:lstStyle/>
            <a:p>
              <a:r>
                <a:rPr lang="en-GB" dirty="0"/>
                <a:t>Result is “The message was Hello World”</a:t>
              </a:r>
            </a:p>
          </p:txBody>
        </p:sp>
        <p:sp>
          <p:nvSpPr>
            <p:cNvPr id="34" name="TextBox 33">
              <a:extLst>
                <a:ext uri="{FF2B5EF4-FFF2-40B4-BE49-F238E27FC236}">
                  <a16:creationId xmlns:a16="http://schemas.microsoft.com/office/drawing/2014/main" id="{2F8F4D99-45A2-87E3-1F0F-D385DD2D04EC}"/>
                </a:ext>
              </a:extLst>
            </p:cNvPr>
            <p:cNvSpPr txBox="1"/>
            <p:nvPr/>
          </p:nvSpPr>
          <p:spPr>
            <a:xfrm>
              <a:off x="4572000" y="3846477"/>
              <a:ext cx="1210588" cy="369332"/>
            </a:xfrm>
            <a:prstGeom prst="rect">
              <a:avLst/>
            </a:prstGeom>
            <a:noFill/>
          </p:spPr>
          <p:txBody>
            <a:bodyPr wrap="none" rtlCol="0">
              <a:spAutoFit/>
            </a:bodyPr>
            <a:lstStyle/>
            <a:p>
              <a:r>
                <a:rPr lang="en-GB" b="1" dirty="0"/>
                <a:t>Example:</a:t>
              </a:r>
            </a:p>
          </p:txBody>
        </p:sp>
      </p:grpSp>
    </p:spTree>
    <p:extLst>
      <p:ext uri="{BB962C8B-B14F-4D97-AF65-F5344CB8AC3E}">
        <p14:creationId xmlns:p14="http://schemas.microsoft.com/office/powerpoint/2010/main" val="1143762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87B40-C68F-A6CE-1DA2-2EF3AAF789C5}"/>
              </a:ext>
            </a:extLst>
          </p:cNvPr>
          <p:cNvSpPr>
            <a:spLocks noGrp="1"/>
          </p:cNvSpPr>
          <p:nvPr>
            <p:ph type="title"/>
          </p:nvPr>
        </p:nvSpPr>
        <p:spPr/>
        <p:txBody>
          <a:bodyPr/>
          <a:lstStyle/>
          <a:p>
            <a:r>
              <a:rPr lang="en-GB" dirty="0"/>
              <a:t>JSX Examples</a:t>
            </a:r>
          </a:p>
        </p:txBody>
      </p:sp>
      <p:sp>
        <p:nvSpPr>
          <p:cNvPr id="3" name="Content Placeholder 2">
            <a:extLst>
              <a:ext uri="{FF2B5EF4-FFF2-40B4-BE49-F238E27FC236}">
                <a16:creationId xmlns:a16="http://schemas.microsoft.com/office/drawing/2014/main" id="{98B5C111-A6ED-C58D-99A5-A4CF2C5FF02F}"/>
              </a:ext>
            </a:extLst>
          </p:cNvPr>
          <p:cNvSpPr>
            <a:spLocks noGrp="1"/>
          </p:cNvSpPr>
          <p:nvPr>
            <p:ph idx="1"/>
          </p:nvPr>
        </p:nvSpPr>
        <p:spPr>
          <a:xfrm>
            <a:off x="257175" y="942827"/>
            <a:ext cx="8574129" cy="4895998"/>
          </a:xfrm>
        </p:spPr>
        <p:txBody>
          <a:bodyPr/>
          <a:lstStyle/>
          <a:p>
            <a:r>
              <a:rPr lang="en-GB" dirty="0"/>
              <a:t>Empty tags can use shortened tag format</a:t>
            </a:r>
          </a:p>
          <a:p>
            <a:endParaRPr lang="en-GB" dirty="0"/>
          </a:p>
          <a:p>
            <a:endParaRPr lang="en-GB" dirty="0"/>
          </a:p>
          <a:p>
            <a:r>
              <a:rPr lang="en-GB" dirty="0"/>
              <a:t>Since JSX is dynamically being created by our JavaScript we use it with loops and branches</a:t>
            </a:r>
          </a:p>
          <a:p>
            <a:endParaRPr lang="en-GB" dirty="0"/>
          </a:p>
          <a:p>
            <a:endParaRPr lang="en-GB" dirty="0"/>
          </a:p>
          <a:p>
            <a:endParaRPr lang="en-GB" dirty="0"/>
          </a:p>
          <a:p>
            <a:endParaRPr lang="en-GB" dirty="0"/>
          </a:p>
          <a:p>
            <a:endParaRPr lang="en-GB" dirty="0"/>
          </a:p>
          <a:p>
            <a:r>
              <a:rPr lang="en-GB" dirty="0"/>
              <a:t>Provide attribute values either as strings of embedded JS</a:t>
            </a:r>
          </a:p>
          <a:p>
            <a:endParaRPr lang="en-GB" dirty="0"/>
          </a:p>
          <a:p>
            <a:endParaRPr lang="en-GB" dirty="0"/>
          </a:p>
        </p:txBody>
      </p:sp>
      <p:sp>
        <p:nvSpPr>
          <p:cNvPr id="4" name="Footer Placeholder 3">
            <a:extLst>
              <a:ext uri="{FF2B5EF4-FFF2-40B4-BE49-F238E27FC236}">
                <a16:creationId xmlns:a16="http://schemas.microsoft.com/office/drawing/2014/main" id="{A758DF58-00ED-4280-0A70-6D8B6525223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1C4BD2B-A0DF-CEAA-2785-043CE7A3E9FB}"/>
              </a:ext>
            </a:extLst>
          </p:cNvPr>
          <p:cNvSpPr txBox="1"/>
          <p:nvPr/>
        </p:nvSpPr>
        <p:spPr>
          <a:xfrm>
            <a:off x="315731" y="2846248"/>
            <a:ext cx="8512537" cy="1569660"/>
          </a:xfrm>
          <a:prstGeom prst="rect">
            <a:avLst/>
          </a:prstGeom>
          <a:solidFill>
            <a:schemeClr val="accent6">
              <a:lumMod val="20000"/>
              <a:lumOff val="80000"/>
            </a:schemeClr>
          </a:solidFill>
        </p:spPr>
        <p:txBody>
          <a:bodyPr wrap="square" rtlCol="0">
            <a:spAutoFit/>
          </a:bodyPr>
          <a:lstStyle/>
          <a:p>
            <a:r>
              <a:rPr lang="en-GB" sz="1600" dirty="0">
                <a:solidFill>
                  <a:schemeClr val="accent1">
                    <a:lumMod val="25000"/>
                  </a:schemeClr>
                </a:solidFill>
              </a:rPr>
              <a:t>// Choose what to display based on some condition</a:t>
            </a:r>
          </a:p>
          <a:p>
            <a:r>
              <a:rPr lang="en-GB" sz="1600" dirty="0"/>
              <a:t>function </a:t>
            </a:r>
            <a:r>
              <a:rPr lang="en-GB" sz="1600" dirty="0" err="1"/>
              <a:t>getMessage</a:t>
            </a:r>
            <a:r>
              <a:rPr lang="en-GB" sz="1600" dirty="0"/>
              <a:t>(option)</a:t>
            </a:r>
          </a:p>
          <a:p>
            <a:r>
              <a:rPr lang="en-GB" sz="1600" dirty="0"/>
              <a:t>{</a:t>
            </a:r>
          </a:p>
          <a:p>
            <a:r>
              <a:rPr lang="en-GB" sz="1600" dirty="0"/>
              <a:t>    if(option === 1) return </a:t>
            </a:r>
            <a:r>
              <a:rPr lang="en-GB" sz="1600" b="1" dirty="0"/>
              <a:t>&lt;h1&gt;Hello&lt;/h1&gt;</a:t>
            </a:r>
            <a:r>
              <a:rPr lang="en-GB" sz="1600" dirty="0"/>
              <a:t>;</a:t>
            </a:r>
          </a:p>
          <a:p>
            <a:r>
              <a:rPr lang="en-GB" sz="1600" dirty="0"/>
              <a:t>    else return </a:t>
            </a:r>
            <a:r>
              <a:rPr lang="en-GB" sz="1600" b="1" dirty="0"/>
              <a:t>&lt;h1&gt;Goodbye&lt;/h1&gt;</a:t>
            </a:r>
            <a:r>
              <a:rPr lang="en-GB" sz="1600" dirty="0"/>
              <a:t>;</a:t>
            </a:r>
          </a:p>
          <a:p>
            <a:r>
              <a:rPr lang="en-GB" sz="1600" dirty="0"/>
              <a:t>}</a:t>
            </a:r>
          </a:p>
        </p:txBody>
      </p:sp>
      <p:sp>
        <p:nvSpPr>
          <p:cNvPr id="6" name="TextBox 5">
            <a:extLst>
              <a:ext uri="{FF2B5EF4-FFF2-40B4-BE49-F238E27FC236}">
                <a16:creationId xmlns:a16="http://schemas.microsoft.com/office/drawing/2014/main" id="{F3C1676D-FE7E-7CDA-7976-365ACB095BA4}"/>
              </a:ext>
            </a:extLst>
          </p:cNvPr>
          <p:cNvSpPr txBox="1"/>
          <p:nvPr/>
        </p:nvSpPr>
        <p:spPr>
          <a:xfrm>
            <a:off x="257175" y="5039106"/>
            <a:ext cx="8512537" cy="584775"/>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element = &lt;a </a:t>
            </a:r>
            <a:r>
              <a:rPr lang="en-GB" sz="1600" dirty="0" err="1"/>
              <a:t>href</a:t>
            </a:r>
            <a:r>
              <a:rPr lang="en-GB" sz="1600" dirty="0"/>
              <a:t>=</a:t>
            </a:r>
            <a:r>
              <a:rPr lang="en-GB" sz="1600" b="1" dirty="0"/>
              <a:t>"https://www.reactjs.org"</a:t>
            </a:r>
            <a:r>
              <a:rPr lang="en-GB" sz="1600" dirty="0"/>
              <a:t>&gt; link &lt;/a&gt;;</a:t>
            </a:r>
          </a:p>
          <a:p>
            <a:r>
              <a:rPr lang="en-GB" sz="1600" dirty="0" err="1"/>
              <a:t>const</a:t>
            </a:r>
            <a:r>
              <a:rPr lang="en-GB" sz="1600" dirty="0"/>
              <a:t> element = &lt;</a:t>
            </a:r>
            <a:r>
              <a:rPr lang="en-GB" sz="1600" dirty="0" err="1"/>
              <a:t>img</a:t>
            </a:r>
            <a:r>
              <a:rPr lang="en-GB" sz="1600" dirty="0"/>
              <a:t> </a:t>
            </a:r>
            <a:r>
              <a:rPr lang="en-GB" sz="1600" dirty="0" err="1"/>
              <a:t>src</a:t>
            </a:r>
            <a:r>
              <a:rPr lang="en-GB" sz="1600" dirty="0"/>
              <a:t>=</a:t>
            </a:r>
            <a:r>
              <a:rPr lang="en-GB" sz="1600" b="1" dirty="0"/>
              <a:t>{</a:t>
            </a:r>
            <a:r>
              <a:rPr lang="en-GB" sz="1600" b="1" dirty="0" err="1"/>
              <a:t>user.avatarUrl</a:t>
            </a:r>
            <a:r>
              <a:rPr lang="en-GB" sz="1600" b="1" dirty="0"/>
              <a:t>}</a:t>
            </a:r>
            <a:r>
              <a:rPr lang="en-GB" sz="1600" dirty="0"/>
              <a:t>&gt;&lt;/</a:t>
            </a:r>
            <a:r>
              <a:rPr lang="en-GB" sz="1600" dirty="0" err="1"/>
              <a:t>img</a:t>
            </a:r>
            <a:r>
              <a:rPr lang="en-GB" sz="1600" dirty="0"/>
              <a:t>&gt;;</a:t>
            </a:r>
          </a:p>
        </p:txBody>
      </p:sp>
      <p:sp>
        <p:nvSpPr>
          <p:cNvPr id="9" name="TextBox 8">
            <a:extLst>
              <a:ext uri="{FF2B5EF4-FFF2-40B4-BE49-F238E27FC236}">
                <a16:creationId xmlns:a16="http://schemas.microsoft.com/office/drawing/2014/main" id="{8FFCEEE7-EB11-9F1D-1971-22B1F76BD40A}"/>
              </a:ext>
            </a:extLst>
          </p:cNvPr>
          <p:cNvSpPr txBox="1"/>
          <p:nvPr/>
        </p:nvSpPr>
        <p:spPr>
          <a:xfrm>
            <a:off x="315731" y="1426258"/>
            <a:ext cx="8512537" cy="584775"/>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element = &lt;</a:t>
            </a:r>
            <a:r>
              <a:rPr lang="en-GB" sz="1600" dirty="0" err="1"/>
              <a:t>img</a:t>
            </a:r>
            <a:r>
              <a:rPr lang="en-GB" sz="1600" dirty="0"/>
              <a:t> </a:t>
            </a:r>
            <a:r>
              <a:rPr lang="en-GB" sz="1600" dirty="0" err="1"/>
              <a:t>src</a:t>
            </a:r>
            <a:r>
              <a:rPr lang="en-GB" sz="1600" dirty="0"/>
              <a:t>={</a:t>
            </a:r>
            <a:r>
              <a:rPr lang="en-GB" sz="1600" dirty="0" err="1"/>
              <a:t>user.avatarUrl</a:t>
            </a:r>
            <a:r>
              <a:rPr lang="en-GB" sz="1600" dirty="0"/>
              <a:t>}</a:t>
            </a:r>
            <a:r>
              <a:rPr lang="en-GB" sz="1600" b="1" dirty="0"/>
              <a:t>&gt;&lt;/</a:t>
            </a:r>
            <a:r>
              <a:rPr lang="en-GB" sz="1600" b="1" dirty="0" err="1"/>
              <a:t>img</a:t>
            </a:r>
            <a:r>
              <a:rPr lang="en-GB" sz="1600" b="1" dirty="0"/>
              <a:t>&gt;</a:t>
            </a:r>
            <a:r>
              <a:rPr lang="en-GB" sz="1600" dirty="0"/>
              <a:t>;       // </a:t>
            </a:r>
            <a:r>
              <a:rPr lang="en-GB" sz="1600" dirty="0">
                <a:solidFill>
                  <a:schemeClr val="accent1">
                    <a:lumMod val="25000"/>
                  </a:schemeClr>
                </a:solidFill>
              </a:rPr>
              <a:t>This……</a:t>
            </a:r>
          </a:p>
          <a:p>
            <a:r>
              <a:rPr lang="en-GB" sz="1600" dirty="0" err="1"/>
              <a:t>const</a:t>
            </a:r>
            <a:r>
              <a:rPr lang="en-GB" sz="1600" dirty="0"/>
              <a:t> element = &lt;</a:t>
            </a:r>
            <a:r>
              <a:rPr lang="en-GB" sz="1600" dirty="0" err="1"/>
              <a:t>img</a:t>
            </a:r>
            <a:r>
              <a:rPr lang="en-GB" sz="1600" dirty="0"/>
              <a:t> </a:t>
            </a:r>
            <a:r>
              <a:rPr lang="en-GB" sz="1600" dirty="0" err="1"/>
              <a:t>src</a:t>
            </a:r>
            <a:r>
              <a:rPr lang="en-GB" sz="1600" dirty="0"/>
              <a:t>={</a:t>
            </a:r>
            <a:r>
              <a:rPr lang="en-GB" sz="1600" dirty="0" err="1"/>
              <a:t>user.avatarUrl</a:t>
            </a:r>
            <a:r>
              <a:rPr lang="en-GB" sz="1600" dirty="0"/>
              <a:t>}</a:t>
            </a:r>
            <a:r>
              <a:rPr lang="en-GB" sz="1600" b="1" dirty="0"/>
              <a:t> /&gt;</a:t>
            </a:r>
            <a:r>
              <a:rPr lang="en-GB" sz="1600" dirty="0"/>
              <a:t>;                </a:t>
            </a:r>
            <a:r>
              <a:rPr lang="en-GB" sz="1600" dirty="0">
                <a:solidFill>
                  <a:schemeClr val="accent1">
                    <a:lumMod val="25000"/>
                  </a:schemeClr>
                </a:solidFill>
              </a:rPr>
              <a:t>// ……becomes this</a:t>
            </a:r>
          </a:p>
        </p:txBody>
      </p:sp>
      <p:sp>
        <p:nvSpPr>
          <p:cNvPr id="11" name="TextBox 10">
            <a:extLst>
              <a:ext uri="{FF2B5EF4-FFF2-40B4-BE49-F238E27FC236}">
                <a16:creationId xmlns:a16="http://schemas.microsoft.com/office/drawing/2014/main" id="{BD299435-ECD8-30C0-D476-75728095B2B1}"/>
              </a:ext>
            </a:extLst>
          </p:cNvPr>
          <p:cNvSpPr txBox="1"/>
          <p:nvPr/>
        </p:nvSpPr>
        <p:spPr>
          <a:xfrm>
            <a:off x="1308453" y="5779784"/>
            <a:ext cx="5983058" cy="923330"/>
          </a:xfrm>
          <a:prstGeom prst="rect">
            <a:avLst/>
          </a:prstGeom>
          <a:solidFill>
            <a:schemeClr val="bg1"/>
          </a:solidFill>
          <a:ln>
            <a:solidFill>
              <a:srgbClr val="FF0000"/>
            </a:solidFill>
          </a:ln>
        </p:spPr>
        <p:txBody>
          <a:bodyPr wrap="square" rtlCol="0">
            <a:spAutoFit/>
          </a:bodyPr>
          <a:lstStyle/>
          <a:p>
            <a:r>
              <a:rPr lang="en-GB" dirty="0">
                <a:solidFill>
                  <a:srgbClr val="FF0000"/>
                </a:solidFill>
                <a:effectLst/>
              </a:rPr>
              <a:t>Note: JSX automatically prevents injection attacks and helps prevent XSS (cross-site-scripting) attacks. So it is safe to embed user input into JSX</a:t>
            </a:r>
            <a:endParaRPr lang="en-GB" i="1" dirty="0">
              <a:solidFill>
                <a:srgbClr val="FF0000"/>
              </a:solidFill>
              <a:effectLst/>
            </a:endParaRPr>
          </a:p>
        </p:txBody>
      </p:sp>
      <p:sp>
        <p:nvSpPr>
          <p:cNvPr id="10" name="TextBox 9">
            <a:extLst>
              <a:ext uri="{FF2B5EF4-FFF2-40B4-BE49-F238E27FC236}">
                <a16:creationId xmlns:a16="http://schemas.microsoft.com/office/drawing/2014/main" id="{167D03FB-E397-624B-CE8F-3030A476C467}"/>
              </a:ext>
            </a:extLst>
          </p:cNvPr>
          <p:cNvSpPr txBox="1"/>
          <p:nvPr/>
        </p:nvSpPr>
        <p:spPr>
          <a:xfrm>
            <a:off x="5320577" y="2964454"/>
            <a:ext cx="3449136" cy="1384995"/>
          </a:xfrm>
          <a:prstGeom prst="rect">
            <a:avLst/>
          </a:prstGeom>
          <a:noFill/>
          <a:ln>
            <a:solidFill>
              <a:schemeClr val="tx1"/>
            </a:solidFill>
          </a:ln>
        </p:spPr>
        <p:txBody>
          <a:bodyPr wrap="square" rtlCol="0">
            <a:spAutoFit/>
          </a:bodyPr>
          <a:lstStyle/>
          <a:p>
            <a:r>
              <a:rPr lang="en-GB" sz="1200" i="1" dirty="0"/>
              <a:t>Note: this is </a:t>
            </a:r>
            <a:r>
              <a:rPr lang="en-GB" sz="1200" i="1" u="sng" dirty="0"/>
              <a:t>not</a:t>
            </a:r>
            <a:r>
              <a:rPr lang="en-GB" sz="1200" i="1" dirty="0"/>
              <a:t> a function component, it is just a JavaScript function that returns JSX. As such we have to call it like a function and we must not treat it like a component such as using Hooks within it. If it was using a components properties or state variables then you would declare it within that component. </a:t>
            </a:r>
            <a:endParaRPr lang="en-GB" sz="1400" i="1" dirty="0"/>
          </a:p>
        </p:txBody>
      </p:sp>
    </p:spTree>
    <p:extLst>
      <p:ext uri="{BB962C8B-B14F-4D97-AF65-F5344CB8AC3E}">
        <p14:creationId xmlns:p14="http://schemas.microsoft.com/office/powerpoint/2010/main" val="16523684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6098B-65A2-1127-183F-4E624F1357C8}"/>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D5F4FAA-4C08-1F4F-4402-364431F736F2}"/>
              </a:ext>
            </a:extLst>
          </p:cNvPr>
          <p:cNvSpPr>
            <a:spLocks noGrp="1"/>
          </p:cNvSpPr>
          <p:nvPr>
            <p:ph idx="1"/>
          </p:nvPr>
        </p:nvSpPr>
        <p:spPr>
          <a:xfrm>
            <a:off x="407453" y="1030748"/>
            <a:ext cx="8395424" cy="4796504"/>
          </a:xfrm>
        </p:spPr>
        <p:txBody>
          <a:bodyPr/>
          <a:lstStyle/>
          <a:p>
            <a:r>
              <a:rPr lang="en-GB" dirty="0"/>
              <a:t>Modify the example file so that we can conditionally render JSX</a:t>
            </a:r>
          </a:p>
        </p:txBody>
      </p:sp>
      <p:sp>
        <p:nvSpPr>
          <p:cNvPr id="4" name="Footer Placeholder 3">
            <a:extLst>
              <a:ext uri="{FF2B5EF4-FFF2-40B4-BE49-F238E27FC236}">
                <a16:creationId xmlns:a16="http://schemas.microsoft.com/office/drawing/2014/main" id="{E01C381A-D144-B143-F9A7-DCED07DAFD3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0ACBD4C-A7D2-49F0-48A1-7278C2B6A6FF}"/>
              </a:ext>
            </a:extLst>
          </p:cNvPr>
          <p:cNvSpPr txBox="1"/>
          <p:nvPr/>
        </p:nvSpPr>
        <p:spPr>
          <a:xfrm>
            <a:off x="497804" y="2097670"/>
            <a:ext cx="8186293" cy="3539430"/>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endParaRPr lang="en-GB" sz="1600" dirty="0"/>
          </a:p>
          <a:p>
            <a:r>
              <a:rPr lang="en-GB" sz="1600" dirty="0"/>
              <a:t>function example(</a:t>
            </a:r>
            <a:r>
              <a:rPr lang="en-GB" sz="1600" b="1" dirty="0"/>
              <a:t>option</a:t>
            </a:r>
            <a:r>
              <a:rPr lang="en-GB" sz="1600" dirty="0"/>
              <a:t>)</a:t>
            </a:r>
          </a:p>
          <a:p>
            <a:r>
              <a:rPr lang="en-GB" sz="1600" dirty="0"/>
              <a:t>{</a:t>
            </a:r>
          </a:p>
          <a:p>
            <a:r>
              <a:rPr lang="en-GB" sz="1600" dirty="0">
                <a:solidFill>
                  <a:schemeClr val="accent1">
                    <a:lumMod val="25000"/>
                  </a:schemeClr>
                </a:solidFill>
              </a:rPr>
              <a:t>    // Choose the JSX to use depending upon a condition </a:t>
            </a:r>
            <a:r>
              <a:rPr lang="en-GB" sz="1600" i="1" dirty="0">
                <a:solidFill>
                  <a:schemeClr val="accent1">
                    <a:lumMod val="25000"/>
                  </a:schemeClr>
                </a:solidFill>
              </a:rPr>
              <a:t>option</a:t>
            </a:r>
            <a:endParaRPr lang="en-GB" sz="1600" dirty="0">
              <a:solidFill>
                <a:schemeClr val="accent1">
                  <a:lumMod val="25000"/>
                </a:schemeClr>
              </a:solidFill>
            </a:endParaRPr>
          </a:p>
          <a:p>
            <a:r>
              <a:rPr lang="en-GB" sz="1600" dirty="0"/>
              <a:t>    if(option === ‘one') return </a:t>
            </a:r>
            <a:r>
              <a:rPr lang="en-GB" sz="1600" b="1" dirty="0"/>
              <a:t>&lt;h1&gt;Hello&lt;/h1&gt;</a:t>
            </a:r>
            <a:r>
              <a:rPr lang="en-GB" sz="1600" dirty="0"/>
              <a:t>;</a:t>
            </a:r>
          </a:p>
          <a:p>
            <a:r>
              <a:rPr lang="en-GB" sz="1600" dirty="0"/>
              <a:t>    else return </a:t>
            </a:r>
            <a:r>
              <a:rPr lang="en-GB" sz="1600" b="1" dirty="0"/>
              <a:t>&lt;h1&gt;Goodbye&lt;/h1&gt;</a:t>
            </a:r>
            <a:r>
              <a:rPr lang="en-GB" sz="1600" dirty="0"/>
              <a: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a:t>
            </a:r>
            <a:r>
              <a:rPr lang="en-GB" sz="1600" b="1" dirty="0"/>
              <a:t>'one'</a:t>
            </a:r>
            <a:r>
              <a:rPr lang="en-GB" sz="1600" dirty="0"/>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Tree>
    <p:extLst>
      <p:ext uri="{BB962C8B-B14F-4D97-AF65-F5344CB8AC3E}">
        <p14:creationId xmlns:p14="http://schemas.microsoft.com/office/powerpoint/2010/main" val="3465322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8406-881B-5B14-01A9-CFF0F677954F}"/>
              </a:ext>
            </a:extLst>
          </p:cNvPr>
          <p:cNvSpPr>
            <a:spLocks noGrp="1"/>
          </p:cNvSpPr>
          <p:nvPr>
            <p:ph type="title"/>
          </p:nvPr>
        </p:nvSpPr>
        <p:spPr>
          <a:xfrm>
            <a:off x="257175" y="0"/>
            <a:ext cx="8686800" cy="670513"/>
          </a:xfrm>
        </p:spPr>
        <p:txBody>
          <a:bodyPr/>
          <a:lstStyle/>
          <a:p>
            <a:r>
              <a:rPr lang="en-GB" dirty="0"/>
              <a:t>Differences between JSX and HTML</a:t>
            </a:r>
          </a:p>
        </p:txBody>
      </p:sp>
      <p:sp>
        <p:nvSpPr>
          <p:cNvPr id="3" name="Content Placeholder 2">
            <a:extLst>
              <a:ext uri="{FF2B5EF4-FFF2-40B4-BE49-F238E27FC236}">
                <a16:creationId xmlns:a16="http://schemas.microsoft.com/office/drawing/2014/main" id="{5CF7F244-26B5-66D4-41DA-4BBB5A6C0574}"/>
              </a:ext>
            </a:extLst>
          </p:cNvPr>
          <p:cNvSpPr>
            <a:spLocks noGrp="1"/>
          </p:cNvSpPr>
          <p:nvPr>
            <p:ph idx="1"/>
          </p:nvPr>
        </p:nvSpPr>
        <p:spPr>
          <a:xfrm>
            <a:off x="180037" y="670513"/>
            <a:ext cx="8821828" cy="5692384"/>
          </a:xfrm>
        </p:spPr>
        <p:txBody>
          <a:bodyPr/>
          <a:lstStyle/>
          <a:p>
            <a:r>
              <a:rPr lang="en-GB" dirty="0"/>
              <a:t>React DOM uses </a:t>
            </a:r>
            <a:r>
              <a:rPr lang="en-GB" b="1" dirty="0"/>
              <a:t>camelCase</a:t>
            </a:r>
            <a:r>
              <a:rPr lang="en-GB" dirty="0"/>
              <a:t> attribute naming convention</a:t>
            </a:r>
          </a:p>
          <a:p>
            <a:r>
              <a:rPr lang="en-GB" dirty="0"/>
              <a:t>All standard or custom DOM attributes are fully supported.</a:t>
            </a:r>
          </a:p>
          <a:p>
            <a:pPr marL="0" indent="0">
              <a:buNone/>
            </a:pPr>
            <a:r>
              <a:rPr lang="en-GB" u="sng" dirty="0"/>
              <a:t>Attribute differences</a:t>
            </a:r>
          </a:p>
          <a:p>
            <a:r>
              <a:rPr lang="en-GB" sz="1700" b="1" dirty="0"/>
              <a:t>checked</a:t>
            </a:r>
            <a:r>
              <a:rPr lang="en-GB" sz="1700" dirty="0"/>
              <a:t>: use for checkbox or radio controlled components otherwise use </a:t>
            </a:r>
            <a:r>
              <a:rPr lang="en-GB" sz="1700" b="1" dirty="0" err="1"/>
              <a:t>defaultChecked</a:t>
            </a:r>
            <a:r>
              <a:rPr lang="en-GB" sz="1700" dirty="0"/>
              <a:t> for uncontrolled components</a:t>
            </a:r>
          </a:p>
          <a:p>
            <a:r>
              <a:rPr lang="en-GB" sz="1700" b="1" dirty="0" err="1"/>
              <a:t>className</a:t>
            </a:r>
            <a:r>
              <a:rPr lang="en-GB" sz="1700" dirty="0"/>
              <a:t>: specify CSS class, use instead of </a:t>
            </a:r>
            <a:r>
              <a:rPr lang="en-GB" sz="1700" i="1" dirty="0"/>
              <a:t>class</a:t>
            </a:r>
            <a:r>
              <a:rPr lang="en-GB" sz="1700" dirty="0"/>
              <a:t> attribute</a:t>
            </a:r>
          </a:p>
          <a:p>
            <a:r>
              <a:rPr lang="en-GB" sz="1700" b="1" dirty="0" err="1"/>
              <a:t>dangerouslySetInnerHTML</a:t>
            </a:r>
            <a:r>
              <a:rPr lang="en-GB" sz="1700" dirty="0"/>
              <a:t>: Reacts replacement for </a:t>
            </a:r>
            <a:r>
              <a:rPr lang="en-GB" sz="1700" dirty="0" err="1"/>
              <a:t>innerHTML</a:t>
            </a:r>
            <a:r>
              <a:rPr lang="en-GB" sz="1700" dirty="0"/>
              <a:t>, renamed like this as a warning because it is risky to use</a:t>
            </a:r>
          </a:p>
          <a:p>
            <a:r>
              <a:rPr lang="en-GB" sz="1700" b="1" dirty="0" err="1"/>
              <a:t>htmlFor</a:t>
            </a:r>
            <a:r>
              <a:rPr lang="en-GB" sz="1700" dirty="0"/>
              <a:t>: use instead of HTML </a:t>
            </a:r>
            <a:r>
              <a:rPr lang="en-GB" sz="1700" i="1" dirty="0"/>
              <a:t>for</a:t>
            </a:r>
            <a:r>
              <a:rPr lang="en-GB" sz="1700" dirty="0"/>
              <a:t> attribute</a:t>
            </a:r>
          </a:p>
          <a:p>
            <a:r>
              <a:rPr lang="en-GB" sz="1700" b="1" dirty="0" err="1"/>
              <a:t>onChange</a:t>
            </a:r>
            <a:r>
              <a:rPr lang="en-GB" sz="1700" dirty="0"/>
              <a:t>: whenever a form field is change this event is fired which is different to existing browser behaviour.</a:t>
            </a:r>
            <a:endParaRPr lang="en-GB" sz="1700" b="1" dirty="0"/>
          </a:p>
          <a:p>
            <a:r>
              <a:rPr lang="en-GB" sz="1700" b="1" dirty="0"/>
              <a:t>selected</a:t>
            </a:r>
            <a:r>
              <a:rPr lang="en-GB" sz="1700" dirty="0"/>
              <a:t>: HTML selected is not used, instead specify the selected value on the root &lt;select&gt; tag using a </a:t>
            </a:r>
            <a:r>
              <a:rPr lang="en-GB" sz="1700" i="1" dirty="0"/>
              <a:t>value</a:t>
            </a:r>
            <a:r>
              <a:rPr lang="en-GB" sz="1700" dirty="0"/>
              <a:t> attribute</a:t>
            </a:r>
          </a:p>
          <a:p>
            <a:r>
              <a:rPr lang="en-GB" sz="1700" b="1" dirty="0"/>
              <a:t>style</a:t>
            </a:r>
            <a:r>
              <a:rPr lang="en-GB" sz="1700" dirty="0"/>
              <a:t>: accepts a JavaScript object with </a:t>
            </a:r>
            <a:r>
              <a:rPr lang="en-GB" sz="1700" dirty="0" err="1"/>
              <a:t>camelCased</a:t>
            </a:r>
            <a:r>
              <a:rPr lang="en-GB" sz="1700" dirty="0"/>
              <a:t> properties rather than a CSS string</a:t>
            </a:r>
          </a:p>
          <a:p>
            <a:r>
              <a:rPr lang="en-GB" sz="1700" b="1" dirty="0"/>
              <a:t>value</a:t>
            </a:r>
            <a:r>
              <a:rPr lang="en-GB" sz="1700" dirty="0"/>
              <a:t>: supported by &lt;input&gt;, &lt;select&gt; and &lt;</a:t>
            </a:r>
            <a:r>
              <a:rPr lang="en-GB" sz="1700" dirty="0" err="1"/>
              <a:t>textarea</a:t>
            </a:r>
            <a:r>
              <a:rPr lang="en-GB" sz="1700" dirty="0"/>
              <a:t>&gt; to set the value for controlled components, otherwise use </a:t>
            </a:r>
            <a:r>
              <a:rPr lang="en-GB" sz="1700" b="1" dirty="0" err="1"/>
              <a:t>defaultValue</a:t>
            </a:r>
            <a:r>
              <a:rPr lang="en-GB" sz="1700" dirty="0"/>
              <a:t> for uncontrolled components.</a:t>
            </a:r>
          </a:p>
          <a:p>
            <a:r>
              <a:rPr lang="en-GB" sz="1700" b="1" dirty="0" err="1"/>
              <a:t>suppressContentEditableWarning</a:t>
            </a:r>
            <a:r>
              <a:rPr lang="en-GB" sz="1700" dirty="0"/>
              <a:t>: may be required for building a library</a:t>
            </a:r>
            <a:endParaRPr lang="en-GB" sz="1700" b="1" dirty="0"/>
          </a:p>
          <a:p>
            <a:r>
              <a:rPr lang="en-GB" sz="1700" b="1" dirty="0" err="1"/>
              <a:t>suppressHydrationWarning</a:t>
            </a:r>
            <a:r>
              <a:rPr lang="en-GB" sz="1700" dirty="0"/>
              <a:t>: see </a:t>
            </a:r>
            <a:r>
              <a:rPr lang="en-GB" sz="1700" dirty="0" err="1"/>
              <a:t>hydrateRoot</a:t>
            </a:r>
            <a:r>
              <a:rPr lang="en-GB" sz="1700" dirty="0"/>
              <a:t>() documentation</a:t>
            </a:r>
            <a:endParaRPr lang="en-GB" sz="1700" b="1" dirty="0"/>
          </a:p>
          <a:p>
            <a:endParaRPr lang="en-GB" dirty="0"/>
          </a:p>
        </p:txBody>
      </p:sp>
      <p:sp>
        <p:nvSpPr>
          <p:cNvPr id="4" name="Footer Placeholder 3">
            <a:extLst>
              <a:ext uri="{FF2B5EF4-FFF2-40B4-BE49-F238E27FC236}">
                <a16:creationId xmlns:a16="http://schemas.microsoft.com/office/drawing/2014/main" id="{9D13DC8E-2665-9409-242D-9BE670539846}"/>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AC96CB0E-B352-855C-6F8C-5AC90125ACD2}"/>
              </a:ext>
            </a:extLst>
          </p:cNvPr>
          <p:cNvSpPr txBox="1"/>
          <p:nvPr/>
        </p:nvSpPr>
        <p:spPr>
          <a:xfrm>
            <a:off x="6415840" y="6325407"/>
            <a:ext cx="2648785" cy="584775"/>
          </a:xfrm>
          <a:prstGeom prst="rect">
            <a:avLst/>
          </a:prstGeom>
          <a:noFill/>
        </p:spPr>
        <p:txBody>
          <a:bodyPr wrap="square" rtlCol="0">
            <a:spAutoFit/>
          </a:bodyPr>
          <a:lstStyle/>
          <a:p>
            <a:r>
              <a:rPr lang="en-GB" sz="1600" i="1" dirty="0"/>
              <a:t>https://reactjs.org/docs/dom-elements.html</a:t>
            </a:r>
          </a:p>
        </p:txBody>
      </p:sp>
    </p:spTree>
    <p:extLst>
      <p:ext uri="{BB962C8B-B14F-4D97-AF65-F5344CB8AC3E}">
        <p14:creationId xmlns:p14="http://schemas.microsoft.com/office/powerpoint/2010/main" val="3344066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B4C26-36EB-C541-377A-19DE06DE0DC6}"/>
              </a:ext>
            </a:extLst>
          </p:cNvPr>
          <p:cNvSpPr>
            <a:spLocks noGrp="1"/>
          </p:cNvSpPr>
          <p:nvPr>
            <p:ph type="title"/>
          </p:nvPr>
        </p:nvSpPr>
        <p:spPr/>
        <p:txBody>
          <a:bodyPr/>
          <a:lstStyle/>
          <a:p>
            <a:r>
              <a:rPr lang="en-GB" dirty="0"/>
              <a:t>Grouping JSX</a:t>
            </a:r>
          </a:p>
        </p:txBody>
      </p:sp>
      <p:sp>
        <p:nvSpPr>
          <p:cNvPr id="3" name="Content Placeholder 2">
            <a:extLst>
              <a:ext uri="{FF2B5EF4-FFF2-40B4-BE49-F238E27FC236}">
                <a16:creationId xmlns:a16="http://schemas.microsoft.com/office/drawing/2014/main" id="{2776F609-0293-EB9B-410A-8C80DBF8E80A}"/>
              </a:ext>
            </a:extLst>
          </p:cNvPr>
          <p:cNvSpPr>
            <a:spLocks noGrp="1"/>
          </p:cNvSpPr>
          <p:nvPr>
            <p:ph idx="1"/>
          </p:nvPr>
        </p:nvSpPr>
        <p:spPr>
          <a:xfrm>
            <a:off x="1047750" y="994943"/>
            <a:ext cx="7029450" cy="4843882"/>
          </a:xfrm>
        </p:spPr>
        <p:txBody>
          <a:bodyPr/>
          <a:lstStyle/>
          <a:p>
            <a:r>
              <a:rPr lang="en-GB" dirty="0"/>
              <a:t>Adjacent JSX elements must be wrapped in an enclosing tag…although a parent component might provide this</a:t>
            </a:r>
          </a:p>
          <a:p>
            <a:r>
              <a:rPr lang="en-GB" dirty="0"/>
              <a:t>This means we either need to create a &lt;div&gt; tag to enclose our JSX or we can use &lt;</a:t>
            </a:r>
            <a:r>
              <a:rPr lang="en-GB" dirty="0" err="1"/>
              <a:t>React.Fragment</a:t>
            </a:r>
            <a:r>
              <a:rPr lang="en-GB" dirty="0"/>
              <a:t>&gt; to group a number of child elements without adding an extra node to the DOM</a:t>
            </a:r>
          </a:p>
        </p:txBody>
      </p:sp>
      <p:sp>
        <p:nvSpPr>
          <p:cNvPr id="4" name="Footer Placeholder 3">
            <a:extLst>
              <a:ext uri="{FF2B5EF4-FFF2-40B4-BE49-F238E27FC236}">
                <a16:creationId xmlns:a16="http://schemas.microsoft.com/office/drawing/2014/main" id="{3413FBB2-8352-8022-2620-A6DC24B8D94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09A3017-8328-8B31-C7EF-E70E493C6E5F}"/>
              </a:ext>
            </a:extLst>
          </p:cNvPr>
          <p:cNvSpPr txBox="1"/>
          <p:nvPr/>
        </p:nvSpPr>
        <p:spPr>
          <a:xfrm>
            <a:off x="1282783" y="3100523"/>
            <a:ext cx="2957569" cy="255454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Either this</a:t>
            </a:r>
          </a:p>
          <a:p>
            <a:r>
              <a:rPr lang="en-GB" sz="1600" dirty="0"/>
              <a:t>function </a:t>
            </a:r>
            <a:r>
              <a:rPr lang="en-GB" sz="1600" dirty="0" err="1"/>
              <a:t>doIt</a:t>
            </a:r>
            <a:r>
              <a:rPr lang="en-GB" sz="1600" dirty="0"/>
              <a:t>()</a:t>
            </a:r>
          </a:p>
          <a:p>
            <a:r>
              <a:rPr lang="en-GB" sz="1600" dirty="0"/>
              <a:t>{</a:t>
            </a:r>
          </a:p>
          <a:p>
            <a:r>
              <a:rPr lang="en-GB" sz="1600" dirty="0"/>
              <a:t>    return (</a:t>
            </a:r>
          </a:p>
          <a:p>
            <a:r>
              <a:rPr lang="en-GB" sz="1600" dirty="0"/>
              <a:t>       </a:t>
            </a:r>
            <a:r>
              <a:rPr lang="en-GB" sz="1600" b="1" dirty="0"/>
              <a:t>&lt;div&gt;</a:t>
            </a:r>
          </a:p>
          <a:p>
            <a:r>
              <a:rPr lang="en-GB" sz="1600" dirty="0"/>
              <a:t>           &lt;span&gt;Hello&lt;/span&gt;</a:t>
            </a:r>
          </a:p>
          <a:p>
            <a:r>
              <a:rPr lang="en-GB" sz="1600" dirty="0"/>
              <a:t>           &lt;span&gt;Again&lt;/span&gt;</a:t>
            </a:r>
          </a:p>
          <a:p>
            <a:r>
              <a:rPr lang="en-GB" sz="1600" dirty="0"/>
              <a:t>       </a:t>
            </a:r>
            <a:r>
              <a:rPr lang="en-GB" sz="1600" b="1" dirty="0"/>
              <a:t>&lt;/div&gt;</a:t>
            </a:r>
          </a:p>
          <a:p>
            <a:r>
              <a:rPr lang="en-GB" sz="1600" dirty="0"/>
              <a:t>    );</a:t>
            </a:r>
          </a:p>
          <a:p>
            <a:r>
              <a:rPr lang="en-GB" sz="1600" dirty="0"/>
              <a:t>}</a:t>
            </a:r>
          </a:p>
        </p:txBody>
      </p:sp>
      <p:sp>
        <p:nvSpPr>
          <p:cNvPr id="6" name="TextBox 5">
            <a:extLst>
              <a:ext uri="{FF2B5EF4-FFF2-40B4-BE49-F238E27FC236}">
                <a16:creationId xmlns:a16="http://schemas.microsoft.com/office/drawing/2014/main" id="{D1656383-962D-7B90-EC28-806AADB201E3}"/>
              </a:ext>
            </a:extLst>
          </p:cNvPr>
          <p:cNvSpPr txBox="1"/>
          <p:nvPr/>
        </p:nvSpPr>
        <p:spPr>
          <a:xfrm>
            <a:off x="4524244" y="3100523"/>
            <a:ext cx="2957569" cy="255454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or this</a:t>
            </a:r>
          </a:p>
          <a:p>
            <a:r>
              <a:rPr lang="en-GB" sz="1600" dirty="0"/>
              <a:t>function </a:t>
            </a:r>
            <a:r>
              <a:rPr lang="en-GB" sz="1600" dirty="0" err="1"/>
              <a:t>doIt</a:t>
            </a:r>
            <a:r>
              <a:rPr lang="en-GB" sz="1600" dirty="0"/>
              <a:t>()</a:t>
            </a:r>
          </a:p>
          <a:p>
            <a:r>
              <a:rPr lang="en-GB" sz="1600" dirty="0"/>
              <a:t>{</a:t>
            </a:r>
          </a:p>
          <a:p>
            <a:r>
              <a:rPr lang="en-GB" sz="1600" dirty="0"/>
              <a:t>    return (</a:t>
            </a:r>
          </a:p>
          <a:p>
            <a:r>
              <a:rPr lang="en-GB" sz="1600" dirty="0"/>
              <a:t>       </a:t>
            </a:r>
            <a:r>
              <a:rPr lang="en-GB" sz="1600" b="1" dirty="0"/>
              <a:t>&lt;</a:t>
            </a:r>
            <a:r>
              <a:rPr lang="en-GB" sz="1600" b="1" dirty="0" err="1"/>
              <a:t>React.Fragment</a:t>
            </a:r>
            <a:r>
              <a:rPr lang="en-GB" sz="1600" b="1" dirty="0"/>
              <a:t>&gt;</a:t>
            </a:r>
          </a:p>
          <a:p>
            <a:r>
              <a:rPr lang="en-GB" sz="1600" dirty="0"/>
              <a:t>           &lt;span&gt;Hello&lt;/span&gt;</a:t>
            </a:r>
          </a:p>
          <a:p>
            <a:r>
              <a:rPr lang="en-GB" sz="1600" dirty="0"/>
              <a:t>           &lt;span&gt;Again&lt;/span&gt;</a:t>
            </a:r>
          </a:p>
          <a:p>
            <a:r>
              <a:rPr lang="en-GB" sz="1600" dirty="0"/>
              <a:t>       </a:t>
            </a:r>
            <a:r>
              <a:rPr lang="en-GB" sz="1600" b="1" dirty="0"/>
              <a:t>&lt;/</a:t>
            </a:r>
            <a:r>
              <a:rPr lang="en-GB" sz="1600" b="1" dirty="0" err="1"/>
              <a:t>React.Fragment</a:t>
            </a:r>
            <a:r>
              <a:rPr lang="en-GB" sz="1600" b="1" dirty="0"/>
              <a:t>&gt;</a:t>
            </a:r>
          </a:p>
          <a:p>
            <a:r>
              <a:rPr lang="en-GB" sz="1600" dirty="0"/>
              <a:t>    );</a:t>
            </a:r>
          </a:p>
          <a:p>
            <a:r>
              <a:rPr lang="en-GB" sz="1600" dirty="0"/>
              <a:t>}</a:t>
            </a:r>
          </a:p>
        </p:txBody>
      </p:sp>
    </p:spTree>
    <p:extLst>
      <p:ext uri="{BB962C8B-B14F-4D97-AF65-F5344CB8AC3E}">
        <p14:creationId xmlns:p14="http://schemas.microsoft.com/office/powerpoint/2010/main" val="4521978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F3833-A464-352C-108D-143A07D69079}"/>
              </a:ext>
            </a:extLst>
          </p:cNvPr>
          <p:cNvSpPr>
            <a:spLocks noGrp="1"/>
          </p:cNvSpPr>
          <p:nvPr>
            <p:ph type="title"/>
          </p:nvPr>
        </p:nvSpPr>
        <p:spPr/>
        <p:txBody>
          <a:bodyPr/>
          <a:lstStyle/>
          <a:p>
            <a:r>
              <a:rPr lang="en-GB" dirty="0"/>
              <a:t>JSX Event Handling</a:t>
            </a:r>
          </a:p>
        </p:txBody>
      </p:sp>
      <p:sp>
        <p:nvSpPr>
          <p:cNvPr id="3" name="Content Placeholder 2">
            <a:extLst>
              <a:ext uri="{FF2B5EF4-FFF2-40B4-BE49-F238E27FC236}">
                <a16:creationId xmlns:a16="http://schemas.microsoft.com/office/drawing/2014/main" id="{224EDBCE-D42A-C9B3-D8B8-A1314B58EEA8}"/>
              </a:ext>
            </a:extLst>
          </p:cNvPr>
          <p:cNvSpPr>
            <a:spLocks noGrp="1"/>
          </p:cNvSpPr>
          <p:nvPr>
            <p:ph idx="1"/>
          </p:nvPr>
        </p:nvSpPr>
        <p:spPr>
          <a:xfrm>
            <a:off x="407453" y="975992"/>
            <a:ext cx="8357521" cy="1146553"/>
          </a:xfrm>
        </p:spPr>
        <p:txBody>
          <a:bodyPr/>
          <a:lstStyle/>
          <a:p>
            <a:r>
              <a:rPr lang="en-GB" dirty="0"/>
              <a:t>React events are named using camelCase, rather than lowercase.</a:t>
            </a:r>
          </a:p>
          <a:p>
            <a:r>
              <a:rPr lang="en-GB" dirty="0"/>
              <a:t>With JSX you pass a function as the event handler, rather than a string.</a:t>
            </a:r>
          </a:p>
          <a:p>
            <a:endParaRPr lang="en-GB" dirty="0"/>
          </a:p>
        </p:txBody>
      </p:sp>
      <p:sp>
        <p:nvSpPr>
          <p:cNvPr id="4" name="Footer Placeholder 3">
            <a:extLst>
              <a:ext uri="{FF2B5EF4-FFF2-40B4-BE49-F238E27FC236}">
                <a16:creationId xmlns:a16="http://schemas.microsoft.com/office/drawing/2014/main" id="{F496766B-7FD3-0ED5-3CD8-5E8FCB33806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07C508E-9720-373E-75A7-74D138E9A3A3}"/>
              </a:ext>
            </a:extLst>
          </p:cNvPr>
          <p:cNvSpPr txBox="1"/>
          <p:nvPr/>
        </p:nvSpPr>
        <p:spPr>
          <a:xfrm>
            <a:off x="79375" y="2105580"/>
            <a:ext cx="4583031"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Event handler for button click</a:t>
            </a:r>
          </a:p>
          <a:p>
            <a:r>
              <a:rPr lang="en-GB" sz="1600" dirty="0"/>
              <a:t>function </a:t>
            </a:r>
            <a:r>
              <a:rPr lang="en-GB" sz="1600" b="1" dirty="0" err="1"/>
              <a:t>sayHello</a:t>
            </a:r>
            <a:r>
              <a:rPr lang="en-GB" sz="1600" dirty="0"/>
              <a:t>(e)</a:t>
            </a:r>
          </a:p>
          <a:p>
            <a:r>
              <a:rPr lang="en-GB" sz="1600" dirty="0"/>
              <a:t>{</a:t>
            </a:r>
          </a:p>
          <a:p>
            <a:r>
              <a:rPr lang="en-GB" sz="1600" dirty="0"/>
              <a:t>    console.log(“Hello”);</a:t>
            </a:r>
          </a:p>
          <a:p>
            <a:r>
              <a:rPr lang="en-GB" sz="1600" dirty="0"/>
              <a:t>    </a:t>
            </a:r>
            <a:r>
              <a:rPr lang="en-GB" sz="1600" dirty="0" err="1"/>
              <a:t>e.preventDefault</a:t>
            </a:r>
            <a:r>
              <a:rPr lang="en-GB" sz="1600" dirty="0"/>
              <a:t>();</a:t>
            </a:r>
          </a:p>
          <a:p>
            <a:r>
              <a:rPr lang="en-GB" sz="1600" dirty="0"/>
              <a:t>}</a:t>
            </a:r>
          </a:p>
          <a:p>
            <a:endParaRPr lang="en-GB" sz="1600" dirty="0"/>
          </a:p>
          <a:p>
            <a:r>
              <a:rPr lang="en-GB" sz="1600" dirty="0">
                <a:solidFill>
                  <a:schemeClr val="accent1">
                    <a:lumMod val="25000"/>
                  </a:schemeClr>
                </a:solidFill>
              </a:rPr>
              <a:t>// Associate handler with button click</a:t>
            </a:r>
            <a:endParaRPr lang="en-GB" sz="1600" dirty="0"/>
          </a:p>
          <a:p>
            <a:r>
              <a:rPr lang="en-GB" sz="1600" dirty="0"/>
              <a:t>&lt;button </a:t>
            </a:r>
            <a:r>
              <a:rPr lang="en-GB" sz="1600" dirty="0" err="1">
                <a:solidFill>
                  <a:srgbClr val="FF0000"/>
                </a:solidFill>
              </a:rPr>
              <a:t>onClick</a:t>
            </a:r>
            <a:r>
              <a:rPr lang="en-GB" sz="1600" dirty="0"/>
              <a:t>={</a:t>
            </a:r>
            <a:r>
              <a:rPr lang="en-GB" sz="1600" b="1" dirty="0" err="1"/>
              <a:t>sayHello</a:t>
            </a:r>
            <a:r>
              <a:rPr lang="en-GB" sz="1600" dirty="0"/>
              <a:t>}&gt;Say Hello&lt;/button&gt;</a:t>
            </a:r>
          </a:p>
        </p:txBody>
      </p:sp>
      <p:sp>
        <p:nvSpPr>
          <p:cNvPr id="6" name="TextBox 5">
            <a:extLst>
              <a:ext uri="{FF2B5EF4-FFF2-40B4-BE49-F238E27FC236}">
                <a16:creationId xmlns:a16="http://schemas.microsoft.com/office/drawing/2014/main" id="{30FFE8E0-AC80-933A-D68C-3E258FCE3467}"/>
              </a:ext>
            </a:extLst>
          </p:cNvPr>
          <p:cNvSpPr txBox="1"/>
          <p:nvPr/>
        </p:nvSpPr>
        <p:spPr>
          <a:xfrm>
            <a:off x="4761513" y="2105580"/>
            <a:ext cx="4245090"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Function component</a:t>
            </a:r>
          </a:p>
          <a:p>
            <a:r>
              <a:rPr lang="en-GB" sz="1600" dirty="0"/>
              <a:t>function Form() {</a:t>
            </a:r>
          </a:p>
          <a:p>
            <a:endParaRPr lang="en-GB" sz="1600" dirty="0"/>
          </a:p>
          <a:p>
            <a:r>
              <a:rPr lang="en-GB" sz="1600" dirty="0"/>
              <a:t>  </a:t>
            </a:r>
            <a:r>
              <a:rPr lang="en-GB" sz="1600" dirty="0">
                <a:solidFill>
                  <a:schemeClr val="accent1">
                    <a:lumMod val="25000"/>
                  </a:schemeClr>
                </a:solidFill>
              </a:rPr>
              <a:t>// Event handler for form submit</a:t>
            </a:r>
            <a:endParaRPr lang="en-GB" sz="1600" dirty="0"/>
          </a:p>
          <a:p>
            <a:r>
              <a:rPr lang="en-GB" sz="1600" dirty="0"/>
              <a:t>  function </a:t>
            </a:r>
            <a:r>
              <a:rPr lang="en-GB" sz="1600" b="1" dirty="0" err="1"/>
              <a:t>handleSubmit</a:t>
            </a:r>
            <a:r>
              <a:rPr lang="en-GB" sz="1600" dirty="0"/>
              <a:t>(e) {</a:t>
            </a:r>
            <a:br>
              <a:rPr lang="en-GB" sz="1600" dirty="0"/>
            </a:br>
            <a:r>
              <a:rPr lang="en-GB" sz="1600" dirty="0"/>
              <a:t>    console.log(‘Form submitted.’);</a:t>
            </a:r>
          </a:p>
          <a:p>
            <a:r>
              <a:rPr lang="en-GB" sz="1600" dirty="0"/>
              <a:t>    </a:t>
            </a:r>
            <a:r>
              <a:rPr lang="en-GB" sz="1600" dirty="0" err="1"/>
              <a:t>e.preventDefault</a:t>
            </a:r>
            <a:r>
              <a:rPr lang="en-GB" sz="1600" dirty="0"/>
              <a:t>();</a:t>
            </a:r>
          </a:p>
          <a:p>
            <a:r>
              <a:rPr lang="en-GB" sz="1600" dirty="0"/>
              <a:t>  }</a:t>
            </a:r>
          </a:p>
          <a:p>
            <a:endParaRPr lang="en-GB" sz="1600" dirty="0"/>
          </a:p>
          <a:p>
            <a:r>
              <a:rPr lang="en-GB" sz="1600" dirty="0">
                <a:solidFill>
                  <a:schemeClr val="accent1">
                    <a:lumMod val="25000"/>
                  </a:schemeClr>
                </a:solidFill>
              </a:rPr>
              <a:t>  // Render the form</a:t>
            </a:r>
            <a:endParaRPr lang="en-GB" sz="1600" dirty="0"/>
          </a:p>
          <a:p>
            <a:r>
              <a:rPr lang="en-GB" sz="1600" dirty="0"/>
              <a:t>  return (</a:t>
            </a:r>
          </a:p>
          <a:p>
            <a:r>
              <a:rPr lang="en-GB" sz="1600" dirty="0">
                <a:solidFill>
                  <a:schemeClr val="accent1">
                    <a:lumMod val="25000"/>
                  </a:schemeClr>
                </a:solidFill>
              </a:rPr>
              <a:t>    // Associate handler with form submit</a:t>
            </a:r>
          </a:p>
          <a:p>
            <a:r>
              <a:rPr lang="en-GB" sz="1600" dirty="0"/>
              <a:t>    &lt;form </a:t>
            </a:r>
            <a:r>
              <a:rPr lang="en-GB" sz="1600" dirty="0" err="1">
                <a:solidFill>
                  <a:srgbClr val="FF0000"/>
                </a:solidFill>
              </a:rPr>
              <a:t>onSubmit</a:t>
            </a:r>
            <a:r>
              <a:rPr lang="en-GB" sz="1600" dirty="0"/>
              <a:t>={</a:t>
            </a:r>
            <a:r>
              <a:rPr lang="en-GB" sz="1600" b="1" dirty="0" err="1"/>
              <a:t>handleSubmit</a:t>
            </a:r>
            <a:r>
              <a:rPr lang="en-GB" sz="1600" dirty="0"/>
              <a:t>}&gt;</a:t>
            </a:r>
          </a:p>
          <a:p>
            <a:r>
              <a:rPr lang="en-GB" sz="1600" dirty="0"/>
              <a:t>      &lt;button type="submit"&gt;Submit&lt;/button&gt;</a:t>
            </a:r>
          </a:p>
          <a:p>
            <a:r>
              <a:rPr lang="en-GB" sz="1600" dirty="0"/>
              <a:t>    &lt;/form&gt;</a:t>
            </a:r>
          </a:p>
          <a:p>
            <a:r>
              <a:rPr lang="en-GB" sz="1600" dirty="0"/>
              <a:t>  );</a:t>
            </a:r>
          </a:p>
          <a:p>
            <a:r>
              <a:rPr lang="en-GB" sz="1600" dirty="0"/>
              <a:t>}</a:t>
            </a:r>
          </a:p>
          <a:p>
            <a:r>
              <a:rPr lang="en-GB" sz="1600" dirty="0"/>
              <a:t>export default Form;</a:t>
            </a:r>
          </a:p>
        </p:txBody>
      </p:sp>
      <p:sp>
        <p:nvSpPr>
          <p:cNvPr id="8" name="TextBox 7">
            <a:extLst>
              <a:ext uri="{FF2B5EF4-FFF2-40B4-BE49-F238E27FC236}">
                <a16:creationId xmlns:a16="http://schemas.microsoft.com/office/drawing/2014/main" id="{1C18B5E4-B05E-9503-0E6A-ECF8A596FFF6}"/>
              </a:ext>
            </a:extLst>
          </p:cNvPr>
          <p:cNvSpPr txBox="1"/>
          <p:nvPr/>
        </p:nvSpPr>
        <p:spPr>
          <a:xfrm>
            <a:off x="79375" y="4474605"/>
            <a:ext cx="4245090" cy="1477328"/>
          </a:xfrm>
          <a:prstGeom prst="rect">
            <a:avLst/>
          </a:prstGeom>
          <a:noFill/>
        </p:spPr>
        <p:txBody>
          <a:bodyPr wrap="square" rtlCol="0">
            <a:spAutoFit/>
          </a:bodyPr>
          <a:lstStyle/>
          <a:p>
            <a:r>
              <a:rPr lang="en-GB" b="1" dirty="0"/>
              <a:t>e</a:t>
            </a:r>
            <a:r>
              <a:rPr lang="en-GB" dirty="0"/>
              <a:t> is a synthetic event equivalent the HTML event object. React defines these synthetic events according to the W3C spec, so you don’t need to worry about cross-browser compatibility.</a:t>
            </a:r>
          </a:p>
        </p:txBody>
      </p:sp>
      <p:sp>
        <p:nvSpPr>
          <p:cNvPr id="7" name="TextBox 6">
            <a:extLst>
              <a:ext uri="{FF2B5EF4-FFF2-40B4-BE49-F238E27FC236}">
                <a16:creationId xmlns:a16="http://schemas.microsoft.com/office/drawing/2014/main" id="{8847482E-CDD6-DE41-997C-1F91E98E228A}"/>
              </a:ext>
            </a:extLst>
          </p:cNvPr>
          <p:cNvSpPr txBox="1"/>
          <p:nvPr/>
        </p:nvSpPr>
        <p:spPr>
          <a:xfrm>
            <a:off x="4704659" y="1783991"/>
            <a:ext cx="926857" cy="338554"/>
          </a:xfrm>
          <a:prstGeom prst="rect">
            <a:avLst/>
          </a:prstGeom>
          <a:noFill/>
        </p:spPr>
        <p:txBody>
          <a:bodyPr wrap="none" rtlCol="0">
            <a:spAutoFit/>
          </a:bodyPr>
          <a:lstStyle/>
          <a:p>
            <a:r>
              <a:rPr lang="en-GB" sz="1600" b="1" dirty="0"/>
              <a:t>Form.js</a:t>
            </a:r>
          </a:p>
        </p:txBody>
      </p:sp>
      <p:sp>
        <p:nvSpPr>
          <p:cNvPr id="9" name="TextBox 8">
            <a:extLst>
              <a:ext uri="{FF2B5EF4-FFF2-40B4-BE49-F238E27FC236}">
                <a16:creationId xmlns:a16="http://schemas.microsoft.com/office/drawing/2014/main" id="{6176CFC2-C31B-D27F-E71A-98CE44C4DB59}"/>
              </a:ext>
            </a:extLst>
          </p:cNvPr>
          <p:cNvSpPr txBox="1"/>
          <p:nvPr/>
        </p:nvSpPr>
        <p:spPr>
          <a:xfrm>
            <a:off x="137397" y="6260563"/>
            <a:ext cx="4532010" cy="369332"/>
          </a:xfrm>
          <a:prstGeom prst="rect">
            <a:avLst/>
          </a:prstGeom>
          <a:noFill/>
        </p:spPr>
        <p:txBody>
          <a:bodyPr wrap="none" rtlCol="0">
            <a:spAutoFit/>
          </a:bodyPr>
          <a:lstStyle/>
          <a:p>
            <a:r>
              <a:rPr lang="en-GB" b="1" dirty="0"/>
              <a:t>Note: we will see this an exercise later!!</a:t>
            </a:r>
          </a:p>
        </p:txBody>
      </p:sp>
    </p:spTree>
    <p:extLst>
      <p:ext uri="{BB962C8B-B14F-4D97-AF65-F5344CB8AC3E}">
        <p14:creationId xmlns:p14="http://schemas.microsoft.com/office/powerpoint/2010/main" val="4011393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4FDE-85A6-3C2B-07C8-8AF331160CEF}"/>
              </a:ext>
            </a:extLst>
          </p:cNvPr>
          <p:cNvSpPr>
            <a:spLocks noGrp="1"/>
          </p:cNvSpPr>
          <p:nvPr>
            <p:ph type="title"/>
          </p:nvPr>
        </p:nvSpPr>
        <p:spPr/>
        <p:txBody>
          <a:bodyPr/>
          <a:lstStyle/>
          <a:p>
            <a:r>
              <a:rPr lang="en-GB" dirty="0"/>
              <a:t>Components</a:t>
            </a:r>
          </a:p>
        </p:txBody>
      </p:sp>
      <p:sp>
        <p:nvSpPr>
          <p:cNvPr id="3" name="Content Placeholder 2">
            <a:extLst>
              <a:ext uri="{FF2B5EF4-FFF2-40B4-BE49-F238E27FC236}">
                <a16:creationId xmlns:a16="http://schemas.microsoft.com/office/drawing/2014/main" id="{918BF6C6-6814-E494-FE8A-7D8F70C39848}"/>
              </a:ext>
            </a:extLst>
          </p:cNvPr>
          <p:cNvSpPr>
            <a:spLocks noGrp="1"/>
          </p:cNvSpPr>
          <p:nvPr>
            <p:ph idx="1"/>
          </p:nvPr>
        </p:nvSpPr>
        <p:spPr>
          <a:xfrm>
            <a:off x="369550" y="800692"/>
            <a:ext cx="8409638" cy="4676232"/>
          </a:xfrm>
        </p:spPr>
        <p:txBody>
          <a:bodyPr/>
          <a:lstStyle/>
          <a:p>
            <a:r>
              <a:rPr lang="en-GB" dirty="0"/>
              <a:t>The key feature of React is composition of components. Components written by different people should work well together.</a:t>
            </a:r>
          </a:p>
          <a:p>
            <a:pPr lvl="1"/>
            <a:r>
              <a:rPr lang="en-GB" dirty="0"/>
              <a:t>You can add functionality to a component without causing rippling changes throughout the codebase.</a:t>
            </a:r>
          </a:p>
          <a:p>
            <a:r>
              <a:rPr lang="en-GB" dirty="0">
                <a:effectLst/>
              </a:rPr>
              <a:t>Components are </a:t>
            </a:r>
            <a:r>
              <a:rPr lang="en-GB" b="1" dirty="0">
                <a:effectLst/>
              </a:rPr>
              <a:t>independent and reusable bits of code</a:t>
            </a:r>
            <a:r>
              <a:rPr lang="en-GB" dirty="0">
                <a:effectLst/>
              </a:rPr>
              <a:t>. They serve the same purpose as JavaScript functions, but work in isolation and return HTML.</a:t>
            </a:r>
          </a:p>
          <a:p>
            <a:r>
              <a:rPr lang="en-GB" dirty="0"/>
              <a:t>There are two types of component:</a:t>
            </a:r>
          </a:p>
          <a:p>
            <a:pPr marL="800100" lvl="1" indent="-342900">
              <a:buFont typeface="+mj-lt"/>
              <a:buAutoNum type="arabicPeriod"/>
            </a:pPr>
            <a:r>
              <a:rPr lang="en-GB" dirty="0">
                <a:effectLst/>
              </a:rPr>
              <a:t>Class components</a:t>
            </a:r>
          </a:p>
          <a:p>
            <a:pPr marL="800100" lvl="1" indent="-342900">
              <a:buFont typeface="+mj-lt"/>
              <a:buAutoNum type="arabicPeriod"/>
            </a:pPr>
            <a:r>
              <a:rPr lang="en-GB" dirty="0"/>
              <a:t>Function components (aka functional components)</a:t>
            </a:r>
            <a:endParaRPr lang="en-GB" dirty="0">
              <a:effectLst/>
            </a:endParaRPr>
          </a:p>
          <a:p>
            <a:r>
              <a:rPr lang="en-GB" dirty="0"/>
              <a:t>Conceptually, React components have always been closer to functions. </a:t>
            </a:r>
          </a:p>
          <a:p>
            <a:pPr lvl="1"/>
            <a:r>
              <a:rPr lang="en-GB" b="1" dirty="0">
                <a:effectLst/>
              </a:rPr>
              <a:t>Hooks</a:t>
            </a:r>
            <a:r>
              <a:rPr lang="en-GB" dirty="0">
                <a:effectLst/>
              </a:rPr>
              <a:t> let you use more of </a:t>
            </a:r>
            <a:r>
              <a:rPr lang="en-GB" dirty="0" err="1">
                <a:effectLst/>
              </a:rPr>
              <a:t>React’s</a:t>
            </a:r>
            <a:r>
              <a:rPr lang="en-GB" dirty="0">
                <a:effectLst/>
              </a:rPr>
              <a:t> features without classes. </a:t>
            </a:r>
            <a:br>
              <a:rPr lang="en-GB" dirty="0">
                <a:effectLst/>
              </a:rPr>
            </a:br>
            <a:endParaRPr lang="en-GB" i="1" dirty="0">
              <a:solidFill>
                <a:srgbClr val="FF0000"/>
              </a:solidFill>
              <a:effectLst/>
            </a:endParaRPr>
          </a:p>
        </p:txBody>
      </p:sp>
      <p:sp>
        <p:nvSpPr>
          <p:cNvPr id="4" name="Footer Placeholder 3">
            <a:extLst>
              <a:ext uri="{FF2B5EF4-FFF2-40B4-BE49-F238E27FC236}">
                <a16:creationId xmlns:a16="http://schemas.microsoft.com/office/drawing/2014/main" id="{71A7090A-12FD-8A63-616E-CBCB93724D3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FCC21CD-E36F-FD9E-396C-293D2B73D762}"/>
              </a:ext>
            </a:extLst>
          </p:cNvPr>
          <p:cNvSpPr txBox="1"/>
          <p:nvPr/>
        </p:nvSpPr>
        <p:spPr>
          <a:xfrm>
            <a:off x="1284764" y="5554917"/>
            <a:ext cx="5983058" cy="861774"/>
          </a:xfrm>
          <a:prstGeom prst="rect">
            <a:avLst/>
          </a:prstGeom>
          <a:solidFill>
            <a:schemeClr val="bg1"/>
          </a:solidFill>
          <a:ln>
            <a:solidFill>
              <a:srgbClr val="FF0000"/>
            </a:solidFill>
          </a:ln>
        </p:spPr>
        <p:txBody>
          <a:bodyPr wrap="square" rtlCol="0">
            <a:spAutoFit/>
          </a:bodyPr>
          <a:lstStyle/>
          <a:p>
            <a:r>
              <a:rPr lang="en-GB" dirty="0">
                <a:solidFill>
                  <a:srgbClr val="FF0000"/>
                </a:solidFill>
                <a:effectLst/>
              </a:rPr>
              <a:t>Note: The use of function components is recommended but there are no plans to remove classes from React.</a:t>
            </a:r>
            <a:br>
              <a:rPr lang="en-GB" dirty="0">
                <a:solidFill>
                  <a:srgbClr val="FF0000"/>
                </a:solidFill>
                <a:effectLst/>
              </a:rPr>
            </a:br>
            <a:r>
              <a:rPr lang="en-GB" sz="1400" i="1" dirty="0">
                <a:solidFill>
                  <a:srgbClr val="FF0000"/>
                </a:solidFill>
                <a:effectLst/>
              </a:rPr>
              <a:t>https://reactjs.org/docs/hooks-intro.html</a:t>
            </a:r>
            <a:endParaRPr lang="en-GB" i="1" dirty="0">
              <a:solidFill>
                <a:srgbClr val="FF0000"/>
              </a:solidFill>
              <a:effectLst/>
            </a:endParaRPr>
          </a:p>
        </p:txBody>
      </p:sp>
    </p:spTree>
    <p:extLst>
      <p:ext uri="{BB962C8B-B14F-4D97-AF65-F5344CB8AC3E}">
        <p14:creationId xmlns:p14="http://schemas.microsoft.com/office/powerpoint/2010/main" val="3062178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A215D-1B44-B6E8-5DB7-E8AAA096828A}"/>
              </a:ext>
            </a:extLst>
          </p:cNvPr>
          <p:cNvSpPr>
            <a:spLocks noGrp="1"/>
          </p:cNvSpPr>
          <p:nvPr>
            <p:ph type="title"/>
          </p:nvPr>
        </p:nvSpPr>
        <p:spPr/>
        <p:txBody>
          <a:bodyPr/>
          <a:lstStyle/>
          <a:p>
            <a:r>
              <a:rPr lang="en-GB" dirty="0"/>
              <a:t>Function Component</a:t>
            </a:r>
          </a:p>
        </p:txBody>
      </p:sp>
      <p:sp>
        <p:nvSpPr>
          <p:cNvPr id="3" name="Content Placeholder 2">
            <a:extLst>
              <a:ext uri="{FF2B5EF4-FFF2-40B4-BE49-F238E27FC236}">
                <a16:creationId xmlns:a16="http://schemas.microsoft.com/office/drawing/2014/main" id="{6765B2D5-1437-7E3C-F34B-9E763EB360FF}"/>
              </a:ext>
            </a:extLst>
          </p:cNvPr>
          <p:cNvSpPr>
            <a:spLocks noGrp="1"/>
          </p:cNvSpPr>
          <p:nvPr>
            <p:ph idx="1"/>
          </p:nvPr>
        </p:nvSpPr>
        <p:spPr>
          <a:xfrm>
            <a:off x="383763" y="1113389"/>
            <a:ext cx="8471229" cy="2031325"/>
          </a:xfrm>
        </p:spPr>
        <p:txBody>
          <a:bodyPr/>
          <a:lstStyle/>
          <a:p>
            <a:r>
              <a:rPr lang="en-GB" dirty="0"/>
              <a:t>Conceptually, components are like JavaScript functions.</a:t>
            </a:r>
          </a:p>
          <a:p>
            <a:r>
              <a:rPr lang="en-GB" dirty="0"/>
              <a:t>They accept arbitrary inputs (called “props”) and return React elements describing what should appear on the screen.</a:t>
            </a:r>
          </a:p>
          <a:p>
            <a:r>
              <a:rPr lang="en-GB" dirty="0"/>
              <a:t>A </a:t>
            </a:r>
            <a:r>
              <a:rPr lang="en-GB" b="1" dirty="0"/>
              <a:t>function component </a:t>
            </a:r>
            <a:r>
              <a:rPr lang="en-GB" dirty="0"/>
              <a:t>is simply a JavaScript function that accepts arbitrary inputs (called “props”) and returns React elements that describe what should appear.</a:t>
            </a:r>
          </a:p>
        </p:txBody>
      </p:sp>
      <p:sp>
        <p:nvSpPr>
          <p:cNvPr id="4" name="Footer Placeholder 3">
            <a:extLst>
              <a:ext uri="{FF2B5EF4-FFF2-40B4-BE49-F238E27FC236}">
                <a16:creationId xmlns:a16="http://schemas.microsoft.com/office/drawing/2014/main" id="{8D638569-43D3-D5A2-29C0-5DC2B94AE296}"/>
              </a:ext>
            </a:extLst>
          </p:cNvPr>
          <p:cNvSpPr>
            <a:spLocks noGrp="1"/>
          </p:cNvSpPr>
          <p:nvPr>
            <p:ph type="ftr" sz="quarter" idx="10"/>
          </p:nvPr>
        </p:nvSpPr>
        <p:spPr/>
        <p:txBody>
          <a:bodyPr/>
          <a:lstStyle/>
          <a:p>
            <a:pPr>
              <a:defRPr/>
            </a:pPr>
            <a:r>
              <a:rPr lang="en-US" altLang="en-US"/>
              <a:t>WEB</a:t>
            </a:r>
            <a:endParaRPr lang="en-US" altLang="en-US" dirty="0"/>
          </a:p>
        </p:txBody>
      </p:sp>
      <p:grpSp>
        <p:nvGrpSpPr>
          <p:cNvPr id="16" name="Group 15">
            <a:extLst>
              <a:ext uri="{FF2B5EF4-FFF2-40B4-BE49-F238E27FC236}">
                <a16:creationId xmlns:a16="http://schemas.microsoft.com/office/drawing/2014/main" id="{109A5F32-68B7-D887-01CC-50E57A5F4746}"/>
              </a:ext>
            </a:extLst>
          </p:cNvPr>
          <p:cNvGrpSpPr/>
          <p:nvPr/>
        </p:nvGrpSpPr>
        <p:grpSpPr>
          <a:xfrm>
            <a:off x="880068" y="3279045"/>
            <a:ext cx="5037474" cy="1401027"/>
            <a:chOff x="1732876" y="3714564"/>
            <a:chExt cx="5037474" cy="1401027"/>
          </a:xfrm>
        </p:grpSpPr>
        <p:sp>
          <p:nvSpPr>
            <p:cNvPr id="5" name="TextBox 4">
              <a:extLst>
                <a:ext uri="{FF2B5EF4-FFF2-40B4-BE49-F238E27FC236}">
                  <a16:creationId xmlns:a16="http://schemas.microsoft.com/office/drawing/2014/main" id="{5E4D03D1-BAA4-A5D3-97AB-E3AC7858D54D}"/>
                </a:ext>
              </a:extLst>
            </p:cNvPr>
            <p:cNvSpPr txBox="1"/>
            <p:nvPr/>
          </p:nvSpPr>
          <p:spPr>
            <a:xfrm>
              <a:off x="1732876" y="3714564"/>
              <a:ext cx="5037474" cy="1015663"/>
            </a:xfrm>
            <a:prstGeom prst="rect">
              <a:avLst/>
            </a:prstGeom>
            <a:solidFill>
              <a:schemeClr val="accent6">
                <a:lumMod val="20000"/>
                <a:lumOff val="80000"/>
              </a:schemeClr>
            </a:solidFill>
          </p:spPr>
          <p:txBody>
            <a:bodyPr wrap="square" rtlCol="0">
              <a:spAutoFit/>
            </a:bodyPr>
            <a:lstStyle/>
            <a:p>
              <a:r>
                <a:rPr lang="en-GB" sz="2000" dirty="0"/>
                <a:t>function Welcome() {</a:t>
              </a:r>
            </a:p>
            <a:p>
              <a:r>
                <a:rPr lang="en-GB" sz="2000" dirty="0"/>
                <a:t>  return </a:t>
              </a:r>
              <a:r>
                <a:rPr lang="en-GB" sz="2000" b="1" dirty="0"/>
                <a:t>&lt;h1&gt;Hello World&lt;/h1&gt;</a:t>
              </a:r>
              <a:r>
                <a:rPr lang="en-GB" sz="2000" dirty="0"/>
                <a:t>;</a:t>
              </a:r>
            </a:p>
            <a:p>
              <a:r>
                <a:rPr lang="en-GB" sz="2000" dirty="0"/>
                <a:t>}</a:t>
              </a:r>
            </a:p>
          </p:txBody>
        </p:sp>
        <p:sp>
          <p:nvSpPr>
            <p:cNvPr id="7" name="TextBox 6">
              <a:extLst>
                <a:ext uri="{FF2B5EF4-FFF2-40B4-BE49-F238E27FC236}">
                  <a16:creationId xmlns:a16="http://schemas.microsoft.com/office/drawing/2014/main" id="{5DF4914E-430D-51B2-E61C-8D9C6B8B9161}"/>
                </a:ext>
              </a:extLst>
            </p:cNvPr>
            <p:cNvSpPr txBox="1"/>
            <p:nvPr/>
          </p:nvSpPr>
          <p:spPr>
            <a:xfrm>
              <a:off x="3254885" y="4746259"/>
              <a:ext cx="2031325" cy="369332"/>
            </a:xfrm>
            <a:prstGeom prst="rect">
              <a:avLst/>
            </a:prstGeom>
            <a:noFill/>
          </p:spPr>
          <p:txBody>
            <a:bodyPr wrap="none" rtlCol="0">
              <a:spAutoFit/>
            </a:bodyPr>
            <a:lstStyle/>
            <a:p>
              <a:r>
                <a:rPr lang="en-GB" i="1" dirty="0"/>
                <a:t>H1 React element</a:t>
              </a:r>
            </a:p>
          </p:txBody>
        </p:sp>
        <p:cxnSp>
          <p:nvCxnSpPr>
            <p:cNvPr id="9" name="Straight Arrow Connector 8">
              <a:extLst>
                <a:ext uri="{FF2B5EF4-FFF2-40B4-BE49-F238E27FC236}">
                  <a16:creationId xmlns:a16="http://schemas.microsoft.com/office/drawing/2014/main" id="{BFC1CCEE-AABD-B114-D8F7-4BA1C261C426}"/>
                </a:ext>
              </a:extLst>
            </p:cNvPr>
            <p:cNvCxnSpPr>
              <a:stCxn id="7" idx="0"/>
            </p:cNvCxnSpPr>
            <p:nvPr/>
          </p:nvCxnSpPr>
          <p:spPr bwMode="auto">
            <a:xfrm flipH="1" flipV="1">
              <a:off x="3055896" y="4355879"/>
              <a:ext cx="1214652" cy="39038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0B507061-ED0E-8AFF-7135-2E10A0E8443B}"/>
                </a:ext>
              </a:extLst>
            </p:cNvPr>
            <p:cNvCxnSpPr>
              <a:stCxn id="7" idx="0"/>
            </p:cNvCxnSpPr>
            <p:nvPr/>
          </p:nvCxnSpPr>
          <p:spPr bwMode="auto">
            <a:xfrm flipV="1">
              <a:off x="4270548" y="4355879"/>
              <a:ext cx="779972" cy="39038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13" name="TextBox 12">
            <a:extLst>
              <a:ext uri="{FF2B5EF4-FFF2-40B4-BE49-F238E27FC236}">
                <a16:creationId xmlns:a16="http://schemas.microsoft.com/office/drawing/2014/main" id="{D7B467C0-BED6-F19E-E9AD-F680453556E7}"/>
              </a:ext>
            </a:extLst>
          </p:cNvPr>
          <p:cNvSpPr txBox="1"/>
          <p:nvPr/>
        </p:nvSpPr>
        <p:spPr>
          <a:xfrm>
            <a:off x="953117" y="4826675"/>
            <a:ext cx="5580342" cy="2031325"/>
          </a:xfrm>
          <a:prstGeom prst="rect">
            <a:avLst/>
          </a:prstGeom>
          <a:solidFill>
            <a:schemeClr val="bg1"/>
          </a:solidFill>
          <a:ln>
            <a:solidFill>
              <a:srgbClr val="FF0000"/>
            </a:solidFill>
          </a:ln>
        </p:spPr>
        <p:txBody>
          <a:bodyPr wrap="square" rtlCol="0">
            <a:spAutoFit/>
          </a:bodyPr>
          <a:lstStyle/>
          <a:p>
            <a:r>
              <a:rPr lang="en-GB" dirty="0">
                <a:solidFill>
                  <a:srgbClr val="FF0000"/>
                </a:solidFill>
                <a:effectLst/>
              </a:rPr>
              <a:t>Note: A </a:t>
            </a:r>
            <a:r>
              <a:rPr lang="en-GB" b="1" dirty="0">
                <a:solidFill>
                  <a:srgbClr val="FF0000"/>
                </a:solidFill>
                <a:effectLst/>
              </a:rPr>
              <a:t>class component </a:t>
            </a:r>
            <a:r>
              <a:rPr lang="en-GB" dirty="0">
                <a:solidFill>
                  <a:srgbClr val="FF0000"/>
                </a:solidFill>
                <a:effectLst/>
              </a:rPr>
              <a:t>looks very similar</a:t>
            </a:r>
          </a:p>
          <a:p>
            <a:endParaRPr lang="en-GB" dirty="0">
              <a:solidFill>
                <a:srgbClr val="FF0000"/>
              </a:solidFill>
            </a:endParaRPr>
          </a:p>
          <a:p>
            <a:endParaRPr lang="en-GB" dirty="0">
              <a:solidFill>
                <a:srgbClr val="FF0000"/>
              </a:solidFill>
              <a:effectLst/>
            </a:endParaRPr>
          </a:p>
          <a:p>
            <a:endParaRPr lang="en-GB" dirty="0">
              <a:solidFill>
                <a:srgbClr val="FF0000"/>
              </a:solidFill>
              <a:effectLst/>
            </a:endParaRPr>
          </a:p>
          <a:p>
            <a:endParaRPr lang="en-GB" i="1" dirty="0">
              <a:solidFill>
                <a:srgbClr val="FF0000"/>
              </a:solidFill>
            </a:endParaRPr>
          </a:p>
          <a:p>
            <a:endParaRPr lang="en-GB" i="1" dirty="0">
              <a:solidFill>
                <a:srgbClr val="FF0000"/>
              </a:solidFill>
              <a:effectLst/>
            </a:endParaRPr>
          </a:p>
          <a:p>
            <a:endParaRPr lang="en-GB" i="1" dirty="0">
              <a:solidFill>
                <a:srgbClr val="FF0000"/>
              </a:solidFill>
              <a:effectLst/>
            </a:endParaRPr>
          </a:p>
        </p:txBody>
      </p:sp>
      <p:sp>
        <p:nvSpPr>
          <p:cNvPr id="14" name="TextBox 13">
            <a:extLst>
              <a:ext uri="{FF2B5EF4-FFF2-40B4-BE49-F238E27FC236}">
                <a16:creationId xmlns:a16="http://schemas.microsoft.com/office/drawing/2014/main" id="{BF1D5A58-6047-CEDB-8D9D-A983971DB308}"/>
              </a:ext>
            </a:extLst>
          </p:cNvPr>
          <p:cNvSpPr txBox="1"/>
          <p:nvPr/>
        </p:nvSpPr>
        <p:spPr>
          <a:xfrm>
            <a:off x="1060894" y="5294265"/>
            <a:ext cx="5037474" cy="1354217"/>
          </a:xfrm>
          <a:prstGeom prst="rect">
            <a:avLst/>
          </a:prstGeom>
          <a:solidFill>
            <a:schemeClr val="accent6">
              <a:lumMod val="20000"/>
              <a:lumOff val="80000"/>
            </a:schemeClr>
          </a:solidFill>
        </p:spPr>
        <p:txBody>
          <a:bodyPr wrap="square" rtlCol="0">
            <a:spAutoFit/>
          </a:bodyPr>
          <a:lstStyle/>
          <a:p>
            <a:r>
              <a:rPr lang="en-GB" sz="1600" dirty="0"/>
              <a:t>class Welcome extends </a:t>
            </a:r>
            <a:r>
              <a:rPr lang="en-GB" sz="1600" dirty="0" err="1"/>
              <a:t>React.Component</a:t>
            </a:r>
            <a:r>
              <a:rPr lang="en-GB" sz="1600" dirty="0"/>
              <a:t> {</a:t>
            </a:r>
          </a:p>
          <a:p>
            <a:r>
              <a:rPr lang="en-GB" sz="1600" dirty="0"/>
              <a:t>  render() {</a:t>
            </a:r>
          </a:p>
          <a:p>
            <a:r>
              <a:rPr lang="en-GB" sz="1600" dirty="0"/>
              <a:t>    return &lt;h1&gt;Hello World&lt;/h1&gt;;</a:t>
            </a:r>
          </a:p>
          <a:p>
            <a:r>
              <a:rPr lang="en-GB" sz="1600" dirty="0"/>
              <a:t>  }</a:t>
            </a:r>
          </a:p>
          <a:p>
            <a:r>
              <a:rPr lang="en-GB" sz="1600" dirty="0"/>
              <a:t>}</a:t>
            </a:r>
          </a:p>
        </p:txBody>
      </p:sp>
      <p:sp>
        <p:nvSpPr>
          <p:cNvPr id="6" name="TextBox 5">
            <a:extLst>
              <a:ext uri="{FF2B5EF4-FFF2-40B4-BE49-F238E27FC236}">
                <a16:creationId xmlns:a16="http://schemas.microsoft.com/office/drawing/2014/main" id="{88308AF8-72EE-876E-DDD9-859F55EE36FA}"/>
              </a:ext>
            </a:extLst>
          </p:cNvPr>
          <p:cNvSpPr txBox="1"/>
          <p:nvPr/>
        </p:nvSpPr>
        <p:spPr>
          <a:xfrm>
            <a:off x="6116531" y="3048212"/>
            <a:ext cx="2767262" cy="1477328"/>
          </a:xfrm>
          <a:prstGeom prst="rect">
            <a:avLst/>
          </a:prstGeom>
          <a:noFill/>
        </p:spPr>
        <p:txBody>
          <a:bodyPr wrap="square" rtlCol="0">
            <a:spAutoFit/>
          </a:bodyPr>
          <a:lstStyle/>
          <a:p>
            <a:r>
              <a:rPr lang="en-GB" dirty="0"/>
              <a:t>The function name </a:t>
            </a:r>
            <a:r>
              <a:rPr lang="en-GB" b="1" dirty="0"/>
              <a:t>must </a:t>
            </a:r>
            <a:r>
              <a:rPr lang="en-GB" dirty="0"/>
              <a:t>start with a capital letter and each function component </a:t>
            </a:r>
            <a:r>
              <a:rPr lang="en-GB" b="1" dirty="0"/>
              <a:t>should</a:t>
            </a:r>
            <a:r>
              <a:rPr lang="en-GB" dirty="0"/>
              <a:t> be created in a separate file</a:t>
            </a:r>
          </a:p>
        </p:txBody>
      </p:sp>
    </p:spTree>
    <p:extLst>
      <p:ext uri="{BB962C8B-B14F-4D97-AF65-F5344CB8AC3E}">
        <p14:creationId xmlns:p14="http://schemas.microsoft.com/office/powerpoint/2010/main" val="4737953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B8AC1-F362-C5E3-7FA4-1759703ECAD2}"/>
              </a:ext>
            </a:extLst>
          </p:cNvPr>
          <p:cNvSpPr>
            <a:spLocks noGrp="1"/>
          </p:cNvSpPr>
          <p:nvPr>
            <p:ph type="title"/>
          </p:nvPr>
        </p:nvSpPr>
        <p:spPr/>
        <p:txBody>
          <a:bodyPr/>
          <a:lstStyle/>
          <a:p>
            <a:r>
              <a:rPr lang="en-GB" dirty="0"/>
              <a:t>Render Components</a:t>
            </a:r>
          </a:p>
        </p:txBody>
      </p:sp>
      <p:sp>
        <p:nvSpPr>
          <p:cNvPr id="3" name="Content Placeholder 2">
            <a:extLst>
              <a:ext uri="{FF2B5EF4-FFF2-40B4-BE49-F238E27FC236}">
                <a16:creationId xmlns:a16="http://schemas.microsoft.com/office/drawing/2014/main" id="{3FE036BF-2EC5-3FE8-2012-BA316CCDCE62}"/>
              </a:ext>
            </a:extLst>
          </p:cNvPr>
          <p:cNvSpPr>
            <a:spLocks noGrp="1"/>
          </p:cNvSpPr>
          <p:nvPr>
            <p:ph idx="1"/>
          </p:nvPr>
        </p:nvSpPr>
        <p:spPr>
          <a:xfrm>
            <a:off x="1047750" y="707148"/>
            <a:ext cx="7029450" cy="363595"/>
          </a:xfrm>
        </p:spPr>
        <p:txBody>
          <a:bodyPr/>
          <a:lstStyle/>
          <a:p>
            <a:r>
              <a:rPr lang="en-GB" dirty="0"/>
              <a:t>You can render a component in a number of ways</a:t>
            </a:r>
          </a:p>
        </p:txBody>
      </p:sp>
      <p:sp>
        <p:nvSpPr>
          <p:cNvPr id="4" name="Footer Placeholder 3">
            <a:extLst>
              <a:ext uri="{FF2B5EF4-FFF2-40B4-BE49-F238E27FC236}">
                <a16:creationId xmlns:a16="http://schemas.microsoft.com/office/drawing/2014/main" id="{4F23FBE8-9E0C-286F-2C5E-4D1E9B88F1F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293131F-E0C6-8A70-6A41-F29E453CD750}"/>
              </a:ext>
            </a:extLst>
          </p:cNvPr>
          <p:cNvSpPr txBox="1"/>
          <p:nvPr/>
        </p:nvSpPr>
        <p:spPr>
          <a:xfrm>
            <a:off x="344306" y="1200697"/>
            <a:ext cx="8512537" cy="3539430"/>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root = </a:t>
            </a:r>
            <a:r>
              <a:rPr lang="en-GB" sz="1600" dirty="0" err="1"/>
              <a:t>ReactDOM.createRoot</a:t>
            </a:r>
            <a:r>
              <a:rPr lang="en-GB" sz="1600" dirty="0"/>
              <a:t>(</a:t>
            </a:r>
            <a:r>
              <a:rPr lang="en-GB" sz="1600" dirty="0" err="1"/>
              <a:t>document.getElementById</a:t>
            </a:r>
            <a:r>
              <a:rPr lang="en-GB" sz="1600" dirty="0"/>
              <a:t>('root’));</a:t>
            </a:r>
          </a:p>
          <a:p>
            <a:endParaRPr lang="en-GB" sz="1600" dirty="0">
              <a:solidFill>
                <a:schemeClr val="accent1">
                  <a:lumMod val="25000"/>
                </a:schemeClr>
              </a:solidFill>
            </a:endParaRPr>
          </a:p>
          <a:p>
            <a:r>
              <a:rPr lang="en-GB" sz="1600" dirty="0">
                <a:solidFill>
                  <a:schemeClr val="accent1">
                    <a:lumMod val="25000"/>
                  </a:schemeClr>
                </a:solidFill>
              </a:rPr>
              <a:t>// Create the function component</a:t>
            </a:r>
            <a:endParaRPr lang="en-GB" sz="1600" dirty="0"/>
          </a:p>
          <a:p>
            <a:r>
              <a:rPr lang="en-GB" sz="1600" dirty="0" err="1"/>
              <a:t>const</a:t>
            </a:r>
            <a:r>
              <a:rPr lang="en-GB" sz="1600" dirty="0"/>
              <a:t> Hello = () =&gt; { return &lt;h1&gt;Hello World&lt;/h1&gt;; }</a:t>
            </a:r>
          </a:p>
          <a:p>
            <a:endParaRPr lang="en-GB" sz="1600" dirty="0">
              <a:solidFill>
                <a:schemeClr val="accent1">
                  <a:lumMod val="25000"/>
                </a:schemeClr>
              </a:solidFill>
            </a:endParaRPr>
          </a:p>
          <a:p>
            <a:r>
              <a:rPr lang="en-GB" sz="1600" dirty="0">
                <a:solidFill>
                  <a:schemeClr val="accent1">
                    <a:lumMod val="25000"/>
                  </a:schemeClr>
                </a:solidFill>
              </a:rPr>
              <a:t>// Treat the function component just like JavaScript function</a:t>
            </a:r>
            <a:endParaRPr lang="en-GB" sz="1600" dirty="0"/>
          </a:p>
          <a:p>
            <a:r>
              <a:rPr lang="en-GB" sz="1600" dirty="0" err="1"/>
              <a:t>root.render</a:t>
            </a:r>
            <a:r>
              <a:rPr lang="en-GB" sz="1600" dirty="0"/>
              <a:t>(</a:t>
            </a:r>
            <a:r>
              <a:rPr lang="en-GB" sz="1600" b="1" dirty="0"/>
              <a:t>Hello()</a:t>
            </a:r>
            <a:r>
              <a:rPr lang="en-GB" sz="1600" dirty="0"/>
              <a:t>);</a:t>
            </a:r>
          </a:p>
          <a:p>
            <a:endParaRPr lang="en-GB" sz="1600" dirty="0"/>
          </a:p>
          <a:p>
            <a:r>
              <a:rPr lang="en-GB" sz="1600" dirty="0">
                <a:solidFill>
                  <a:schemeClr val="accent1">
                    <a:lumMod val="25000"/>
                  </a:schemeClr>
                </a:solidFill>
              </a:rPr>
              <a:t>// Render as a function component</a:t>
            </a:r>
            <a:endParaRPr lang="en-GB" sz="1600" dirty="0"/>
          </a:p>
          <a:p>
            <a:r>
              <a:rPr lang="en-GB" sz="1600" dirty="0" err="1"/>
              <a:t>root.render</a:t>
            </a:r>
            <a:r>
              <a:rPr lang="en-GB" sz="1600" dirty="0"/>
              <a:t>(</a:t>
            </a:r>
            <a:r>
              <a:rPr lang="en-GB" sz="1600" b="1" dirty="0"/>
              <a:t>&lt;Hello/&gt;</a:t>
            </a:r>
            <a:r>
              <a:rPr lang="en-GB" sz="1600" dirty="0"/>
              <a:t>);</a:t>
            </a:r>
          </a:p>
          <a:p>
            <a:endParaRPr lang="en-GB" sz="1600" dirty="0"/>
          </a:p>
          <a:p>
            <a:r>
              <a:rPr lang="en-GB" sz="1600" dirty="0">
                <a:solidFill>
                  <a:schemeClr val="accent1">
                    <a:lumMod val="25000"/>
                  </a:schemeClr>
                </a:solidFill>
              </a:rPr>
              <a:t>// Render as a subcomponent of another function component</a:t>
            </a:r>
            <a:endParaRPr lang="en-GB" sz="1600" dirty="0"/>
          </a:p>
          <a:p>
            <a:r>
              <a:rPr lang="en-GB" sz="1600" dirty="0" err="1"/>
              <a:t>const</a:t>
            </a:r>
            <a:r>
              <a:rPr lang="en-GB" sz="1600" dirty="0"/>
              <a:t> Message = () =&gt; { return &lt;div&gt;</a:t>
            </a:r>
            <a:r>
              <a:rPr lang="en-GB" sz="1600" b="1" dirty="0"/>
              <a:t>&lt;Hello/&gt;</a:t>
            </a:r>
            <a:r>
              <a:rPr lang="en-GB" sz="1600" dirty="0"/>
              <a:t>&lt;/div&gt;; }</a:t>
            </a:r>
          </a:p>
          <a:p>
            <a:r>
              <a:rPr lang="en-GB" sz="1600" dirty="0" err="1"/>
              <a:t>root.render</a:t>
            </a:r>
            <a:r>
              <a:rPr lang="en-GB" sz="1600" dirty="0"/>
              <a:t>(&lt;Message/&gt;);</a:t>
            </a:r>
          </a:p>
        </p:txBody>
      </p:sp>
      <p:sp>
        <p:nvSpPr>
          <p:cNvPr id="8" name="TextBox 7">
            <a:extLst>
              <a:ext uri="{FF2B5EF4-FFF2-40B4-BE49-F238E27FC236}">
                <a16:creationId xmlns:a16="http://schemas.microsoft.com/office/drawing/2014/main" id="{83E72545-6B33-24F6-9570-E2766EC069DF}"/>
              </a:ext>
            </a:extLst>
          </p:cNvPr>
          <p:cNvSpPr txBox="1"/>
          <p:nvPr/>
        </p:nvSpPr>
        <p:spPr>
          <a:xfrm>
            <a:off x="3237105" y="5324903"/>
            <a:ext cx="5663147" cy="1077218"/>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Create the function component</a:t>
            </a:r>
            <a:endParaRPr lang="en-GB" sz="1600" dirty="0"/>
          </a:p>
          <a:p>
            <a:r>
              <a:rPr lang="en-GB" sz="1600" dirty="0" err="1"/>
              <a:t>const</a:t>
            </a:r>
            <a:r>
              <a:rPr lang="en-GB" sz="1600" dirty="0"/>
              <a:t> Hello = () =&gt; { return &lt;h1&gt;Hello World&lt;/h1&gt;; }</a:t>
            </a:r>
          </a:p>
          <a:p>
            <a:endParaRPr lang="en-GB" sz="1600" dirty="0"/>
          </a:p>
          <a:p>
            <a:r>
              <a:rPr lang="en-GB" sz="1600" dirty="0"/>
              <a:t>export default Hello;</a:t>
            </a:r>
          </a:p>
        </p:txBody>
      </p:sp>
      <p:sp>
        <p:nvSpPr>
          <p:cNvPr id="9" name="TextBox 8">
            <a:extLst>
              <a:ext uri="{FF2B5EF4-FFF2-40B4-BE49-F238E27FC236}">
                <a16:creationId xmlns:a16="http://schemas.microsoft.com/office/drawing/2014/main" id="{51CDCF5D-E7CB-531F-6C2B-9B93573EE179}"/>
              </a:ext>
            </a:extLst>
          </p:cNvPr>
          <p:cNvSpPr txBox="1"/>
          <p:nvPr/>
        </p:nvSpPr>
        <p:spPr>
          <a:xfrm>
            <a:off x="170563" y="4831361"/>
            <a:ext cx="2975354" cy="1754326"/>
          </a:xfrm>
          <a:prstGeom prst="rect">
            <a:avLst/>
          </a:prstGeom>
          <a:noFill/>
        </p:spPr>
        <p:txBody>
          <a:bodyPr wrap="square" rtlCol="0">
            <a:spAutoFit/>
          </a:bodyPr>
          <a:lstStyle/>
          <a:p>
            <a:r>
              <a:rPr lang="en-GB" dirty="0"/>
              <a:t>Remember, we should really declare our component in a separate </a:t>
            </a:r>
            <a:r>
              <a:rPr lang="en-GB" dirty="0" err="1"/>
              <a:t>js</a:t>
            </a:r>
            <a:r>
              <a:rPr lang="en-GB" dirty="0"/>
              <a:t> file within the </a:t>
            </a:r>
            <a:r>
              <a:rPr lang="en-GB" i="1" dirty="0" err="1"/>
              <a:t>src</a:t>
            </a:r>
            <a:r>
              <a:rPr lang="en-GB" dirty="0"/>
              <a:t> directory and export it so it can be reused.</a:t>
            </a:r>
          </a:p>
        </p:txBody>
      </p:sp>
      <p:sp>
        <p:nvSpPr>
          <p:cNvPr id="10" name="TextBox 9">
            <a:extLst>
              <a:ext uri="{FF2B5EF4-FFF2-40B4-BE49-F238E27FC236}">
                <a16:creationId xmlns:a16="http://schemas.microsoft.com/office/drawing/2014/main" id="{FEC5CB35-1403-BE0E-F581-38E545C32F1D}"/>
              </a:ext>
            </a:extLst>
          </p:cNvPr>
          <p:cNvSpPr txBox="1"/>
          <p:nvPr/>
        </p:nvSpPr>
        <p:spPr>
          <a:xfrm>
            <a:off x="6123859" y="3324149"/>
            <a:ext cx="2675835" cy="1169551"/>
          </a:xfrm>
          <a:prstGeom prst="rect">
            <a:avLst/>
          </a:prstGeom>
          <a:noFill/>
        </p:spPr>
        <p:txBody>
          <a:bodyPr wrap="square" rtlCol="0">
            <a:spAutoFit/>
          </a:bodyPr>
          <a:lstStyle/>
          <a:p>
            <a:r>
              <a:rPr lang="en-GB" sz="1400" i="1" dirty="0"/>
              <a:t>Components can refer to other components in their output, hence we can use the Hello component in the output of the Message component. </a:t>
            </a:r>
          </a:p>
        </p:txBody>
      </p:sp>
      <p:cxnSp>
        <p:nvCxnSpPr>
          <p:cNvPr id="12" name="Connector: Elbow 11">
            <a:extLst>
              <a:ext uri="{FF2B5EF4-FFF2-40B4-BE49-F238E27FC236}">
                <a16:creationId xmlns:a16="http://schemas.microsoft.com/office/drawing/2014/main" id="{B595CA66-0D34-3394-2C31-97875405C32C}"/>
              </a:ext>
            </a:extLst>
          </p:cNvPr>
          <p:cNvCxnSpPr>
            <a:stCxn id="10" idx="1"/>
          </p:cNvCxnSpPr>
          <p:nvPr/>
        </p:nvCxnSpPr>
        <p:spPr bwMode="auto">
          <a:xfrm rot="10800000" flipV="1">
            <a:off x="5330061" y="3908925"/>
            <a:ext cx="793799" cy="369332"/>
          </a:xfrm>
          <a:prstGeom prst="bentConnector3">
            <a:avLst>
              <a:gd name="adj1" fmla="val 7026"/>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a:extLst>
              <a:ext uri="{FF2B5EF4-FFF2-40B4-BE49-F238E27FC236}">
                <a16:creationId xmlns:a16="http://schemas.microsoft.com/office/drawing/2014/main" id="{B0F4A2CD-A1AB-0D5E-F58C-41032644FE93}"/>
              </a:ext>
            </a:extLst>
          </p:cNvPr>
          <p:cNvSpPr txBox="1"/>
          <p:nvPr/>
        </p:nvSpPr>
        <p:spPr>
          <a:xfrm>
            <a:off x="3193294" y="4986349"/>
            <a:ext cx="915635" cy="338554"/>
          </a:xfrm>
          <a:prstGeom prst="rect">
            <a:avLst/>
          </a:prstGeom>
          <a:noFill/>
        </p:spPr>
        <p:txBody>
          <a:bodyPr wrap="none" rtlCol="0">
            <a:spAutoFit/>
          </a:bodyPr>
          <a:lstStyle/>
          <a:p>
            <a:r>
              <a:rPr lang="en-GB" sz="1600" b="1" dirty="0"/>
              <a:t>Hello.js</a:t>
            </a:r>
          </a:p>
        </p:txBody>
      </p:sp>
    </p:spTree>
    <p:extLst>
      <p:ext uri="{BB962C8B-B14F-4D97-AF65-F5344CB8AC3E}">
        <p14:creationId xmlns:p14="http://schemas.microsoft.com/office/powerpoint/2010/main" val="2474883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BE3B-DAA9-E2FD-EB22-AAE76ACCD40A}"/>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0D78501-73FF-B2C4-FF7E-B937CB474E70}"/>
              </a:ext>
            </a:extLst>
          </p:cNvPr>
          <p:cNvSpPr>
            <a:spLocks noGrp="1"/>
          </p:cNvSpPr>
          <p:nvPr>
            <p:ph idx="1"/>
          </p:nvPr>
        </p:nvSpPr>
        <p:spPr>
          <a:xfrm>
            <a:off x="257175" y="844550"/>
            <a:ext cx="8593080" cy="1330111"/>
          </a:xfrm>
        </p:spPr>
        <p:txBody>
          <a:bodyPr/>
          <a:lstStyle/>
          <a:p>
            <a:r>
              <a:rPr lang="en-GB" dirty="0"/>
              <a:t>Create a function component to say “Hello World”</a:t>
            </a:r>
          </a:p>
          <a:p>
            <a:pPr lvl="1"/>
            <a:r>
              <a:rPr lang="en-GB" dirty="0"/>
              <a:t>We will cheat a bit, functional components </a:t>
            </a:r>
            <a:r>
              <a:rPr lang="en-GB" b="1" dirty="0"/>
              <a:t>should always</a:t>
            </a:r>
            <a:r>
              <a:rPr lang="en-GB" dirty="0"/>
              <a:t> be declared in separate files but for this exercise we will create some simple components in the index.js file</a:t>
            </a:r>
          </a:p>
          <a:p>
            <a:endParaRPr lang="en-GB" dirty="0"/>
          </a:p>
        </p:txBody>
      </p:sp>
      <p:sp>
        <p:nvSpPr>
          <p:cNvPr id="4" name="Footer Placeholder 3">
            <a:extLst>
              <a:ext uri="{FF2B5EF4-FFF2-40B4-BE49-F238E27FC236}">
                <a16:creationId xmlns:a16="http://schemas.microsoft.com/office/drawing/2014/main" id="{260C88AD-1A06-0E8A-A08E-727314D3391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E46FEE0-BAF4-D860-D065-9AAB371F097E}"/>
              </a:ext>
            </a:extLst>
          </p:cNvPr>
          <p:cNvSpPr txBox="1"/>
          <p:nvPr/>
        </p:nvSpPr>
        <p:spPr>
          <a:xfrm>
            <a:off x="507428" y="2434056"/>
            <a:ext cx="8186293" cy="4278094"/>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err="1"/>
              <a:t>const</a:t>
            </a:r>
            <a:r>
              <a:rPr lang="en-GB" sz="1600" dirty="0"/>
              <a:t> Hello = () =&gt; { return &lt;h1&gt;Hello World&lt;/h1&gt;; }</a:t>
            </a:r>
          </a:p>
          <a:p>
            <a:r>
              <a:rPr lang="en-GB" sz="1600" dirty="0" err="1"/>
              <a:t>const</a:t>
            </a:r>
            <a:r>
              <a:rPr lang="en-GB" sz="1600" dirty="0"/>
              <a:t> Message = () =&gt; { return &lt;div&gt;Message is &lt;Hello /&gt;&lt;/div&gt;; }</a:t>
            </a:r>
          </a:p>
          <a:p>
            <a:endParaRPr lang="en-GB" sz="1600" dirty="0"/>
          </a:p>
          <a:p>
            <a:r>
              <a:rPr lang="en-GB" sz="1600" dirty="0"/>
              <a:t>function example()</a:t>
            </a:r>
          </a:p>
          <a:p>
            <a:r>
              <a:rPr lang="en-GB" sz="1600" dirty="0"/>
              <a:t>{</a:t>
            </a:r>
          </a:p>
          <a:p>
            <a:r>
              <a:rPr lang="en-GB" sz="1600" dirty="0"/>
              <a:t>   </a:t>
            </a:r>
            <a:r>
              <a:rPr lang="en-GB" sz="1600" dirty="0">
                <a:solidFill>
                  <a:schemeClr val="accent1">
                    <a:lumMod val="25000"/>
                  </a:schemeClr>
                </a:solidFill>
              </a:rPr>
              <a:t>// Comment two of these lines at a time</a:t>
            </a:r>
          </a:p>
          <a:p>
            <a:r>
              <a:rPr lang="en-GB" sz="1600" dirty="0"/>
              <a:t>   return Hello();             </a:t>
            </a:r>
            <a:r>
              <a:rPr lang="en-GB" sz="1600" dirty="0">
                <a:solidFill>
                  <a:schemeClr val="accent1">
                    <a:lumMod val="25000"/>
                  </a:schemeClr>
                </a:solidFill>
              </a:rPr>
              <a:t>// We can call the component like a function </a:t>
            </a:r>
            <a:endParaRPr lang="en-GB" sz="1600" dirty="0"/>
          </a:p>
          <a:p>
            <a:r>
              <a:rPr lang="en-GB" sz="1600" dirty="0"/>
              <a:t>   return &lt;Hello /&gt;;         </a:t>
            </a:r>
            <a:r>
              <a:rPr lang="en-GB" sz="1600" dirty="0">
                <a:solidFill>
                  <a:schemeClr val="accent1">
                    <a:lumMod val="25000"/>
                  </a:schemeClr>
                </a:solidFill>
              </a:rPr>
              <a:t>// We can use or component as JSX tag </a:t>
            </a:r>
            <a:endParaRPr lang="en-GB" sz="1600" dirty="0"/>
          </a:p>
          <a:p>
            <a:r>
              <a:rPr lang="en-GB" sz="1600" dirty="0"/>
              <a:t>   return &lt;Message /&gt;;   </a:t>
            </a:r>
            <a:r>
              <a:rPr lang="en-GB" sz="1600" dirty="0">
                <a:solidFill>
                  <a:schemeClr val="accent1">
                    <a:lumMod val="25000"/>
                  </a:schemeClr>
                </a:solidFill>
              </a:rPr>
              <a:t>// Use the Hello component as a subcomponent of Message</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Tree>
    <p:extLst>
      <p:ext uri="{BB962C8B-B14F-4D97-AF65-F5344CB8AC3E}">
        <p14:creationId xmlns:p14="http://schemas.microsoft.com/office/powerpoint/2010/main" val="1320665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FAC1-6177-C2AE-40D2-DED5B4237312}"/>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0972C71C-5515-E8CB-602B-4B0F74A64253}"/>
              </a:ext>
            </a:extLst>
          </p:cNvPr>
          <p:cNvSpPr>
            <a:spLocks noGrp="1"/>
          </p:cNvSpPr>
          <p:nvPr>
            <p:ph idx="1"/>
          </p:nvPr>
        </p:nvSpPr>
        <p:spPr>
          <a:xfrm>
            <a:off x="257175" y="800693"/>
            <a:ext cx="8629650" cy="530636"/>
          </a:xfrm>
        </p:spPr>
        <p:txBody>
          <a:bodyPr/>
          <a:lstStyle/>
          <a:p>
            <a:r>
              <a:rPr lang="en-GB" dirty="0"/>
              <a:t>Create a Form component and add button &amp; form submit event handlers</a:t>
            </a:r>
          </a:p>
        </p:txBody>
      </p:sp>
      <p:sp>
        <p:nvSpPr>
          <p:cNvPr id="4" name="Footer Placeholder 3">
            <a:extLst>
              <a:ext uri="{FF2B5EF4-FFF2-40B4-BE49-F238E27FC236}">
                <a16:creationId xmlns:a16="http://schemas.microsoft.com/office/drawing/2014/main" id="{E814CD4E-0533-B380-D7B8-BB492B981D8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6210297-9B52-92E8-6682-567D812B7A91}"/>
              </a:ext>
            </a:extLst>
          </p:cNvPr>
          <p:cNvSpPr txBox="1"/>
          <p:nvPr/>
        </p:nvSpPr>
        <p:spPr>
          <a:xfrm>
            <a:off x="374770" y="1477417"/>
            <a:ext cx="5874420" cy="5262979"/>
          </a:xfrm>
          <a:prstGeom prst="rect">
            <a:avLst/>
          </a:prstGeom>
          <a:solidFill>
            <a:schemeClr val="accent6">
              <a:lumMod val="20000"/>
              <a:lumOff val="80000"/>
            </a:schemeClr>
          </a:solidFill>
        </p:spPr>
        <p:txBody>
          <a:bodyPr wrap="square" rtlCol="0">
            <a:spAutoFit/>
          </a:bodyPr>
          <a:lstStyle/>
          <a:p>
            <a:r>
              <a:rPr lang="en-GB" sz="1600" dirty="0"/>
              <a:t>function Form() {</a:t>
            </a:r>
          </a:p>
          <a:p>
            <a:endParaRPr lang="en-GB" sz="1600" dirty="0"/>
          </a:p>
          <a:p>
            <a:r>
              <a:rPr lang="en-GB" sz="1600" dirty="0"/>
              <a:t>   // Event handler for button click</a:t>
            </a:r>
          </a:p>
          <a:p>
            <a:r>
              <a:rPr lang="en-GB" sz="1600" dirty="0"/>
              <a:t>   function </a:t>
            </a:r>
            <a:r>
              <a:rPr lang="en-GB" sz="1600" dirty="0" err="1"/>
              <a:t>sayHello</a:t>
            </a:r>
            <a:r>
              <a:rPr lang="en-GB" sz="1600" dirty="0"/>
              <a:t>(e) {</a:t>
            </a:r>
          </a:p>
          <a:p>
            <a:r>
              <a:rPr lang="en-GB" sz="1600" dirty="0"/>
              <a:t>      console.log("Hello");</a:t>
            </a:r>
          </a:p>
          <a:p>
            <a:r>
              <a:rPr lang="en-GB" sz="1600" dirty="0"/>
              <a:t>      </a:t>
            </a:r>
            <a:r>
              <a:rPr lang="en-GB" sz="1600" dirty="0" err="1"/>
              <a:t>e.preventDefault</a:t>
            </a:r>
            <a:r>
              <a:rPr lang="en-GB" sz="1600" dirty="0"/>
              <a:t>();</a:t>
            </a:r>
          </a:p>
          <a:p>
            <a:r>
              <a:rPr lang="en-GB" sz="1600" dirty="0"/>
              <a:t>   }</a:t>
            </a:r>
          </a:p>
          <a:p>
            <a:endParaRPr lang="en-GB" sz="1600" dirty="0"/>
          </a:p>
          <a:p>
            <a:r>
              <a:rPr lang="en-GB" sz="1600" dirty="0"/>
              <a:t>   function </a:t>
            </a:r>
            <a:r>
              <a:rPr lang="en-GB" sz="1600" dirty="0" err="1"/>
              <a:t>handleSubmit</a:t>
            </a:r>
            <a:r>
              <a:rPr lang="en-GB" sz="1600" dirty="0"/>
              <a:t>(e) {</a:t>
            </a:r>
          </a:p>
          <a:p>
            <a:r>
              <a:rPr lang="en-GB" sz="1600" dirty="0"/>
              <a:t>      console.log("Form submitted");</a:t>
            </a:r>
          </a:p>
          <a:p>
            <a:r>
              <a:rPr lang="en-GB" sz="1600" dirty="0"/>
              <a:t>      </a:t>
            </a:r>
            <a:r>
              <a:rPr lang="en-GB" sz="1600" dirty="0" err="1"/>
              <a:t>e.preventDefault</a:t>
            </a:r>
            <a:r>
              <a:rPr lang="en-GB" sz="1600" dirty="0"/>
              <a:t>();</a:t>
            </a:r>
          </a:p>
          <a:p>
            <a:r>
              <a:rPr lang="en-GB" sz="1600" dirty="0"/>
              <a:t>   }</a:t>
            </a:r>
          </a:p>
          <a:p>
            <a:endParaRPr lang="en-GB" sz="1600" dirty="0"/>
          </a:p>
          <a:p>
            <a:r>
              <a:rPr lang="en-GB" sz="1600" dirty="0"/>
              <a:t>   return (</a:t>
            </a:r>
          </a:p>
          <a:p>
            <a:r>
              <a:rPr lang="en-GB" sz="1600" dirty="0"/>
              <a:t>      &lt;form </a:t>
            </a:r>
            <a:r>
              <a:rPr lang="en-GB" sz="1600" dirty="0" err="1"/>
              <a:t>onSubmit</a:t>
            </a:r>
            <a:r>
              <a:rPr lang="en-GB" sz="1600" dirty="0"/>
              <a:t>={</a:t>
            </a:r>
            <a:r>
              <a:rPr lang="en-GB" sz="1600" dirty="0" err="1"/>
              <a:t>handleSubmit</a:t>
            </a:r>
            <a:r>
              <a:rPr lang="en-GB" sz="1600" dirty="0"/>
              <a:t>}&gt;</a:t>
            </a:r>
          </a:p>
          <a:p>
            <a:r>
              <a:rPr lang="en-GB" sz="1600" dirty="0"/>
              <a:t>         &lt;button </a:t>
            </a:r>
            <a:r>
              <a:rPr lang="en-GB" sz="1600" dirty="0" err="1"/>
              <a:t>onClick</a:t>
            </a:r>
            <a:r>
              <a:rPr lang="en-GB" sz="1600" dirty="0"/>
              <a:t>={</a:t>
            </a:r>
            <a:r>
              <a:rPr lang="en-GB" sz="1600" dirty="0" err="1"/>
              <a:t>sayHello</a:t>
            </a:r>
            <a:r>
              <a:rPr lang="en-GB" sz="1600" dirty="0"/>
              <a:t>}&gt;Say Hello&lt;/button&gt;</a:t>
            </a:r>
          </a:p>
          <a:p>
            <a:r>
              <a:rPr lang="en-GB" sz="1600" dirty="0"/>
              <a:t>         &lt;button type="submit"&gt;Submit&lt;/button&gt;</a:t>
            </a:r>
          </a:p>
          <a:p>
            <a:r>
              <a:rPr lang="en-GB" sz="1600" dirty="0"/>
              <a:t>      &lt;/form&gt;);</a:t>
            </a:r>
          </a:p>
          <a:p>
            <a:r>
              <a:rPr lang="en-GB" sz="1600" dirty="0"/>
              <a:t>}</a:t>
            </a:r>
          </a:p>
          <a:p>
            <a:endParaRPr lang="en-GB" sz="1600" dirty="0"/>
          </a:p>
          <a:p>
            <a:r>
              <a:rPr lang="en-GB" sz="1600" dirty="0"/>
              <a:t>export default Form;</a:t>
            </a:r>
          </a:p>
        </p:txBody>
      </p:sp>
      <p:sp>
        <p:nvSpPr>
          <p:cNvPr id="6" name="TextBox 5">
            <a:extLst>
              <a:ext uri="{FF2B5EF4-FFF2-40B4-BE49-F238E27FC236}">
                <a16:creationId xmlns:a16="http://schemas.microsoft.com/office/drawing/2014/main" id="{6EB58E99-D045-E137-27EB-F7DB3C5CA35D}"/>
              </a:ext>
            </a:extLst>
          </p:cNvPr>
          <p:cNvSpPr txBox="1"/>
          <p:nvPr/>
        </p:nvSpPr>
        <p:spPr>
          <a:xfrm>
            <a:off x="6399950" y="3447187"/>
            <a:ext cx="2630008" cy="3293209"/>
          </a:xfrm>
          <a:prstGeom prst="rect">
            <a:avLst/>
          </a:prstGeom>
          <a:solidFill>
            <a:schemeClr val="accent6">
              <a:lumMod val="20000"/>
              <a:lumOff val="80000"/>
            </a:schemeClr>
          </a:solidFill>
        </p:spPr>
        <p:txBody>
          <a:bodyPr wrap="square" rtlCol="0">
            <a:spAutoFit/>
          </a:bodyPr>
          <a:lstStyle/>
          <a:p>
            <a:r>
              <a:rPr lang="en-GB" sz="1600" dirty="0"/>
              <a:t>import Form from ‘./Form';</a:t>
            </a:r>
          </a:p>
          <a:p>
            <a:r>
              <a:rPr lang="en-GB" sz="1600" dirty="0">
                <a:solidFill>
                  <a:schemeClr val="bg1">
                    <a:lumMod val="50000"/>
                  </a:schemeClr>
                </a:solidFill>
              </a:rPr>
              <a:t>……….</a:t>
            </a:r>
          </a:p>
          <a:p>
            <a:endParaRPr lang="en-GB" sz="1600" dirty="0"/>
          </a:p>
          <a:p>
            <a:r>
              <a:rPr lang="en-GB" sz="1600" dirty="0"/>
              <a:t>function example()</a:t>
            </a:r>
          </a:p>
          <a:p>
            <a:r>
              <a:rPr lang="en-GB" sz="1600" dirty="0"/>
              <a:t>{</a:t>
            </a:r>
          </a:p>
          <a:p>
            <a:r>
              <a:rPr lang="en-GB" sz="1600" dirty="0"/>
              <a:t>     return &lt;Form /&gt;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7" name="TextBox 6">
            <a:extLst>
              <a:ext uri="{FF2B5EF4-FFF2-40B4-BE49-F238E27FC236}">
                <a16:creationId xmlns:a16="http://schemas.microsoft.com/office/drawing/2014/main" id="{D2A5EE1C-20BB-4D95-0485-AF506ED449D9}"/>
              </a:ext>
            </a:extLst>
          </p:cNvPr>
          <p:cNvSpPr txBox="1"/>
          <p:nvPr/>
        </p:nvSpPr>
        <p:spPr>
          <a:xfrm>
            <a:off x="7715174" y="3108994"/>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8" name="TextBox 7">
            <a:extLst>
              <a:ext uri="{FF2B5EF4-FFF2-40B4-BE49-F238E27FC236}">
                <a16:creationId xmlns:a16="http://schemas.microsoft.com/office/drawing/2014/main" id="{9E712A54-B1F6-638E-8F4B-31E5061BBA83}"/>
              </a:ext>
            </a:extLst>
          </p:cNvPr>
          <p:cNvSpPr txBox="1"/>
          <p:nvPr/>
        </p:nvSpPr>
        <p:spPr>
          <a:xfrm>
            <a:off x="5010006" y="1190536"/>
            <a:ext cx="1292341" cy="338554"/>
          </a:xfrm>
          <a:prstGeom prst="rect">
            <a:avLst/>
          </a:prstGeom>
          <a:noFill/>
        </p:spPr>
        <p:txBody>
          <a:bodyPr wrap="none" rtlCol="0">
            <a:spAutoFit/>
          </a:bodyPr>
          <a:lstStyle/>
          <a:p>
            <a:r>
              <a:rPr lang="en-GB" sz="1600" b="1" dirty="0" err="1"/>
              <a:t>src</a:t>
            </a:r>
            <a:r>
              <a:rPr lang="en-GB" sz="1600" b="1" dirty="0"/>
              <a:t>/Form.js</a:t>
            </a:r>
          </a:p>
        </p:txBody>
      </p:sp>
    </p:spTree>
    <p:extLst>
      <p:ext uri="{BB962C8B-B14F-4D97-AF65-F5344CB8AC3E}">
        <p14:creationId xmlns:p14="http://schemas.microsoft.com/office/powerpoint/2010/main" val="16877296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C2E94-26E5-A8B2-E476-B00F85DE619D}"/>
              </a:ext>
            </a:extLst>
          </p:cNvPr>
          <p:cNvSpPr>
            <a:spLocks noGrp="1"/>
          </p:cNvSpPr>
          <p:nvPr>
            <p:ph type="title"/>
          </p:nvPr>
        </p:nvSpPr>
        <p:spPr>
          <a:xfrm>
            <a:off x="3989247" y="0"/>
            <a:ext cx="4954727" cy="642010"/>
          </a:xfrm>
        </p:spPr>
        <p:txBody>
          <a:bodyPr/>
          <a:lstStyle/>
          <a:p>
            <a:r>
              <a:rPr lang="en-GB" dirty="0"/>
              <a:t>Subcomponents</a:t>
            </a:r>
          </a:p>
        </p:txBody>
      </p:sp>
      <p:sp>
        <p:nvSpPr>
          <p:cNvPr id="3" name="Content Placeholder 2">
            <a:extLst>
              <a:ext uri="{FF2B5EF4-FFF2-40B4-BE49-F238E27FC236}">
                <a16:creationId xmlns:a16="http://schemas.microsoft.com/office/drawing/2014/main" id="{F8E1C13A-D363-5E2F-F4D2-C62E22D70F1D}"/>
              </a:ext>
            </a:extLst>
          </p:cNvPr>
          <p:cNvSpPr>
            <a:spLocks noGrp="1"/>
          </p:cNvSpPr>
          <p:nvPr>
            <p:ph idx="1"/>
          </p:nvPr>
        </p:nvSpPr>
        <p:spPr>
          <a:xfrm>
            <a:off x="55685" y="42962"/>
            <a:ext cx="4516315" cy="1389793"/>
          </a:xfrm>
          <a:solidFill>
            <a:schemeClr val="bg1"/>
          </a:solidFill>
          <a:ln>
            <a:solidFill>
              <a:schemeClr val="tx1"/>
            </a:solidFill>
          </a:ln>
        </p:spPr>
        <p:txBody>
          <a:bodyPr/>
          <a:lstStyle/>
          <a:p>
            <a:r>
              <a:rPr lang="en-GB" dirty="0"/>
              <a:t>The idea of splitting components into smaller and smaller subcomponents is fundamental to working within React</a:t>
            </a:r>
          </a:p>
        </p:txBody>
      </p:sp>
      <p:sp>
        <p:nvSpPr>
          <p:cNvPr id="4" name="Footer Placeholder 3">
            <a:extLst>
              <a:ext uri="{FF2B5EF4-FFF2-40B4-BE49-F238E27FC236}">
                <a16:creationId xmlns:a16="http://schemas.microsoft.com/office/drawing/2014/main" id="{D1CCD497-25F8-99A2-C195-D52EF86E5EB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5DF2D60-61D2-FB93-91AF-9542A06ADE21}"/>
              </a:ext>
            </a:extLst>
          </p:cNvPr>
          <p:cNvSpPr txBox="1"/>
          <p:nvPr/>
        </p:nvSpPr>
        <p:spPr>
          <a:xfrm>
            <a:off x="79375" y="1527983"/>
            <a:ext cx="3999891" cy="526297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Comment(props) {</a:t>
            </a:r>
          </a:p>
          <a:p>
            <a:r>
              <a:rPr lang="en-GB" sz="1600" dirty="0"/>
              <a:t>  return (</a:t>
            </a:r>
          </a:p>
          <a:p>
            <a:r>
              <a:rPr lang="en-GB" sz="1600" dirty="0"/>
              <a:t>    &lt;div </a:t>
            </a:r>
            <a:r>
              <a:rPr lang="en-GB" sz="1600" dirty="0" err="1"/>
              <a:t>className</a:t>
            </a:r>
            <a:r>
              <a:rPr lang="en-GB" sz="1600" dirty="0"/>
              <a:t>="Comment"&gt;</a:t>
            </a:r>
          </a:p>
          <a:p>
            <a:r>
              <a:rPr lang="en-GB" sz="1600" dirty="0"/>
              <a:t>      &lt;div </a:t>
            </a:r>
            <a:r>
              <a:rPr lang="en-GB" sz="1600" dirty="0" err="1"/>
              <a:t>className</a:t>
            </a:r>
            <a:r>
              <a:rPr lang="en-GB" sz="1600" dirty="0"/>
              <a:t>="</a:t>
            </a:r>
            <a:r>
              <a:rPr lang="en-GB" sz="1600" dirty="0" err="1"/>
              <a:t>UserInfo</a:t>
            </a:r>
            <a:r>
              <a:rPr lang="en-GB" sz="1600" dirty="0"/>
              <a:t>"&gt;</a:t>
            </a:r>
          </a:p>
          <a:p>
            <a:r>
              <a:rPr lang="en-GB" sz="1600" dirty="0"/>
              <a:t>        &lt;</a:t>
            </a:r>
            <a:r>
              <a:rPr lang="en-GB" sz="1600" dirty="0" err="1"/>
              <a:t>img</a:t>
            </a:r>
            <a:r>
              <a:rPr lang="en-GB" sz="1600" dirty="0"/>
              <a:t> </a:t>
            </a:r>
            <a:r>
              <a:rPr lang="en-GB" sz="1600" dirty="0" err="1"/>
              <a:t>className</a:t>
            </a:r>
            <a:r>
              <a:rPr lang="en-GB" sz="1600" dirty="0"/>
              <a:t>="Avatar"</a:t>
            </a:r>
          </a:p>
          <a:p>
            <a:r>
              <a:rPr lang="en-GB" sz="1600" dirty="0"/>
              <a:t>          </a:t>
            </a:r>
            <a:r>
              <a:rPr lang="en-GB" sz="1600" dirty="0" err="1"/>
              <a:t>src</a:t>
            </a:r>
            <a:r>
              <a:rPr lang="en-GB" sz="1600" dirty="0"/>
              <a:t>={</a:t>
            </a:r>
            <a:r>
              <a:rPr lang="en-GB" sz="1600" dirty="0" err="1"/>
              <a:t>props.author.avatarUrl</a:t>
            </a:r>
            <a:r>
              <a:rPr lang="en-GB" sz="1600" dirty="0"/>
              <a:t>}</a:t>
            </a:r>
          </a:p>
          <a:p>
            <a:r>
              <a:rPr lang="en-GB" sz="1600" dirty="0"/>
              <a:t>          alt={props.author.name}</a:t>
            </a:r>
          </a:p>
          <a:p>
            <a:r>
              <a:rPr lang="en-GB" sz="1600" dirty="0"/>
              <a:t>        /&gt;</a:t>
            </a:r>
          </a:p>
          <a:p>
            <a:r>
              <a:rPr lang="en-GB" sz="1600" dirty="0"/>
              <a:t>        &lt;div </a:t>
            </a:r>
            <a:r>
              <a:rPr lang="en-GB" sz="1600" dirty="0" err="1"/>
              <a:t>className</a:t>
            </a:r>
            <a:r>
              <a:rPr lang="en-GB" sz="1600" dirty="0"/>
              <a:t>="</a:t>
            </a:r>
            <a:r>
              <a:rPr lang="en-GB" sz="1600" dirty="0" err="1"/>
              <a:t>UserInfo</a:t>
            </a:r>
            <a:r>
              <a:rPr lang="en-GB" sz="1600" dirty="0"/>
              <a:t>-name"&gt;</a:t>
            </a:r>
          </a:p>
          <a:p>
            <a:r>
              <a:rPr lang="en-GB" sz="1600" dirty="0"/>
              <a:t>          {props.author.name}</a:t>
            </a:r>
          </a:p>
          <a:p>
            <a:r>
              <a:rPr lang="en-GB" sz="1600" dirty="0"/>
              <a:t>        &lt;/div&gt;</a:t>
            </a:r>
          </a:p>
          <a:p>
            <a:r>
              <a:rPr lang="en-GB" sz="1600" dirty="0"/>
              <a:t>      &lt;/div&gt;</a:t>
            </a:r>
          </a:p>
          <a:p>
            <a:r>
              <a:rPr lang="en-GB" sz="1600" dirty="0"/>
              <a:t>      &lt;div </a:t>
            </a:r>
            <a:r>
              <a:rPr lang="en-GB" sz="1600" dirty="0" err="1"/>
              <a:t>className</a:t>
            </a:r>
            <a:r>
              <a:rPr lang="en-GB" sz="1600" dirty="0"/>
              <a:t>="Comment-text"&gt;</a:t>
            </a:r>
          </a:p>
          <a:p>
            <a:r>
              <a:rPr lang="en-GB" sz="1600" dirty="0"/>
              <a:t>        {</a:t>
            </a:r>
            <a:r>
              <a:rPr lang="en-GB" sz="1600" dirty="0" err="1"/>
              <a:t>props.text</a:t>
            </a:r>
            <a:r>
              <a:rPr lang="en-GB" sz="1600" dirty="0"/>
              <a:t>}</a:t>
            </a:r>
          </a:p>
          <a:p>
            <a:r>
              <a:rPr lang="en-GB" sz="1600" dirty="0"/>
              <a:t>      &lt;/div&gt;</a:t>
            </a:r>
          </a:p>
          <a:p>
            <a:r>
              <a:rPr lang="en-GB" sz="1600" dirty="0"/>
              <a:t>      &lt;div </a:t>
            </a:r>
            <a:r>
              <a:rPr lang="en-GB" sz="1600" dirty="0" err="1"/>
              <a:t>className</a:t>
            </a:r>
            <a:r>
              <a:rPr lang="en-GB" sz="1600" dirty="0"/>
              <a:t>="Comment-date"&gt;</a:t>
            </a:r>
          </a:p>
          <a:p>
            <a:r>
              <a:rPr lang="en-GB" sz="1600" dirty="0"/>
              <a:t>        {</a:t>
            </a:r>
            <a:r>
              <a:rPr lang="en-GB" sz="1600" dirty="0" err="1"/>
              <a:t>formatDate</a:t>
            </a:r>
            <a:r>
              <a:rPr lang="en-GB" sz="1600" dirty="0"/>
              <a:t>(</a:t>
            </a:r>
            <a:r>
              <a:rPr lang="en-GB" sz="1600" dirty="0" err="1"/>
              <a:t>props.date</a:t>
            </a:r>
            <a:r>
              <a:rPr lang="en-GB" sz="1600" dirty="0"/>
              <a:t>)}</a:t>
            </a:r>
          </a:p>
          <a:p>
            <a:r>
              <a:rPr lang="en-GB" sz="1600" dirty="0"/>
              <a:t>      &lt;/div&gt;</a:t>
            </a:r>
          </a:p>
          <a:p>
            <a:r>
              <a:rPr lang="en-GB" sz="1600" dirty="0"/>
              <a:t>    &lt;/div&gt;</a:t>
            </a:r>
          </a:p>
          <a:p>
            <a:r>
              <a:rPr lang="en-GB" sz="1600" dirty="0"/>
              <a:t>  );</a:t>
            </a:r>
          </a:p>
          <a:p>
            <a:r>
              <a:rPr lang="en-GB" sz="1600" dirty="0"/>
              <a:t>}</a:t>
            </a:r>
          </a:p>
        </p:txBody>
      </p:sp>
      <p:sp>
        <p:nvSpPr>
          <p:cNvPr id="7" name="TextBox 6">
            <a:extLst>
              <a:ext uri="{FF2B5EF4-FFF2-40B4-BE49-F238E27FC236}">
                <a16:creationId xmlns:a16="http://schemas.microsoft.com/office/drawing/2014/main" id="{B9398011-887B-32A0-1471-07A845CCC413}"/>
              </a:ext>
            </a:extLst>
          </p:cNvPr>
          <p:cNvSpPr txBox="1"/>
          <p:nvPr/>
        </p:nvSpPr>
        <p:spPr>
          <a:xfrm>
            <a:off x="4981986" y="642010"/>
            <a:ext cx="3999891" cy="329320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Comment(props) {</a:t>
            </a:r>
          </a:p>
          <a:p>
            <a:r>
              <a:rPr lang="en-GB" sz="1600" dirty="0"/>
              <a:t>  return (</a:t>
            </a:r>
          </a:p>
          <a:p>
            <a:r>
              <a:rPr lang="en-GB" sz="1600" dirty="0"/>
              <a:t>    &lt;div </a:t>
            </a:r>
            <a:r>
              <a:rPr lang="en-GB" sz="1600" dirty="0" err="1"/>
              <a:t>className</a:t>
            </a:r>
            <a:r>
              <a:rPr lang="en-GB" sz="1600" dirty="0"/>
              <a:t>="Comment"&gt;</a:t>
            </a:r>
          </a:p>
          <a:p>
            <a:r>
              <a:rPr lang="en-GB" sz="1600" dirty="0"/>
              <a:t>      </a:t>
            </a:r>
            <a:r>
              <a:rPr lang="en-GB" sz="1600" b="1" dirty="0"/>
              <a:t>&lt;</a:t>
            </a:r>
            <a:r>
              <a:rPr lang="en-GB" sz="1600" b="1" dirty="0" err="1"/>
              <a:t>UserInfo</a:t>
            </a:r>
            <a:r>
              <a:rPr lang="en-GB" sz="1600" b="1" dirty="0"/>
              <a:t> user={</a:t>
            </a:r>
            <a:r>
              <a:rPr lang="en-GB" sz="1600" b="1" dirty="0" err="1"/>
              <a:t>props.author</a:t>
            </a:r>
            <a:r>
              <a:rPr lang="en-GB" sz="1600" b="1" dirty="0"/>
              <a:t>} /&gt;</a:t>
            </a:r>
          </a:p>
          <a:p>
            <a:r>
              <a:rPr lang="en-GB" sz="1600" dirty="0"/>
              <a:t>      &lt;div </a:t>
            </a:r>
            <a:r>
              <a:rPr lang="en-GB" sz="1600" dirty="0" err="1"/>
              <a:t>className</a:t>
            </a:r>
            <a:r>
              <a:rPr lang="en-GB" sz="1600" dirty="0"/>
              <a:t>="Comment-text"&gt;</a:t>
            </a:r>
          </a:p>
          <a:p>
            <a:r>
              <a:rPr lang="en-GB" sz="1600" dirty="0"/>
              <a:t>        {</a:t>
            </a:r>
            <a:r>
              <a:rPr lang="en-GB" sz="1600" dirty="0" err="1"/>
              <a:t>props.text</a:t>
            </a:r>
            <a:r>
              <a:rPr lang="en-GB" sz="1600" dirty="0"/>
              <a:t>}</a:t>
            </a:r>
          </a:p>
          <a:p>
            <a:r>
              <a:rPr lang="en-GB" sz="1600" dirty="0"/>
              <a:t>      &lt;/div&gt;</a:t>
            </a:r>
          </a:p>
          <a:p>
            <a:r>
              <a:rPr lang="en-GB" sz="1600" dirty="0"/>
              <a:t>      &lt;div </a:t>
            </a:r>
            <a:r>
              <a:rPr lang="en-GB" sz="1600" dirty="0" err="1"/>
              <a:t>className</a:t>
            </a:r>
            <a:r>
              <a:rPr lang="en-GB" sz="1600" dirty="0"/>
              <a:t>="Comment-date"&gt;</a:t>
            </a:r>
          </a:p>
          <a:p>
            <a:r>
              <a:rPr lang="en-GB" sz="1600" dirty="0"/>
              <a:t>        {</a:t>
            </a:r>
            <a:r>
              <a:rPr lang="en-GB" sz="1600" dirty="0" err="1"/>
              <a:t>formatDate</a:t>
            </a:r>
            <a:r>
              <a:rPr lang="en-GB" sz="1600" dirty="0"/>
              <a:t>(</a:t>
            </a:r>
            <a:r>
              <a:rPr lang="en-GB" sz="1600" dirty="0" err="1"/>
              <a:t>props.date</a:t>
            </a:r>
            <a:r>
              <a:rPr lang="en-GB" sz="1600" dirty="0"/>
              <a:t>)}</a:t>
            </a:r>
          </a:p>
          <a:p>
            <a:r>
              <a:rPr lang="en-GB" sz="1600" dirty="0"/>
              <a:t>      &lt;/div&gt;</a:t>
            </a:r>
          </a:p>
          <a:p>
            <a:r>
              <a:rPr lang="en-GB" sz="1600" dirty="0"/>
              <a:t>    &lt;/div&gt;</a:t>
            </a:r>
          </a:p>
          <a:p>
            <a:r>
              <a:rPr lang="en-GB" sz="1600" dirty="0"/>
              <a:t>  );</a:t>
            </a:r>
          </a:p>
          <a:p>
            <a:r>
              <a:rPr lang="en-GB" sz="1600" dirty="0"/>
              <a:t>}</a:t>
            </a:r>
          </a:p>
        </p:txBody>
      </p:sp>
      <p:sp>
        <p:nvSpPr>
          <p:cNvPr id="9" name="TextBox 8">
            <a:extLst>
              <a:ext uri="{FF2B5EF4-FFF2-40B4-BE49-F238E27FC236}">
                <a16:creationId xmlns:a16="http://schemas.microsoft.com/office/drawing/2014/main" id="{8CAA4889-0AF6-C75E-133F-31D3296F9B39}"/>
              </a:ext>
            </a:extLst>
          </p:cNvPr>
          <p:cNvSpPr txBox="1"/>
          <p:nvPr/>
        </p:nvSpPr>
        <p:spPr>
          <a:xfrm>
            <a:off x="4524420" y="3543919"/>
            <a:ext cx="3999892" cy="255454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b="1" dirty="0" err="1"/>
              <a:t>UserInfo</a:t>
            </a:r>
            <a:r>
              <a:rPr lang="en-GB" sz="1600" dirty="0"/>
              <a:t>(props) {</a:t>
            </a:r>
          </a:p>
          <a:p>
            <a:r>
              <a:rPr lang="en-GB" sz="1600" dirty="0"/>
              <a:t>  return (</a:t>
            </a:r>
          </a:p>
          <a:p>
            <a:r>
              <a:rPr lang="en-GB" sz="1600" dirty="0"/>
              <a:t>    &lt;div </a:t>
            </a:r>
            <a:r>
              <a:rPr lang="en-GB" sz="1600" dirty="0" err="1"/>
              <a:t>className</a:t>
            </a:r>
            <a:r>
              <a:rPr lang="en-GB" sz="1600" dirty="0"/>
              <a:t>="</a:t>
            </a:r>
            <a:r>
              <a:rPr lang="en-GB" sz="1600" dirty="0" err="1"/>
              <a:t>UserInfo</a:t>
            </a:r>
            <a:r>
              <a:rPr lang="en-GB" sz="1600" dirty="0"/>
              <a:t>"&gt;</a:t>
            </a:r>
          </a:p>
          <a:p>
            <a:r>
              <a:rPr lang="en-GB" sz="1600" dirty="0"/>
              <a:t>      </a:t>
            </a:r>
            <a:r>
              <a:rPr lang="en-GB" sz="1600" b="1" dirty="0"/>
              <a:t>&lt;Avatar user={</a:t>
            </a:r>
            <a:r>
              <a:rPr lang="en-GB" sz="1600" b="1" dirty="0" err="1"/>
              <a:t>props.user</a:t>
            </a:r>
            <a:r>
              <a:rPr lang="en-GB" sz="1600" b="1" dirty="0"/>
              <a:t>} /&gt;</a:t>
            </a:r>
          </a:p>
          <a:p>
            <a:r>
              <a:rPr lang="en-GB" sz="1600" dirty="0"/>
              <a:t>      &lt;div </a:t>
            </a:r>
            <a:r>
              <a:rPr lang="en-GB" sz="1600" dirty="0" err="1"/>
              <a:t>className</a:t>
            </a:r>
            <a:r>
              <a:rPr lang="en-GB" sz="1600" dirty="0"/>
              <a:t>="</a:t>
            </a:r>
            <a:r>
              <a:rPr lang="en-GB" sz="1600" dirty="0" err="1"/>
              <a:t>UserInfo</a:t>
            </a:r>
            <a:r>
              <a:rPr lang="en-GB" sz="1600" dirty="0"/>
              <a:t>-name"&gt;</a:t>
            </a:r>
          </a:p>
          <a:p>
            <a:r>
              <a:rPr lang="en-GB" sz="1600" dirty="0"/>
              <a:t>        {props.user.name}</a:t>
            </a:r>
          </a:p>
          <a:p>
            <a:r>
              <a:rPr lang="en-GB" sz="1600" dirty="0"/>
              <a:t>      &lt;/div&gt;</a:t>
            </a:r>
          </a:p>
          <a:p>
            <a:r>
              <a:rPr lang="en-GB" sz="1600" dirty="0"/>
              <a:t>    &lt;/div&gt;</a:t>
            </a:r>
          </a:p>
          <a:p>
            <a:r>
              <a:rPr lang="en-GB" sz="1600" dirty="0"/>
              <a:t>  );</a:t>
            </a:r>
          </a:p>
          <a:p>
            <a:r>
              <a:rPr lang="en-GB" sz="1600" dirty="0"/>
              <a:t>}</a:t>
            </a:r>
          </a:p>
        </p:txBody>
      </p:sp>
      <p:sp>
        <p:nvSpPr>
          <p:cNvPr id="11" name="TextBox 10">
            <a:extLst>
              <a:ext uri="{FF2B5EF4-FFF2-40B4-BE49-F238E27FC236}">
                <a16:creationId xmlns:a16="http://schemas.microsoft.com/office/drawing/2014/main" id="{EE79CE23-708A-BF83-BE84-4FB460911FE3}"/>
              </a:ext>
            </a:extLst>
          </p:cNvPr>
          <p:cNvSpPr txBox="1"/>
          <p:nvPr/>
        </p:nvSpPr>
        <p:spPr>
          <a:xfrm>
            <a:off x="5183182" y="4795897"/>
            <a:ext cx="3999892" cy="206210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b="1" dirty="0"/>
              <a:t>Avatar</a:t>
            </a:r>
            <a:r>
              <a:rPr lang="en-GB" sz="1600" dirty="0"/>
              <a:t>(props) {</a:t>
            </a:r>
          </a:p>
          <a:p>
            <a:r>
              <a:rPr lang="en-GB" sz="1600" dirty="0"/>
              <a:t>  return (</a:t>
            </a:r>
          </a:p>
          <a:p>
            <a:r>
              <a:rPr lang="en-GB" sz="1600" dirty="0"/>
              <a:t>    &lt;</a:t>
            </a:r>
            <a:r>
              <a:rPr lang="en-GB" sz="1600" dirty="0" err="1"/>
              <a:t>img</a:t>
            </a:r>
            <a:r>
              <a:rPr lang="en-GB" sz="1600" dirty="0"/>
              <a:t> </a:t>
            </a:r>
            <a:r>
              <a:rPr lang="en-GB" sz="1600" dirty="0" err="1"/>
              <a:t>className</a:t>
            </a:r>
            <a:r>
              <a:rPr lang="en-GB" sz="1600" dirty="0"/>
              <a:t>="Avatar“</a:t>
            </a:r>
            <a:br>
              <a:rPr lang="en-GB" sz="1600" dirty="0"/>
            </a:br>
            <a:r>
              <a:rPr lang="en-GB" sz="1600" dirty="0"/>
              <a:t>      </a:t>
            </a:r>
            <a:r>
              <a:rPr lang="en-GB" sz="1600" dirty="0" err="1"/>
              <a:t>src</a:t>
            </a:r>
            <a:r>
              <a:rPr lang="en-GB" sz="1600" dirty="0"/>
              <a:t>={</a:t>
            </a:r>
            <a:r>
              <a:rPr lang="en-GB" sz="1600" dirty="0" err="1"/>
              <a:t>props.user.avatarUrl</a:t>
            </a:r>
            <a:r>
              <a:rPr lang="en-GB" sz="1600" dirty="0"/>
              <a:t>}</a:t>
            </a:r>
            <a:br>
              <a:rPr lang="en-GB" sz="1600" dirty="0"/>
            </a:br>
            <a:r>
              <a:rPr lang="en-GB" sz="1600" dirty="0"/>
              <a:t>      alt={props.user.name}</a:t>
            </a:r>
            <a:br>
              <a:rPr lang="en-GB" sz="1600" dirty="0"/>
            </a:br>
            <a:r>
              <a:rPr lang="en-GB" sz="1600" dirty="0"/>
              <a:t>    /&gt;</a:t>
            </a:r>
            <a:br>
              <a:rPr lang="en-GB" sz="1600" dirty="0"/>
            </a:br>
            <a:r>
              <a:rPr lang="en-GB" sz="1600" dirty="0"/>
              <a:t>  );</a:t>
            </a:r>
          </a:p>
          <a:p>
            <a:r>
              <a:rPr lang="en-GB" sz="1600" dirty="0"/>
              <a:t>}</a:t>
            </a:r>
          </a:p>
        </p:txBody>
      </p:sp>
      <p:sp>
        <p:nvSpPr>
          <p:cNvPr id="13" name="Right Brace 12">
            <a:extLst>
              <a:ext uri="{FF2B5EF4-FFF2-40B4-BE49-F238E27FC236}">
                <a16:creationId xmlns:a16="http://schemas.microsoft.com/office/drawing/2014/main" id="{2358D1BC-EF99-B28E-4071-1F17CB6ADCC8}"/>
              </a:ext>
            </a:extLst>
          </p:cNvPr>
          <p:cNvSpPr/>
          <p:nvPr/>
        </p:nvSpPr>
        <p:spPr bwMode="auto">
          <a:xfrm>
            <a:off x="3273836" y="2605803"/>
            <a:ext cx="203727" cy="67277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Right Brace 13">
            <a:extLst>
              <a:ext uri="{FF2B5EF4-FFF2-40B4-BE49-F238E27FC236}">
                <a16:creationId xmlns:a16="http://schemas.microsoft.com/office/drawing/2014/main" id="{56FDE2D4-5251-69C9-4775-9A7DFC120288}"/>
              </a:ext>
            </a:extLst>
          </p:cNvPr>
          <p:cNvSpPr/>
          <p:nvPr/>
        </p:nvSpPr>
        <p:spPr bwMode="auto">
          <a:xfrm>
            <a:off x="3836351" y="2288614"/>
            <a:ext cx="245578" cy="198593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6" name="Connector: Elbow 15">
            <a:extLst>
              <a:ext uri="{FF2B5EF4-FFF2-40B4-BE49-F238E27FC236}">
                <a16:creationId xmlns:a16="http://schemas.microsoft.com/office/drawing/2014/main" id="{F5031183-1BF4-0B15-B80D-ADEA6BE0195E}"/>
              </a:ext>
            </a:extLst>
          </p:cNvPr>
          <p:cNvCxnSpPr>
            <a:stCxn id="13" idx="1"/>
            <a:endCxn id="11" idx="1"/>
          </p:cNvCxnSpPr>
          <p:nvPr/>
        </p:nvCxnSpPr>
        <p:spPr bwMode="auto">
          <a:xfrm rot="10800000" flipH="1" flipV="1">
            <a:off x="3477562" y="2942189"/>
            <a:ext cx="1705619" cy="2884760"/>
          </a:xfrm>
          <a:prstGeom prst="bentConnector3">
            <a:avLst>
              <a:gd name="adj1" fmla="val 12708"/>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Connector: Elbow 19">
            <a:extLst>
              <a:ext uri="{FF2B5EF4-FFF2-40B4-BE49-F238E27FC236}">
                <a16:creationId xmlns:a16="http://schemas.microsoft.com/office/drawing/2014/main" id="{9C11CA9A-D6D0-FB19-EC69-6F93EB1E3868}"/>
              </a:ext>
            </a:extLst>
          </p:cNvPr>
          <p:cNvCxnSpPr>
            <a:stCxn id="14" idx="1"/>
            <a:endCxn id="9" idx="1"/>
          </p:cNvCxnSpPr>
          <p:nvPr/>
        </p:nvCxnSpPr>
        <p:spPr bwMode="auto">
          <a:xfrm rot="10800000" flipH="1" flipV="1">
            <a:off x="4081928" y="3281582"/>
            <a:ext cx="442491" cy="1539609"/>
          </a:xfrm>
          <a:prstGeom prst="bentConnector3">
            <a:avLst>
              <a:gd name="adj1" fmla="val 42739"/>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6" name="Straight Connector 25">
            <a:extLst>
              <a:ext uri="{FF2B5EF4-FFF2-40B4-BE49-F238E27FC236}">
                <a16:creationId xmlns:a16="http://schemas.microsoft.com/office/drawing/2014/main" id="{9ADA5556-8D79-5CAE-C2EB-07F931F24FF1}"/>
              </a:ext>
            </a:extLst>
          </p:cNvPr>
          <p:cNvCxnSpPr/>
          <p:nvPr/>
        </p:nvCxnSpPr>
        <p:spPr bwMode="auto">
          <a:xfrm>
            <a:off x="156348" y="2288614"/>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 name="Straight Connector 26">
            <a:extLst>
              <a:ext uri="{FF2B5EF4-FFF2-40B4-BE49-F238E27FC236}">
                <a16:creationId xmlns:a16="http://schemas.microsoft.com/office/drawing/2014/main" id="{B8FA5A37-DAA3-407D-70F7-A7FB64767E5B}"/>
              </a:ext>
            </a:extLst>
          </p:cNvPr>
          <p:cNvCxnSpPr/>
          <p:nvPr/>
        </p:nvCxnSpPr>
        <p:spPr bwMode="auto">
          <a:xfrm>
            <a:off x="114496" y="4274552"/>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 name="Straight Connector 27">
            <a:extLst>
              <a:ext uri="{FF2B5EF4-FFF2-40B4-BE49-F238E27FC236}">
                <a16:creationId xmlns:a16="http://schemas.microsoft.com/office/drawing/2014/main" id="{47B5AEDA-4854-A740-ECFE-493DB84A0FFC}"/>
              </a:ext>
            </a:extLst>
          </p:cNvPr>
          <p:cNvCxnSpPr/>
          <p:nvPr/>
        </p:nvCxnSpPr>
        <p:spPr bwMode="auto">
          <a:xfrm>
            <a:off x="86070" y="2610541"/>
            <a:ext cx="3187766"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Connector 29">
            <a:extLst>
              <a:ext uri="{FF2B5EF4-FFF2-40B4-BE49-F238E27FC236}">
                <a16:creationId xmlns:a16="http://schemas.microsoft.com/office/drawing/2014/main" id="{D778113E-5EA7-DC7C-6D7C-4A401369F877}"/>
              </a:ext>
            </a:extLst>
          </p:cNvPr>
          <p:cNvCxnSpPr/>
          <p:nvPr/>
        </p:nvCxnSpPr>
        <p:spPr bwMode="auto">
          <a:xfrm>
            <a:off x="114496" y="3278574"/>
            <a:ext cx="3187766"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Connector: Elbow 7">
            <a:extLst>
              <a:ext uri="{FF2B5EF4-FFF2-40B4-BE49-F238E27FC236}">
                <a16:creationId xmlns:a16="http://schemas.microsoft.com/office/drawing/2014/main" id="{3BA5C211-7E3E-9E76-EAA9-4098A052353F}"/>
              </a:ext>
            </a:extLst>
          </p:cNvPr>
          <p:cNvCxnSpPr/>
          <p:nvPr/>
        </p:nvCxnSpPr>
        <p:spPr bwMode="auto">
          <a:xfrm rot="5400000">
            <a:off x="6811825" y="1846584"/>
            <a:ext cx="2224373" cy="1587171"/>
          </a:xfrm>
          <a:prstGeom prst="bentConnector3">
            <a:avLst>
              <a:gd name="adj1" fmla="val 100054"/>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Connector: Elbow 14">
            <a:extLst>
              <a:ext uri="{FF2B5EF4-FFF2-40B4-BE49-F238E27FC236}">
                <a16:creationId xmlns:a16="http://schemas.microsoft.com/office/drawing/2014/main" id="{FAED8465-6700-A4A3-0E62-F431A71DC36D}"/>
              </a:ext>
            </a:extLst>
          </p:cNvPr>
          <p:cNvCxnSpPr/>
          <p:nvPr/>
        </p:nvCxnSpPr>
        <p:spPr bwMode="auto">
          <a:xfrm rot="5400000">
            <a:off x="7421801" y="4588583"/>
            <a:ext cx="649082" cy="303220"/>
          </a:xfrm>
          <a:prstGeom prst="bentConnector3">
            <a:avLst>
              <a:gd name="adj1" fmla="val 9963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5551055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3EA2C-D2E5-93B2-C4B7-FDD576307493}"/>
              </a:ext>
            </a:extLst>
          </p:cNvPr>
          <p:cNvSpPr>
            <a:spLocks noGrp="1"/>
          </p:cNvSpPr>
          <p:nvPr>
            <p:ph type="title"/>
          </p:nvPr>
        </p:nvSpPr>
        <p:spPr/>
        <p:txBody>
          <a:bodyPr/>
          <a:lstStyle/>
          <a:p>
            <a:r>
              <a:rPr lang="en-GB" dirty="0"/>
              <a:t>Properties</a:t>
            </a:r>
          </a:p>
        </p:txBody>
      </p:sp>
      <p:sp>
        <p:nvSpPr>
          <p:cNvPr id="3" name="Content Placeholder 2">
            <a:extLst>
              <a:ext uri="{FF2B5EF4-FFF2-40B4-BE49-F238E27FC236}">
                <a16:creationId xmlns:a16="http://schemas.microsoft.com/office/drawing/2014/main" id="{77E824D9-42C3-69C8-9EB3-7D3FC37ED9CB}"/>
              </a:ext>
            </a:extLst>
          </p:cNvPr>
          <p:cNvSpPr>
            <a:spLocks noGrp="1"/>
          </p:cNvSpPr>
          <p:nvPr>
            <p:ph idx="1"/>
          </p:nvPr>
        </p:nvSpPr>
        <p:spPr>
          <a:xfrm>
            <a:off x="56347" y="985467"/>
            <a:ext cx="8961305" cy="4853358"/>
          </a:xfrm>
        </p:spPr>
        <p:txBody>
          <a:bodyPr/>
          <a:lstStyle/>
          <a:p>
            <a:r>
              <a:rPr lang="en-GB" dirty="0"/>
              <a:t>Just like HTML tags, we can pass attribute values to our components</a:t>
            </a:r>
          </a:p>
          <a:p>
            <a:r>
              <a:rPr lang="en-GB" dirty="0"/>
              <a:t>Values can be simple values, objects or arrays</a:t>
            </a:r>
          </a:p>
          <a:p>
            <a:pPr lvl="1"/>
            <a:r>
              <a:rPr lang="en-GB" sz="1800" dirty="0"/>
              <a:t>Boolean properties do not need a value. The presence of the property is regarded as </a:t>
            </a:r>
            <a:r>
              <a:rPr lang="en-GB" sz="1800" b="1" dirty="0"/>
              <a:t>true</a:t>
            </a:r>
            <a:r>
              <a:rPr lang="en-GB" sz="1800" dirty="0"/>
              <a:t> and its absence is regarded as </a:t>
            </a:r>
            <a:r>
              <a:rPr lang="en-GB" sz="1800" b="1" dirty="0"/>
              <a:t>false</a:t>
            </a:r>
            <a:r>
              <a:rPr lang="en-GB" sz="1800" dirty="0"/>
              <a:t>.</a:t>
            </a:r>
            <a:r>
              <a:rPr lang="en-GB" dirty="0"/>
              <a:t> </a:t>
            </a:r>
          </a:p>
          <a:p>
            <a:endParaRPr lang="en-GB" dirty="0"/>
          </a:p>
          <a:p>
            <a:endParaRPr lang="en-GB" dirty="0"/>
          </a:p>
          <a:p>
            <a:r>
              <a:rPr lang="en-GB" dirty="0"/>
              <a:t>These attribute values are passed in a single argument </a:t>
            </a:r>
            <a:r>
              <a:rPr lang="en-GB" i="1" dirty="0"/>
              <a:t>props</a:t>
            </a:r>
            <a:r>
              <a:rPr lang="en-GB" dirty="0"/>
              <a:t> to our function component as a JS object</a:t>
            </a:r>
          </a:p>
        </p:txBody>
      </p:sp>
      <p:sp>
        <p:nvSpPr>
          <p:cNvPr id="4" name="Footer Placeholder 3">
            <a:extLst>
              <a:ext uri="{FF2B5EF4-FFF2-40B4-BE49-F238E27FC236}">
                <a16:creationId xmlns:a16="http://schemas.microsoft.com/office/drawing/2014/main" id="{7CA07EFF-6EF7-DA14-8026-968EFFD858E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ED1208C-9052-21B2-2A4B-530AFC3D1CC5}"/>
              </a:ext>
            </a:extLst>
          </p:cNvPr>
          <p:cNvSpPr txBox="1"/>
          <p:nvPr/>
        </p:nvSpPr>
        <p:spPr>
          <a:xfrm>
            <a:off x="206100" y="3762304"/>
            <a:ext cx="7029450" cy="1323439"/>
          </a:xfrm>
          <a:prstGeom prst="rect">
            <a:avLst/>
          </a:prstGeom>
          <a:solidFill>
            <a:schemeClr val="accent6">
              <a:lumMod val="20000"/>
              <a:lumOff val="80000"/>
            </a:schemeClr>
          </a:solidFill>
        </p:spPr>
        <p:txBody>
          <a:bodyPr wrap="square" rtlCol="0">
            <a:spAutoFit/>
          </a:bodyPr>
          <a:lstStyle/>
          <a:p>
            <a:r>
              <a:rPr lang="en-GB" sz="2000" dirty="0"/>
              <a:t>function Welcome(</a:t>
            </a:r>
            <a:r>
              <a:rPr lang="en-GB" sz="2000" b="1" dirty="0"/>
              <a:t>props</a:t>
            </a:r>
            <a:r>
              <a:rPr lang="en-GB" sz="2000" dirty="0"/>
              <a:t>) {</a:t>
            </a:r>
          </a:p>
          <a:p>
            <a:r>
              <a:rPr lang="en-GB" sz="2000" dirty="0"/>
              <a:t>    if(props.name) return </a:t>
            </a:r>
            <a:r>
              <a:rPr lang="en-GB" sz="2000" b="1" dirty="0"/>
              <a:t>&lt;h1&gt;Hello {props.name}&lt;/h1&gt;</a:t>
            </a:r>
            <a:r>
              <a:rPr lang="en-GB" sz="2000" dirty="0"/>
              <a:t>;</a:t>
            </a:r>
          </a:p>
          <a:p>
            <a:r>
              <a:rPr lang="en-GB" sz="2000" dirty="0"/>
              <a:t>    else </a:t>
            </a:r>
            <a:r>
              <a:rPr lang="en-GB" sz="2000" b="1" dirty="0"/>
              <a:t>&lt;h1&gt;Hello Friend&lt;/h1&gt;</a:t>
            </a:r>
            <a:r>
              <a:rPr lang="en-GB" sz="2000" dirty="0"/>
              <a:t>;</a:t>
            </a:r>
          </a:p>
          <a:p>
            <a:r>
              <a:rPr lang="en-GB" sz="2000" dirty="0"/>
              <a:t>}</a:t>
            </a:r>
          </a:p>
        </p:txBody>
      </p:sp>
      <p:sp>
        <p:nvSpPr>
          <p:cNvPr id="6" name="TextBox 5">
            <a:extLst>
              <a:ext uri="{FF2B5EF4-FFF2-40B4-BE49-F238E27FC236}">
                <a16:creationId xmlns:a16="http://schemas.microsoft.com/office/drawing/2014/main" id="{F7F69E46-1A88-AD9C-E5AE-3AE232C46B2F}"/>
              </a:ext>
            </a:extLst>
          </p:cNvPr>
          <p:cNvSpPr txBox="1"/>
          <p:nvPr/>
        </p:nvSpPr>
        <p:spPr>
          <a:xfrm>
            <a:off x="206100" y="2473707"/>
            <a:ext cx="5037474" cy="400110"/>
          </a:xfrm>
          <a:prstGeom prst="rect">
            <a:avLst/>
          </a:prstGeom>
          <a:solidFill>
            <a:schemeClr val="accent6">
              <a:lumMod val="20000"/>
              <a:lumOff val="80000"/>
            </a:schemeClr>
          </a:solidFill>
        </p:spPr>
        <p:txBody>
          <a:bodyPr wrap="square" rtlCol="0">
            <a:spAutoFit/>
          </a:bodyPr>
          <a:lstStyle/>
          <a:p>
            <a:r>
              <a:rPr lang="en-GB" sz="2000" dirty="0" err="1"/>
              <a:t>root.render</a:t>
            </a:r>
            <a:r>
              <a:rPr lang="en-GB" sz="2000" dirty="0"/>
              <a:t>(&lt;Hello </a:t>
            </a:r>
            <a:r>
              <a:rPr lang="en-GB" sz="2000" b="1" dirty="0"/>
              <a:t>name=“mike” </a:t>
            </a:r>
            <a:r>
              <a:rPr lang="en-GB" sz="2000" dirty="0"/>
              <a:t>/&gt;);</a:t>
            </a:r>
          </a:p>
        </p:txBody>
      </p:sp>
      <p:sp>
        <p:nvSpPr>
          <p:cNvPr id="7" name="TextBox 6">
            <a:extLst>
              <a:ext uri="{FF2B5EF4-FFF2-40B4-BE49-F238E27FC236}">
                <a16:creationId xmlns:a16="http://schemas.microsoft.com/office/drawing/2014/main" id="{E078EA27-A328-3646-055B-97C9A91C333E}"/>
              </a:ext>
            </a:extLst>
          </p:cNvPr>
          <p:cNvSpPr txBox="1"/>
          <p:nvPr/>
        </p:nvSpPr>
        <p:spPr>
          <a:xfrm>
            <a:off x="2348138" y="5088160"/>
            <a:ext cx="4812536" cy="276999"/>
          </a:xfrm>
          <a:prstGeom prst="rect">
            <a:avLst/>
          </a:prstGeom>
          <a:noFill/>
        </p:spPr>
        <p:txBody>
          <a:bodyPr wrap="none" rtlCol="0">
            <a:spAutoFit/>
          </a:bodyPr>
          <a:lstStyle/>
          <a:p>
            <a:r>
              <a:rPr lang="en-GB" sz="1200" i="1" dirty="0"/>
              <a:t>If you are using a class component you would use </a:t>
            </a:r>
            <a:r>
              <a:rPr lang="en-GB" sz="1200" b="1" i="1" dirty="0"/>
              <a:t>this.props.name</a:t>
            </a:r>
            <a:endParaRPr lang="en-GB" sz="1200" i="1" dirty="0"/>
          </a:p>
        </p:txBody>
      </p:sp>
      <p:sp>
        <p:nvSpPr>
          <p:cNvPr id="8" name="TextBox 7">
            <a:extLst>
              <a:ext uri="{FF2B5EF4-FFF2-40B4-BE49-F238E27FC236}">
                <a16:creationId xmlns:a16="http://schemas.microsoft.com/office/drawing/2014/main" id="{EF5CB934-C0C9-7D6C-0212-D92324C350D4}"/>
              </a:ext>
            </a:extLst>
          </p:cNvPr>
          <p:cNvSpPr txBox="1"/>
          <p:nvPr/>
        </p:nvSpPr>
        <p:spPr>
          <a:xfrm>
            <a:off x="206100" y="5700212"/>
            <a:ext cx="8673205" cy="646331"/>
          </a:xfrm>
          <a:prstGeom prst="rect">
            <a:avLst/>
          </a:prstGeom>
          <a:solidFill>
            <a:schemeClr val="bg1">
              <a:lumMod val="95000"/>
            </a:schemeClr>
          </a:solidFill>
          <a:ln>
            <a:solidFill>
              <a:srgbClr val="FF0000"/>
            </a:solidFill>
          </a:ln>
        </p:spPr>
        <p:txBody>
          <a:bodyPr wrap="square" rtlCol="0">
            <a:spAutoFit/>
          </a:bodyPr>
          <a:lstStyle/>
          <a:p>
            <a:r>
              <a:rPr lang="en-GB" dirty="0">
                <a:solidFill>
                  <a:srgbClr val="FF0000"/>
                </a:solidFill>
              </a:rPr>
              <a:t>Whether you declare a component as a function or a class, it </a:t>
            </a:r>
            <a:r>
              <a:rPr lang="en-GB" b="1" dirty="0">
                <a:solidFill>
                  <a:srgbClr val="FF0000"/>
                </a:solidFill>
              </a:rPr>
              <a:t>must</a:t>
            </a:r>
            <a:r>
              <a:rPr lang="en-GB" dirty="0">
                <a:solidFill>
                  <a:srgbClr val="FF0000"/>
                </a:solidFill>
              </a:rPr>
              <a:t> </a:t>
            </a:r>
            <a:r>
              <a:rPr lang="en-GB" b="1" dirty="0">
                <a:solidFill>
                  <a:srgbClr val="FF0000"/>
                </a:solidFill>
              </a:rPr>
              <a:t>never modify its own props</a:t>
            </a:r>
            <a:r>
              <a:rPr lang="en-GB" dirty="0">
                <a:solidFill>
                  <a:srgbClr val="FF0000"/>
                </a:solidFill>
              </a:rPr>
              <a:t>. </a:t>
            </a:r>
          </a:p>
        </p:txBody>
      </p:sp>
      <p:cxnSp>
        <p:nvCxnSpPr>
          <p:cNvPr id="10" name="Straight Arrow Connector 9">
            <a:extLst>
              <a:ext uri="{FF2B5EF4-FFF2-40B4-BE49-F238E27FC236}">
                <a16:creationId xmlns:a16="http://schemas.microsoft.com/office/drawing/2014/main" id="{306808BB-7D74-B3C0-2C2C-146D0F75146F}"/>
              </a:ext>
            </a:extLst>
          </p:cNvPr>
          <p:cNvCxnSpPr/>
          <p:nvPr/>
        </p:nvCxnSpPr>
        <p:spPr bwMode="auto">
          <a:xfrm>
            <a:off x="3258152" y="2803561"/>
            <a:ext cx="2065965" cy="1323084"/>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7877438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6DA5-2506-9F53-BC32-68A8A59FA74A}"/>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520F0BDF-96EC-23FC-273F-B3184BFEDFC5}"/>
              </a:ext>
            </a:extLst>
          </p:cNvPr>
          <p:cNvSpPr>
            <a:spLocks noGrp="1"/>
          </p:cNvSpPr>
          <p:nvPr>
            <p:ph idx="1"/>
          </p:nvPr>
        </p:nvSpPr>
        <p:spPr>
          <a:xfrm>
            <a:off x="1047750" y="904925"/>
            <a:ext cx="7029450" cy="506948"/>
          </a:xfrm>
        </p:spPr>
        <p:txBody>
          <a:bodyPr/>
          <a:lstStyle/>
          <a:p>
            <a:r>
              <a:rPr lang="en-GB" dirty="0"/>
              <a:t>Create a component to welcome a user by name</a:t>
            </a:r>
          </a:p>
        </p:txBody>
      </p:sp>
      <p:sp>
        <p:nvSpPr>
          <p:cNvPr id="4" name="Footer Placeholder 3">
            <a:extLst>
              <a:ext uri="{FF2B5EF4-FFF2-40B4-BE49-F238E27FC236}">
                <a16:creationId xmlns:a16="http://schemas.microsoft.com/office/drawing/2014/main" id="{136BAADA-FCC8-5260-A09C-B264DB602C4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C6A7F64-FCD6-B56B-7A6D-FBC7277754C2}"/>
              </a:ext>
            </a:extLst>
          </p:cNvPr>
          <p:cNvSpPr txBox="1"/>
          <p:nvPr/>
        </p:nvSpPr>
        <p:spPr>
          <a:xfrm>
            <a:off x="398458" y="1638102"/>
            <a:ext cx="8186293" cy="3908762"/>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a:solidFill>
                  <a:schemeClr val="accent1">
                    <a:lumMod val="25000"/>
                  </a:schemeClr>
                </a:solidFill>
              </a:rPr>
              <a:t>// Cheat again, save time create Welcome function component here instead of</a:t>
            </a:r>
          </a:p>
          <a:p>
            <a:r>
              <a:rPr lang="en-GB" sz="1600" dirty="0">
                <a:solidFill>
                  <a:schemeClr val="accent1">
                    <a:lumMod val="25000"/>
                  </a:schemeClr>
                </a:solidFill>
              </a:rPr>
              <a:t>// a separate file</a:t>
            </a:r>
            <a:endParaRPr lang="en-GB" sz="1600" dirty="0">
              <a:solidFill>
                <a:schemeClr val="bg1">
                  <a:lumMod val="50000"/>
                </a:schemeClr>
              </a:solidFill>
            </a:endParaRPr>
          </a:p>
          <a:p>
            <a:r>
              <a:rPr lang="en-GB" sz="1600" dirty="0" err="1"/>
              <a:t>const</a:t>
            </a:r>
            <a:r>
              <a:rPr lang="en-GB" sz="1600" dirty="0"/>
              <a:t> Welcome = (props) =&gt; { return &lt;h1&gt;Welcome </a:t>
            </a:r>
            <a:r>
              <a:rPr lang="en-GB" sz="1600" dirty="0">
                <a:solidFill>
                  <a:srgbClr val="FF0000"/>
                </a:solidFill>
              </a:rPr>
              <a:t>{</a:t>
            </a:r>
            <a:r>
              <a:rPr lang="en-GB" sz="1600" dirty="0" err="1">
                <a:solidFill>
                  <a:srgbClr val="FF0000"/>
                </a:solidFill>
              </a:rPr>
              <a:t>props</a:t>
            </a:r>
            <a:r>
              <a:rPr lang="en-GB" sz="2400" b="1" dirty="0" err="1">
                <a:solidFill>
                  <a:srgbClr val="FF0000"/>
                </a:solidFill>
              </a:rPr>
              <a:t>.</a:t>
            </a:r>
            <a:r>
              <a:rPr lang="en-GB" sz="1600" b="1" dirty="0" err="1">
                <a:solidFill>
                  <a:srgbClr val="FF0000"/>
                </a:solidFill>
              </a:rPr>
              <a:t>user</a:t>
            </a:r>
            <a:r>
              <a:rPr lang="en-GB" sz="1600" dirty="0">
                <a:solidFill>
                  <a:srgbClr val="FF0000"/>
                </a:solidFill>
              </a:rPr>
              <a:t>}</a:t>
            </a:r>
            <a:r>
              <a:rPr lang="en-GB" sz="1600" dirty="0"/>
              <a:t>&lt;/h1&gt;; }</a:t>
            </a:r>
          </a:p>
          <a:p>
            <a:endParaRPr lang="en-GB" sz="1600" dirty="0"/>
          </a:p>
          <a:p>
            <a:r>
              <a:rPr lang="en-GB" sz="1600" dirty="0"/>
              <a:t>function example()</a:t>
            </a:r>
          </a:p>
          <a:p>
            <a:r>
              <a:rPr lang="en-GB" sz="1600" dirty="0"/>
              <a:t>{</a:t>
            </a:r>
          </a:p>
          <a:p>
            <a:r>
              <a:rPr lang="en-GB" sz="1600" dirty="0"/>
              <a:t>    return &lt;Welcome </a:t>
            </a:r>
            <a:r>
              <a:rPr lang="en-GB" sz="1600" b="1" dirty="0">
                <a:solidFill>
                  <a:srgbClr val="FF0000"/>
                </a:solidFill>
              </a:rPr>
              <a:t>user</a:t>
            </a:r>
            <a:r>
              <a:rPr lang="en-GB" sz="1600" dirty="0">
                <a:solidFill>
                  <a:srgbClr val="FF0000"/>
                </a:solidFill>
              </a:rPr>
              <a:t>=“Bob” </a:t>
            </a:r>
            <a:r>
              <a:rPr lang="en-GB" sz="1600" dirty="0"/>
              <a:t>/&gt;;</a:t>
            </a:r>
            <a:endParaRPr lang="en-GB" sz="1600" dirty="0">
              <a:solidFill>
                <a:schemeClr val="accent1">
                  <a:lumMod val="25000"/>
                </a:schemeClr>
              </a:solidFill>
            </a:endParaRP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6" name="TextBox 5">
            <a:extLst>
              <a:ext uri="{FF2B5EF4-FFF2-40B4-BE49-F238E27FC236}">
                <a16:creationId xmlns:a16="http://schemas.microsoft.com/office/drawing/2014/main" id="{99A93459-611D-27A6-DA62-7CB38ED9CD63}"/>
              </a:ext>
            </a:extLst>
          </p:cNvPr>
          <p:cNvSpPr txBox="1"/>
          <p:nvPr/>
        </p:nvSpPr>
        <p:spPr>
          <a:xfrm>
            <a:off x="4226140" y="3105834"/>
            <a:ext cx="3510542" cy="646331"/>
          </a:xfrm>
          <a:prstGeom prst="rect">
            <a:avLst/>
          </a:prstGeom>
          <a:noFill/>
        </p:spPr>
        <p:txBody>
          <a:bodyPr wrap="square" rtlCol="0">
            <a:spAutoFit/>
          </a:bodyPr>
          <a:lstStyle/>
          <a:p>
            <a:r>
              <a:rPr lang="en-GB" dirty="0"/>
              <a:t>The “user” attribute is past into the component as a property</a:t>
            </a:r>
          </a:p>
        </p:txBody>
      </p:sp>
      <p:cxnSp>
        <p:nvCxnSpPr>
          <p:cNvPr id="10" name="Straight Arrow Connector 9">
            <a:extLst>
              <a:ext uri="{FF2B5EF4-FFF2-40B4-BE49-F238E27FC236}">
                <a16:creationId xmlns:a16="http://schemas.microsoft.com/office/drawing/2014/main" id="{FEA199E1-C78D-53FA-2A0C-2C99B423CE9D}"/>
              </a:ext>
            </a:extLst>
          </p:cNvPr>
          <p:cNvCxnSpPr/>
          <p:nvPr/>
        </p:nvCxnSpPr>
        <p:spPr bwMode="auto">
          <a:xfrm flipV="1">
            <a:off x="3036945" y="2798870"/>
            <a:ext cx="2492095" cy="6301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D80A1A59-B867-4D44-A558-3F1E59E470CF}"/>
              </a:ext>
            </a:extLst>
          </p:cNvPr>
          <p:cNvSpPr txBox="1"/>
          <p:nvPr/>
        </p:nvSpPr>
        <p:spPr>
          <a:xfrm>
            <a:off x="7425019" y="1260772"/>
            <a:ext cx="1718981" cy="646331"/>
          </a:xfrm>
          <a:prstGeom prst="rect">
            <a:avLst/>
          </a:prstGeom>
          <a:noFill/>
        </p:spPr>
        <p:txBody>
          <a:bodyPr wrap="square" rtlCol="0">
            <a:spAutoFit/>
          </a:bodyPr>
          <a:lstStyle/>
          <a:p>
            <a:r>
              <a:rPr lang="en-GB" i="1" dirty="0"/>
              <a:t>Do not miss the dot here</a:t>
            </a:r>
          </a:p>
        </p:txBody>
      </p:sp>
      <p:cxnSp>
        <p:nvCxnSpPr>
          <p:cNvPr id="14" name="Connector: Elbow 13">
            <a:extLst>
              <a:ext uri="{FF2B5EF4-FFF2-40B4-BE49-F238E27FC236}">
                <a16:creationId xmlns:a16="http://schemas.microsoft.com/office/drawing/2014/main" id="{D74FC96D-06A9-328F-9E77-AC17DF05206A}"/>
              </a:ext>
            </a:extLst>
          </p:cNvPr>
          <p:cNvCxnSpPr>
            <a:stCxn id="11" idx="1"/>
          </p:cNvCxnSpPr>
          <p:nvPr/>
        </p:nvCxnSpPr>
        <p:spPr bwMode="auto">
          <a:xfrm rot="10800000" flipV="1">
            <a:off x="5813659" y="1583937"/>
            <a:ext cx="1611360" cy="981195"/>
          </a:xfrm>
          <a:prstGeom prst="bentConnector3">
            <a:avLst>
              <a:gd name="adj1" fmla="val 99878"/>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025519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C4A52-EF11-C581-2069-A6D68FC0904E}"/>
              </a:ext>
            </a:extLst>
          </p:cNvPr>
          <p:cNvSpPr>
            <a:spLocks noGrp="1"/>
          </p:cNvSpPr>
          <p:nvPr>
            <p:ph type="title"/>
          </p:nvPr>
        </p:nvSpPr>
        <p:spPr/>
        <p:txBody>
          <a:bodyPr/>
          <a:lstStyle/>
          <a:p>
            <a:r>
              <a:rPr lang="en-GB" dirty="0"/>
              <a:t>Children</a:t>
            </a:r>
          </a:p>
        </p:txBody>
      </p:sp>
      <p:sp>
        <p:nvSpPr>
          <p:cNvPr id="3" name="Content Placeholder 2">
            <a:extLst>
              <a:ext uri="{FF2B5EF4-FFF2-40B4-BE49-F238E27FC236}">
                <a16:creationId xmlns:a16="http://schemas.microsoft.com/office/drawing/2014/main" id="{9A28ADE2-0010-FB7C-C602-1D9A5DC6AC79}"/>
              </a:ext>
            </a:extLst>
          </p:cNvPr>
          <p:cNvSpPr>
            <a:spLocks noGrp="1"/>
          </p:cNvSpPr>
          <p:nvPr>
            <p:ph idx="1"/>
          </p:nvPr>
        </p:nvSpPr>
        <p:spPr>
          <a:xfrm>
            <a:off x="257175" y="734363"/>
            <a:ext cx="8536226" cy="1075486"/>
          </a:xfrm>
        </p:spPr>
        <p:txBody>
          <a:bodyPr/>
          <a:lstStyle/>
          <a:p>
            <a:r>
              <a:rPr lang="en-GB" dirty="0"/>
              <a:t>If your component is meant to work like a container, then it can expect to contain a number of child React elements and components</a:t>
            </a:r>
          </a:p>
          <a:p>
            <a:r>
              <a:rPr lang="en-GB" dirty="0"/>
              <a:t>To access these we can use the </a:t>
            </a:r>
            <a:r>
              <a:rPr lang="en-GB" b="1" dirty="0" err="1"/>
              <a:t>prop.children</a:t>
            </a:r>
            <a:r>
              <a:rPr lang="en-GB" dirty="0"/>
              <a:t> property</a:t>
            </a:r>
          </a:p>
        </p:txBody>
      </p:sp>
      <p:sp>
        <p:nvSpPr>
          <p:cNvPr id="4" name="Footer Placeholder 3">
            <a:extLst>
              <a:ext uri="{FF2B5EF4-FFF2-40B4-BE49-F238E27FC236}">
                <a16:creationId xmlns:a16="http://schemas.microsoft.com/office/drawing/2014/main" id="{4E352235-3545-2447-E8E7-923F0FE5A8F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96D77C2-D3F0-0FB8-600F-56EF8C270D65}"/>
              </a:ext>
            </a:extLst>
          </p:cNvPr>
          <p:cNvSpPr txBox="1"/>
          <p:nvPr/>
        </p:nvSpPr>
        <p:spPr>
          <a:xfrm>
            <a:off x="257175" y="2322050"/>
            <a:ext cx="7029450"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a:t>function </a:t>
            </a:r>
            <a:r>
              <a:rPr lang="en-GB" dirty="0" err="1"/>
              <a:t>FancyBorder</a:t>
            </a:r>
            <a:r>
              <a:rPr lang="en-GB" dirty="0"/>
              <a:t>(props) {</a:t>
            </a:r>
          </a:p>
          <a:p>
            <a:r>
              <a:rPr lang="en-GB" dirty="0"/>
              <a:t>  return (</a:t>
            </a:r>
          </a:p>
          <a:p>
            <a:r>
              <a:rPr lang="en-GB" dirty="0"/>
              <a:t>    &lt;div&gt;</a:t>
            </a:r>
          </a:p>
          <a:p>
            <a:r>
              <a:rPr lang="en-GB" dirty="0"/>
              <a:t>      {</a:t>
            </a:r>
            <a:r>
              <a:rPr lang="en-GB" b="1" dirty="0" err="1"/>
              <a:t>props.children</a:t>
            </a:r>
            <a:r>
              <a:rPr lang="en-GB" dirty="0"/>
              <a:t>}</a:t>
            </a:r>
          </a:p>
          <a:p>
            <a:r>
              <a:rPr lang="en-GB" dirty="0"/>
              <a:t>    &lt;/div&gt;</a:t>
            </a:r>
          </a:p>
          <a:p>
            <a:r>
              <a:rPr lang="en-GB" dirty="0"/>
              <a:t>  );</a:t>
            </a:r>
          </a:p>
          <a:p>
            <a:r>
              <a:rPr lang="en-GB" dirty="0"/>
              <a:t>}</a:t>
            </a:r>
          </a:p>
        </p:txBody>
      </p:sp>
      <p:sp>
        <p:nvSpPr>
          <p:cNvPr id="7" name="TextBox 6">
            <a:extLst>
              <a:ext uri="{FF2B5EF4-FFF2-40B4-BE49-F238E27FC236}">
                <a16:creationId xmlns:a16="http://schemas.microsoft.com/office/drawing/2014/main" id="{410C49FB-0B5A-78D6-9FD6-1F4BA8E1CF9D}"/>
              </a:ext>
            </a:extLst>
          </p:cNvPr>
          <p:cNvSpPr txBox="1"/>
          <p:nvPr/>
        </p:nvSpPr>
        <p:spPr>
          <a:xfrm>
            <a:off x="4388837" y="3339992"/>
            <a:ext cx="4675788"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function </a:t>
            </a:r>
            <a:r>
              <a:rPr lang="en-GB" dirty="0" err="1"/>
              <a:t>WelcomeDialog</a:t>
            </a:r>
            <a:r>
              <a:rPr lang="en-GB" dirty="0"/>
              <a:t>() {</a:t>
            </a:r>
          </a:p>
          <a:p>
            <a:r>
              <a:rPr lang="en-GB" dirty="0"/>
              <a:t>  return (</a:t>
            </a:r>
          </a:p>
          <a:p>
            <a:r>
              <a:rPr lang="en-GB" dirty="0"/>
              <a:t>    &lt;</a:t>
            </a:r>
            <a:r>
              <a:rPr lang="en-GB" b="1" dirty="0" err="1"/>
              <a:t>FancyBorder</a:t>
            </a:r>
            <a:r>
              <a:rPr lang="en-GB" dirty="0"/>
              <a:t> </a:t>
            </a:r>
            <a:r>
              <a:rPr lang="en-GB" dirty="0" err="1"/>
              <a:t>color</a:t>
            </a:r>
            <a:r>
              <a:rPr lang="en-GB" dirty="0"/>
              <a:t>="blue"&gt;</a:t>
            </a:r>
          </a:p>
          <a:p>
            <a:r>
              <a:rPr lang="en-GB" i="1" dirty="0"/>
              <a:t>      &lt;h1 </a:t>
            </a:r>
            <a:r>
              <a:rPr lang="en-GB" i="1" dirty="0" err="1"/>
              <a:t>className</a:t>
            </a:r>
            <a:r>
              <a:rPr lang="en-GB" i="1" dirty="0"/>
              <a:t>="Dialog-title"&gt;</a:t>
            </a:r>
            <a:br>
              <a:rPr lang="en-GB" i="1" dirty="0"/>
            </a:br>
            <a:r>
              <a:rPr lang="en-GB" i="1" dirty="0"/>
              <a:t>        Welcome</a:t>
            </a:r>
            <a:br>
              <a:rPr lang="en-GB" i="1" dirty="0"/>
            </a:br>
            <a:r>
              <a:rPr lang="en-GB" i="1" dirty="0"/>
              <a:t>      &lt;/h1&gt;</a:t>
            </a:r>
            <a:br>
              <a:rPr lang="en-GB" i="1" dirty="0"/>
            </a:br>
            <a:r>
              <a:rPr lang="en-GB" i="1" dirty="0"/>
              <a:t>      &lt;p </a:t>
            </a:r>
            <a:r>
              <a:rPr lang="en-GB" i="1" dirty="0" err="1"/>
              <a:t>className</a:t>
            </a:r>
            <a:r>
              <a:rPr lang="en-GB" i="1" dirty="0"/>
              <a:t>="Dialog-message"&gt;</a:t>
            </a:r>
            <a:br>
              <a:rPr lang="en-GB" i="1" dirty="0"/>
            </a:br>
            <a:r>
              <a:rPr lang="en-GB" i="1" dirty="0"/>
              <a:t>        Thank you for visiting our spacecraft!</a:t>
            </a:r>
            <a:br>
              <a:rPr lang="en-GB" i="1" dirty="0"/>
            </a:br>
            <a:r>
              <a:rPr lang="en-GB" i="1" dirty="0"/>
              <a:t>      &lt;/p&gt;</a:t>
            </a:r>
            <a:br>
              <a:rPr lang="en-GB" dirty="0"/>
            </a:br>
            <a:r>
              <a:rPr lang="en-GB" dirty="0"/>
              <a:t>    &lt;/</a:t>
            </a:r>
            <a:r>
              <a:rPr lang="en-GB" b="1" dirty="0" err="1"/>
              <a:t>FancyBorder</a:t>
            </a:r>
            <a:r>
              <a:rPr lang="en-GB" dirty="0"/>
              <a:t>&gt;</a:t>
            </a:r>
          </a:p>
          <a:p>
            <a:r>
              <a:rPr lang="en-GB" dirty="0"/>
              <a:t>  );</a:t>
            </a:r>
          </a:p>
          <a:p>
            <a:r>
              <a:rPr lang="en-GB" dirty="0"/>
              <a:t>}</a:t>
            </a:r>
          </a:p>
        </p:txBody>
      </p:sp>
      <p:sp>
        <p:nvSpPr>
          <p:cNvPr id="9" name="TextBox 8">
            <a:extLst>
              <a:ext uri="{FF2B5EF4-FFF2-40B4-BE49-F238E27FC236}">
                <a16:creationId xmlns:a16="http://schemas.microsoft.com/office/drawing/2014/main" id="{010267C8-5787-F6F2-DD14-DAEE58E1373F}"/>
              </a:ext>
            </a:extLst>
          </p:cNvPr>
          <p:cNvSpPr txBox="1"/>
          <p:nvPr/>
        </p:nvSpPr>
        <p:spPr>
          <a:xfrm>
            <a:off x="184775" y="1969288"/>
            <a:ext cx="2505814" cy="369332"/>
          </a:xfrm>
          <a:prstGeom prst="rect">
            <a:avLst/>
          </a:prstGeom>
          <a:noFill/>
        </p:spPr>
        <p:txBody>
          <a:bodyPr wrap="none" rtlCol="0">
            <a:spAutoFit/>
          </a:bodyPr>
          <a:lstStyle/>
          <a:p>
            <a:r>
              <a:rPr lang="en-GB" b="1" dirty="0"/>
              <a:t>Function Component</a:t>
            </a:r>
          </a:p>
        </p:txBody>
      </p:sp>
      <p:sp>
        <p:nvSpPr>
          <p:cNvPr id="10" name="TextBox 9">
            <a:extLst>
              <a:ext uri="{FF2B5EF4-FFF2-40B4-BE49-F238E27FC236}">
                <a16:creationId xmlns:a16="http://schemas.microsoft.com/office/drawing/2014/main" id="{80E94244-CB2A-44ED-770A-BEC373E86B19}"/>
              </a:ext>
            </a:extLst>
          </p:cNvPr>
          <p:cNvSpPr txBox="1"/>
          <p:nvPr/>
        </p:nvSpPr>
        <p:spPr>
          <a:xfrm>
            <a:off x="8201527" y="2970660"/>
            <a:ext cx="877163" cy="369332"/>
          </a:xfrm>
          <a:prstGeom prst="rect">
            <a:avLst/>
          </a:prstGeom>
          <a:noFill/>
        </p:spPr>
        <p:txBody>
          <a:bodyPr wrap="none" rtlCol="0">
            <a:spAutoFit/>
          </a:bodyPr>
          <a:lstStyle/>
          <a:p>
            <a:r>
              <a:rPr lang="en-GB" b="1" dirty="0"/>
              <a:t>Usage</a:t>
            </a:r>
          </a:p>
        </p:txBody>
      </p:sp>
      <p:sp>
        <p:nvSpPr>
          <p:cNvPr id="11" name="Left Brace 10">
            <a:extLst>
              <a:ext uri="{FF2B5EF4-FFF2-40B4-BE49-F238E27FC236}">
                <a16:creationId xmlns:a16="http://schemas.microsoft.com/office/drawing/2014/main" id="{E0731BDE-4EEA-D56C-77BF-FABFB20B2E9C}"/>
              </a:ext>
            </a:extLst>
          </p:cNvPr>
          <p:cNvSpPr/>
          <p:nvPr/>
        </p:nvSpPr>
        <p:spPr bwMode="auto">
          <a:xfrm>
            <a:off x="4321043" y="4245090"/>
            <a:ext cx="374140" cy="1582434"/>
          </a:xfrm>
          <a:prstGeom prst="leftBrace">
            <a:avLst>
              <a:gd name="adj1" fmla="val 8333"/>
              <a:gd name="adj2" fmla="val 50000"/>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3" name="Connector: Elbow 12">
            <a:extLst>
              <a:ext uri="{FF2B5EF4-FFF2-40B4-BE49-F238E27FC236}">
                <a16:creationId xmlns:a16="http://schemas.microsoft.com/office/drawing/2014/main" id="{89A554EE-4532-1922-D760-28C554BAC803}"/>
              </a:ext>
            </a:extLst>
          </p:cNvPr>
          <p:cNvCxnSpPr>
            <a:cxnSpLocks/>
            <a:stCxn id="11" idx="1"/>
          </p:cNvCxnSpPr>
          <p:nvPr/>
        </p:nvCxnSpPr>
        <p:spPr bwMode="auto">
          <a:xfrm rot="10800000">
            <a:off x="2543043" y="3373331"/>
            <a:ext cx="1778000" cy="1662976"/>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Connector 17">
            <a:extLst>
              <a:ext uri="{FF2B5EF4-FFF2-40B4-BE49-F238E27FC236}">
                <a16:creationId xmlns:a16="http://schemas.microsoft.com/office/drawing/2014/main" id="{B569D5EC-2ACC-F482-86B7-E0D85340DF4E}"/>
              </a:ext>
            </a:extLst>
          </p:cNvPr>
          <p:cNvCxnSpPr/>
          <p:nvPr/>
        </p:nvCxnSpPr>
        <p:spPr bwMode="auto">
          <a:xfrm>
            <a:off x="4794678" y="4230876"/>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Connector 18">
            <a:extLst>
              <a:ext uri="{FF2B5EF4-FFF2-40B4-BE49-F238E27FC236}">
                <a16:creationId xmlns:a16="http://schemas.microsoft.com/office/drawing/2014/main" id="{4CDA7B62-600A-588D-CAB4-BAD8452E8A66}"/>
              </a:ext>
            </a:extLst>
          </p:cNvPr>
          <p:cNvCxnSpPr/>
          <p:nvPr/>
        </p:nvCxnSpPr>
        <p:spPr bwMode="auto">
          <a:xfrm>
            <a:off x="4794678" y="5870166"/>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a:extLst>
              <a:ext uri="{FF2B5EF4-FFF2-40B4-BE49-F238E27FC236}">
                <a16:creationId xmlns:a16="http://schemas.microsoft.com/office/drawing/2014/main" id="{AB5D3214-BAFD-6082-1974-A37ABA22DE15}"/>
              </a:ext>
            </a:extLst>
          </p:cNvPr>
          <p:cNvSpPr txBox="1"/>
          <p:nvPr/>
        </p:nvSpPr>
        <p:spPr>
          <a:xfrm>
            <a:off x="184775" y="5477306"/>
            <a:ext cx="3892039" cy="646331"/>
          </a:xfrm>
          <a:prstGeom prst="rect">
            <a:avLst/>
          </a:prstGeom>
          <a:noFill/>
        </p:spPr>
        <p:txBody>
          <a:bodyPr wrap="square" rtlCol="0">
            <a:spAutoFit/>
          </a:bodyPr>
          <a:lstStyle/>
          <a:p>
            <a:r>
              <a:rPr lang="en-GB" dirty="0"/>
              <a:t>Note: </a:t>
            </a:r>
            <a:r>
              <a:rPr lang="en-GB" b="1" dirty="0" err="1"/>
              <a:t>React.Children</a:t>
            </a:r>
            <a:r>
              <a:rPr lang="en-GB" dirty="0"/>
              <a:t> provides utilities for handling </a:t>
            </a:r>
            <a:r>
              <a:rPr lang="en-GB" b="1" dirty="0" err="1"/>
              <a:t>props.children</a:t>
            </a:r>
            <a:endParaRPr lang="en-GB" b="1" dirty="0"/>
          </a:p>
        </p:txBody>
      </p:sp>
      <p:sp>
        <p:nvSpPr>
          <p:cNvPr id="22" name="TextBox 21">
            <a:extLst>
              <a:ext uri="{FF2B5EF4-FFF2-40B4-BE49-F238E27FC236}">
                <a16:creationId xmlns:a16="http://schemas.microsoft.com/office/drawing/2014/main" id="{31D4874D-1756-2314-791B-9E0C586A1861}"/>
              </a:ext>
            </a:extLst>
          </p:cNvPr>
          <p:cNvSpPr txBox="1"/>
          <p:nvPr/>
        </p:nvSpPr>
        <p:spPr>
          <a:xfrm rot="5400000">
            <a:off x="2869079" y="3990994"/>
            <a:ext cx="1475084" cy="338554"/>
          </a:xfrm>
          <a:prstGeom prst="rect">
            <a:avLst/>
          </a:prstGeom>
          <a:noFill/>
        </p:spPr>
        <p:txBody>
          <a:bodyPr wrap="none" rtlCol="0">
            <a:spAutoFit/>
          </a:bodyPr>
          <a:lstStyle/>
          <a:p>
            <a:r>
              <a:rPr lang="en-GB" sz="1600" i="1" dirty="0"/>
              <a:t>Content of tag</a:t>
            </a:r>
          </a:p>
        </p:txBody>
      </p:sp>
    </p:spTree>
    <p:extLst>
      <p:ext uri="{BB962C8B-B14F-4D97-AF65-F5344CB8AC3E}">
        <p14:creationId xmlns:p14="http://schemas.microsoft.com/office/powerpoint/2010/main" val="6992926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CF172-0B07-E30D-7074-690E57F6613A}"/>
              </a:ext>
            </a:extLst>
          </p:cNvPr>
          <p:cNvSpPr>
            <a:spLocks noGrp="1"/>
          </p:cNvSpPr>
          <p:nvPr>
            <p:ph type="title"/>
          </p:nvPr>
        </p:nvSpPr>
        <p:spPr/>
        <p:txBody>
          <a:bodyPr/>
          <a:lstStyle/>
          <a:p>
            <a:r>
              <a:rPr lang="en-GB" dirty="0"/>
              <a:t>Conditional Rendering</a:t>
            </a:r>
          </a:p>
        </p:txBody>
      </p:sp>
      <p:sp>
        <p:nvSpPr>
          <p:cNvPr id="3" name="Content Placeholder 2">
            <a:extLst>
              <a:ext uri="{FF2B5EF4-FFF2-40B4-BE49-F238E27FC236}">
                <a16:creationId xmlns:a16="http://schemas.microsoft.com/office/drawing/2014/main" id="{79AF8FE1-7972-CF5E-4546-261E0BA48F48}"/>
              </a:ext>
            </a:extLst>
          </p:cNvPr>
          <p:cNvSpPr>
            <a:spLocks noGrp="1"/>
          </p:cNvSpPr>
          <p:nvPr>
            <p:ph idx="1"/>
          </p:nvPr>
        </p:nvSpPr>
        <p:spPr>
          <a:xfrm>
            <a:off x="1047750" y="672771"/>
            <a:ext cx="7029450" cy="435880"/>
          </a:xfrm>
        </p:spPr>
        <p:txBody>
          <a:bodyPr/>
          <a:lstStyle/>
          <a:p>
            <a:r>
              <a:rPr lang="en-GB" dirty="0"/>
              <a:t>Dynamically choose the HTML content to be rendered</a:t>
            </a:r>
          </a:p>
        </p:txBody>
      </p:sp>
      <p:sp>
        <p:nvSpPr>
          <p:cNvPr id="4" name="Footer Placeholder 3">
            <a:extLst>
              <a:ext uri="{FF2B5EF4-FFF2-40B4-BE49-F238E27FC236}">
                <a16:creationId xmlns:a16="http://schemas.microsoft.com/office/drawing/2014/main" id="{6EE9DB28-7155-A7D4-9010-659E6CD4E56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E17F987-1D20-954A-21F9-110597B0F612}"/>
              </a:ext>
            </a:extLst>
          </p:cNvPr>
          <p:cNvSpPr txBox="1"/>
          <p:nvPr/>
        </p:nvSpPr>
        <p:spPr>
          <a:xfrm>
            <a:off x="204564" y="1092892"/>
            <a:ext cx="7508759" cy="156966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Use branches or loops as required</a:t>
            </a:r>
            <a:endParaRPr lang="en-GB" sz="1600" dirty="0"/>
          </a:p>
          <a:p>
            <a:r>
              <a:rPr lang="en-GB" sz="1600" dirty="0"/>
              <a:t>  </a:t>
            </a:r>
            <a:r>
              <a:rPr lang="en-GB" sz="1600" b="1" dirty="0"/>
              <a:t>if(</a:t>
            </a:r>
            <a:r>
              <a:rPr lang="en-GB" sz="1600" b="1" dirty="0" err="1"/>
              <a:t>showHello</a:t>
            </a:r>
            <a:r>
              <a:rPr lang="en-GB" sz="1600" b="1" dirty="0"/>
              <a:t>) </a:t>
            </a:r>
            <a:r>
              <a:rPr lang="en-GB" sz="1600" dirty="0"/>
              <a:t>return &lt;h1&gt;Hello&lt;/h1&gt;;</a:t>
            </a:r>
          </a:p>
          <a:p>
            <a:r>
              <a:rPr lang="en-GB" sz="1600" dirty="0"/>
              <a:t>  </a:t>
            </a:r>
            <a:r>
              <a:rPr lang="en-GB" sz="1600" b="1" dirty="0"/>
              <a:t>else</a:t>
            </a:r>
            <a:r>
              <a:rPr lang="en-GB" sz="1600" dirty="0"/>
              <a:t> return &lt;h1&gt;Goodbye&lt;/h1&gt;;</a:t>
            </a:r>
          </a:p>
          <a:p>
            <a:r>
              <a:rPr lang="en-GB" sz="1600" dirty="0"/>
              <a:t>}</a:t>
            </a:r>
          </a:p>
        </p:txBody>
      </p:sp>
      <p:sp>
        <p:nvSpPr>
          <p:cNvPr id="6" name="TextBox 5">
            <a:extLst>
              <a:ext uri="{FF2B5EF4-FFF2-40B4-BE49-F238E27FC236}">
                <a16:creationId xmlns:a16="http://schemas.microsoft.com/office/drawing/2014/main" id="{7C7B2E8E-B297-AD8D-2F8D-AD3EA53B4D76}"/>
              </a:ext>
            </a:extLst>
          </p:cNvPr>
          <p:cNvSpPr txBox="1"/>
          <p:nvPr/>
        </p:nvSpPr>
        <p:spPr>
          <a:xfrm>
            <a:off x="204563" y="2722596"/>
            <a:ext cx="7508759" cy="132343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Use shorthand if-else conditional operator</a:t>
            </a:r>
            <a:r>
              <a:rPr lang="en-GB" sz="1600" dirty="0"/>
              <a:t>  </a:t>
            </a:r>
          </a:p>
          <a:p>
            <a:r>
              <a:rPr lang="en-GB" sz="1600" dirty="0"/>
              <a:t>  return &lt;h1&gt;</a:t>
            </a:r>
            <a:r>
              <a:rPr lang="en-GB" sz="1600" dirty="0">
                <a:solidFill>
                  <a:srgbClr val="0070C0"/>
                </a:solidFill>
              </a:rPr>
              <a:t>{</a:t>
            </a:r>
            <a:r>
              <a:rPr lang="en-GB" sz="1600" dirty="0" err="1"/>
              <a:t>showHello</a:t>
            </a:r>
            <a:r>
              <a:rPr lang="en-GB" sz="1600" dirty="0"/>
              <a:t> </a:t>
            </a:r>
            <a:r>
              <a:rPr lang="en-GB" sz="1600" b="1" dirty="0"/>
              <a:t>?</a:t>
            </a:r>
            <a:r>
              <a:rPr lang="en-GB" sz="1600" dirty="0"/>
              <a:t> “Hello”</a:t>
            </a:r>
            <a:r>
              <a:rPr lang="en-GB" sz="1600" b="1" dirty="0"/>
              <a:t> : </a:t>
            </a:r>
            <a:r>
              <a:rPr lang="en-GB" sz="1600" dirty="0"/>
              <a:t>“Goodbye”</a:t>
            </a:r>
            <a:r>
              <a:rPr lang="en-GB" sz="1600" dirty="0">
                <a:solidFill>
                  <a:srgbClr val="0070C0"/>
                </a:solidFill>
              </a:rPr>
              <a:t>}</a:t>
            </a:r>
            <a:r>
              <a:rPr lang="en-GB" sz="1600" dirty="0"/>
              <a:t>&lt;/h1&gt;;</a:t>
            </a:r>
          </a:p>
          <a:p>
            <a:r>
              <a:rPr lang="en-GB" sz="1600" dirty="0"/>
              <a:t>}</a:t>
            </a:r>
          </a:p>
        </p:txBody>
      </p:sp>
      <p:sp>
        <p:nvSpPr>
          <p:cNvPr id="7" name="TextBox 6">
            <a:extLst>
              <a:ext uri="{FF2B5EF4-FFF2-40B4-BE49-F238E27FC236}">
                <a16:creationId xmlns:a16="http://schemas.microsoft.com/office/drawing/2014/main" id="{6497A171-4153-AAD3-B215-2CC87B2DF944}"/>
              </a:ext>
            </a:extLst>
          </p:cNvPr>
          <p:cNvSpPr txBox="1"/>
          <p:nvPr/>
        </p:nvSpPr>
        <p:spPr>
          <a:xfrm>
            <a:off x="204563" y="4106079"/>
            <a:ext cx="7508759" cy="132343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Use shorthand for longer expressions</a:t>
            </a:r>
            <a:endParaRPr lang="en-GB" sz="1600" dirty="0"/>
          </a:p>
          <a:p>
            <a:r>
              <a:rPr lang="en-GB" sz="1600" dirty="0"/>
              <a:t>  return &lt;div&gt;</a:t>
            </a:r>
            <a:r>
              <a:rPr lang="en-GB" sz="1600" dirty="0">
                <a:solidFill>
                  <a:srgbClr val="0070C0"/>
                </a:solidFill>
              </a:rPr>
              <a:t>{</a:t>
            </a:r>
            <a:r>
              <a:rPr lang="en-GB" sz="1600" dirty="0" err="1"/>
              <a:t>showHello</a:t>
            </a:r>
            <a:r>
              <a:rPr lang="en-GB" sz="1600" dirty="0"/>
              <a:t> </a:t>
            </a:r>
            <a:r>
              <a:rPr lang="en-GB" sz="1600" b="1" dirty="0"/>
              <a:t>?</a:t>
            </a:r>
            <a:r>
              <a:rPr lang="en-GB" sz="1600" dirty="0"/>
              <a:t> </a:t>
            </a:r>
            <a:r>
              <a:rPr lang="en-GB" sz="1600" dirty="0">
                <a:solidFill>
                  <a:schemeClr val="accent2">
                    <a:lumMod val="75000"/>
                  </a:schemeClr>
                </a:solidFill>
              </a:rPr>
              <a:t>&lt;h1&gt;Hello&lt;/h1&gt;</a:t>
            </a:r>
            <a:r>
              <a:rPr lang="en-GB" sz="1600" b="1" dirty="0">
                <a:solidFill>
                  <a:schemeClr val="accent2">
                    <a:lumMod val="75000"/>
                  </a:schemeClr>
                </a:solidFill>
              </a:rPr>
              <a:t> </a:t>
            </a:r>
            <a:r>
              <a:rPr lang="en-GB" sz="1600" b="1" dirty="0"/>
              <a:t>: </a:t>
            </a:r>
            <a:r>
              <a:rPr lang="en-GB" sz="1600" dirty="0">
                <a:solidFill>
                  <a:schemeClr val="accent2">
                    <a:lumMod val="75000"/>
                  </a:schemeClr>
                </a:solidFill>
              </a:rPr>
              <a:t>&lt;h1&gt;Goodbye&lt;/h1&gt;</a:t>
            </a:r>
            <a:r>
              <a:rPr lang="en-GB" sz="1600" dirty="0">
                <a:solidFill>
                  <a:srgbClr val="0070C0"/>
                </a:solidFill>
              </a:rPr>
              <a:t>}</a:t>
            </a:r>
            <a:r>
              <a:rPr lang="en-GB" sz="1600" dirty="0"/>
              <a:t>&lt;/div&gt;;</a:t>
            </a:r>
          </a:p>
          <a:p>
            <a:r>
              <a:rPr lang="en-GB" sz="1600" dirty="0"/>
              <a:t>}</a:t>
            </a:r>
          </a:p>
        </p:txBody>
      </p:sp>
      <p:sp>
        <p:nvSpPr>
          <p:cNvPr id="8" name="TextBox 7">
            <a:extLst>
              <a:ext uri="{FF2B5EF4-FFF2-40B4-BE49-F238E27FC236}">
                <a16:creationId xmlns:a16="http://schemas.microsoft.com/office/drawing/2014/main" id="{8EB25CCF-75C2-7ADE-B955-29A62F1DF6FF}"/>
              </a:ext>
            </a:extLst>
          </p:cNvPr>
          <p:cNvSpPr txBox="1"/>
          <p:nvPr/>
        </p:nvSpPr>
        <p:spPr>
          <a:xfrm>
            <a:off x="204562" y="5491098"/>
            <a:ext cx="7508759" cy="132343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Say we have two function components </a:t>
            </a:r>
            <a:r>
              <a:rPr lang="en-GB" sz="1600" dirty="0" err="1">
                <a:solidFill>
                  <a:schemeClr val="accent1">
                    <a:lumMod val="25000"/>
                  </a:schemeClr>
                </a:solidFill>
              </a:rPr>
              <a:t>SayHello</a:t>
            </a:r>
            <a:r>
              <a:rPr lang="en-GB" sz="1600" dirty="0">
                <a:solidFill>
                  <a:schemeClr val="accent1">
                    <a:lumMod val="25000"/>
                  </a:schemeClr>
                </a:solidFill>
              </a:rPr>
              <a:t> and </a:t>
            </a:r>
            <a:r>
              <a:rPr lang="en-GB" sz="1600" dirty="0" err="1">
                <a:solidFill>
                  <a:schemeClr val="accent1">
                    <a:lumMod val="25000"/>
                  </a:schemeClr>
                </a:solidFill>
              </a:rPr>
              <a:t>SayGoodbye</a:t>
            </a:r>
            <a:endParaRPr lang="en-GB" sz="1600" dirty="0"/>
          </a:p>
          <a:p>
            <a:r>
              <a:rPr lang="en-GB" sz="1600" dirty="0"/>
              <a:t>  return &lt;div&gt;</a:t>
            </a:r>
            <a:r>
              <a:rPr lang="en-GB" sz="1600" dirty="0">
                <a:solidFill>
                  <a:srgbClr val="0070C0"/>
                </a:solidFill>
              </a:rPr>
              <a:t>{</a:t>
            </a:r>
            <a:r>
              <a:rPr lang="en-GB" sz="1600" dirty="0" err="1"/>
              <a:t>showHello</a:t>
            </a:r>
            <a:r>
              <a:rPr lang="en-GB" sz="1600" dirty="0"/>
              <a:t> </a:t>
            </a:r>
            <a:r>
              <a:rPr lang="en-GB" sz="1600" b="1" dirty="0"/>
              <a:t>?</a:t>
            </a:r>
            <a:r>
              <a:rPr lang="en-GB" sz="1600" dirty="0"/>
              <a:t> </a:t>
            </a:r>
            <a:r>
              <a:rPr lang="en-GB" sz="1600" dirty="0">
                <a:solidFill>
                  <a:schemeClr val="accent2">
                    <a:lumMod val="75000"/>
                  </a:schemeClr>
                </a:solidFill>
              </a:rPr>
              <a:t>&lt;</a:t>
            </a:r>
            <a:r>
              <a:rPr lang="en-GB" sz="1600" dirty="0" err="1">
                <a:solidFill>
                  <a:schemeClr val="accent2">
                    <a:lumMod val="75000"/>
                  </a:schemeClr>
                </a:solidFill>
              </a:rPr>
              <a:t>SayHello</a:t>
            </a:r>
            <a:r>
              <a:rPr lang="en-GB" sz="1600" dirty="0">
                <a:solidFill>
                  <a:schemeClr val="accent2">
                    <a:lumMod val="75000"/>
                  </a:schemeClr>
                </a:solidFill>
              </a:rPr>
              <a:t> /&gt;</a:t>
            </a:r>
            <a:r>
              <a:rPr lang="en-GB" sz="1600" b="1" dirty="0">
                <a:solidFill>
                  <a:schemeClr val="accent2">
                    <a:lumMod val="75000"/>
                  </a:schemeClr>
                </a:solidFill>
              </a:rPr>
              <a:t> </a:t>
            </a:r>
            <a:r>
              <a:rPr lang="en-GB" sz="1600" b="1" dirty="0"/>
              <a:t>: </a:t>
            </a:r>
            <a:r>
              <a:rPr lang="en-GB" sz="1600" dirty="0">
                <a:solidFill>
                  <a:schemeClr val="accent2">
                    <a:lumMod val="75000"/>
                  </a:schemeClr>
                </a:solidFill>
              </a:rPr>
              <a:t>&lt;</a:t>
            </a:r>
            <a:r>
              <a:rPr lang="en-GB" sz="1600" dirty="0" err="1">
                <a:solidFill>
                  <a:schemeClr val="accent2">
                    <a:lumMod val="75000"/>
                  </a:schemeClr>
                </a:solidFill>
              </a:rPr>
              <a:t>SayGoodbye</a:t>
            </a:r>
            <a:r>
              <a:rPr lang="en-GB" sz="1600" dirty="0">
                <a:solidFill>
                  <a:schemeClr val="accent2">
                    <a:lumMod val="75000"/>
                  </a:schemeClr>
                </a:solidFill>
              </a:rPr>
              <a:t> /&gt;</a:t>
            </a:r>
            <a:r>
              <a:rPr lang="en-GB" sz="1600" dirty="0">
                <a:solidFill>
                  <a:srgbClr val="0070C0"/>
                </a:solidFill>
              </a:rPr>
              <a:t>}</a:t>
            </a:r>
            <a:r>
              <a:rPr lang="en-GB" sz="1600" dirty="0"/>
              <a:t>&lt;/div&gt;;</a:t>
            </a:r>
          </a:p>
          <a:p>
            <a:r>
              <a:rPr lang="en-GB" sz="1600" dirty="0"/>
              <a:t>}</a:t>
            </a:r>
          </a:p>
        </p:txBody>
      </p:sp>
      <p:sp>
        <p:nvSpPr>
          <p:cNvPr id="9" name="TextBox 8">
            <a:extLst>
              <a:ext uri="{FF2B5EF4-FFF2-40B4-BE49-F238E27FC236}">
                <a16:creationId xmlns:a16="http://schemas.microsoft.com/office/drawing/2014/main" id="{5C25A766-E304-C524-2B0E-BD1B62A817AF}"/>
              </a:ext>
            </a:extLst>
          </p:cNvPr>
          <p:cNvSpPr txBox="1"/>
          <p:nvPr/>
        </p:nvSpPr>
        <p:spPr>
          <a:xfrm>
            <a:off x="4761936" y="1381660"/>
            <a:ext cx="4230645" cy="1754326"/>
          </a:xfrm>
          <a:prstGeom prst="rect">
            <a:avLst/>
          </a:prstGeom>
          <a:solidFill>
            <a:schemeClr val="accent6">
              <a:lumMod val="20000"/>
              <a:lumOff val="80000"/>
            </a:schemeClr>
          </a:solidFill>
          <a:ln>
            <a:solidFill>
              <a:schemeClr val="tx1"/>
            </a:solidFill>
          </a:ln>
        </p:spPr>
        <p:txBody>
          <a:bodyPr wrap="none" rtlCol="0">
            <a:spAutoFit/>
          </a:bodyPr>
          <a:lstStyle/>
          <a:p>
            <a:r>
              <a:rPr lang="en-GB" u="sng" dirty="0"/>
              <a:t>Used like this</a:t>
            </a:r>
            <a:r>
              <a:rPr lang="en-GB" dirty="0"/>
              <a:t>:</a:t>
            </a:r>
          </a:p>
          <a:p>
            <a:r>
              <a:rPr lang="en-GB" dirty="0"/>
              <a:t>&lt;Message /&gt;  for </a:t>
            </a:r>
            <a:r>
              <a:rPr lang="en-GB" b="1" dirty="0"/>
              <a:t>false</a:t>
            </a:r>
          </a:p>
          <a:p>
            <a:r>
              <a:rPr lang="en-GB" dirty="0"/>
              <a:t>&lt;Message </a:t>
            </a:r>
            <a:r>
              <a:rPr lang="en-GB" dirty="0" err="1"/>
              <a:t>showHello</a:t>
            </a:r>
            <a:r>
              <a:rPr lang="en-GB" dirty="0"/>
              <a:t> /&gt;  for </a:t>
            </a:r>
            <a:r>
              <a:rPr lang="en-GB" b="1" dirty="0"/>
              <a:t>true</a:t>
            </a:r>
          </a:p>
          <a:p>
            <a:r>
              <a:rPr lang="en-GB" dirty="0"/>
              <a:t>&lt;Message </a:t>
            </a:r>
            <a:r>
              <a:rPr lang="en-GB" dirty="0" err="1"/>
              <a:t>showHello</a:t>
            </a:r>
            <a:r>
              <a:rPr lang="en-GB" dirty="0"/>
              <a:t>={true} /&gt;  for </a:t>
            </a:r>
            <a:r>
              <a:rPr lang="en-GB" b="1" dirty="0"/>
              <a:t>true</a:t>
            </a:r>
          </a:p>
          <a:p>
            <a:r>
              <a:rPr lang="en-GB" u="sng" dirty="0"/>
              <a:t>NOT like this:</a:t>
            </a:r>
          </a:p>
          <a:p>
            <a:r>
              <a:rPr lang="en-GB" strike="dblStrike" dirty="0"/>
              <a:t>&lt;Message </a:t>
            </a:r>
            <a:r>
              <a:rPr lang="en-GB" strike="dblStrike" dirty="0" err="1"/>
              <a:t>showHello</a:t>
            </a:r>
            <a:r>
              <a:rPr lang="en-GB" b="1" strike="dblStrike" dirty="0"/>
              <a:t>=true </a:t>
            </a:r>
            <a:r>
              <a:rPr lang="en-GB" strike="dblStrike" dirty="0"/>
              <a:t>/&gt; </a:t>
            </a:r>
            <a:endParaRPr lang="en-GB" b="1" strike="dblStrike" dirty="0"/>
          </a:p>
        </p:txBody>
      </p:sp>
      <p:sp>
        <p:nvSpPr>
          <p:cNvPr id="10" name="TextBox 9">
            <a:extLst>
              <a:ext uri="{FF2B5EF4-FFF2-40B4-BE49-F238E27FC236}">
                <a16:creationId xmlns:a16="http://schemas.microsoft.com/office/drawing/2014/main" id="{B8E1E659-6332-8BE0-E0A4-FBE8B0A746BD}"/>
              </a:ext>
            </a:extLst>
          </p:cNvPr>
          <p:cNvSpPr txBox="1"/>
          <p:nvPr/>
        </p:nvSpPr>
        <p:spPr>
          <a:xfrm>
            <a:off x="5970249" y="3159367"/>
            <a:ext cx="3012707"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Also don’t forget in JS</a:t>
            </a:r>
          </a:p>
          <a:p>
            <a:r>
              <a:rPr lang="en-GB" dirty="0"/>
              <a:t>x &amp;&amp; </a:t>
            </a:r>
            <a:r>
              <a:rPr lang="en-GB" dirty="0" err="1"/>
              <a:t>doY</a:t>
            </a:r>
            <a:r>
              <a:rPr lang="en-GB" dirty="0"/>
              <a:t>() is equivalent to if x == true then </a:t>
            </a:r>
            <a:r>
              <a:rPr lang="en-GB" dirty="0" err="1"/>
              <a:t>doY</a:t>
            </a:r>
            <a:endParaRPr lang="en-GB" dirty="0"/>
          </a:p>
        </p:txBody>
      </p:sp>
    </p:spTree>
    <p:extLst>
      <p:ext uri="{BB962C8B-B14F-4D97-AF65-F5344CB8AC3E}">
        <p14:creationId xmlns:p14="http://schemas.microsoft.com/office/powerpoint/2010/main" val="32190833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77FCE-8D84-2A09-0701-EDF3E48B057D}"/>
              </a:ext>
            </a:extLst>
          </p:cNvPr>
          <p:cNvSpPr>
            <a:spLocks noGrp="1"/>
          </p:cNvSpPr>
          <p:nvPr>
            <p:ph type="title"/>
          </p:nvPr>
        </p:nvSpPr>
        <p:spPr>
          <a:xfrm>
            <a:off x="257175" y="0"/>
            <a:ext cx="8686800" cy="483258"/>
          </a:xfrm>
        </p:spPr>
        <p:txBody>
          <a:bodyPr/>
          <a:lstStyle/>
          <a:p>
            <a:r>
              <a:rPr lang="en-GB" dirty="0"/>
              <a:t>Lists</a:t>
            </a:r>
          </a:p>
        </p:txBody>
      </p:sp>
      <p:sp>
        <p:nvSpPr>
          <p:cNvPr id="3" name="Content Placeholder 2">
            <a:extLst>
              <a:ext uri="{FF2B5EF4-FFF2-40B4-BE49-F238E27FC236}">
                <a16:creationId xmlns:a16="http://schemas.microsoft.com/office/drawing/2014/main" id="{F46EDB12-3689-7999-912F-F18A1B2A57FD}"/>
              </a:ext>
            </a:extLst>
          </p:cNvPr>
          <p:cNvSpPr>
            <a:spLocks noGrp="1"/>
          </p:cNvSpPr>
          <p:nvPr>
            <p:ph idx="1"/>
          </p:nvPr>
        </p:nvSpPr>
        <p:spPr>
          <a:xfrm>
            <a:off x="127921" y="360075"/>
            <a:ext cx="8945308" cy="2278894"/>
          </a:xfrm>
        </p:spPr>
        <p:txBody>
          <a:bodyPr/>
          <a:lstStyle/>
          <a:p>
            <a:r>
              <a:rPr lang="en-GB" sz="1750" dirty="0"/>
              <a:t>A “key” is a special string attribute you need to include when creating lists of elements. </a:t>
            </a:r>
          </a:p>
          <a:p>
            <a:r>
              <a:rPr lang="en-GB" sz="1750" dirty="0"/>
              <a:t>Keys help React identify which items have changed, are added, or are removed.</a:t>
            </a:r>
          </a:p>
          <a:p>
            <a:r>
              <a:rPr lang="en-GB" sz="1750" dirty="0"/>
              <a:t>Keys should be unique…the order of items in a list may change</a:t>
            </a:r>
          </a:p>
          <a:p>
            <a:r>
              <a:rPr lang="en-GB" sz="1750" dirty="0"/>
              <a:t>The key can be number or a string</a:t>
            </a:r>
          </a:p>
          <a:p>
            <a:r>
              <a:rPr lang="en-GB" sz="1750" dirty="0"/>
              <a:t>Typically, get this key from your data. Otherwise, use an index value as a last resort.</a:t>
            </a:r>
          </a:p>
        </p:txBody>
      </p:sp>
      <p:sp>
        <p:nvSpPr>
          <p:cNvPr id="4" name="Footer Placeholder 3">
            <a:extLst>
              <a:ext uri="{FF2B5EF4-FFF2-40B4-BE49-F238E27FC236}">
                <a16:creationId xmlns:a16="http://schemas.microsoft.com/office/drawing/2014/main" id="{2EC24419-810B-977F-50B2-45BA6DC470A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42514C8-670D-01B6-4237-7B02249056A5}"/>
              </a:ext>
            </a:extLst>
          </p:cNvPr>
          <p:cNvSpPr txBox="1"/>
          <p:nvPr/>
        </p:nvSpPr>
        <p:spPr>
          <a:xfrm>
            <a:off x="54337" y="2278158"/>
            <a:ext cx="9035326" cy="4247317"/>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function </a:t>
            </a:r>
            <a:r>
              <a:rPr lang="en-GB" sz="1500" dirty="0" err="1"/>
              <a:t>ListItem</a:t>
            </a:r>
            <a:r>
              <a:rPr lang="en-GB" sz="1500" dirty="0"/>
              <a:t>(props) {</a:t>
            </a:r>
          </a:p>
          <a:p>
            <a:r>
              <a:rPr lang="en-GB" sz="1500" dirty="0"/>
              <a:t>  </a:t>
            </a:r>
            <a:r>
              <a:rPr lang="en-GB" sz="1500" dirty="0">
                <a:solidFill>
                  <a:schemeClr val="accent1">
                    <a:lumMod val="25000"/>
                  </a:schemeClr>
                </a:solidFill>
              </a:rPr>
              <a:t>// There is no need to specify the key here as long as it is part of the properties</a:t>
            </a:r>
          </a:p>
          <a:p>
            <a:r>
              <a:rPr lang="en-GB" sz="1500" dirty="0"/>
              <a:t>  return &lt;li&gt;{</a:t>
            </a:r>
            <a:r>
              <a:rPr lang="en-GB" sz="1500" dirty="0" err="1"/>
              <a:t>props.value</a:t>
            </a:r>
            <a:r>
              <a:rPr lang="en-GB" sz="1500" dirty="0"/>
              <a:t>}&lt;/li&gt;;</a:t>
            </a:r>
          </a:p>
          <a:p>
            <a:r>
              <a:rPr lang="en-GB" sz="1500" dirty="0"/>
              <a:t>}</a:t>
            </a:r>
          </a:p>
          <a:p>
            <a:endParaRPr lang="en-GB" sz="1500" dirty="0"/>
          </a:p>
          <a:p>
            <a:r>
              <a:rPr lang="en-GB" sz="1500" dirty="0"/>
              <a:t>function </a:t>
            </a:r>
            <a:r>
              <a:rPr lang="en-GB" sz="1500" dirty="0" err="1"/>
              <a:t>NumberList</a:t>
            </a:r>
            <a:r>
              <a:rPr lang="en-GB" sz="1500" dirty="0"/>
              <a:t>(props) {</a:t>
            </a:r>
          </a:p>
          <a:p>
            <a:r>
              <a:rPr lang="en-GB" sz="1500" dirty="0"/>
              <a:t>  </a:t>
            </a:r>
            <a:r>
              <a:rPr lang="en-GB" sz="1500" dirty="0" err="1"/>
              <a:t>const</a:t>
            </a:r>
            <a:r>
              <a:rPr lang="en-GB" sz="1500" dirty="0"/>
              <a:t> numbers = </a:t>
            </a:r>
            <a:r>
              <a:rPr lang="en-GB" sz="1500" dirty="0" err="1"/>
              <a:t>props.numbers</a:t>
            </a:r>
            <a:r>
              <a:rPr lang="en-GB" sz="1500" dirty="0"/>
              <a:t>;</a:t>
            </a:r>
          </a:p>
          <a:p>
            <a:r>
              <a:rPr lang="en-GB" sz="1500" dirty="0"/>
              <a:t>  </a:t>
            </a:r>
            <a:r>
              <a:rPr lang="en-GB" sz="1500" dirty="0" err="1"/>
              <a:t>const</a:t>
            </a:r>
            <a:r>
              <a:rPr lang="en-GB" sz="1500" dirty="0"/>
              <a:t> </a:t>
            </a:r>
            <a:r>
              <a:rPr lang="en-GB" sz="1500" dirty="0" err="1"/>
              <a:t>listItems</a:t>
            </a:r>
            <a:r>
              <a:rPr lang="en-GB" sz="1500" dirty="0"/>
              <a:t> = </a:t>
            </a:r>
            <a:r>
              <a:rPr lang="en-GB" sz="1500" dirty="0" err="1"/>
              <a:t>numbers.map</a:t>
            </a:r>
            <a:r>
              <a:rPr lang="en-GB" sz="1500" dirty="0"/>
              <a:t>((number) =&gt; &lt;</a:t>
            </a:r>
            <a:r>
              <a:rPr lang="en-GB" sz="1500" dirty="0" err="1"/>
              <a:t>ListItem</a:t>
            </a:r>
            <a:r>
              <a:rPr lang="en-GB" sz="1500" dirty="0"/>
              <a:t> </a:t>
            </a:r>
            <a:r>
              <a:rPr lang="en-GB" sz="1500" b="1" dirty="0"/>
              <a:t>key={</a:t>
            </a:r>
            <a:r>
              <a:rPr lang="en-GB" sz="1500" b="1" dirty="0" err="1"/>
              <a:t>number.toString</a:t>
            </a:r>
            <a:r>
              <a:rPr lang="en-GB" sz="1500" b="1" dirty="0"/>
              <a:t>()}</a:t>
            </a:r>
            <a:r>
              <a:rPr lang="en-GB" sz="1500" dirty="0"/>
              <a:t> value={number} /&gt;  );</a:t>
            </a:r>
          </a:p>
          <a:p>
            <a:endParaRPr lang="en-GB" sz="1500" dirty="0"/>
          </a:p>
          <a:p>
            <a:r>
              <a:rPr lang="en-GB" sz="1500" dirty="0"/>
              <a:t>  return &lt;</a:t>
            </a:r>
            <a:r>
              <a:rPr lang="en-GB" sz="1500" dirty="0" err="1"/>
              <a:t>ul</a:t>
            </a:r>
            <a:r>
              <a:rPr lang="en-GB" sz="1500" dirty="0"/>
              <a:t>&gt;{</a:t>
            </a:r>
            <a:r>
              <a:rPr lang="en-GB" sz="1500" dirty="0" err="1"/>
              <a:t>listItems</a:t>
            </a:r>
            <a:r>
              <a:rPr lang="en-GB" sz="1500" dirty="0"/>
              <a:t>}&lt;/</a:t>
            </a:r>
            <a:r>
              <a:rPr lang="en-GB" sz="1500" dirty="0" err="1"/>
              <a:t>ul</a:t>
            </a:r>
            <a:r>
              <a:rPr lang="en-GB" sz="1500" dirty="0"/>
              <a:t>&gt;;</a:t>
            </a:r>
          </a:p>
          <a:p>
            <a:r>
              <a:rPr lang="en-GB" sz="1500" dirty="0"/>
              <a:t>}</a:t>
            </a:r>
          </a:p>
          <a:p>
            <a:endParaRPr lang="en-GB" sz="1500" dirty="0"/>
          </a:p>
          <a:p>
            <a:r>
              <a:rPr lang="en-GB" sz="1500" dirty="0">
                <a:solidFill>
                  <a:schemeClr val="accent1">
                    <a:lumMod val="25000"/>
                  </a:schemeClr>
                </a:solidFill>
              </a:rPr>
              <a:t>// This is a list of numbers to display </a:t>
            </a:r>
            <a:endParaRPr lang="en-GB" sz="1500" dirty="0"/>
          </a:p>
          <a:p>
            <a:r>
              <a:rPr lang="en-GB" sz="1500" dirty="0" err="1"/>
              <a:t>const</a:t>
            </a:r>
            <a:r>
              <a:rPr lang="en-GB" sz="1500" dirty="0"/>
              <a:t> numbers = [1, 2, 3, 4, 5];     </a:t>
            </a:r>
          </a:p>
          <a:p>
            <a:endParaRPr lang="en-GB" sz="1500" dirty="0"/>
          </a:p>
          <a:p>
            <a:r>
              <a:rPr lang="en-GB" sz="1500" dirty="0" err="1"/>
              <a:t>const</a:t>
            </a:r>
            <a:r>
              <a:rPr lang="en-GB" sz="1500" dirty="0"/>
              <a:t> root = </a:t>
            </a:r>
            <a:r>
              <a:rPr lang="en-GB" sz="1500" dirty="0" err="1"/>
              <a:t>ReactDOM.createRoot</a:t>
            </a:r>
            <a:r>
              <a:rPr lang="en-GB" sz="1500" dirty="0"/>
              <a:t>(</a:t>
            </a:r>
          </a:p>
          <a:p>
            <a:r>
              <a:rPr lang="en-GB" sz="1500" dirty="0"/>
              <a:t>                           </a:t>
            </a:r>
            <a:r>
              <a:rPr lang="en-GB" sz="1500" dirty="0" err="1"/>
              <a:t>document.getElementById</a:t>
            </a:r>
            <a:r>
              <a:rPr lang="en-GB" sz="1500" dirty="0"/>
              <a:t>('root')); </a:t>
            </a:r>
          </a:p>
          <a:p>
            <a:r>
              <a:rPr lang="en-GB" sz="1500" dirty="0" err="1"/>
              <a:t>root.render</a:t>
            </a:r>
            <a:r>
              <a:rPr lang="en-GB" sz="1500" dirty="0"/>
              <a:t>(&lt;</a:t>
            </a:r>
            <a:r>
              <a:rPr lang="en-GB" sz="1500" dirty="0" err="1"/>
              <a:t>NumberList</a:t>
            </a:r>
            <a:r>
              <a:rPr lang="en-GB" sz="1500" dirty="0"/>
              <a:t> numbers={numbers} /&gt;);</a:t>
            </a:r>
          </a:p>
        </p:txBody>
      </p:sp>
      <p:sp>
        <p:nvSpPr>
          <p:cNvPr id="7" name="TextBox 6">
            <a:extLst>
              <a:ext uri="{FF2B5EF4-FFF2-40B4-BE49-F238E27FC236}">
                <a16:creationId xmlns:a16="http://schemas.microsoft.com/office/drawing/2014/main" id="{C78B1622-946F-E3E0-8AFF-C5F04709AE09}"/>
              </a:ext>
            </a:extLst>
          </p:cNvPr>
          <p:cNvSpPr txBox="1"/>
          <p:nvPr/>
        </p:nvSpPr>
        <p:spPr>
          <a:xfrm>
            <a:off x="4207187" y="2904128"/>
            <a:ext cx="3861474" cy="738664"/>
          </a:xfrm>
          <a:prstGeom prst="rect">
            <a:avLst/>
          </a:prstGeom>
          <a:noFill/>
        </p:spPr>
        <p:txBody>
          <a:bodyPr wrap="square" rtlCol="0">
            <a:spAutoFit/>
          </a:bodyPr>
          <a:lstStyle/>
          <a:p>
            <a:r>
              <a:rPr lang="en-GB" sz="1400" i="1" dirty="0"/>
              <a:t>Create a key by converting the unique data number value to a string and then associating the key with the React element for the list item</a:t>
            </a:r>
          </a:p>
        </p:txBody>
      </p:sp>
      <p:sp>
        <p:nvSpPr>
          <p:cNvPr id="8" name="Right Brace 7">
            <a:extLst>
              <a:ext uri="{FF2B5EF4-FFF2-40B4-BE49-F238E27FC236}">
                <a16:creationId xmlns:a16="http://schemas.microsoft.com/office/drawing/2014/main" id="{707F8B7B-0899-DDC1-E136-59815BF77D2D}"/>
              </a:ext>
            </a:extLst>
          </p:cNvPr>
          <p:cNvSpPr/>
          <p:nvPr/>
        </p:nvSpPr>
        <p:spPr bwMode="auto">
          <a:xfrm rot="16200000">
            <a:off x="5738690" y="2832768"/>
            <a:ext cx="187881" cy="202704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a:extLst>
              <a:ext uri="{FF2B5EF4-FFF2-40B4-BE49-F238E27FC236}">
                <a16:creationId xmlns:a16="http://schemas.microsoft.com/office/drawing/2014/main" id="{792DBAC9-43F3-5F5E-6139-CBB6B081462D}"/>
              </a:ext>
            </a:extLst>
          </p:cNvPr>
          <p:cNvSpPr txBox="1"/>
          <p:nvPr/>
        </p:nvSpPr>
        <p:spPr>
          <a:xfrm>
            <a:off x="5897855" y="4395787"/>
            <a:ext cx="3246145" cy="2462213"/>
          </a:xfrm>
          <a:prstGeom prst="rect">
            <a:avLst/>
          </a:prstGeom>
          <a:solidFill>
            <a:schemeClr val="accent6">
              <a:lumMod val="20000"/>
              <a:lumOff val="80000"/>
            </a:schemeClr>
          </a:solidFill>
          <a:ln>
            <a:solidFill>
              <a:schemeClr val="tx1"/>
            </a:solidFill>
          </a:ln>
        </p:spPr>
        <p:txBody>
          <a:bodyPr wrap="none" rtlCol="0">
            <a:spAutoFit/>
          </a:bodyPr>
          <a:lstStyle/>
          <a:p>
            <a:r>
              <a:rPr lang="en-GB" sz="1400" dirty="0"/>
              <a:t>function </a:t>
            </a:r>
            <a:r>
              <a:rPr lang="en-GB" sz="1400" dirty="0" err="1"/>
              <a:t>NumberList</a:t>
            </a:r>
            <a:r>
              <a:rPr lang="en-GB" sz="1400" dirty="0"/>
              <a:t>(props) {</a:t>
            </a:r>
          </a:p>
          <a:p>
            <a:r>
              <a:rPr lang="en-GB" sz="1400" dirty="0"/>
              <a:t>  </a:t>
            </a:r>
            <a:r>
              <a:rPr lang="en-GB" sz="1400" dirty="0" err="1"/>
              <a:t>const</a:t>
            </a:r>
            <a:r>
              <a:rPr lang="en-GB" sz="1400" dirty="0"/>
              <a:t> numbers = </a:t>
            </a:r>
            <a:r>
              <a:rPr lang="en-GB" sz="1400" dirty="0" err="1"/>
              <a:t>props.numbers</a:t>
            </a:r>
            <a:r>
              <a:rPr lang="en-GB" sz="1400" dirty="0"/>
              <a:t>;</a:t>
            </a:r>
          </a:p>
          <a:p>
            <a:r>
              <a:rPr lang="en-GB" sz="1400" dirty="0"/>
              <a:t>  return (</a:t>
            </a:r>
          </a:p>
          <a:p>
            <a:r>
              <a:rPr lang="en-GB" sz="1400" dirty="0"/>
              <a:t>    &lt;</a:t>
            </a:r>
            <a:r>
              <a:rPr lang="en-GB" sz="1400" dirty="0" err="1"/>
              <a:t>ul</a:t>
            </a:r>
            <a:r>
              <a:rPr lang="en-GB" sz="1400" dirty="0"/>
              <a:t>&gt;</a:t>
            </a:r>
          </a:p>
          <a:p>
            <a:r>
              <a:rPr lang="en-GB" sz="1400" dirty="0"/>
              <a:t>      {</a:t>
            </a:r>
            <a:r>
              <a:rPr lang="en-GB" sz="1400" dirty="0" err="1"/>
              <a:t>numbers.map</a:t>
            </a:r>
            <a:r>
              <a:rPr lang="en-GB" sz="1400" dirty="0"/>
              <a:t>((number) =&gt;</a:t>
            </a:r>
          </a:p>
          <a:p>
            <a:r>
              <a:rPr lang="en-GB" sz="1400" dirty="0"/>
              <a:t>        &lt;</a:t>
            </a:r>
            <a:r>
              <a:rPr lang="en-GB" sz="1400" dirty="0" err="1"/>
              <a:t>ListItem</a:t>
            </a:r>
            <a:r>
              <a:rPr lang="en-GB" sz="1400" dirty="0"/>
              <a:t> key={</a:t>
            </a:r>
            <a:r>
              <a:rPr lang="en-GB" sz="1400" dirty="0" err="1"/>
              <a:t>number.toString</a:t>
            </a:r>
            <a:r>
              <a:rPr lang="en-GB" sz="1400" dirty="0"/>
              <a:t>()}</a:t>
            </a:r>
          </a:p>
          <a:p>
            <a:r>
              <a:rPr lang="en-GB" sz="1400" dirty="0"/>
              <a:t>                  value={number} /&gt;)</a:t>
            </a:r>
          </a:p>
          <a:p>
            <a:r>
              <a:rPr lang="en-GB" sz="1400" dirty="0"/>
              <a:t>      }</a:t>
            </a:r>
          </a:p>
          <a:p>
            <a:r>
              <a:rPr lang="en-GB" sz="1400" dirty="0"/>
              <a:t>    &lt;/</a:t>
            </a:r>
            <a:r>
              <a:rPr lang="en-GB" sz="1400" dirty="0" err="1"/>
              <a:t>ul</a:t>
            </a:r>
            <a:r>
              <a:rPr lang="en-GB" sz="1400" dirty="0"/>
              <a:t>&gt;</a:t>
            </a:r>
          </a:p>
          <a:p>
            <a:r>
              <a:rPr lang="en-GB" sz="1400" dirty="0"/>
              <a:t>  );</a:t>
            </a:r>
          </a:p>
          <a:p>
            <a:r>
              <a:rPr lang="en-GB" sz="1400" dirty="0"/>
              <a:t>}</a:t>
            </a:r>
          </a:p>
        </p:txBody>
      </p:sp>
      <p:sp>
        <p:nvSpPr>
          <p:cNvPr id="11" name="TextBox 10">
            <a:extLst>
              <a:ext uri="{FF2B5EF4-FFF2-40B4-BE49-F238E27FC236}">
                <a16:creationId xmlns:a16="http://schemas.microsoft.com/office/drawing/2014/main" id="{1A1689C6-3B84-CA83-C7BF-A8B5A22E6677}"/>
              </a:ext>
            </a:extLst>
          </p:cNvPr>
          <p:cNvSpPr txBox="1"/>
          <p:nvPr/>
        </p:nvSpPr>
        <p:spPr>
          <a:xfrm>
            <a:off x="6968692" y="6244937"/>
            <a:ext cx="2030930" cy="584775"/>
          </a:xfrm>
          <a:prstGeom prst="rect">
            <a:avLst/>
          </a:prstGeom>
          <a:noFill/>
        </p:spPr>
        <p:txBody>
          <a:bodyPr wrap="square" rtlCol="0">
            <a:spAutoFit/>
          </a:bodyPr>
          <a:lstStyle/>
          <a:p>
            <a:r>
              <a:rPr lang="en-GB" sz="1600" u="sng" dirty="0"/>
              <a:t>Alternative: embed it directly into JSX</a:t>
            </a:r>
          </a:p>
        </p:txBody>
      </p:sp>
      <p:cxnSp>
        <p:nvCxnSpPr>
          <p:cNvPr id="10" name="Connector: Elbow 9">
            <a:extLst>
              <a:ext uri="{FF2B5EF4-FFF2-40B4-BE49-F238E27FC236}">
                <a16:creationId xmlns:a16="http://schemas.microsoft.com/office/drawing/2014/main" id="{D5958E60-C3EC-A192-F38B-234E2FCC18CE}"/>
              </a:ext>
            </a:extLst>
          </p:cNvPr>
          <p:cNvCxnSpPr/>
          <p:nvPr/>
        </p:nvCxnSpPr>
        <p:spPr bwMode="auto">
          <a:xfrm>
            <a:off x="1742173" y="4249554"/>
            <a:ext cx="4155682" cy="1361974"/>
          </a:xfrm>
          <a:prstGeom prst="bentConnector3">
            <a:avLst>
              <a:gd name="adj1" fmla="val 4745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 name="Picture 11">
            <a:extLst>
              <a:ext uri="{FF2B5EF4-FFF2-40B4-BE49-F238E27FC236}">
                <a16:creationId xmlns:a16="http://schemas.microsoft.com/office/drawing/2014/main" id="{B0F3F8EA-2C59-E520-F16A-7779B3E37AA2}"/>
              </a:ext>
            </a:extLst>
          </p:cNvPr>
          <p:cNvPicPr>
            <a:picLocks noChangeAspect="1"/>
          </p:cNvPicPr>
          <p:nvPr/>
        </p:nvPicPr>
        <p:blipFill>
          <a:blip r:embed="rId2"/>
          <a:stretch>
            <a:fillRect/>
          </a:stretch>
        </p:blipFill>
        <p:spPr>
          <a:xfrm>
            <a:off x="8403150" y="2315639"/>
            <a:ext cx="619125" cy="1076325"/>
          </a:xfrm>
          <a:prstGeom prst="rect">
            <a:avLst/>
          </a:prstGeom>
        </p:spPr>
      </p:pic>
    </p:spTree>
    <p:extLst>
      <p:ext uri="{BB962C8B-B14F-4D97-AF65-F5344CB8AC3E}">
        <p14:creationId xmlns:p14="http://schemas.microsoft.com/office/powerpoint/2010/main" val="19798650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6FA0E-FA07-5763-4AAF-E793F531B5C3}"/>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0BE42864-0ACF-2BEC-E517-CDBB75F225A7}"/>
              </a:ext>
            </a:extLst>
          </p:cNvPr>
          <p:cNvSpPr>
            <a:spLocks noGrp="1"/>
          </p:cNvSpPr>
          <p:nvPr>
            <p:ph idx="1"/>
          </p:nvPr>
        </p:nvSpPr>
        <p:spPr>
          <a:xfrm>
            <a:off x="1047750" y="844550"/>
            <a:ext cx="7029450" cy="415711"/>
          </a:xfrm>
        </p:spPr>
        <p:txBody>
          <a:bodyPr/>
          <a:lstStyle/>
          <a:p>
            <a:r>
              <a:rPr lang="en-GB" dirty="0"/>
              <a:t>Display a table of data</a:t>
            </a:r>
          </a:p>
        </p:txBody>
      </p:sp>
      <p:sp>
        <p:nvSpPr>
          <p:cNvPr id="4" name="Footer Placeholder 3">
            <a:extLst>
              <a:ext uri="{FF2B5EF4-FFF2-40B4-BE49-F238E27FC236}">
                <a16:creationId xmlns:a16="http://schemas.microsoft.com/office/drawing/2014/main" id="{14979AF4-F607-2905-D72F-381AB03661D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E28108F-0539-3088-982C-5B7092595F36}"/>
              </a:ext>
            </a:extLst>
          </p:cNvPr>
          <p:cNvSpPr txBox="1"/>
          <p:nvPr/>
        </p:nvSpPr>
        <p:spPr>
          <a:xfrm>
            <a:off x="538946" y="1527983"/>
            <a:ext cx="3999891" cy="477053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ItemTable</a:t>
            </a:r>
            <a:r>
              <a:rPr lang="en-GB" sz="1600" dirty="0"/>
              <a:t>(props) {</a:t>
            </a:r>
          </a:p>
          <a:p>
            <a:r>
              <a:rPr lang="en-GB" sz="1600" dirty="0"/>
              <a:t>  </a:t>
            </a:r>
            <a:r>
              <a:rPr lang="en-GB" sz="1600" b="1" dirty="0" err="1"/>
              <a:t>const</a:t>
            </a:r>
            <a:r>
              <a:rPr lang="en-GB" sz="1600" b="1" dirty="0"/>
              <a:t> rows = [];</a:t>
            </a:r>
          </a:p>
          <a:p>
            <a:r>
              <a:rPr lang="en-GB" sz="1600" dirty="0"/>
              <a:t>  </a:t>
            </a:r>
            <a:r>
              <a:rPr lang="en-GB" sz="1600" dirty="0" err="1"/>
              <a:t>this.props.items.forEach</a:t>
            </a:r>
            <a:r>
              <a:rPr lang="en-GB" sz="1600" dirty="0"/>
              <a:t>((item) =&gt; {</a:t>
            </a:r>
          </a:p>
          <a:p>
            <a:r>
              <a:rPr lang="en-GB" sz="1600" dirty="0"/>
              <a:t>     </a:t>
            </a:r>
            <a:r>
              <a:rPr lang="en-GB" sz="1600" dirty="0" err="1"/>
              <a:t>rows.push</a:t>
            </a:r>
            <a:r>
              <a:rPr lang="en-GB" sz="1600" dirty="0"/>
              <a:t>(</a:t>
            </a:r>
          </a:p>
          <a:p>
            <a:r>
              <a:rPr lang="en-GB" sz="1600" dirty="0"/>
              <a:t>         &lt;</a:t>
            </a:r>
            <a:r>
              <a:rPr lang="en-GB" sz="1600" dirty="0" err="1"/>
              <a:t>ItemRow</a:t>
            </a:r>
            <a:r>
              <a:rPr lang="en-GB" sz="1600" dirty="0"/>
              <a:t> name={item.name}</a:t>
            </a:r>
          </a:p>
          <a:p>
            <a:r>
              <a:rPr lang="en-GB" sz="1600" dirty="0"/>
              <a:t>              key={</a:t>
            </a:r>
            <a:r>
              <a:rPr lang="en-GB" sz="1600" dirty="0" err="1"/>
              <a:t>item.key</a:t>
            </a:r>
            <a:r>
              <a:rPr lang="en-GB" sz="1600" dirty="0"/>
              <a:t>} /&gt;</a:t>
            </a:r>
          </a:p>
          <a:p>
            <a:r>
              <a:rPr lang="en-GB" sz="1600" dirty="0"/>
              <a:t>     );</a:t>
            </a:r>
          </a:p>
          <a:p>
            <a:r>
              <a:rPr lang="en-GB" sz="1600" dirty="0"/>
              <a:t>  });</a:t>
            </a:r>
          </a:p>
          <a:p>
            <a:r>
              <a:rPr lang="en-GB" sz="1600" dirty="0"/>
              <a:t>  return (</a:t>
            </a:r>
          </a:p>
          <a:p>
            <a:r>
              <a:rPr lang="en-GB" sz="1600" dirty="0"/>
              <a:t>    &lt;table&gt;</a:t>
            </a:r>
          </a:p>
          <a:p>
            <a:r>
              <a:rPr lang="en-GB" sz="1600" dirty="0"/>
              <a:t>      &lt;</a:t>
            </a:r>
            <a:r>
              <a:rPr lang="en-GB" sz="1600" dirty="0" err="1"/>
              <a:t>thead</a:t>
            </a:r>
            <a:r>
              <a:rPr lang="en-GB" sz="1600" dirty="0"/>
              <a:t>&gt;</a:t>
            </a:r>
          </a:p>
          <a:p>
            <a:r>
              <a:rPr lang="en-GB" sz="1600" dirty="0"/>
              <a:t>        &lt;tr&gt;</a:t>
            </a:r>
          </a:p>
          <a:p>
            <a:r>
              <a:rPr lang="en-GB" sz="1600" dirty="0"/>
              <a:t>            &lt;</a:t>
            </a:r>
            <a:r>
              <a:rPr lang="en-GB" sz="1600" dirty="0" err="1"/>
              <a:t>th</a:t>
            </a:r>
            <a:r>
              <a:rPr lang="en-GB" sz="1600" dirty="0"/>
              <a:t>&gt;Name&lt;/</a:t>
            </a:r>
            <a:r>
              <a:rPr lang="en-GB" sz="1600" dirty="0" err="1"/>
              <a:t>th</a:t>
            </a:r>
            <a:r>
              <a:rPr lang="en-GB" sz="1600" dirty="0"/>
              <a:t>&gt;</a:t>
            </a:r>
          </a:p>
          <a:p>
            <a:r>
              <a:rPr lang="en-GB" sz="1600" dirty="0"/>
              <a:t>        &lt;/tr&gt;</a:t>
            </a:r>
          </a:p>
          <a:p>
            <a:r>
              <a:rPr lang="en-GB" sz="1600" dirty="0"/>
              <a:t>      &lt;/</a:t>
            </a:r>
            <a:r>
              <a:rPr lang="en-GB" sz="1600" dirty="0" err="1"/>
              <a:t>thead</a:t>
            </a:r>
            <a:r>
              <a:rPr lang="en-GB" sz="1600" dirty="0"/>
              <a:t>&gt;</a:t>
            </a:r>
          </a:p>
          <a:p>
            <a:r>
              <a:rPr lang="en-GB" sz="1600" dirty="0"/>
              <a:t>      &lt;</a:t>
            </a:r>
            <a:r>
              <a:rPr lang="en-GB" sz="1600" dirty="0" err="1"/>
              <a:t>tbody</a:t>
            </a:r>
            <a:r>
              <a:rPr lang="en-GB" sz="1600" dirty="0"/>
              <a:t>&gt;</a:t>
            </a:r>
            <a:r>
              <a:rPr lang="en-GB" sz="1600" b="1" dirty="0"/>
              <a:t>{rows}</a:t>
            </a:r>
            <a:r>
              <a:rPr lang="en-GB" sz="1600" dirty="0"/>
              <a:t>&lt;/</a:t>
            </a:r>
            <a:r>
              <a:rPr lang="en-GB" sz="1600" dirty="0" err="1"/>
              <a:t>tbody</a:t>
            </a:r>
            <a:r>
              <a:rPr lang="en-GB" sz="1600" dirty="0"/>
              <a:t>&gt;</a:t>
            </a:r>
          </a:p>
          <a:p>
            <a:r>
              <a:rPr lang="en-GB" sz="1600" dirty="0"/>
              <a:t>    &lt;/table&gt;</a:t>
            </a:r>
          </a:p>
          <a:p>
            <a:r>
              <a:rPr lang="en-GB" sz="1600" dirty="0"/>
              <a:t>  );</a:t>
            </a:r>
          </a:p>
          <a:p>
            <a:r>
              <a:rPr lang="en-GB" sz="1600" dirty="0"/>
              <a:t>}</a:t>
            </a:r>
          </a:p>
        </p:txBody>
      </p:sp>
      <p:sp>
        <p:nvSpPr>
          <p:cNvPr id="6" name="TextBox 5">
            <a:extLst>
              <a:ext uri="{FF2B5EF4-FFF2-40B4-BE49-F238E27FC236}">
                <a16:creationId xmlns:a16="http://schemas.microsoft.com/office/drawing/2014/main" id="{AB4141D4-5D34-AF69-D85C-A4D00B9F979A}"/>
              </a:ext>
            </a:extLst>
          </p:cNvPr>
          <p:cNvSpPr txBox="1"/>
          <p:nvPr/>
        </p:nvSpPr>
        <p:spPr>
          <a:xfrm>
            <a:off x="4830178" y="1737076"/>
            <a:ext cx="4182841" cy="206210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ItemRow</a:t>
            </a:r>
            <a:r>
              <a:rPr lang="en-GB" sz="1600" dirty="0"/>
              <a:t>(props) {</a:t>
            </a:r>
          </a:p>
          <a:p>
            <a:r>
              <a:rPr lang="en-GB" sz="1600" dirty="0"/>
              <a:t>   </a:t>
            </a:r>
            <a:r>
              <a:rPr lang="en-GB" sz="1600" dirty="0">
                <a:solidFill>
                  <a:schemeClr val="accent1">
                    <a:lumMod val="25000"/>
                  </a:schemeClr>
                </a:solidFill>
              </a:rPr>
              <a:t>// There is no need to specify the key here</a:t>
            </a:r>
            <a:endParaRPr lang="en-GB" sz="1600" dirty="0"/>
          </a:p>
          <a:p>
            <a:r>
              <a:rPr lang="en-GB" sz="1600" dirty="0"/>
              <a:t>  return (</a:t>
            </a:r>
          </a:p>
          <a:p>
            <a:r>
              <a:rPr lang="en-GB" sz="1600" dirty="0"/>
              <a:t>    &lt;tr&gt;</a:t>
            </a:r>
          </a:p>
          <a:p>
            <a:r>
              <a:rPr lang="en-GB" sz="1600" dirty="0"/>
              <a:t>      &lt;td&gt;{this.props.name}&lt;/td&gt;</a:t>
            </a:r>
          </a:p>
          <a:p>
            <a:r>
              <a:rPr lang="en-GB" sz="1600" dirty="0"/>
              <a:t>    &lt;/tr&gt;</a:t>
            </a:r>
          </a:p>
          <a:p>
            <a:r>
              <a:rPr lang="en-GB" sz="1600" dirty="0"/>
              <a:t>  );</a:t>
            </a:r>
          </a:p>
          <a:p>
            <a:r>
              <a:rPr lang="en-GB" sz="1600" dirty="0"/>
              <a:t>}</a:t>
            </a:r>
          </a:p>
        </p:txBody>
      </p:sp>
      <p:cxnSp>
        <p:nvCxnSpPr>
          <p:cNvPr id="8" name="Connector: Elbow 7">
            <a:extLst>
              <a:ext uri="{FF2B5EF4-FFF2-40B4-BE49-F238E27FC236}">
                <a16:creationId xmlns:a16="http://schemas.microsoft.com/office/drawing/2014/main" id="{64704C3B-9545-8F31-6593-C72EFE4A9CCA}"/>
              </a:ext>
            </a:extLst>
          </p:cNvPr>
          <p:cNvCxnSpPr>
            <a:cxnSpLocks/>
            <a:stCxn id="10" idx="3"/>
            <a:endCxn id="11" idx="3"/>
          </p:cNvCxnSpPr>
          <p:nvPr/>
        </p:nvCxnSpPr>
        <p:spPr bwMode="auto">
          <a:xfrm>
            <a:off x="2335749" y="1963828"/>
            <a:ext cx="857546" cy="3378208"/>
          </a:xfrm>
          <a:prstGeom prst="bentConnector3">
            <a:avLst>
              <a:gd name="adj1" fmla="val 221132"/>
            </a:avLst>
          </a:prstGeom>
          <a:solidFill>
            <a:schemeClr val="accent1"/>
          </a:solidFill>
          <a:ln w="12700"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Rectangle 9">
            <a:extLst>
              <a:ext uri="{FF2B5EF4-FFF2-40B4-BE49-F238E27FC236}">
                <a16:creationId xmlns:a16="http://schemas.microsoft.com/office/drawing/2014/main" id="{A08FF9B1-98E3-1B51-BFA2-FDA572E85EEE}"/>
              </a:ext>
            </a:extLst>
          </p:cNvPr>
          <p:cNvSpPr/>
          <p:nvPr/>
        </p:nvSpPr>
        <p:spPr bwMode="auto">
          <a:xfrm>
            <a:off x="716746" y="1857227"/>
            <a:ext cx="1619003" cy="213202"/>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Rectangle 10">
            <a:extLst>
              <a:ext uri="{FF2B5EF4-FFF2-40B4-BE49-F238E27FC236}">
                <a16:creationId xmlns:a16="http://schemas.microsoft.com/office/drawing/2014/main" id="{AC9CAB40-E639-AAE6-7140-9AD319FCBEC6}"/>
              </a:ext>
            </a:extLst>
          </p:cNvPr>
          <p:cNvSpPr/>
          <p:nvPr/>
        </p:nvSpPr>
        <p:spPr bwMode="auto">
          <a:xfrm>
            <a:off x="914402" y="5206868"/>
            <a:ext cx="2278893" cy="270336"/>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TextBox 16">
            <a:extLst>
              <a:ext uri="{FF2B5EF4-FFF2-40B4-BE49-F238E27FC236}">
                <a16:creationId xmlns:a16="http://schemas.microsoft.com/office/drawing/2014/main" id="{1408FB25-B8E5-B14C-548F-B05D04CC182D}"/>
              </a:ext>
            </a:extLst>
          </p:cNvPr>
          <p:cNvSpPr txBox="1"/>
          <p:nvPr/>
        </p:nvSpPr>
        <p:spPr>
          <a:xfrm>
            <a:off x="4830178" y="4305928"/>
            <a:ext cx="3999891" cy="156966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err="1"/>
              <a:t>const</a:t>
            </a:r>
            <a:r>
              <a:rPr lang="en-GB" sz="1600" dirty="0"/>
              <a:t> </a:t>
            </a:r>
            <a:r>
              <a:rPr lang="en-GB" sz="1600" dirty="0" err="1"/>
              <a:t>someItems</a:t>
            </a:r>
            <a:r>
              <a:rPr lang="en-GB" sz="1600" dirty="0"/>
              <a:t> = [</a:t>
            </a:r>
          </a:p>
          <a:p>
            <a:r>
              <a:rPr lang="en-GB" sz="1600" dirty="0"/>
              <a:t>   { name=“Item One”, key=1 },</a:t>
            </a:r>
          </a:p>
          <a:p>
            <a:r>
              <a:rPr lang="en-GB" sz="1600" dirty="0"/>
              <a:t>   { name=“Item Two”, key=2 }</a:t>
            </a:r>
          </a:p>
          <a:p>
            <a:r>
              <a:rPr lang="en-GB" sz="1600" dirty="0"/>
              <a:t>];</a:t>
            </a:r>
          </a:p>
          <a:p>
            <a:endParaRPr lang="en-GB" sz="1600" dirty="0"/>
          </a:p>
          <a:p>
            <a:r>
              <a:rPr lang="en-GB" sz="1600" dirty="0"/>
              <a:t>&lt;</a:t>
            </a:r>
            <a:r>
              <a:rPr lang="en-GB" sz="1600" dirty="0" err="1"/>
              <a:t>ItemTable</a:t>
            </a:r>
            <a:r>
              <a:rPr lang="en-GB" sz="1600" dirty="0"/>
              <a:t> items={</a:t>
            </a:r>
            <a:r>
              <a:rPr lang="en-GB" sz="1600" dirty="0" err="1"/>
              <a:t>someItems</a:t>
            </a:r>
            <a:r>
              <a:rPr lang="en-GB" sz="1600" dirty="0"/>
              <a:t>} /&gt;</a:t>
            </a:r>
          </a:p>
        </p:txBody>
      </p:sp>
      <p:sp>
        <p:nvSpPr>
          <p:cNvPr id="18" name="Rectangle 17">
            <a:extLst>
              <a:ext uri="{FF2B5EF4-FFF2-40B4-BE49-F238E27FC236}">
                <a16:creationId xmlns:a16="http://schemas.microsoft.com/office/drawing/2014/main" id="{E57D0072-6310-BA6B-525C-6251DF2DDF8F}"/>
              </a:ext>
            </a:extLst>
          </p:cNvPr>
          <p:cNvSpPr/>
          <p:nvPr/>
        </p:nvSpPr>
        <p:spPr bwMode="auto">
          <a:xfrm>
            <a:off x="716746" y="2070429"/>
            <a:ext cx="1505295" cy="267722"/>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9" name="Rectangle 18">
            <a:extLst>
              <a:ext uri="{FF2B5EF4-FFF2-40B4-BE49-F238E27FC236}">
                <a16:creationId xmlns:a16="http://schemas.microsoft.com/office/drawing/2014/main" id="{30573095-2034-8B76-C95B-9C089168126F}"/>
              </a:ext>
            </a:extLst>
          </p:cNvPr>
          <p:cNvSpPr/>
          <p:nvPr/>
        </p:nvSpPr>
        <p:spPr bwMode="auto">
          <a:xfrm>
            <a:off x="5952829" y="5571681"/>
            <a:ext cx="1793513" cy="253613"/>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21" name="Connector: Elbow 20">
            <a:extLst>
              <a:ext uri="{FF2B5EF4-FFF2-40B4-BE49-F238E27FC236}">
                <a16:creationId xmlns:a16="http://schemas.microsoft.com/office/drawing/2014/main" id="{AF2EE133-A46F-C896-5500-31374C0531FD}"/>
              </a:ext>
            </a:extLst>
          </p:cNvPr>
          <p:cNvCxnSpPr>
            <a:cxnSpLocks/>
            <a:stCxn id="19" idx="0"/>
            <a:endCxn id="18" idx="1"/>
          </p:cNvCxnSpPr>
          <p:nvPr/>
        </p:nvCxnSpPr>
        <p:spPr bwMode="auto">
          <a:xfrm rot="16200000" flipV="1">
            <a:off x="2099471" y="821566"/>
            <a:ext cx="3367391" cy="6132840"/>
          </a:xfrm>
          <a:prstGeom prst="bentConnector4">
            <a:avLst>
              <a:gd name="adj1" fmla="val 47308"/>
              <a:gd name="adj2" fmla="val 107976"/>
            </a:avLst>
          </a:prstGeom>
          <a:solidFill>
            <a:schemeClr val="accent1"/>
          </a:solidFill>
          <a:ln w="12700"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EF5C1144-2D89-E9B2-FB20-AA5E40CF6DCB}"/>
              </a:ext>
            </a:extLst>
          </p:cNvPr>
          <p:cNvSpPr txBox="1"/>
          <p:nvPr/>
        </p:nvSpPr>
        <p:spPr>
          <a:xfrm>
            <a:off x="5855556" y="13051"/>
            <a:ext cx="3234090" cy="1569660"/>
          </a:xfrm>
          <a:prstGeom prst="rect">
            <a:avLst/>
          </a:prstGeom>
          <a:noFill/>
        </p:spPr>
        <p:txBody>
          <a:bodyPr wrap="square" rtlCol="0">
            <a:spAutoFit/>
          </a:bodyPr>
          <a:lstStyle/>
          <a:p>
            <a:r>
              <a:rPr lang="en-GB" dirty="0"/>
              <a:t>Note: There are better ways to display tables in React such as </a:t>
            </a:r>
            <a:r>
              <a:rPr lang="en-GB" b="1" dirty="0"/>
              <a:t>React Table</a:t>
            </a:r>
          </a:p>
          <a:p>
            <a:r>
              <a:rPr lang="en-GB" sz="1400" i="1" dirty="0"/>
              <a:t>https://tanstack.com/table/v8/?from=reactTableV7&amp;original=https://react-table-v7.tanstack.com/</a:t>
            </a:r>
            <a:endParaRPr lang="en-GB" i="1" dirty="0"/>
          </a:p>
        </p:txBody>
      </p:sp>
    </p:spTree>
    <p:extLst>
      <p:ext uri="{BB962C8B-B14F-4D97-AF65-F5344CB8AC3E}">
        <p14:creationId xmlns:p14="http://schemas.microsoft.com/office/powerpoint/2010/main" val="3396166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C3321-2DC2-0FC9-1925-0C8887F01906}"/>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360587E-20EE-83CE-F3E4-702867CD4C38}"/>
              </a:ext>
            </a:extLst>
          </p:cNvPr>
          <p:cNvSpPr>
            <a:spLocks noGrp="1"/>
          </p:cNvSpPr>
          <p:nvPr>
            <p:ph idx="1"/>
          </p:nvPr>
        </p:nvSpPr>
        <p:spPr>
          <a:xfrm>
            <a:off x="79375" y="710674"/>
            <a:ext cx="8864600" cy="5128151"/>
          </a:xfrm>
        </p:spPr>
        <p:txBody>
          <a:bodyPr/>
          <a:lstStyle/>
          <a:p>
            <a:r>
              <a:rPr lang="en-GB" dirty="0"/>
              <a:t>Create a function component </a:t>
            </a:r>
            <a:r>
              <a:rPr lang="en-GB" dirty="0" err="1"/>
              <a:t>NumberList</a:t>
            </a:r>
            <a:r>
              <a:rPr lang="en-GB" dirty="0"/>
              <a:t> in a new file </a:t>
            </a:r>
            <a:r>
              <a:rPr lang="en-GB" i="1" dirty="0" err="1"/>
              <a:t>src</a:t>
            </a:r>
            <a:r>
              <a:rPr lang="en-GB" i="1" dirty="0"/>
              <a:t>/NumberList.js</a:t>
            </a:r>
          </a:p>
          <a:p>
            <a:endParaRPr lang="en-GB" dirty="0"/>
          </a:p>
        </p:txBody>
      </p:sp>
      <p:sp>
        <p:nvSpPr>
          <p:cNvPr id="4" name="Footer Placeholder 3">
            <a:extLst>
              <a:ext uri="{FF2B5EF4-FFF2-40B4-BE49-F238E27FC236}">
                <a16:creationId xmlns:a16="http://schemas.microsoft.com/office/drawing/2014/main" id="{952BF587-5B28-8375-0CD9-A1B7F8D07E5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0C987A1-6082-19D6-06EF-86C87219E43A}"/>
              </a:ext>
            </a:extLst>
          </p:cNvPr>
          <p:cNvSpPr txBox="1"/>
          <p:nvPr/>
        </p:nvSpPr>
        <p:spPr>
          <a:xfrm>
            <a:off x="-5988" y="1245312"/>
            <a:ext cx="9035326" cy="3323987"/>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solidFill>
                  <a:schemeClr val="accent1">
                    <a:lumMod val="25000"/>
                  </a:schemeClr>
                </a:solidFill>
              </a:rPr>
              <a:t>// Cheat a bit by creating </a:t>
            </a:r>
            <a:r>
              <a:rPr lang="en-GB" sz="1500" dirty="0" err="1">
                <a:solidFill>
                  <a:schemeClr val="accent1">
                    <a:lumMod val="25000"/>
                  </a:schemeClr>
                </a:solidFill>
              </a:rPr>
              <a:t>ListItem</a:t>
            </a:r>
            <a:r>
              <a:rPr lang="en-GB" sz="1500" dirty="0">
                <a:solidFill>
                  <a:schemeClr val="accent1">
                    <a:lumMod val="25000"/>
                  </a:schemeClr>
                </a:solidFill>
              </a:rPr>
              <a:t> component in same file</a:t>
            </a:r>
          </a:p>
          <a:p>
            <a:r>
              <a:rPr lang="en-GB" sz="1500" dirty="0"/>
              <a:t>function </a:t>
            </a:r>
            <a:r>
              <a:rPr lang="en-GB" sz="1500" dirty="0" err="1"/>
              <a:t>ListItem</a:t>
            </a:r>
            <a:r>
              <a:rPr lang="en-GB" sz="1500" dirty="0"/>
              <a:t>(props) {</a:t>
            </a:r>
          </a:p>
          <a:p>
            <a:r>
              <a:rPr lang="en-GB" sz="1500" dirty="0"/>
              <a:t>    return &lt;li&gt;{</a:t>
            </a:r>
            <a:r>
              <a:rPr lang="en-GB" sz="1500" dirty="0" err="1"/>
              <a:t>props.value</a:t>
            </a:r>
            <a:r>
              <a:rPr lang="en-GB" sz="1500" dirty="0"/>
              <a:t>}&lt;/li&gt;;</a:t>
            </a:r>
          </a:p>
          <a:p>
            <a:r>
              <a:rPr lang="en-GB" sz="1500" dirty="0"/>
              <a:t>}</a:t>
            </a:r>
          </a:p>
          <a:p>
            <a:endParaRPr lang="en-GB" sz="1500" dirty="0"/>
          </a:p>
          <a:p>
            <a:r>
              <a:rPr lang="en-GB" sz="1500" dirty="0">
                <a:solidFill>
                  <a:schemeClr val="accent1">
                    <a:lumMod val="25000"/>
                  </a:schemeClr>
                </a:solidFill>
              </a:rPr>
              <a:t>// Create list items in JS then render the array</a:t>
            </a:r>
          </a:p>
          <a:p>
            <a:r>
              <a:rPr lang="en-GB" sz="1500" dirty="0"/>
              <a:t>function </a:t>
            </a:r>
            <a:r>
              <a:rPr lang="en-GB" sz="1500" dirty="0" err="1"/>
              <a:t>NumberList</a:t>
            </a:r>
            <a:r>
              <a:rPr lang="en-GB" sz="1500" dirty="0"/>
              <a:t>(props) {</a:t>
            </a:r>
          </a:p>
          <a:p>
            <a:r>
              <a:rPr lang="en-GB" sz="1500" dirty="0"/>
              <a:t>    </a:t>
            </a:r>
            <a:r>
              <a:rPr lang="en-GB" sz="1500" dirty="0" err="1"/>
              <a:t>const</a:t>
            </a:r>
            <a:r>
              <a:rPr lang="en-GB" sz="1500" dirty="0"/>
              <a:t> numbers = </a:t>
            </a:r>
            <a:r>
              <a:rPr lang="en-GB" sz="1500" dirty="0" err="1"/>
              <a:t>props.numbers</a:t>
            </a:r>
            <a:r>
              <a:rPr lang="en-GB" sz="1500" dirty="0"/>
              <a:t>;</a:t>
            </a:r>
          </a:p>
          <a:p>
            <a:r>
              <a:rPr lang="en-GB" sz="1500" dirty="0"/>
              <a:t>    </a:t>
            </a:r>
            <a:r>
              <a:rPr lang="en-GB" sz="1500" dirty="0" err="1"/>
              <a:t>const</a:t>
            </a:r>
            <a:r>
              <a:rPr lang="en-GB" sz="1500" dirty="0"/>
              <a:t> </a:t>
            </a:r>
            <a:r>
              <a:rPr lang="en-GB" sz="1500" dirty="0" err="1"/>
              <a:t>listItems</a:t>
            </a:r>
            <a:r>
              <a:rPr lang="en-GB" sz="1500" dirty="0"/>
              <a:t> = </a:t>
            </a:r>
            <a:r>
              <a:rPr lang="en-GB" sz="1500" dirty="0" err="1"/>
              <a:t>numbers.map</a:t>
            </a:r>
            <a:r>
              <a:rPr lang="en-GB" sz="1500" dirty="0"/>
              <a:t>((number) =&gt; &lt;</a:t>
            </a:r>
            <a:r>
              <a:rPr lang="en-GB" sz="1500" dirty="0" err="1"/>
              <a:t>ListItem</a:t>
            </a:r>
            <a:r>
              <a:rPr lang="en-GB" sz="1500" dirty="0"/>
              <a:t> key={</a:t>
            </a:r>
            <a:r>
              <a:rPr lang="en-GB" sz="1500" dirty="0" err="1"/>
              <a:t>number.toString</a:t>
            </a:r>
            <a:r>
              <a:rPr lang="en-GB" sz="1500" dirty="0"/>
              <a:t>()} value={number} /&gt;  );</a:t>
            </a:r>
          </a:p>
          <a:p>
            <a:endParaRPr lang="en-GB" sz="1500" dirty="0"/>
          </a:p>
          <a:p>
            <a:r>
              <a:rPr lang="en-GB" sz="1500" dirty="0"/>
              <a:t>    return &lt;</a:t>
            </a:r>
            <a:r>
              <a:rPr lang="en-GB" sz="1500" dirty="0" err="1"/>
              <a:t>ul</a:t>
            </a:r>
            <a:r>
              <a:rPr lang="en-GB" sz="1500" dirty="0"/>
              <a:t>&gt;{</a:t>
            </a:r>
            <a:r>
              <a:rPr lang="en-GB" sz="1500" dirty="0" err="1"/>
              <a:t>listItems</a:t>
            </a:r>
            <a:r>
              <a:rPr lang="en-GB" sz="1500" dirty="0"/>
              <a:t>}&lt;/</a:t>
            </a:r>
            <a:r>
              <a:rPr lang="en-GB" sz="1500" dirty="0" err="1"/>
              <a:t>ul</a:t>
            </a:r>
            <a:r>
              <a:rPr lang="en-GB" sz="1500" dirty="0"/>
              <a:t>&gt;;</a:t>
            </a:r>
          </a:p>
          <a:p>
            <a:r>
              <a:rPr lang="en-GB" sz="1500" dirty="0"/>
              <a:t>}</a:t>
            </a:r>
          </a:p>
          <a:p>
            <a:endParaRPr lang="en-GB" sz="1500" dirty="0"/>
          </a:p>
          <a:p>
            <a:r>
              <a:rPr lang="en-GB" sz="1500" dirty="0"/>
              <a:t>export default </a:t>
            </a:r>
            <a:r>
              <a:rPr lang="en-GB" sz="1500" dirty="0" err="1"/>
              <a:t>NumberList</a:t>
            </a:r>
            <a:endParaRPr lang="en-GB" sz="1500" dirty="0"/>
          </a:p>
        </p:txBody>
      </p:sp>
      <p:sp>
        <p:nvSpPr>
          <p:cNvPr id="6" name="TextBox 5">
            <a:extLst>
              <a:ext uri="{FF2B5EF4-FFF2-40B4-BE49-F238E27FC236}">
                <a16:creationId xmlns:a16="http://schemas.microsoft.com/office/drawing/2014/main" id="{C5C2FA45-7FC3-E41A-3A74-57EF22A3E110}"/>
              </a:ext>
            </a:extLst>
          </p:cNvPr>
          <p:cNvSpPr txBox="1"/>
          <p:nvPr/>
        </p:nvSpPr>
        <p:spPr>
          <a:xfrm>
            <a:off x="4245571" y="3554288"/>
            <a:ext cx="4898429" cy="329320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a:t>
            </a:r>
            <a:r>
              <a:rPr lang="en-GB" sz="1600" dirty="0" err="1"/>
              <a:t>NumberList</a:t>
            </a:r>
            <a:r>
              <a:rPr lang="en-GB" sz="1600" dirty="0"/>
              <a:t> from './</a:t>
            </a:r>
            <a:r>
              <a:rPr lang="en-GB" sz="1600" dirty="0" err="1"/>
              <a:t>NumberList</a:t>
            </a:r>
            <a:r>
              <a:rPr lang="en-GB" sz="1600" dirty="0"/>
              <a:t>';</a:t>
            </a:r>
          </a:p>
          <a:p>
            <a:r>
              <a:rPr lang="en-GB" sz="1600" dirty="0">
                <a:solidFill>
                  <a:schemeClr val="bg1">
                    <a:lumMod val="50000"/>
                  </a:schemeClr>
                </a:solidFill>
              </a:rPr>
              <a:t>……….</a:t>
            </a:r>
          </a:p>
          <a:p>
            <a:r>
              <a:rPr lang="en-GB" sz="1600" dirty="0"/>
              <a:t>function example()</a:t>
            </a:r>
          </a:p>
          <a:p>
            <a:r>
              <a:rPr lang="en-GB" sz="1600" dirty="0"/>
              <a:t>{</a:t>
            </a:r>
          </a:p>
          <a:p>
            <a:r>
              <a:rPr lang="en-GB" sz="1600" dirty="0"/>
              <a:t>   </a:t>
            </a:r>
            <a:r>
              <a:rPr lang="en-GB" sz="1600" dirty="0" err="1"/>
              <a:t>const</a:t>
            </a:r>
            <a:r>
              <a:rPr lang="en-GB" sz="1600" dirty="0"/>
              <a:t> numbers = [1,2,3,4,5];</a:t>
            </a:r>
          </a:p>
          <a:p>
            <a:r>
              <a:rPr lang="en-GB" sz="1600" dirty="0"/>
              <a:t>   return  &lt;</a:t>
            </a:r>
            <a:r>
              <a:rPr lang="en-GB" sz="1600" dirty="0" err="1"/>
              <a:t>NumberList</a:t>
            </a:r>
            <a:r>
              <a:rPr lang="en-GB" sz="1600" dirty="0"/>
              <a:t> numbers={numbers} /&gt;;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7" name="TextBox 6">
            <a:extLst>
              <a:ext uri="{FF2B5EF4-FFF2-40B4-BE49-F238E27FC236}">
                <a16:creationId xmlns:a16="http://schemas.microsoft.com/office/drawing/2014/main" id="{5F30867C-3C64-28A1-468E-466057761D70}"/>
              </a:ext>
            </a:extLst>
          </p:cNvPr>
          <p:cNvSpPr txBox="1"/>
          <p:nvPr/>
        </p:nvSpPr>
        <p:spPr>
          <a:xfrm>
            <a:off x="7067541" y="1245312"/>
            <a:ext cx="1919115" cy="338554"/>
          </a:xfrm>
          <a:prstGeom prst="rect">
            <a:avLst/>
          </a:prstGeom>
          <a:noFill/>
        </p:spPr>
        <p:txBody>
          <a:bodyPr wrap="none" rtlCol="0">
            <a:spAutoFit/>
          </a:bodyPr>
          <a:lstStyle/>
          <a:p>
            <a:r>
              <a:rPr lang="en-GB" sz="1600" b="1" dirty="0" err="1"/>
              <a:t>src</a:t>
            </a:r>
            <a:r>
              <a:rPr lang="en-GB" sz="1600" b="1" dirty="0"/>
              <a:t>/NumberList.js</a:t>
            </a:r>
          </a:p>
        </p:txBody>
      </p:sp>
      <p:sp>
        <p:nvSpPr>
          <p:cNvPr id="8" name="TextBox 7">
            <a:extLst>
              <a:ext uri="{FF2B5EF4-FFF2-40B4-BE49-F238E27FC236}">
                <a16:creationId xmlns:a16="http://schemas.microsoft.com/office/drawing/2014/main" id="{1596D632-7A54-EB05-108B-4E3D6B2B57EB}"/>
              </a:ext>
            </a:extLst>
          </p:cNvPr>
          <p:cNvSpPr txBox="1"/>
          <p:nvPr/>
        </p:nvSpPr>
        <p:spPr>
          <a:xfrm>
            <a:off x="7829216" y="6519446"/>
            <a:ext cx="1314784" cy="338554"/>
          </a:xfrm>
          <a:prstGeom prst="rect">
            <a:avLst/>
          </a:prstGeom>
          <a:noFill/>
        </p:spPr>
        <p:txBody>
          <a:bodyPr wrap="none" rtlCol="0">
            <a:spAutoFit/>
          </a:bodyPr>
          <a:lstStyle/>
          <a:p>
            <a:r>
              <a:rPr lang="en-GB" sz="1600" b="1" dirty="0" err="1"/>
              <a:t>src</a:t>
            </a:r>
            <a:r>
              <a:rPr lang="en-GB" sz="1600" b="1" dirty="0"/>
              <a:t>/index.js</a:t>
            </a:r>
          </a:p>
        </p:txBody>
      </p:sp>
    </p:spTree>
    <p:extLst>
      <p:ext uri="{BB962C8B-B14F-4D97-AF65-F5344CB8AC3E}">
        <p14:creationId xmlns:p14="http://schemas.microsoft.com/office/powerpoint/2010/main" val="19545941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CD397-0225-28AD-C8A0-D9A6597A5753}"/>
              </a:ext>
            </a:extLst>
          </p:cNvPr>
          <p:cNvSpPr>
            <a:spLocks noGrp="1"/>
          </p:cNvSpPr>
          <p:nvPr>
            <p:ph type="title"/>
          </p:nvPr>
        </p:nvSpPr>
        <p:spPr/>
        <p:txBody>
          <a:bodyPr/>
          <a:lstStyle/>
          <a:p>
            <a:r>
              <a:rPr lang="en-GB" dirty="0"/>
              <a:t>Hooks</a:t>
            </a:r>
          </a:p>
        </p:txBody>
      </p:sp>
      <p:sp>
        <p:nvSpPr>
          <p:cNvPr id="3" name="Content Placeholder 2">
            <a:extLst>
              <a:ext uri="{FF2B5EF4-FFF2-40B4-BE49-F238E27FC236}">
                <a16:creationId xmlns:a16="http://schemas.microsoft.com/office/drawing/2014/main" id="{A71A157D-8772-AC6C-9CCC-10DEF9E9BB15}"/>
              </a:ext>
            </a:extLst>
          </p:cNvPr>
          <p:cNvSpPr>
            <a:spLocks noGrp="1"/>
          </p:cNvSpPr>
          <p:nvPr>
            <p:ph idx="1"/>
          </p:nvPr>
        </p:nvSpPr>
        <p:spPr>
          <a:xfrm>
            <a:off x="257175" y="753314"/>
            <a:ext cx="8593079" cy="5085511"/>
          </a:xfrm>
        </p:spPr>
        <p:txBody>
          <a:bodyPr/>
          <a:lstStyle/>
          <a:p>
            <a:r>
              <a:rPr lang="en-GB" dirty="0"/>
              <a:t>Hooks let you use state and other React features with </a:t>
            </a:r>
            <a:r>
              <a:rPr lang="en-GB" b="1" dirty="0"/>
              <a:t>function components</a:t>
            </a:r>
            <a:r>
              <a:rPr lang="en-GB" dirty="0"/>
              <a:t> . A Hook is a special function that lets you “hook into” React features.</a:t>
            </a:r>
          </a:p>
          <a:p>
            <a:r>
              <a:rPr lang="en-GB" dirty="0"/>
              <a:t>This lets us use function components instead of class components</a:t>
            </a:r>
          </a:p>
          <a:p>
            <a:r>
              <a:rPr lang="en-GB" b="1" dirty="0"/>
              <a:t>State</a:t>
            </a:r>
            <a:r>
              <a:rPr lang="en-GB" dirty="0"/>
              <a:t>: when we give a function component state we associate a number of values that will be preserved between re-renders of the component</a:t>
            </a:r>
          </a:p>
          <a:p>
            <a:r>
              <a:rPr lang="en-GB" dirty="0"/>
              <a:t>You create a </a:t>
            </a:r>
            <a:r>
              <a:rPr lang="en-GB" b="1" dirty="0"/>
              <a:t>Hook</a:t>
            </a:r>
            <a:r>
              <a:rPr lang="en-GB" dirty="0"/>
              <a:t> by calling the function </a:t>
            </a:r>
            <a:r>
              <a:rPr lang="en-GB" b="1" dirty="0" err="1"/>
              <a:t>useState</a:t>
            </a:r>
            <a:endParaRPr lang="en-GB" b="1" dirty="0"/>
          </a:p>
          <a:p>
            <a:endParaRPr lang="en-GB" dirty="0"/>
          </a:p>
        </p:txBody>
      </p:sp>
      <p:sp>
        <p:nvSpPr>
          <p:cNvPr id="4" name="Footer Placeholder 3">
            <a:extLst>
              <a:ext uri="{FF2B5EF4-FFF2-40B4-BE49-F238E27FC236}">
                <a16:creationId xmlns:a16="http://schemas.microsoft.com/office/drawing/2014/main" id="{FEF92ECE-20F9-1664-D7D0-2AA128A89A2B}"/>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21AE0B8F-6109-2E2C-39B5-DCBFB3ECB177}"/>
              </a:ext>
            </a:extLst>
          </p:cNvPr>
          <p:cNvSpPr txBox="1"/>
          <p:nvPr/>
        </p:nvSpPr>
        <p:spPr>
          <a:xfrm>
            <a:off x="579345" y="3653505"/>
            <a:ext cx="7380197"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import React, { </a:t>
            </a:r>
            <a:r>
              <a:rPr lang="en-GB" dirty="0" err="1"/>
              <a:t>useState</a:t>
            </a:r>
            <a:r>
              <a:rPr lang="en-GB" dirty="0"/>
              <a:t> } from 'react’;</a:t>
            </a:r>
          </a:p>
          <a:p>
            <a:endParaRPr lang="en-GB" dirty="0"/>
          </a:p>
          <a:p>
            <a:r>
              <a:rPr lang="en-GB" sz="1800" dirty="0">
                <a:solidFill>
                  <a:schemeClr val="accent1">
                    <a:lumMod val="25000"/>
                  </a:schemeClr>
                </a:solidFill>
              </a:rPr>
              <a:t>// Create a stateful function component</a:t>
            </a:r>
            <a:endParaRPr lang="en-GB" sz="1800" dirty="0"/>
          </a:p>
          <a:p>
            <a:r>
              <a:rPr lang="en-GB" sz="1800" dirty="0"/>
              <a:t>function </a:t>
            </a:r>
            <a:r>
              <a:rPr lang="en-GB" sz="1800" dirty="0" err="1"/>
              <a:t>ShowMessage</a:t>
            </a:r>
            <a:r>
              <a:rPr lang="en-GB" sz="1800" dirty="0"/>
              <a:t>() {</a:t>
            </a:r>
          </a:p>
          <a:p>
            <a:r>
              <a:rPr lang="en-GB" sz="1800" dirty="0">
                <a:solidFill>
                  <a:schemeClr val="accent1">
                    <a:lumMod val="25000"/>
                  </a:schemeClr>
                </a:solidFill>
              </a:rPr>
              <a:t>    // Use a State Hook </a:t>
            </a:r>
            <a:r>
              <a:rPr lang="en-GB" sz="1800" dirty="0">
                <a:solidFill>
                  <a:schemeClr val="accent1">
                    <a:lumMod val="25000"/>
                  </a:schemeClr>
                </a:solidFill>
                <a:sym typeface="Wingdings" panose="05000000000000000000" pitchFamily="2" charset="2"/>
              </a:rPr>
              <a:t> declare a state variable called “</a:t>
            </a:r>
            <a:r>
              <a:rPr lang="en-GB" sz="1800" dirty="0" err="1">
                <a:solidFill>
                  <a:schemeClr val="accent1">
                    <a:lumMod val="25000"/>
                  </a:schemeClr>
                </a:solidFill>
                <a:sym typeface="Wingdings" panose="05000000000000000000" pitchFamily="2" charset="2"/>
              </a:rPr>
              <a:t>msg</a:t>
            </a:r>
            <a:r>
              <a:rPr lang="en-GB" sz="1800" dirty="0">
                <a:solidFill>
                  <a:schemeClr val="accent1">
                    <a:lumMod val="25000"/>
                  </a:schemeClr>
                </a:solidFill>
                <a:sym typeface="Wingdings" panose="05000000000000000000" pitchFamily="2" charset="2"/>
              </a:rPr>
              <a:t>”</a:t>
            </a:r>
          </a:p>
          <a:p>
            <a:r>
              <a:rPr lang="en-GB" dirty="0">
                <a:solidFill>
                  <a:schemeClr val="accent1">
                    <a:lumMod val="25000"/>
                  </a:schemeClr>
                </a:solidFill>
                <a:sym typeface="Wingdings" panose="05000000000000000000" pitchFamily="2" charset="2"/>
              </a:rPr>
              <a:t>    // The initial state value is “Hello World”</a:t>
            </a:r>
            <a:endParaRPr lang="en-GB" sz="1800" dirty="0">
              <a:solidFill>
                <a:schemeClr val="accent1">
                  <a:lumMod val="25000"/>
                </a:schemeClr>
              </a:solidFill>
            </a:endParaRPr>
          </a:p>
          <a:p>
            <a:r>
              <a:rPr lang="en-GB" b="1" dirty="0"/>
              <a:t>    </a:t>
            </a:r>
            <a:r>
              <a:rPr lang="en-GB" b="1" dirty="0" err="1"/>
              <a:t>const</a:t>
            </a:r>
            <a:r>
              <a:rPr lang="en-GB" b="1" dirty="0"/>
              <a:t> [</a:t>
            </a:r>
            <a:r>
              <a:rPr lang="en-GB" b="1" dirty="0" err="1"/>
              <a:t>msg</a:t>
            </a:r>
            <a:r>
              <a:rPr lang="en-GB" b="1" dirty="0"/>
              <a:t>, </a:t>
            </a:r>
            <a:r>
              <a:rPr lang="en-GB" b="1" dirty="0" err="1"/>
              <a:t>setMsg</a:t>
            </a:r>
            <a:r>
              <a:rPr lang="en-GB" b="1" dirty="0"/>
              <a:t>] = </a:t>
            </a:r>
            <a:r>
              <a:rPr lang="en-GB" b="1" dirty="0" err="1"/>
              <a:t>useState</a:t>
            </a:r>
            <a:r>
              <a:rPr lang="en-GB" b="1" dirty="0"/>
              <a:t>(‘Hello World’);</a:t>
            </a:r>
          </a:p>
          <a:p>
            <a:r>
              <a:rPr lang="en-GB" dirty="0"/>
              <a:t>}</a:t>
            </a:r>
          </a:p>
        </p:txBody>
      </p:sp>
      <p:sp>
        <p:nvSpPr>
          <p:cNvPr id="11" name="TextBox 10">
            <a:extLst>
              <a:ext uri="{FF2B5EF4-FFF2-40B4-BE49-F238E27FC236}">
                <a16:creationId xmlns:a16="http://schemas.microsoft.com/office/drawing/2014/main" id="{4736DEC5-F43E-38DA-CE3E-6FCF3A043FA8}"/>
              </a:ext>
            </a:extLst>
          </p:cNvPr>
          <p:cNvSpPr txBox="1"/>
          <p:nvPr/>
        </p:nvSpPr>
        <p:spPr>
          <a:xfrm>
            <a:off x="4494475" y="6034186"/>
            <a:ext cx="3656514" cy="307777"/>
          </a:xfrm>
          <a:prstGeom prst="rect">
            <a:avLst/>
          </a:prstGeom>
          <a:noFill/>
        </p:spPr>
        <p:txBody>
          <a:bodyPr wrap="none" rtlCol="0">
            <a:spAutoFit/>
          </a:bodyPr>
          <a:lstStyle/>
          <a:p>
            <a:r>
              <a:rPr lang="en-GB" sz="1400" i="1" dirty="0"/>
              <a:t>https://reactjs.org/docs/hooks-overview.html</a:t>
            </a:r>
          </a:p>
        </p:txBody>
      </p:sp>
    </p:spTree>
    <p:extLst>
      <p:ext uri="{BB962C8B-B14F-4D97-AF65-F5344CB8AC3E}">
        <p14:creationId xmlns:p14="http://schemas.microsoft.com/office/powerpoint/2010/main" val="4014917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CD397-0225-28AD-C8A0-D9A6597A5753}"/>
              </a:ext>
            </a:extLst>
          </p:cNvPr>
          <p:cNvSpPr>
            <a:spLocks noGrp="1"/>
          </p:cNvSpPr>
          <p:nvPr>
            <p:ph type="title"/>
          </p:nvPr>
        </p:nvSpPr>
        <p:spPr>
          <a:xfrm>
            <a:off x="257175" y="0"/>
            <a:ext cx="8686800" cy="582752"/>
          </a:xfrm>
        </p:spPr>
        <p:txBody>
          <a:bodyPr/>
          <a:lstStyle/>
          <a:p>
            <a:r>
              <a:rPr lang="en-GB" dirty="0" err="1"/>
              <a:t>useState</a:t>
            </a:r>
            <a:endParaRPr lang="en-GB" dirty="0"/>
          </a:p>
        </p:txBody>
      </p:sp>
      <p:sp>
        <p:nvSpPr>
          <p:cNvPr id="3" name="Content Placeholder 2">
            <a:extLst>
              <a:ext uri="{FF2B5EF4-FFF2-40B4-BE49-F238E27FC236}">
                <a16:creationId xmlns:a16="http://schemas.microsoft.com/office/drawing/2014/main" id="{A71A157D-8772-AC6C-9CCC-10DEF9E9BB15}"/>
              </a:ext>
            </a:extLst>
          </p:cNvPr>
          <p:cNvSpPr>
            <a:spLocks noGrp="1"/>
          </p:cNvSpPr>
          <p:nvPr>
            <p:ph idx="1"/>
          </p:nvPr>
        </p:nvSpPr>
        <p:spPr>
          <a:xfrm>
            <a:off x="369550" y="568541"/>
            <a:ext cx="8409638" cy="5099724"/>
          </a:xfrm>
        </p:spPr>
        <p:txBody>
          <a:bodyPr/>
          <a:lstStyle/>
          <a:p>
            <a:r>
              <a:rPr lang="en-GB" b="1" dirty="0" err="1"/>
              <a:t>useState</a:t>
            </a:r>
            <a:r>
              <a:rPr lang="en-GB" dirty="0"/>
              <a:t> creates a state variable</a:t>
            </a:r>
          </a:p>
          <a:p>
            <a:r>
              <a:rPr lang="en-GB" dirty="0"/>
              <a:t>The only value you pass to </a:t>
            </a:r>
            <a:r>
              <a:rPr lang="en-GB" dirty="0" err="1"/>
              <a:t>useState</a:t>
            </a:r>
            <a:r>
              <a:rPr lang="en-GB" dirty="0"/>
              <a:t> is the initial state (value) for the variable which is only used on the first call to the component</a:t>
            </a:r>
          </a:p>
          <a:p>
            <a:r>
              <a:rPr lang="en-GB" dirty="0"/>
              <a:t>The return value is a pair of values consisting of the current state value and a function that lets you update it. </a:t>
            </a:r>
          </a:p>
          <a:p>
            <a:pPr lvl="1"/>
            <a:r>
              <a:rPr lang="en-GB" dirty="0"/>
              <a:t>We use JavaScript </a:t>
            </a:r>
            <a:r>
              <a:rPr lang="en-GB" i="1" dirty="0"/>
              <a:t>array </a:t>
            </a:r>
            <a:r>
              <a:rPr lang="en-GB" i="1" dirty="0" err="1"/>
              <a:t>destructuring</a:t>
            </a:r>
            <a:r>
              <a:rPr lang="en-GB" dirty="0"/>
              <a:t> to separate these array values into two different variables</a:t>
            </a:r>
          </a:p>
          <a:p>
            <a:endParaRPr lang="en-GB" dirty="0"/>
          </a:p>
          <a:p>
            <a:endParaRPr lang="en-GB" dirty="0"/>
          </a:p>
          <a:p>
            <a:endParaRPr lang="en-GB" dirty="0"/>
          </a:p>
          <a:p>
            <a:endParaRPr lang="en-GB" b="1" dirty="0"/>
          </a:p>
          <a:p>
            <a:r>
              <a:rPr lang="en-GB" b="1" dirty="0" err="1"/>
              <a:t>useState</a:t>
            </a:r>
            <a:r>
              <a:rPr lang="en-GB" dirty="0"/>
              <a:t> is called </a:t>
            </a:r>
            <a:r>
              <a:rPr lang="en-GB" dirty="0" err="1"/>
              <a:t>everytime</a:t>
            </a:r>
            <a:r>
              <a:rPr lang="en-GB" dirty="0"/>
              <a:t> the component is rendered</a:t>
            </a:r>
          </a:p>
          <a:p>
            <a:pPr lvl="1"/>
            <a:r>
              <a:rPr lang="en-GB" dirty="0"/>
              <a:t>The first time it is called it creates and initialises the state variable</a:t>
            </a:r>
          </a:p>
          <a:p>
            <a:pPr lvl="1"/>
            <a:r>
              <a:rPr lang="en-GB" dirty="0"/>
              <a:t>For subsequent calls it just returns the current state value…</a:t>
            </a:r>
            <a:r>
              <a:rPr lang="en-GB" i="1" dirty="0"/>
              <a:t>it is a bit confusing because you are still passing in the initialisation value!!</a:t>
            </a:r>
          </a:p>
        </p:txBody>
      </p:sp>
      <p:sp>
        <p:nvSpPr>
          <p:cNvPr id="4" name="Footer Placeholder 3">
            <a:extLst>
              <a:ext uri="{FF2B5EF4-FFF2-40B4-BE49-F238E27FC236}">
                <a16:creationId xmlns:a16="http://schemas.microsoft.com/office/drawing/2014/main" id="{FEF92ECE-20F9-1664-D7D0-2AA128A89A2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C583F49-3AFE-3F25-C964-3BFFC02F7847}"/>
              </a:ext>
            </a:extLst>
          </p:cNvPr>
          <p:cNvSpPr txBox="1"/>
          <p:nvPr/>
        </p:nvSpPr>
        <p:spPr>
          <a:xfrm>
            <a:off x="5679849" y="49588"/>
            <a:ext cx="3347391" cy="307777"/>
          </a:xfrm>
          <a:prstGeom prst="rect">
            <a:avLst/>
          </a:prstGeom>
          <a:noFill/>
        </p:spPr>
        <p:txBody>
          <a:bodyPr wrap="none" rtlCol="0">
            <a:spAutoFit/>
          </a:bodyPr>
          <a:lstStyle/>
          <a:p>
            <a:r>
              <a:rPr lang="en-GB" sz="1400" i="1" dirty="0"/>
              <a:t>https://reactjs.org/docs/hooks-state.html</a:t>
            </a:r>
          </a:p>
        </p:txBody>
      </p:sp>
      <p:sp>
        <p:nvSpPr>
          <p:cNvPr id="6" name="TextBox 5">
            <a:extLst>
              <a:ext uri="{FF2B5EF4-FFF2-40B4-BE49-F238E27FC236}">
                <a16:creationId xmlns:a16="http://schemas.microsoft.com/office/drawing/2014/main" id="{EB86C031-9BA1-F2ED-52D4-10E2F94D7EB5}"/>
              </a:ext>
            </a:extLst>
          </p:cNvPr>
          <p:cNvSpPr txBox="1"/>
          <p:nvPr/>
        </p:nvSpPr>
        <p:spPr>
          <a:xfrm>
            <a:off x="452815" y="5668265"/>
            <a:ext cx="8574425" cy="923330"/>
          </a:xfrm>
          <a:prstGeom prst="rect">
            <a:avLst/>
          </a:prstGeom>
          <a:noFill/>
          <a:ln>
            <a:solidFill>
              <a:schemeClr val="tx1"/>
            </a:solidFill>
          </a:ln>
        </p:spPr>
        <p:txBody>
          <a:bodyPr wrap="square" rtlCol="0">
            <a:spAutoFit/>
          </a:bodyPr>
          <a:lstStyle/>
          <a:p>
            <a:r>
              <a:rPr lang="en-GB" dirty="0"/>
              <a:t>Note: The initial state value provided to </a:t>
            </a:r>
            <a:r>
              <a:rPr lang="en-GB" b="1" dirty="0" err="1"/>
              <a:t>useState</a:t>
            </a:r>
            <a:r>
              <a:rPr lang="en-GB" b="1" dirty="0"/>
              <a:t> </a:t>
            </a:r>
            <a:r>
              <a:rPr lang="en-GB" dirty="0"/>
              <a:t>also specifies the type of the state value stored and argument passed to state setter function.</a:t>
            </a:r>
          </a:p>
          <a:p>
            <a:r>
              <a:rPr lang="en-GB" dirty="0">
                <a:sym typeface="Wingdings" panose="05000000000000000000" pitchFamily="2" charset="2"/>
              </a:rPr>
              <a:t> </a:t>
            </a:r>
            <a:r>
              <a:rPr lang="en-GB" dirty="0"/>
              <a:t>The type can be null, a simple value, object or an array </a:t>
            </a:r>
          </a:p>
        </p:txBody>
      </p:sp>
      <p:sp>
        <p:nvSpPr>
          <p:cNvPr id="7" name="TextBox 6">
            <a:extLst>
              <a:ext uri="{FF2B5EF4-FFF2-40B4-BE49-F238E27FC236}">
                <a16:creationId xmlns:a16="http://schemas.microsoft.com/office/drawing/2014/main" id="{D3F96CA2-4F55-5F82-6263-6AE837B158DF}"/>
              </a:ext>
            </a:extLst>
          </p:cNvPr>
          <p:cNvSpPr txBox="1"/>
          <p:nvPr/>
        </p:nvSpPr>
        <p:spPr>
          <a:xfrm>
            <a:off x="816236" y="3028588"/>
            <a:ext cx="7380197" cy="113877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Create two variables </a:t>
            </a:r>
            <a:r>
              <a:rPr lang="en-GB" sz="1600" i="1" dirty="0" err="1">
                <a:solidFill>
                  <a:schemeClr val="accent1">
                    <a:lumMod val="25000"/>
                  </a:schemeClr>
                </a:solidFill>
              </a:rPr>
              <a:t>msg</a:t>
            </a:r>
            <a:r>
              <a:rPr lang="en-GB" sz="1600" dirty="0">
                <a:solidFill>
                  <a:schemeClr val="accent1">
                    <a:lumMod val="25000"/>
                  </a:schemeClr>
                </a:solidFill>
              </a:rPr>
              <a:t> and </a:t>
            </a:r>
            <a:r>
              <a:rPr lang="en-GB" sz="1600" i="1" dirty="0" err="1">
                <a:solidFill>
                  <a:schemeClr val="accent1">
                    <a:lumMod val="25000"/>
                  </a:schemeClr>
                </a:solidFill>
              </a:rPr>
              <a:t>setMsg</a:t>
            </a:r>
            <a:r>
              <a:rPr lang="en-GB" sz="1600" dirty="0">
                <a:solidFill>
                  <a:schemeClr val="accent1">
                    <a:lumMod val="25000"/>
                  </a:schemeClr>
                </a:solidFill>
              </a:rPr>
              <a:t>, the first contains the</a:t>
            </a:r>
          </a:p>
          <a:p>
            <a:r>
              <a:rPr lang="en-GB" sz="1600" dirty="0">
                <a:solidFill>
                  <a:schemeClr val="accent1">
                    <a:lumMod val="25000"/>
                  </a:schemeClr>
                </a:solidFill>
              </a:rPr>
              <a:t>// current value of the state variable and second is reference</a:t>
            </a:r>
          </a:p>
          <a:p>
            <a:r>
              <a:rPr lang="en-GB" sz="1600" dirty="0">
                <a:solidFill>
                  <a:schemeClr val="accent1">
                    <a:lumMod val="25000"/>
                  </a:schemeClr>
                </a:solidFill>
              </a:rPr>
              <a:t>// to a function that can be used to change it.</a:t>
            </a:r>
            <a:endParaRPr lang="en-GB" sz="1600" dirty="0"/>
          </a:p>
          <a:p>
            <a:r>
              <a:rPr lang="en-GB" dirty="0" err="1"/>
              <a:t>const</a:t>
            </a:r>
            <a:r>
              <a:rPr lang="en-GB" dirty="0"/>
              <a:t> </a:t>
            </a:r>
            <a:r>
              <a:rPr lang="en-GB" b="1" dirty="0"/>
              <a:t>[</a:t>
            </a:r>
            <a:r>
              <a:rPr lang="en-GB" b="1" dirty="0" err="1"/>
              <a:t>msg</a:t>
            </a:r>
            <a:r>
              <a:rPr lang="en-GB" b="1" dirty="0"/>
              <a:t>, </a:t>
            </a:r>
            <a:r>
              <a:rPr lang="en-GB" b="1" dirty="0" err="1"/>
              <a:t>setMsg</a:t>
            </a:r>
            <a:r>
              <a:rPr lang="en-GB" b="1" dirty="0"/>
              <a:t>] </a:t>
            </a:r>
            <a:r>
              <a:rPr lang="en-GB" dirty="0"/>
              <a:t>= </a:t>
            </a:r>
            <a:r>
              <a:rPr lang="en-GB" dirty="0" err="1"/>
              <a:t>useState</a:t>
            </a:r>
            <a:r>
              <a:rPr lang="en-GB" dirty="0"/>
              <a:t>(‘Hello World’);</a:t>
            </a:r>
          </a:p>
        </p:txBody>
      </p:sp>
    </p:spTree>
    <p:extLst>
      <p:ext uri="{BB962C8B-B14F-4D97-AF65-F5344CB8AC3E}">
        <p14:creationId xmlns:p14="http://schemas.microsoft.com/office/powerpoint/2010/main" val="16143292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BB8-FACE-F647-8EEF-747A5C6F3BFB}"/>
              </a:ext>
            </a:extLst>
          </p:cNvPr>
          <p:cNvSpPr>
            <a:spLocks noGrp="1"/>
          </p:cNvSpPr>
          <p:nvPr>
            <p:ph type="title"/>
          </p:nvPr>
        </p:nvSpPr>
        <p:spPr/>
        <p:txBody>
          <a:bodyPr/>
          <a:lstStyle/>
          <a:p>
            <a:r>
              <a:rPr lang="en-GB" dirty="0"/>
              <a:t>Important</a:t>
            </a:r>
          </a:p>
        </p:txBody>
      </p:sp>
      <p:sp>
        <p:nvSpPr>
          <p:cNvPr id="3" name="Content Placeholder 2">
            <a:extLst>
              <a:ext uri="{FF2B5EF4-FFF2-40B4-BE49-F238E27FC236}">
                <a16:creationId xmlns:a16="http://schemas.microsoft.com/office/drawing/2014/main" id="{C66282A3-98D5-A999-CA95-04A177DE235C}"/>
              </a:ext>
            </a:extLst>
          </p:cNvPr>
          <p:cNvSpPr>
            <a:spLocks noGrp="1"/>
          </p:cNvSpPr>
          <p:nvPr>
            <p:ph idx="1"/>
          </p:nvPr>
        </p:nvSpPr>
        <p:spPr/>
        <p:txBody>
          <a:bodyPr/>
          <a:lstStyle/>
          <a:p>
            <a:r>
              <a:rPr lang="en-GB" dirty="0"/>
              <a:t>Any changes to the component scope (such as props and state) will cause the component to re-render</a:t>
            </a:r>
          </a:p>
          <a:p>
            <a:r>
              <a:rPr lang="en-GB" dirty="0"/>
              <a:t>Whenever a component is dirty (its state changed), that component and its children are re-rendered </a:t>
            </a:r>
          </a:p>
        </p:txBody>
      </p:sp>
      <p:sp>
        <p:nvSpPr>
          <p:cNvPr id="4" name="Footer Placeholder 3">
            <a:extLst>
              <a:ext uri="{FF2B5EF4-FFF2-40B4-BE49-F238E27FC236}">
                <a16:creationId xmlns:a16="http://schemas.microsoft.com/office/drawing/2014/main" id="{0E0A03B9-81E3-6455-EEA9-077CD8BD7560}"/>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1370487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CD397-0225-28AD-C8A0-D9A6597A5753}"/>
              </a:ext>
            </a:extLst>
          </p:cNvPr>
          <p:cNvSpPr>
            <a:spLocks noGrp="1"/>
          </p:cNvSpPr>
          <p:nvPr>
            <p:ph type="title"/>
          </p:nvPr>
        </p:nvSpPr>
        <p:spPr/>
        <p:txBody>
          <a:bodyPr/>
          <a:lstStyle/>
          <a:p>
            <a:r>
              <a:rPr lang="en-GB" dirty="0"/>
              <a:t>Rules of Hooks</a:t>
            </a:r>
          </a:p>
        </p:txBody>
      </p:sp>
      <p:sp>
        <p:nvSpPr>
          <p:cNvPr id="3" name="Content Placeholder 2">
            <a:extLst>
              <a:ext uri="{FF2B5EF4-FFF2-40B4-BE49-F238E27FC236}">
                <a16:creationId xmlns:a16="http://schemas.microsoft.com/office/drawing/2014/main" id="{A71A157D-8772-AC6C-9CCC-10DEF9E9BB15}"/>
              </a:ext>
            </a:extLst>
          </p:cNvPr>
          <p:cNvSpPr>
            <a:spLocks noGrp="1"/>
          </p:cNvSpPr>
          <p:nvPr>
            <p:ph idx="1"/>
          </p:nvPr>
        </p:nvSpPr>
        <p:spPr/>
        <p:txBody>
          <a:bodyPr/>
          <a:lstStyle/>
          <a:p>
            <a:pPr marL="400050">
              <a:buFont typeface="+mj-lt"/>
              <a:buAutoNum type="arabicPeriod"/>
            </a:pPr>
            <a:r>
              <a:rPr lang="en-GB" dirty="0"/>
              <a:t>Only use hooks at top level – do not use hooks inside loops, branches or nested functions</a:t>
            </a:r>
          </a:p>
          <a:p>
            <a:pPr marL="400050">
              <a:buFont typeface="+mj-lt"/>
              <a:buAutoNum type="arabicPeriod"/>
            </a:pPr>
            <a:r>
              <a:rPr lang="en-GB" dirty="0"/>
              <a:t>Only call hooks from React function components or custom Hooks </a:t>
            </a:r>
          </a:p>
          <a:p>
            <a:endParaRPr lang="en-GB" dirty="0"/>
          </a:p>
          <a:p>
            <a:r>
              <a:rPr lang="en-GB" dirty="0"/>
              <a:t>Install </a:t>
            </a:r>
            <a:r>
              <a:rPr lang="en-GB" b="1" dirty="0" err="1"/>
              <a:t>eslint</a:t>
            </a:r>
            <a:r>
              <a:rPr lang="en-GB" b="1" dirty="0"/>
              <a:t>-plugin-react-hooks</a:t>
            </a:r>
            <a:r>
              <a:rPr lang="en-GB" dirty="0"/>
              <a:t> to enforce these two rules.</a:t>
            </a:r>
          </a:p>
          <a:p>
            <a:endParaRPr lang="en-GB" dirty="0"/>
          </a:p>
        </p:txBody>
      </p:sp>
      <p:sp>
        <p:nvSpPr>
          <p:cNvPr id="4" name="Footer Placeholder 3">
            <a:extLst>
              <a:ext uri="{FF2B5EF4-FFF2-40B4-BE49-F238E27FC236}">
                <a16:creationId xmlns:a16="http://schemas.microsoft.com/office/drawing/2014/main" id="{FEF92ECE-20F9-1664-D7D0-2AA128A89A2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A888B99-39E1-3964-F6A8-27DF6C3FC281}"/>
              </a:ext>
            </a:extLst>
          </p:cNvPr>
          <p:cNvSpPr txBox="1"/>
          <p:nvPr/>
        </p:nvSpPr>
        <p:spPr>
          <a:xfrm>
            <a:off x="1723554" y="4195514"/>
            <a:ext cx="542108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err="1">
                <a:solidFill>
                  <a:schemeClr val="accent1">
                    <a:lumMod val="50000"/>
                  </a:schemeClr>
                </a:solidFill>
              </a:rPr>
              <a:t>eslint</a:t>
            </a:r>
            <a:r>
              <a:rPr lang="en-GB" dirty="0">
                <a:solidFill>
                  <a:schemeClr val="accent1">
                    <a:lumMod val="50000"/>
                  </a:schemeClr>
                </a:solidFill>
              </a:rPr>
              <a:t>-plugin-react-hooks --save-dev</a:t>
            </a:r>
          </a:p>
        </p:txBody>
      </p:sp>
      <p:sp>
        <p:nvSpPr>
          <p:cNvPr id="8" name="TextBox 7">
            <a:extLst>
              <a:ext uri="{FF2B5EF4-FFF2-40B4-BE49-F238E27FC236}">
                <a16:creationId xmlns:a16="http://schemas.microsoft.com/office/drawing/2014/main" id="{215EF988-B0B2-30E9-C438-090A8B8086FD}"/>
              </a:ext>
            </a:extLst>
          </p:cNvPr>
          <p:cNvSpPr txBox="1"/>
          <p:nvPr/>
        </p:nvSpPr>
        <p:spPr>
          <a:xfrm>
            <a:off x="1601385" y="4625875"/>
            <a:ext cx="3347391" cy="307777"/>
          </a:xfrm>
          <a:prstGeom prst="rect">
            <a:avLst/>
          </a:prstGeom>
          <a:noFill/>
        </p:spPr>
        <p:txBody>
          <a:bodyPr wrap="none" rtlCol="0">
            <a:spAutoFit/>
          </a:bodyPr>
          <a:lstStyle/>
          <a:p>
            <a:r>
              <a:rPr lang="en-GB" sz="1400" i="1" dirty="0"/>
              <a:t>https://reactjs.org/docs/hooks-rules.html</a:t>
            </a:r>
          </a:p>
        </p:txBody>
      </p:sp>
      <p:sp>
        <p:nvSpPr>
          <p:cNvPr id="6" name="TextBox 5">
            <a:extLst>
              <a:ext uri="{FF2B5EF4-FFF2-40B4-BE49-F238E27FC236}">
                <a16:creationId xmlns:a16="http://schemas.microsoft.com/office/drawing/2014/main" id="{DC5AE8C4-587F-91C2-F2C5-CC5845D20766}"/>
              </a:ext>
            </a:extLst>
          </p:cNvPr>
          <p:cNvSpPr txBox="1"/>
          <p:nvPr/>
        </p:nvSpPr>
        <p:spPr>
          <a:xfrm>
            <a:off x="1165505" y="5543254"/>
            <a:ext cx="7114448" cy="461665"/>
          </a:xfrm>
          <a:prstGeom prst="rect">
            <a:avLst/>
          </a:prstGeom>
          <a:noFill/>
        </p:spPr>
        <p:txBody>
          <a:bodyPr wrap="none" rtlCol="0">
            <a:spAutoFit/>
          </a:bodyPr>
          <a:lstStyle/>
          <a:p>
            <a:r>
              <a:rPr lang="en-GB" sz="2400" dirty="0"/>
              <a:t>Place them all at the top of the function component</a:t>
            </a:r>
          </a:p>
        </p:txBody>
      </p:sp>
    </p:spTree>
    <p:extLst>
      <p:ext uri="{BB962C8B-B14F-4D97-AF65-F5344CB8AC3E}">
        <p14:creationId xmlns:p14="http://schemas.microsoft.com/office/powerpoint/2010/main" val="3209942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AA5CC-18B5-5103-00E9-F47ADB89DEBF}"/>
              </a:ext>
            </a:extLst>
          </p:cNvPr>
          <p:cNvSpPr>
            <a:spLocks noGrp="1"/>
          </p:cNvSpPr>
          <p:nvPr>
            <p:ph type="title"/>
          </p:nvPr>
        </p:nvSpPr>
        <p:spPr/>
        <p:txBody>
          <a:bodyPr/>
          <a:lstStyle/>
          <a:p>
            <a:r>
              <a:rPr lang="en-GB" dirty="0"/>
              <a:t>Example</a:t>
            </a:r>
          </a:p>
        </p:txBody>
      </p:sp>
      <p:sp>
        <p:nvSpPr>
          <p:cNvPr id="4" name="Footer Placeholder 3">
            <a:extLst>
              <a:ext uri="{FF2B5EF4-FFF2-40B4-BE49-F238E27FC236}">
                <a16:creationId xmlns:a16="http://schemas.microsoft.com/office/drawing/2014/main" id="{CEE38817-0D0D-8D2A-FEE4-FC7C7F59E90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0218FF1-AF8F-AE8B-1932-19FB62446A11}"/>
              </a:ext>
            </a:extLst>
          </p:cNvPr>
          <p:cNvSpPr txBox="1"/>
          <p:nvPr/>
        </p:nvSpPr>
        <p:spPr>
          <a:xfrm>
            <a:off x="127922" y="905567"/>
            <a:ext cx="8816054"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import React, { </a:t>
            </a:r>
            <a:r>
              <a:rPr lang="en-GB" dirty="0" err="1"/>
              <a:t>useState</a:t>
            </a:r>
            <a:r>
              <a:rPr lang="en-GB" dirty="0"/>
              <a:t> } from 'react’;</a:t>
            </a:r>
          </a:p>
          <a:p>
            <a:endParaRPr lang="en-GB" dirty="0"/>
          </a:p>
          <a:p>
            <a:r>
              <a:rPr lang="en-GB" sz="1800" dirty="0">
                <a:solidFill>
                  <a:schemeClr val="accent1">
                    <a:lumMod val="25000"/>
                  </a:schemeClr>
                </a:solidFill>
              </a:rPr>
              <a:t>// Create a stateful function component</a:t>
            </a:r>
            <a:endParaRPr lang="en-GB" sz="1800" dirty="0"/>
          </a:p>
          <a:p>
            <a:r>
              <a:rPr lang="en-GB" sz="1800" dirty="0"/>
              <a:t>function </a:t>
            </a:r>
            <a:r>
              <a:rPr lang="en-GB" sz="1800" dirty="0" err="1"/>
              <a:t>ShowData</a:t>
            </a:r>
            <a:r>
              <a:rPr lang="en-GB" sz="1800" dirty="0"/>
              <a:t>() {</a:t>
            </a:r>
          </a:p>
          <a:p>
            <a:endParaRPr lang="en-GB" sz="1800" dirty="0"/>
          </a:p>
          <a:p>
            <a:r>
              <a:rPr lang="en-GB" dirty="0"/>
              <a:t>    </a:t>
            </a:r>
            <a:r>
              <a:rPr lang="en-GB" dirty="0" err="1"/>
              <a:t>const</a:t>
            </a:r>
            <a:r>
              <a:rPr lang="en-GB" dirty="0"/>
              <a:t> [</a:t>
            </a:r>
            <a:r>
              <a:rPr lang="en-GB" dirty="0" err="1"/>
              <a:t>msg</a:t>
            </a:r>
            <a:r>
              <a:rPr lang="en-GB" dirty="0"/>
              <a:t>, </a:t>
            </a:r>
            <a:r>
              <a:rPr lang="en-GB" dirty="0" err="1"/>
              <a:t>setMsg</a:t>
            </a:r>
            <a:r>
              <a:rPr lang="en-GB" dirty="0"/>
              <a:t>] = </a:t>
            </a:r>
            <a:r>
              <a:rPr lang="en-GB" dirty="0" err="1"/>
              <a:t>useState</a:t>
            </a:r>
            <a:r>
              <a:rPr lang="en-GB" dirty="0"/>
              <a:t>(‘Hello World’);</a:t>
            </a:r>
            <a:r>
              <a:rPr lang="en-GB" sz="1800" dirty="0">
                <a:solidFill>
                  <a:schemeClr val="accent1">
                    <a:lumMod val="25000"/>
                  </a:schemeClr>
                </a:solidFill>
              </a:rPr>
              <a:t>    // String </a:t>
            </a:r>
            <a:endParaRPr lang="en-GB" dirty="0"/>
          </a:p>
          <a:p>
            <a:r>
              <a:rPr lang="en-GB" dirty="0"/>
              <a:t>    </a:t>
            </a:r>
            <a:r>
              <a:rPr lang="en-GB" dirty="0" err="1"/>
              <a:t>const</a:t>
            </a:r>
            <a:r>
              <a:rPr lang="en-GB" dirty="0"/>
              <a:t> [count, </a:t>
            </a:r>
            <a:r>
              <a:rPr lang="en-GB" dirty="0" err="1"/>
              <a:t>setCount</a:t>
            </a:r>
            <a:r>
              <a:rPr lang="en-GB" dirty="0"/>
              <a:t>] = </a:t>
            </a:r>
            <a:r>
              <a:rPr lang="en-GB" dirty="0" err="1"/>
              <a:t>useState</a:t>
            </a:r>
            <a:r>
              <a:rPr lang="en-GB" dirty="0"/>
              <a:t>(0);</a:t>
            </a:r>
            <a:r>
              <a:rPr lang="en-GB" sz="1800" dirty="0">
                <a:solidFill>
                  <a:schemeClr val="accent1">
                    <a:lumMod val="25000"/>
                  </a:schemeClr>
                </a:solidFill>
              </a:rPr>
              <a:t>                 // Number </a:t>
            </a:r>
            <a:endParaRPr lang="en-GB" dirty="0"/>
          </a:p>
          <a:p>
            <a:r>
              <a:rPr lang="en-GB" dirty="0"/>
              <a:t>    </a:t>
            </a:r>
            <a:r>
              <a:rPr lang="en-GB" dirty="0" err="1"/>
              <a:t>const</a:t>
            </a:r>
            <a:r>
              <a:rPr lang="en-GB" dirty="0"/>
              <a:t> [ready, </a:t>
            </a:r>
            <a:r>
              <a:rPr lang="en-GB" dirty="0" err="1"/>
              <a:t>setReady</a:t>
            </a:r>
            <a:r>
              <a:rPr lang="en-GB" dirty="0"/>
              <a:t>] = </a:t>
            </a:r>
            <a:r>
              <a:rPr lang="en-GB" dirty="0" err="1"/>
              <a:t>useState</a:t>
            </a:r>
            <a:r>
              <a:rPr lang="en-GB" dirty="0"/>
              <a:t>(false);</a:t>
            </a:r>
            <a:r>
              <a:rPr lang="en-GB" sz="1800" dirty="0">
                <a:solidFill>
                  <a:schemeClr val="accent1">
                    <a:lumMod val="25000"/>
                  </a:schemeClr>
                </a:solidFill>
              </a:rPr>
              <a:t>           // Bool </a:t>
            </a:r>
            <a:endParaRPr lang="en-GB" dirty="0"/>
          </a:p>
          <a:p>
            <a:endParaRPr lang="en-GB" dirty="0"/>
          </a:p>
          <a:p>
            <a:r>
              <a:rPr lang="en-GB" dirty="0"/>
              <a:t>    return (</a:t>
            </a:r>
          </a:p>
          <a:p>
            <a:r>
              <a:rPr lang="en-GB" dirty="0"/>
              <a:t>        &lt;h1&gt;Data&lt;/h1&gt;</a:t>
            </a:r>
          </a:p>
          <a:p>
            <a:r>
              <a:rPr lang="en-GB" dirty="0"/>
              <a:t>        &lt;h2&gt;Message: {</a:t>
            </a:r>
            <a:r>
              <a:rPr lang="en-GB" b="1" dirty="0" err="1"/>
              <a:t>msg</a:t>
            </a:r>
            <a:r>
              <a:rPr lang="en-GB" dirty="0"/>
              <a:t>}&lt;/h2&gt;</a:t>
            </a:r>
          </a:p>
          <a:p>
            <a:r>
              <a:rPr lang="en-GB" dirty="0"/>
              <a:t>        &lt;h2&gt;Count: {</a:t>
            </a:r>
            <a:r>
              <a:rPr lang="en-GB" b="1" dirty="0"/>
              <a:t>count</a:t>
            </a:r>
            <a:r>
              <a:rPr lang="en-GB" dirty="0"/>
              <a:t>}&lt;/h2&gt;</a:t>
            </a:r>
          </a:p>
          <a:p>
            <a:r>
              <a:rPr lang="en-GB" dirty="0"/>
              <a:t>        &lt;h2&gt;Ready: {</a:t>
            </a:r>
            <a:r>
              <a:rPr lang="en-GB" b="1" dirty="0"/>
              <a:t>ready</a:t>
            </a:r>
            <a:r>
              <a:rPr lang="en-GB" dirty="0"/>
              <a:t>}&lt;/h2&gt;</a:t>
            </a:r>
          </a:p>
          <a:p>
            <a:endParaRPr lang="en-GB" dirty="0"/>
          </a:p>
          <a:p>
            <a:r>
              <a:rPr lang="en-GB" dirty="0"/>
              <a:t>        &lt;button </a:t>
            </a:r>
            <a:r>
              <a:rPr lang="en-GB" dirty="0" err="1"/>
              <a:t>onClick</a:t>
            </a:r>
            <a:r>
              <a:rPr lang="en-GB" dirty="0"/>
              <a:t>={() =&gt; </a:t>
            </a:r>
            <a:r>
              <a:rPr lang="en-GB" b="1" dirty="0" err="1"/>
              <a:t>setMsg</a:t>
            </a:r>
            <a:r>
              <a:rPr lang="en-GB" dirty="0"/>
              <a:t>(‘Hello’)}&gt;Change Message&lt;/button&gt;    </a:t>
            </a:r>
          </a:p>
          <a:p>
            <a:r>
              <a:rPr lang="en-GB" dirty="0"/>
              <a:t>        &lt;button </a:t>
            </a:r>
            <a:r>
              <a:rPr lang="en-GB" dirty="0" err="1"/>
              <a:t>onClick</a:t>
            </a:r>
            <a:r>
              <a:rPr lang="en-GB" dirty="0"/>
              <a:t>={() =&gt; </a:t>
            </a:r>
            <a:r>
              <a:rPr lang="en-GB" b="1" dirty="0" err="1"/>
              <a:t>setCount</a:t>
            </a:r>
            <a:r>
              <a:rPr lang="en-GB" dirty="0"/>
              <a:t>(count + 1)}&gt;Increment Count&lt;/button&gt;        </a:t>
            </a:r>
          </a:p>
          <a:p>
            <a:r>
              <a:rPr lang="en-GB" dirty="0"/>
              <a:t>        &lt;button </a:t>
            </a:r>
            <a:r>
              <a:rPr lang="en-GB" dirty="0" err="1"/>
              <a:t>onClick</a:t>
            </a:r>
            <a:r>
              <a:rPr lang="en-GB" dirty="0"/>
              <a:t>={() =&gt; </a:t>
            </a:r>
            <a:r>
              <a:rPr lang="en-GB" b="1" dirty="0" err="1"/>
              <a:t>setReady</a:t>
            </a:r>
            <a:r>
              <a:rPr lang="en-GB" dirty="0"/>
              <a:t>(true)}&gt;I am ready&lt;/button&gt;</a:t>
            </a:r>
          </a:p>
          <a:p>
            <a:r>
              <a:rPr lang="en-GB" dirty="0"/>
              <a:t>    );</a:t>
            </a:r>
          </a:p>
          <a:p>
            <a:r>
              <a:rPr lang="en-GB" dirty="0"/>
              <a:t>}</a:t>
            </a:r>
          </a:p>
        </p:txBody>
      </p:sp>
      <p:sp>
        <p:nvSpPr>
          <p:cNvPr id="7" name="TextBox 6">
            <a:extLst>
              <a:ext uri="{FF2B5EF4-FFF2-40B4-BE49-F238E27FC236}">
                <a16:creationId xmlns:a16="http://schemas.microsoft.com/office/drawing/2014/main" id="{D05B20A8-0022-A768-2A11-2A86C268C2FE}"/>
              </a:ext>
            </a:extLst>
          </p:cNvPr>
          <p:cNvSpPr txBox="1"/>
          <p:nvPr/>
        </p:nvSpPr>
        <p:spPr>
          <a:xfrm>
            <a:off x="3984510" y="4060315"/>
            <a:ext cx="1525579" cy="584775"/>
          </a:xfrm>
          <a:prstGeom prst="rect">
            <a:avLst/>
          </a:prstGeom>
          <a:noFill/>
        </p:spPr>
        <p:txBody>
          <a:bodyPr wrap="square" rtlCol="0">
            <a:spAutoFit/>
          </a:bodyPr>
          <a:lstStyle/>
          <a:p>
            <a:r>
              <a:rPr lang="en-GB" sz="1600" i="1" dirty="0"/>
              <a:t>Read the state values</a:t>
            </a:r>
          </a:p>
        </p:txBody>
      </p:sp>
      <p:sp>
        <p:nvSpPr>
          <p:cNvPr id="8" name="Right Brace 7">
            <a:extLst>
              <a:ext uri="{FF2B5EF4-FFF2-40B4-BE49-F238E27FC236}">
                <a16:creationId xmlns:a16="http://schemas.microsoft.com/office/drawing/2014/main" id="{C4C5DC86-2383-3FEF-1440-FB3C227F6137}"/>
              </a:ext>
            </a:extLst>
          </p:cNvPr>
          <p:cNvSpPr/>
          <p:nvPr/>
        </p:nvSpPr>
        <p:spPr bwMode="auto">
          <a:xfrm>
            <a:off x="3553369" y="3998723"/>
            <a:ext cx="350599" cy="857546"/>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ectangle 8">
            <a:extLst>
              <a:ext uri="{FF2B5EF4-FFF2-40B4-BE49-F238E27FC236}">
                <a16:creationId xmlns:a16="http://schemas.microsoft.com/office/drawing/2014/main" id="{3D9AF8ED-4B7F-FDA3-05F2-709FD410EF85}"/>
              </a:ext>
            </a:extLst>
          </p:cNvPr>
          <p:cNvSpPr/>
          <p:nvPr/>
        </p:nvSpPr>
        <p:spPr bwMode="auto">
          <a:xfrm>
            <a:off x="3003403" y="5022093"/>
            <a:ext cx="2285099" cy="952303"/>
          </a:xfrm>
          <a:prstGeom prst="rect">
            <a:avLst/>
          </a:prstGeom>
          <a:noFill/>
          <a:ln w="127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DDAA5CE0-D875-B4C9-F938-586C0767DA9A}"/>
              </a:ext>
            </a:extLst>
          </p:cNvPr>
          <p:cNvSpPr txBox="1"/>
          <p:nvPr/>
        </p:nvSpPr>
        <p:spPr>
          <a:xfrm>
            <a:off x="2864915" y="5974396"/>
            <a:ext cx="2423587" cy="338554"/>
          </a:xfrm>
          <a:prstGeom prst="rect">
            <a:avLst/>
          </a:prstGeom>
          <a:noFill/>
        </p:spPr>
        <p:txBody>
          <a:bodyPr wrap="square" rtlCol="0">
            <a:spAutoFit/>
          </a:bodyPr>
          <a:lstStyle/>
          <a:p>
            <a:r>
              <a:rPr lang="en-GB" sz="1600" i="1" dirty="0"/>
              <a:t>Update the state values</a:t>
            </a:r>
          </a:p>
        </p:txBody>
      </p:sp>
      <p:sp>
        <p:nvSpPr>
          <p:cNvPr id="3" name="TextBox 2">
            <a:extLst>
              <a:ext uri="{FF2B5EF4-FFF2-40B4-BE49-F238E27FC236}">
                <a16:creationId xmlns:a16="http://schemas.microsoft.com/office/drawing/2014/main" id="{750599DD-5D9D-A441-1F2D-CCA018845E3A}"/>
              </a:ext>
            </a:extLst>
          </p:cNvPr>
          <p:cNvSpPr txBox="1"/>
          <p:nvPr/>
        </p:nvSpPr>
        <p:spPr>
          <a:xfrm>
            <a:off x="5192655" y="1980410"/>
            <a:ext cx="2972032" cy="307777"/>
          </a:xfrm>
          <a:prstGeom prst="rect">
            <a:avLst/>
          </a:prstGeom>
          <a:noFill/>
        </p:spPr>
        <p:txBody>
          <a:bodyPr wrap="none" rtlCol="0">
            <a:spAutoFit/>
          </a:bodyPr>
          <a:lstStyle/>
          <a:p>
            <a:r>
              <a:rPr lang="en-GB" sz="1400" i="1" dirty="0">
                <a:solidFill>
                  <a:schemeClr val="accent1">
                    <a:lumMod val="25000"/>
                  </a:schemeClr>
                </a:solidFill>
              </a:rPr>
              <a:t>You can also specify a value of null</a:t>
            </a:r>
          </a:p>
        </p:txBody>
      </p:sp>
    </p:spTree>
    <p:extLst>
      <p:ext uri="{BB962C8B-B14F-4D97-AF65-F5344CB8AC3E}">
        <p14:creationId xmlns:p14="http://schemas.microsoft.com/office/powerpoint/2010/main" val="25230617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747BA-7ACF-2055-0CC2-4EC32C56B007}"/>
              </a:ext>
            </a:extLst>
          </p:cNvPr>
          <p:cNvSpPr>
            <a:spLocks noGrp="1"/>
          </p:cNvSpPr>
          <p:nvPr>
            <p:ph type="title"/>
          </p:nvPr>
        </p:nvSpPr>
        <p:spPr>
          <a:xfrm>
            <a:off x="257175" y="0"/>
            <a:ext cx="8686800" cy="538725"/>
          </a:xfrm>
        </p:spPr>
        <p:txBody>
          <a:bodyPr/>
          <a:lstStyle/>
          <a:p>
            <a:r>
              <a:rPr lang="en-GB" dirty="0"/>
              <a:t>Exercise</a:t>
            </a:r>
          </a:p>
        </p:txBody>
      </p:sp>
      <p:sp>
        <p:nvSpPr>
          <p:cNvPr id="3" name="Content Placeholder 2">
            <a:extLst>
              <a:ext uri="{FF2B5EF4-FFF2-40B4-BE49-F238E27FC236}">
                <a16:creationId xmlns:a16="http://schemas.microsoft.com/office/drawing/2014/main" id="{EF4014B2-4D4F-D123-32B6-8E0032E4F929}"/>
              </a:ext>
            </a:extLst>
          </p:cNvPr>
          <p:cNvSpPr>
            <a:spLocks noGrp="1"/>
          </p:cNvSpPr>
          <p:nvPr>
            <p:ph idx="1"/>
          </p:nvPr>
        </p:nvSpPr>
        <p:spPr>
          <a:xfrm>
            <a:off x="79375" y="521161"/>
            <a:ext cx="6590932" cy="1051722"/>
          </a:xfrm>
        </p:spPr>
        <p:txBody>
          <a:bodyPr/>
          <a:lstStyle/>
          <a:p>
            <a:r>
              <a:rPr lang="en-GB" sz="1800" dirty="0"/>
              <a:t>Create a function component called called Counter</a:t>
            </a:r>
          </a:p>
          <a:p>
            <a:r>
              <a:rPr lang="en-GB" sz="1800" dirty="0"/>
              <a:t>Use Counter to display the current time, the number of clicks of the button and a button to be clicked.</a:t>
            </a:r>
            <a:endParaRPr lang="en-GB" sz="1800" dirty="0">
              <a:sym typeface="Wingdings" panose="05000000000000000000" pitchFamily="2" charset="2"/>
            </a:endParaRPr>
          </a:p>
        </p:txBody>
      </p:sp>
      <p:sp>
        <p:nvSpPr>
          <p:cNvPr id="4" name="Footer Placeholder 3">
            <a:extLst>
              <a:ext uri="{FF2B5EF4-FFF2-40B4-BE49-F238E27FC236}">
                <a16:creationId xmlns:a16="http://schemas.microsoft.com/office/drawing/2014/main" id="{732EF8B5-7A9F-0F5A-B638-966C939A35C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A4C9866-4C65-6C4F-6D2F-F02D1CA05293}"/>
              </a:ext>
            </a:extLst>
          </p:cNvPr>
          <p:cNvSpPr txBox="1"/>
          <p:nvPr/>
        </p:nvSpPr>
        <p:spPr>
          <a:xfrm>
            <a:off x="0" y="1595021"/>
            <a:ext cx="6670307" cy="5047536"/>
          </a:xfrm>
          <a:prstGeom prst="rect">
            <a:avLst/>
          </a:prstGeom>
          <a:solidFill>
            <a:schemeClr val="accent6">
              <a:lumMod val="20000"/>
              <a:lumOff val="80000"/>
            </a:schemeClr>
          </a:solidFill>
          <a:ln>
            <a:solidFill>
              <a:schemeClr val="tx1"/>
            </a:solidFill>
          </a:ln>
        </p:spPr>
        <p:txBody>
          <a:bodyPr wrap="square" rtlCol="0">
            <a:spAutoFit/>
          </a:bodyPr>
          <a:lstStyle/>
          <a:p>
            <a:r>
              <a:rPr lang="en-GB" sz="1400" dirty="0"/>
              <a:t>import React,{ </a:t>
            </a:r>
            <a:r>
              <a:rPr lang="en-GB" sz="1400" dirty="0" err="1"/>
              <a:t>useState</a:t>
            </a:r>
            <a:r>
              <a:rPr lang="en-GB" sz="1400" dirty="0"/>
              <a:t> } from 'react';</a:t>
            </a:r>
          </a:p>
          <a:p>
            <a:endParaRPr lang="en-GB" sz="1400" dirty="0"/>
          </a:p>
          <a:p>
            <a:r>
              <a:rPr lang="en-GB" sz="1400" dirty="0"/>
              <a:t>function Counter(props)</a:t>
            </a:r>
          </a:p>
          <a:p>
            <a:r>
              <a:rPr lang="en-GB" sz="1400" dirty="0"/>
              <a:t>{</a:t>
            </a:r>
          </a:p>
          <a:p>
            <a:r>
              <a:rPr lang="en-GB" sz="1400" dirty="0"/>
              <a:t>   </a:t>
            </a:r>
            <a:r>
              <a:rPr lang="en-GB" sz="1400" dirty="0" err="1"/>
              <a:t>const</a:t>
            </a:r>
            <a:r>
              <a:rPr lang="en-GB" sz="1400" dirty="0"/>
              <a:t> [count, </a:t>
            </a:r>
            <a:r>
              <a:rPr lang="en-GB" sz="1400" dirty="0" err="1"/>
              <a:t>setCount</a:t>
            </a:r>
            <a:r>
              <a:rPr lang="en-GB" sz="1400" dirty="0"/>
              <a:t>] = </a:t>
            </a:r>
            <a:r>
              <a:rPr lang="en-GB" sz="1400" dirty="0" err="1"/>
              <a:t>useState</a:t>
            </a:r>
            <a:r>
              <a:rPr lang="en-GB" sz="1400" dirty="0"/>
              <a:t>(0);</a:t>
            </a:r>
          </a:p>
          <a:p>
            <a:endParaRPr lang="en-GB" sz="1400" dirty="0"/>
          </a:p>
          <a:p>
            <a:r>
              <a:rPr lang="en-GB" sz="1400" dirty="0"/>
              <a:t>   let today = new Date();</a:t>
            </a:r>
          </a:p>
          <a:p>
            <a:r>
              <a:rPr lang="en-GB" sz="1400" dirty="0"/>
              <a:t>   let time = </a:t>
            </a:r>
            <a:r>
              <a:rPr lang="en-GB" sz="1400" dirty="0" err="1"/>
              <a:t>today.getHours</a:t>
            </a:r>
            <a:r>
              <a:rPr lang="en-GB" sz="1400" dirty="0"/>
              <a:t>() + ":" + </a:t>
            </a:r>
            <a:r>
              <a:rPr lang="en-GB" sz="1400" dirty="0" err="1"/>
              <a:t>today.getMinutes</a:t>
            </a:r>
            <a:r>
              <a:rPr lang="en-GB" sz="1400" dirty="0"/>
              <a:t>() + ":" + </a:t>
            </a:r>
            <a:r>
              <a:rPr lang="en-GB" sz="1400" dirty="0" err="1"/>
              <a:t>today.getSeconds</a:t>
            </a:r>
            <a:r>
              <a:rPr lang="en-GB" sz="1400" dirty="0"/>
              <a:t>();</a:t>
            </a:r>
          </a:p>
          <a:p>
            <a:endParaRPr lang="en-GB" sz="1400" dirty="0"/>
          </a:p>
          <a:p>
            <a:r>
              <a:rPr lang="en-GB" sz="1400" dirty="0"/>
              <a:t>   function </a:t>
            </a:r>
            <a:r>
              <a:rPr lang="en-GB" sz="1400" dirty="0" err="1"/>
              <a:t>incrementCount</a:t>
            </a:r>
            <a:r>
              <a:rPr lang="en-GB" sz="1400" dirty="0"/>
              <a:t>(e)</a:t>
            </a:r>
          </a:p>
          <a:p>
            <a:r>
              <a:rPr lang="en-GB" sz="1400" dirty="0"/>
              <a:t>   {</a:t>
            </a:r>
          </a:p>
          <a:p>
            <a:r>
              <a:rPr lang="en-GB" sz="1400" dirty="0"/>
              <a:t>      </a:t>
            </a:r>
            <a:r>
              <a:rPr lang="en-GB" sz="1400" dirty="0" err="1"/>
              <a:t>setCount</a:t>
            </a:r>
            <a:r>
              <a:rPr lang="en-GB" sz="1400" dirty="0"/>
              <a:t>(count + 1);</a:t>
            </a:r>
          </a:p>
          <a:p>
            <a:r>
              <a:rPr lang="en-GB" sz="1400" dirty="0"/>
              <a:t>   }</a:t>
            </a:r>
          </a:p>
          <a:p>
            <a:endParaRPr lang="en-GB" sz="1400" dirty="0"/>
          </a:p>
          <a:p>
            <a:r>
              <a:rPr lang="en-GB" sz="1400" dirty="0"/>
              <a:t>   return (</a:t>
            </a:r>
          </a:p>
          <a:p>
            <a:r>
              <a:rPr lang="en-GB" sz="1400" dirty="0"/>
              <a:t>      &lt;div&gt;</a:t>
            </a:r>
          </a:p>
          <a:p>
            <a:r>
              <a:rPr lang="en-GB" sz="1400" dirty="0"/>
              <a:t>           &lt;span&gt;The time is {time}&lt;/span&gt;</a:t>
            </a:r>
          </a:p>
          <a:p>
            <a:r>
              <a:rPr lang="en-GB" sz="1400" dirty="0"/>
              <a:t>           &lt;</a:t>
            </a:r>
            <a:r>
              <a:rPr lang="en-GB" sz="1400" dirty="0" err="1"/>
              <a:t>br</a:t>
            </a:r>
            <a:r>
              <a:rPr lang="en-GB" sz="1400" dirty="0"/>
              <a:t>/&gt;&lt;span&gt;The count is {count}&lt;/span&gt;</a:t>
            </a:r>
          </a:p>
          <a:p>
            <a:r>
              <a:rPr lang="en-GB" sz="1400" dirty="0"/>
              <a:t>           &lt;</a:t>
            </a:r>
            <a:r>
              <a:rPr lang="en-GB" sz="1400" dirty="0" err="1"/>
              <a:t>br</a:t>
            </a:r>
            <a:r>
              <a:rPr lang="en-GB" sz="1400" dirty="0"/>
              <a:t>/&gt;&lt;button </a:t>
            </a:r>
            <a:r>
              <a:rPr lang="en-GB" sz="1400" dirty="0" err="1"/>
              <a:t>onClick</a:t>
            </a:r>
            <a:r>
              <a:rPr lang="en-GB" sz="1400" dirty="0"/>
              <a:t>={</a:t>
            </a:r>
            <a:r>
              <a:rPr lang="en-GB" sz="1400" dirty="0" err="1"/>
              <a:t>incrementCount</a:t>
            </a:r>
            <a:r>
              <a:rPr lang="en-GB" sz="1400" dirty="0"/>
              <a:t>}&gt;Increment Count&lt;/button&gt;</a:t>
            </a:r>
          </a:p>
          <a:p>
            <a:r>
              <a:rPr lang="en-GB" sz="1400" dirty="0"/>
              <a:t>      &lt;/div&gt;</a:t>
            </a:r>
          </a:p>
          <a:p>
            <a:r>
              <a:rPr lang="en-GB" sz="1400" dirty="0"/>
              <a:t>   );</a:t>
            </a:r>
          </a:p>
          <a:p>
            <a:r>
              <a:rPr lang="en-GB" sz="1400" dirty="0"/>
              <a:t>}</a:t>
            </a:r>
          </a:p>
          <a:p>
            <a:r>
              <a:rPr lang="en-GB" sz="1400" dirty="0"/>
              <a:t>export default Counter;</a:t>
            </a:r>
          </a:p>
        </p:txBody>
      </p:sp>
      <p:sp>
        <p:nvSpPr>
          <p:cNvPr id="6" name="TextBox 5">
            <a:extLst>
              <a:ext uri="{FF2B5EF4-FFF2-40B4-BE49-F238E27FC236}">
                <a16:creationId xmlns:a16="http://schemas.microsoft.com/office/drawing/2014/main" id="{970C46D9-49F8-D991-2FF3-4380C1BEA6E5}"/>
              </a:ext>
            </a:extLst>
          </p:cNvPr>
          <p:cNvSpPr txBox="1"/>
          <p:nvPr/>
        </p:nvSpPr>
        <p:spPr>
          <a:xfrm>
            <a:off x="6238703" y="4120485"/>
            <a:ext cx="2825922" cy="2677656"/>
          </a:xfrm>
          <a:prstGeom prst="rect">
            <a:avLst/>
          </a:prstGeom>
          <a:solidFill>
            <a:schemeClr val="accent6">
              <a:lumMod val="20000"/>
              <a:lumOff val="80000"/>
            </a:schemeClr>
          </a:solidFill>
          <a:ln>
            <a:solidFill>
              <a:schemeClr val="tx1"/>
            </a:solidFill>
          </a:ln>
        </p:spPr>
        <p:txBody>
          <a:bodyPr wrap="square" rtlCol="0">
            <a:spAutoFit/>
          </a:bodyPr>
          <a:lstStyle/>
          <a:p>
            <a:r>
              <a:rPr lang="en-GB" sz="1400" dirty="0"/>
              <a:t>import Counter from './Counter';</a:t>
            </a:r>
          </a:p>
          <a:p>
            <a:r>
              <a:rPr lang="en-GB" sz="1400" dirty="0"/>
              <a:t>….</a:t>
            </a:r>
          </a:p>
          <a:p>
            <a:r>
              <a:rPr lang="en-GB" sz="1400" dirty="0"/>
              <a:t>function example()</a:t>
            </a:r>
          </a:p>
          <a:p>
            <a:r>
              <a:rPr lang="en-GB" sz="1400" dirty="0"/>
              <a:t>{</a:t>
            </a:r>
          </a:p>
          <a:p>
            <a:r>
              <a:rPr lang="en-GB" sz="1400" dirty="0"/>
              <a:t>   return &lt;Counter /&gt;;</a:t>
            </a:r>
          </a:p>
          <a:p>
            <a:r>
              <a:rPr lang="en-GB" sz="1400" dirty="0"/>
              <a:t>}</a:t>
            </a:r>
          </a:p>
          <a:p>
            <a:endParaRPr lang="en-GB" sz="1400" dirty="0">
              <a:solidFill>
                <a:schemeClr val="bg1">
                  <a:lumMod val="50000"/>
                </a:schemeClr>
              </a:solidFill>
            </a:endParaRPr>
          </a:p>
          <a:p>
            <a:r>
              <a:rPr lang="en-GB" sz="1400" dirty="0" err="1">
                <a:solidFill>
                  <a:schemeClr val="bg1">
                    <a:lumMod val="50000"/>
                  </a:schemeClr>
                </a:solidFill>
              </a:rPr>
              <a:t>root.render</a:t>
            </a:r>
            <a:r>
              <a:rPr lang="en-GB" sz="1400" dirty="0">
                <a:solidFill>
                  <a:schemeClr val="bg1">
                    <a:lumMod val="50000"/>
                  </a:schemeClr>
                </a:solidFill>
              </a:rPr>
              <a:t>(</a:t>
            </a:r>
          </a:p>
          <a:p>
            <a:r>
              <a:rPr lang="en-GB" sz="1400" dirty="0">
                <a:solidFill>
                  <a:schemeClr val="bg1">
                    <a:lumMod val="50000"/>
                  </a:schemeClr>
                </a:solidFill>
              </a:rPr>
              <a:t>  &lt;</a:t>
            </a:r>
            <a:r>
              <a:rPr lang="en-GB" sz="1400" dirty="0" err="1">
                <a:solidFill>
                  <a:schemeClr val="bg1">
                    <a:lumMod val="50000"/>
                  </a:schemeClr>
                </a:solidFill>
              </a:rPr>
              <a:t>React.StrictMode</a:t>
            </a:r>
            <a:r>
              <a:rPr lang="en-GB" sz="1400" dirty="0">
                <a:solidFill>
                  <a:schemeClr val="bg1">
                    <a:lumMod val="50000"/>
                  </a:schemeClr>
                </a:solidFill>
              </a:rPr>
              <a:t>&gt;</a:t>
            </a:r>
          </a:p>
          <a:p>
            <a:r>
              <a:rPr lang="en-GB" sz="1400" dirty="0"/>
              <a:t>     {example()}</a:t>
            </a:r>
          </a:p>
          <a:p>
            <a:r>
              <a:rPr lang="en-GB" sz="1400" dirty="0">
                <a:solidFill>
                  <a:schemeClr val="bg1">
                    <a:lumMod val="50000"/>
                  </a:schemeClr>
                </a:solidFill>
              </a:rPr>
              <a:t>  &lt;/</a:t>
            </a:r>
            <a:r>
              <a:rPr lang="en-GB" sz="1400" dirty="0" err="1">
                <a:solidFill>
                  <a:schemeClr val="bg1">
                    <a:lumMod val="50000"/>
                  </a:schemeClr>
                </a:solidFill>
              </a:rPr>
              <a:t>React.StrictMode</a:t>
            </a:r>
            <a:r>
              <a:rPr lang="en-GB" sz="1400" dirty="0">
                <a:solidFill>
                  <a:schemeClr val="bg1">
                    <a:lumMod val="50000"/>
                  </a:schemeClr>
                </a:solidFill>
              </a:rPr>
              <a:t>&gt;</a:t>
            </a:r>
          </a:p>
          <a:p>
            <a:r>
              <a:rPr lang="en-GB" sz="1400" dirty="0">
                <a:solidFill>
                  <a:schemeClr val="bg1">
                    <a:lumMod val="50000"/>
                  </a:schemeClr>
                </a:solidFill>
              </a:rPr>
              <a:t>);</a:t>
            </a:r>
          </a:p>
        </p:txBody>
      </p:sp>
      <p:sp>
        <p:nvSpPr>
          <p:cNvPr id="7" name="TextBox 6">
            <a:extLst>
              <a:ext uri="{FF2B5EF4-FFF2-40B4-BE49-F238E27FC236}">
                <a16:creationId xmlns:a16="http://schemas.microsoft.com/office/drawing/2014/main" id="{D6A8C3EE-6FD0-E6A2-3115-23E99572A021}"/>
              </a:ext>
            </a:extLst>
          </p:cNvPr>
          <p:cNvSpPr txBox="1"/>
          <p:nvPr/>
        </p:nvSpPr>
        <p:spPr>
          <a:xfrm>
            <a:off x="7829216" y="6473280"/>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8" name="TextBox 7">
            <a:extLst>
              <a:ext uri="{FF2B5EF4-FFF2-40B4-BE49-F238E27FC236}">
                <a16:creationId xmlns:a16="http://schemas.microsoft.com/office/drawing/2014/main" id="{DF5C539B-0094-23E1-A76B-945C97FD692D}"/>
              </a:ext>
            </a:extLst>
          </p:cNvPr>
          <p:cNvSpPr txBox="1"/>
          <p:nvPr/>
        </p:nvSpPr>
        <p:spPr>
          <a:xfrm>
            <a:off x="5061648" y="1545328"/>
            <a:ext cx="1553502" cy="338554"/>
          </a:xfrm>
          <a:prstGeom prst="rect">
            <a:avLst/>
          </a:prstGeom>
          <a:noFill/>
        </p:spPr>
        <p:txBody>
          <a:bodyPr wrap="none" rtlCol="0">
            <a:spAutoFit/>
          </a:bodyPr>
          <a:lstStyle/>
          <a:p>
            <a:r>
              <a:rPr lang="en-GB" sz="1600" b="1" dirty="0" err="1"/>
              <a:t>src</a:t>
            </a:r>
            <a:r>
              <a:rPr lang="en-GB" sz="1600" b="1" dirty="0"/>
              <a:t>/Counter.js</a:t>
            </a:r>
          </a:p>
        </p:txBody>
      </p:sp>
      <p:sp>
        <p:nvSpPr>
          <p:cNvPr id="9" name="TextBox 8">
            <a:extLst>
              <a:ext uri="{FF2B5EF4-FFF2-40B4-BE49-F238E27FC236}">
                <a16:creationId xmlns:a16="http://schemas.microsoft.com/office/drawing/2014/main" id="{5D755607-2EB8-F7A1-9DC1-9ECFBD032B38}"/>
              </a:ext>
            </a:extLst>
          </p:cNvPr>
          <p:cNvSpPr txBox="1"/>
          <p:nvPr/>
        </p:nvSpPr>
        <p:spPr>
          <a:xfrm>
            <a:off x="6671392" y="694309"/>
            <a:ext cx="2472608" cy="3046988"/>
          </a:xfrm>
          <a:prstGeom prst="rect">
            <a:avLst/>
          </a:prstGeom>
          <a:noFill/>
          <a:ln>
            <a:solidFill>
              <a:schemeClr val="tx1"/>
            </a:solidFill>
          </a:ln>
        </p:spPr>
        <p:txBody>
          <a:bodyPr wrap="square" rtlCol="0">
            <a:spAutoFit/>
          </a:bodyPr>
          <a:lstStyle/>
          <a:p>
            <a:r>
              <a:rPr lang="en-GB" sz="1600" dirty="0"/>
              <a:t>Also try to adding a second counter and watch the times being displayed as you click the buttons. Note they are different.</a:t>
            </a:r>
          </a:p>
          <a:p>
            <a:endParaRPr lang="en-GB" sz="1600" dirty="0"/>
          </a:p>
          <a:p>
            <a:endParaRPr lang="en-GB" sz="1600" dirty="0"/>
          </a:p>
          <a:p>
            <a:endParaRPr lang="en-GB" sz="1600" dirty="0"/>
          </a:p>
          <a:p>
            <a:endParaRPr lang="en-GB" sz="1600" dirty="0"/>
          </a:p>
          <a:p>
            <a:endParaRPr lang="en-GB" sz="1600" dirty="0"/>
          </a:p>
          <a:p>
            <a:endParaRPr lang="en-GB" sz="1600" dirty="0"/>
          </a:p>
        </p:txBody>
      </p:sp>
      <p:pic>
        <p:nvPicPr>
          <p:cNvPr id="11" name="Picture 10">
            <a:extLst>
              <a:ext uri="{FF2B5EF4-FFF2-40B4-BE49-F238E27FC236}">
                <a16:creationId xmlns:a16="http://schemas.microsoft.com/office/drawing/2014/main" id="{1936827B-9441-7C40-7715-B880F5756825}"/>
              </a:ext>
            </a:extLst>
          </p:cNvPr>
          <p:cNvPicPr>
            <a:picLocks noChangeAspect="1"/>
          </p:cNvPicPr>
          <p:nvPr/>
        </p:nvPicPr>
        <p:blipFill>
          <a:blip r:embed="rId2"/>
          <a:stretch>
            <a:fillRect/>
          </a:stretch>
        </p:blipFill>
        <p:spPr>
          <a:xfrm>
            <a:off x="7153108" y="2258288"/>
            <a:ext cx="1333500" cy="1371600"/>
          </a:xfrm>
          <a:prstGeom prst="rect">
            <a:avLst/>
          </a:prstGeom>
        </p:spPr>
      </p:pic>
    </p:spTree>
    <p:extLst>
      <p:ext uri="{BB962C8B-B14F-4D97-AF65-F5344CB8AC3E}">
        <p14:creationId xmlns:p14="http://schemas.microsoft.com/office/powerpoint/2010/main" val="8384209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747BA-7ACF-2055-0CC2-4EC32C56B007}"/>
              </a:ext>
            </a:extLst>
          </p:cNvPr>
          <p:cNvSpPr>
            <a:spLocks noGrp="1"/>
          </p:cNvSpPr>
          <p:nvPr>
            <p:ph type="title"/>
          </p:nvPr>
        </p:nvSpPr>
        <p:spPr>
          <a:xfrm>
            <a:off x="257175" y="0"/>
            <a:ext cx="2258609" cy="844550"/>
          </a:xfrm>
        </p:spPr>
        <p:txBody>
          <a:bodyPr/>
          <a:lstStyle/>
          <a:p>
            <a:r>
              <a:rPr lang="en-GB" dirty="0"/>
              <a:t>Exercise</a:t>
            </a:r>
          </a:p>
        </p:txBody>
      </p:sp>
      <p:sp>
        <p:nvSpPr>
          <p:cNvPr id="3" name="Content Placeholder 2">
            <a:extLst>
              <a:ext uri="{FF2B5EF4-FFF2-40B4-BE49-F238E27FC236}">
                <a16:creationId xmlns:a16="http://schemas.microsoft.com/office/drawing/2014/main" id="{EF4014B2-4D4F-D123-32B6-8E0032E4F929}"/>
              </a:ext>
            </a:extLst>
          </p:cNvPr>
          <p:cNvSpPr>
            <a:spLocks noGrp="1"/>
          </p:cNvSpPr>
          <p:nvPr>
            <p:ph idx="1"/>
          </p:nvPr>
        </p:nvSpPr>
        <p:spPr>
          <a:xfrm>
            <a:off x="0" y="649082"/>
            <a:ext cx="3401757" cy="5189743"/>
          </a:xfrm>
        </p:spPr>
        <p:txBody>
          <a:bodyPr/>
          <a:lstStyle/>
          <a:p>
            <a:r>
              <a:rPr lang="en-GB" dirty="0"/>
              <a:t>Create a function component one called </a:t>
            </a:r>
            <a:r>
              <a:rPr lang="en-GB" dirty="0" err="1"/>
              <a:t>UserGroup</a:t>
            </a:r>
            <a:r>
              <a:rPr lang="en-GB" dirty="0"/>
              <a:t> which contains a Counter to count each user as they join the group and also stores the group name</a:t>
            </a:r>
          </a:p>
          <a:p>
            <a:pPr lvl="1"/>
            <a:r>
              <a:rPr lang="en-GB" dirty="0"/>
              <a:t>This is a crude exercise, so we will forget about actually storing individual users details etc. </a:t>
            </a:r>
          </a:p>
        </p:txBody>
      </p:sp>
      <p:sp>
        <p:nvSpPr>
          <p:cNvPr id="4" name="Footer Placeholder 3">
            <a:extLst>
              <a:ext uri="{FF2B5EF4-FFF2-40B4-BE49-F238E27FC236}">
                <a16:creationId xmlns:a16="http://schemas.microsoft.com/office/drawing/2014/main" id="{732EF8B5-7A9F-0F5A-B638-966C939A35C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5FBFB97-B249-3B84-5551-604EEA073ACF}"/>
              </a:ext>
            </a:extLst>
          </p:cNvPr>
          <p:cNvSpPr txBox="1"/>
          <p:nvPr/>
        </p:nvSpPr>
        <p:spPr>
          <a:xfrm>
            <a:off x="3761830" y="158806"/>
            <a:ext cx="5292150" cy="6555641"/>
          </a:xfrm>
          <a:prstGeom prst="rect">
            <a:avLst/>
          </a:prstGeom>
          <a:solidFill>
            <a:schemeClr val="accent6">
              <a:lumMod val="20000"/>
              <a:lumOff val="80000"/>
            </a:schemeClr>
          </a:solidFill>
          <a:ln>
            <a:solidFill>
              <a:schemeClr val="tx1"/>
            </a:solidFill>
          </a:ln>
        </p:spPr>
        <p:txBody>
          <a:bodyPr wrap="square" rtlCol="0">
            <a:spAutoFit/>
          </a:bodyPr>
          <a:lstStyle/>
          <a:p>
            <a:r>
              <a:rPr lang="en-GB" sz="1400" dirty="0"/>
              <a:t>import React,{ </a:t>
            </a:r>
            <a:r>
              <a:rPr lang="en-GB" sz="1400" dirty="0" err="1"/>
              <a:t>useState</a:t>
            </a:r>
            <a:r>
              <a:rPr lang="en-GB" sz="1400" dirty="0"/>
              <a:t> } from 'react';</a:t>
            </a:r>
          </a:p>
          <a:p>
            <a:r>
              <a:rPr lang="en-GB" sz="1400" dirty="0"/>
              <a:t>import Counter from './Counter';</a:t>
            </a:r>
          </a:p>
          <a:p>
            <a:endParaRPr lang="en-GB" sz="1400" dirty="0"/>
          </a:p>
          <a:p>
            <a:r>
              <a:rPr lang="en-GB" sz="1400" dirty="0"/>
              <a:t>function </a:t>
            </a:r>
            <a:r>
              <a:rPr lang="en-GB" sz="1400" dirty="0" err="1"/>
              <a:t>UserGroup</a:t>
            </a:r>
            <a:r>
              <a:rPr lang="en-GB" sz="1400" dirty="0"/>
              <a:t>(props)</a:t>
            </a:r>
          </a:p>
          <a:p>
            <a:r>
              <a:rPr lang="en-GB" sz="1400" dirty="0"/>
              <a:t>{</a:t>
            </a:r>
          </a:p>
          <a:p>
            <a:r>
              <a:rPr lang="en-GB" sz="1400" dirty="0"/>
              <a:t>   </a:t>
            </a:r>
            <a:r>
              <a:rPr lang="en-GB" sz="1400" dirty="0" err="1"/>
              <a:t>const</a:t>
            </a:r>
            <a:r>
              <a:rPr lang="en-GB" sz="1400" dirty="0"/>
              <a:t> [</a:t>
            </a:r>
            <a:r>
              <a:rPr lang="en-GB" sz="1400" b="1" dirty="0" err="1"/>
              <a:t>groupName</a:t>
            </a:r>
            <a:r>
              <a:rPr lang="en-GB" sz="1400" b="1" dirty="0"/>
              <a:t>, </a:t>
            </a:r>
            <a:r>
              <a:rPr lang="en-GB" sz="1400" b="1" dirty="0" err="1"/>
              <a:t>setGroupName</a:t>
            </a:r>
            <a:r>
              <a:rPr lang="en-GB" sz="1400" dirty="0"/>
              <a:t>] = </a:t>
            </a:r>
            <a:r>
              <a:rPr lang="en-GB" sz="1400" dirty="0" err="1"/>
              <a:t>useState</a:t>
            </a:r>
            <a:r>
              <a:rPr lang="en-GB" sz="1400" dirty="0"/>
              <a:t>(props.name);</a:t>
            </a:r>
          </a:p>
          <a:p>
            <a:endParaRPr lang="en-GB" sz="1400" dirty="0"/>
          </a:p>
          <a:p>
            <a:r>
              <a:rPr lang="en-GB" sz="1400" dirty="0"/>
              <a:t>   let today = new Date();</a:t>
            </a:r>
          </a:p>
          <a:p>
            <a:r>
              <a:rPr lang="en-GB" sz="1400" dirty="0"/>
              <a:t>   let time = </a:t>
            </a:r>
            <a:r>
              <a:rPr lang="en-GB" sz="1400" dirty="0" err="1"/>
              <a:t>today.getHours</a:t>
            </a:r>
            <a:r>
              <a:rPr lang="en-GB" sz="1400" dirty="0"/>
              <a:t>() + ":" </a:t>
            </a:r>
          </a:p>
          <a:p>
            <a:r>
              <a:rPr lang="en-GB" sz="1400" dirty="0"/>
              <a:t>                  + </a:t>
            </a:r>
            <a:r>
              <a:rPr lang="en-GB" sz="1400" dirty="0" err="1"/>
              <a:t>today.getMinutes</a:t>
            </a:r>
            <a:r>
              <a:rPr lang="en-GB" sz="1400" dirty="0"/>
              <a:t>() + ":" + </a:t>
            </a:r>
            <a:r>
              <a:rPr lang="en-GB" sz="1400" dirty="0" err="1"/>
              <a:t>today.getSeconds</a:t>
            </a:r>
            <a:r>
              <a:rPr lang="en-GB" sz="1400" dirty="0"/>
              <a:t>();</a:t>
            </a:r>
          </a:p>
          <a:p>
            <a:endParaRPr lang="en-GB" sz="1400" dirty="0"/>
          </a:p>
          <a:p>
            <a:r>
              <a:rPr lang="en-GB" sz="1400" dirty="0"/>
              <a:t>   function </a:t>
            </a:r>
            <a:r>
              <a:rPr lang="en-GB" sz="1400" dirty="0" err="1"/>
              <a:t>processUserGroup</a:t>
            </a:r>
            <a:r>
              <a:rPr lang="en-GB" sz="1400" dirty="0"/>
              <a:t>(e)</a:t>
            </a:r>
          </a:p>
          <a:p>
            <a:r>
              <a:rPr lang="en-GB" sz="1400" dirty="0"/>
              <a:t>   {</a:t>
            </a:r>
          </a:p>
          <a:p>
            <a:r>
              <a:rPr lang="en-GB" sz="1400" dirty="0"/>
              <a:t>      console.log(`Process user group ${</a:t>
            </a:r>
            <a:r>
              <a:rPr lang="en-GB" sz="1400" b="1" dirty="0" err="1"/>
              <a:t>groupName</a:t>
            </a:r>
            <a:r>
              <a:rPr lang="en-GB" sz="1400" dirty="0"/>
              <a:t>}`);</a:t>
            </a:r>
          </a:p>
          <a:p>
            <a:r>
              <a:rPr lang="en-GB" sz="1400" dirty="0"/>
              <a:t>      </a:t>
            </a:r>
            <a:r>
              <a:rPr lang="en-GB" sz="1400" dirty="0" err="1"/>
              <a:t>e.preventDefault</a:t>
            </a:r>
            <a:r>
              <a:rPr lang="en-GB" sz="1400" dirty="0"/>
              <a:t>();</a:t>
            </a:r>
          </a:p>
          <a:p>
            <a:r>
              <a:rPr lang="en-GB" sz="1400" dirty="0"/>
              <a:t>   }</a:t>
            </a:r>
          </a:p>
          <a:p>
            <a:endParaRPr lang="en-GB" sz="1400" dirty="0"/>
          </a:p>
          <a:p>
            <a:r>
              <a:rPr lang="en-GB" sz="1400" dirty="0"/>
              <a:t>   return (</a:t>
            </a:r>
          </a:p>
          <a:p>
            <a:r>
              <a:rPr lang="en-GB" sz="1400" dirty="0"/>
              <a:t>      &lt;div&gt;</a:t>
            </a:r>
          </a:p>
          <a:p>
            <a:r>
              <a:rPr lang="en-GB" sz="1400" dirty="0"/>
              <a:t>           &lt;span&gt;The time is {time}&lt;/span&gt;</a:t>
            </a:r>
          </a:p>
          <a:p>
            <a:r>
              <a:rPr lang="en-GB" sz="1400" dirty="0"/>
              <a:t>           &lt;</a:t>
            </a:r>
            <a:r>
              <a:rPr lang="en-GB" sz="1400" dirty="0" err="1"/>
              <a:t>br</a:t>
            </a:r>
            <a:r>
              <a:rPr lang="en-GB" sz="1400" dirty="0"/>
              <a:t>/&gt;&lt;span&gt;The group name is {</a:t>
            </a:r>
            <a:r>
              <a:rPr lang="en-GB" sz="1400" b="1" dirty="0" err="1"/>
              <a:t>groupName</a:t>
            </a:r>
            <a:r>
              <a:rPr lang="en-GB" sz="1400" dirty="0"/>
              <a:t>}&lt;/span&gt;</a:t>
            </a:r>
          </a:p>
          <a:p>
            <a:r>
              <a:rPr lang="en-GB" sz="1400" dirty="0"/>
              <a:t>           &lt;</a:t>
            </a:r>
            <a:r>
              <a:rPr lang="en-GB" sz="1400" dirty="0" err="1"/>
              <a:t>br</a:t>
            </a:r>
            <a:r>
              <a:rPr lang="en-GB" sz="1400" dirty="0"/>
              <a:t>/&gt;&lt;input value={</a:t>
            </a:r>
            <a:r>
              <a:rPr lang="en-GB" sz="1400" b="1" dirty="0" err="1"/>
              <a:t>groupName</a:t>
            </a:r>
            <a:r>
              <a:rPr lang="en-GB" sz="1400" dirty="0"/>
              <a:t>} </a:t>
            </a:r>
            <a:r>
              <a:rPr lang="en-GB" sz="1400" dirty="0" err="1"/>
              <a:t>onChange</a:t>
            </a:r>
            <a:r>
              <a:rPr lang="en-GB" sz="1400" dirty="0"/>
              <a:t> </a:t>
            </a:r>
            <a:br>
              <a:rPr lang="en-GB" sz="1400" dirty="0"/>
            </a:br>
            <a:r>
              <a:rPr lang="en-GB" sz="1400" dirty="0"/>
              <a:t>                      = {(e)=&gt;{</a:t>
            </a:r>
            <a:r>
              <a:rPr lang="en-GB" sz="1400" b="1" dirty="0" err="1"/>
              <a:t>setGroupName</a:t>
            </a:r>
            <a:r>
              <a:rPr lang="en-GB" sz="1400" dirty="0"/>
              <a:t>(</a:t>
            </a:r>
            <a:r>
              <a:rPr lang="en-GB" sz="1400" dirty="0" err="1"/>
              <a:t>e.target.value</a:t>
            </a:r>
            <a:r>
              <a:rPr lang="en-GB" sz="1400" dirty="0"/>
              <a:t>)}} /&gt;</a:t>
            </a:r>
          </a:p>
          <a:p>
            <a:r>
              <a:rPr lang="en-GB" sz="1400" dirty="0"/>
              <a:t>           &lt;</a:t>
            </a:r>
            <a:r>
              <a:rPr lang="en-GB" sz="1400" dirty="0" err="1"/>
              <a:t>br</a:t>
            </a:r>
            <a:r>
              <a:rPr lang="en-GB" sz="1400" dirty="0"/>
              <a:t>/&gt;&lt;button </a:t>
            </a:r>
            <a:r>
              <a:rPr lang="en-GB" sz="1400" dirty="0" err="1"/>
              <a:t>onClick</a:t>
            </a:r>
            <a:r>
              <a:rPr lang="en-GB" sz="1400" dirty="0"/>
              <a:t>={</a:t>
            </a:r>
            <a:r>
              <a:rPr lang="en-GB" sz="1400" dirty="0" err="1"/>
              <a:t>processUserGroup</a:t>
            </a:r>
            <a:r>
              <a:rPr lang="en-GB" sz="1400" dirty="0"/>
              <a:t>}&gt;</a:t>
            </a:r>
          </a:p>
          <a:p>
            <a:r>
              <a:rPr lang="en-GB" sz="1400" dirty="0"/>
              <a:t>                         Process User Group&lt;/button&gt;</a:t>
            </a:r>
          </a:p>
          <a:p>
            <a:r>
              <a:rPr lang="en-GB" sz="1400" dirty="0"/>
              <a:t>          </a:t>
            </a:r>
            <a:r>
              <a:rPr lang="en-GB" sz="1400" dirty="0">
                <a:solidFill>
                  <a:srgbClr val="FF0000"/>
                </a:solidFill>
              </a:rPr>
              <a:t> &lt;Counter /&gt;</a:t>
            </a:r>
          </a:p>
          <a:p>
            <a:r>
              <a:rPr lang="en-GB" sz="1400" dirty="0"/>
              <a:t>      &lt;/div&gt;</a:t>
            </a:r>
          </a:p>
          <a:p>
            <a:r>
              <a:rPr lang="en-GB" sz="1400" dirty="0"/>
              <a:t>   );</a:t>
            </a:r>
          </a:p>
          <a:p>
            <a:r>
              <a:rPr lang="en-GB" sz="1400" dirty="0"/>
              <a:t>}</a:t>
            </a:r>
          </a:p>
          <a:p>
            <a:r>
              <a:rPr lang="en-GB" sz="1400" dirty="0"/>
              <a:t>export default </a:t>
            </a:r>
            <a:r>
              <a:rPr lang="en-GB" sz="1400" dirty="0" err="1"/>
              <a:t>UserGroup</a:t>
            </a:r>
            <a:r>
              <a:rPr lang="en-GB" sz="1400" dirty="0"/>
              <a:t>;</a:t>
            </a:r>
          </a:p>
        </p:txBody>
      </p:sp>
      <p:sp>
        <p:nvSpPr>
          <p:cNvPr id="6" name="TextBox 5">
            <a:extLst>
              <a:ext uri="{FF2B5EF4-FFF2-40B4-BE49-F238E27FC236}">
                <a16:creationId xmlns:a16="http://schemas.microsoft.com/office/drawing/2014/main" id="{B6F41BC5-4D6D-B91A-9858-41312150C144}"/>
              </a:ext>
            </a:extLst>
          </p:cNvPr>
          <p:cNvSpPr txBox="1"/>
          <p:nvPr/>
        </p:nvSpPr>
        <p:spPr>
          <a:xfrm>
            <a:off x="7125102" y="163543"/>
            <a:ext cx="1850186" cy="338554"/>
          </a:xfrm>
          <a:prstGeom prst="rect">
            <a:avLst/>
          </a:prstGeom>
          <a:noFill/>
        </p:spPr>
        <p:txBody>
          <a:bodyPr wrap="none" rtlCol="0">
            <a:spAutoFit/>
          </a:bodyPr>
          <a:lstStyle/>
          <a:p>
            <a:r>
              <a:rPr lang="en-GB" sz="1600" b="1" dirty="0" err="1"/>
              <a:t>src</a:t>
            </a:r>
            <a:r>
              <a:rPr lang="en-GB" sz="1600" b="1" dirty="0"/>
              <a:t>/UserGroup.js</a:t>
            </a:r>
          </a:p>
        </p:txBody>
      </p:sp>
      <p:sp>
        <p:nvSpPr>
          <p:cNvPr id="7" name="TextBox 6">
            <a:extLst>
              <a:ext uri="{FF2B5EF4-FFF2-40B4-BE49-F238E27FC236}">
                <a16:creationId xmlns:a16="http://schemas.microsoft.com/office/drawing/2014/main" id="{2005EE8B-CCE1-8C01-8DE2-F51434B62B5B}"/>
              </a:ext>
            </a:extLst>
          </p:cNvPr>
          <p:cNvSpPr txBox="1"/>
          <p:nvPr/>
        </p:nvSpPr>
        <p:spPr>
          <a:xfrm>
            <a:off x="126753" y="4340039"/>
            <a:ext cx="3275004"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UserGroup</a:t>
            </a:r>
            <a:r>
              <a:rPr lang="en-GB" sz="1200" dirty="0"/>
              <a:t> from ‘./</a:t>
            </a:r>
            <a:r>
              <a:rPr lang="en-GB" sz="1200" dirty="0" err="1"/>
              <a:t>UserGroup</a:t>
            </a:r>
            <a:r>
              <a:rPr lang="en-GB" sz="1200" dirty="0"/>
              <a:t>';</a:t>
            </a:r>
          </a:p>
          <a:p>
            <a:r>
              <a:rPr lang="en-GB" sz="1200" dirty="0"/>
              <a:t>….</a:t>
            </a:r>
          </a:p>
          <a:p>
            <a:r>
              <a:rPr lang="en-GB" sz="1200" dirty="0"/>
              <a:t>function example()</a:t>
            </a:r>
          </a:p>
          <a:p>
            <a:r>
              <a:rPr lang="en-GB" sz="1200" dirty="0"/>
              <a:t>{</a:t>
            </a:r>
          </a:p>
          <a:p>
            <a:r>
              <a:rPr lang="en-GB" sz="1200" dirty="0"/>
              <a:t>   return &lt;</a:t>
            </a:r>
            <a:r>
              <a:rPr lang="en-GB" sz="1200" dirty="0" err="1"/>
              <a:t>UserGroup</a:t>
            </a:r>
            <a:r>
              <a:rPr lang="en-GB" sz="1200" dirty="0"/>
              <a:t> name=“</a:t>
            </a:r>
            <a:r>
              <a:rPr lang="en-GB" sz="1200" dirty="0" err="1"/>
              <a:t>MyMembers</a:t>
            </a:r>
            <a:r>
              <a:rPr lang="en-GB" sz="1200" dirty="0"/>
              <a:t>”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8" name="TextBox 7">
            <a:extLst>
              <a:ext uri="{FF2B5EF4-FFF2-40B4-BE49-F238E27FC236}">
                <a16:creationId xmlns:a16="http://schemas.microsoft.com/office/drawing/2014/main" id="{E455359D-F7E3-1F96-8D27-357B0BD2F791}"/>
              </a:ext>
            </a:extLst>
          </p:cNvPr>
          <p:cNvSpPr txBox="1"/>
          <p:nvPr/>
        </p:nvSpPr>
        <p:spPr>
          <a:xfrm>
            <a:off x="2134351" y="6309809"/>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9" name="TextBox 8">
            <a:extLst>
              <a:ext uri="{FF2B5EF4-FFF2-40B4-BE49-F238E27FC236}">
                <a16:creationId xmlns:a16="http://schemas.microsoft.com/office/drawing/2014/main" id="{95AFA900-99D6-4951-4D55-6BC04913CA2C}"/>
              </a:ext>
            </a:extLst>
          </p:cNvPr>
          <p:cNvSpPr txBox="1"/>
          <p:nvPr/>
        </p:nvSpPr>
        <p:spPr>
          <a:xfrm>
            <a:off x="8221067" y="6279031"/>
            <a:ext cx="796180" cy="369332"/>
          </a:xfrm>
          <a:prstGeom prst="rect">
            <a:avLst/>
          </a:prstGeom>
          <a:noFill/>
        </p:spPr>
        <p:txBody>
          <a:bodyPr wrap="none" rtlCol="0">
            <a:spAutoFit/>
          </a:bodyPr>
          <a:lstStyle/>
          <a:p>
            <a:r>
              <a:rPr lang="en-GB" b="1" dirty="0"/>
              <a:t>P.T.O.</a:t>
            </a:r>
          </a:p>
        </p:txBody>
      </p:sp>
    </p:spTree>
    <p:extLst>
      <p:ext uri="{BB962C8B-B14F-4D97-AF65-F5344CB8AC3E}">
        <p14:creationId xmlns:p14="http://schemas.microsoft.com/office/powerpoint/2010/main" val="14692132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2A09E-3985-57D2-AB01-1CB9026FA37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0ECB1B2-1AEA-18EE-3BD1-6A9F51C068D5}"/>
              </a:ext>
            </a:extLst>
          </p:cNvPr>
          <p:cNvSpPr>
            <a:spLocks noGrp="1"/>
          </p:cNvSpPr>
          <p:nvPr>
            <p:ph idx="1"/>
          </p:nvPr>
        </p:nvSpPr>
        <p:spPr>
          <a:xfrm>
            <a:off x="200025" y="659332"/>
            <a:ext cx="8743950" cy="1163028"/>
          </a:xfrm>
        </p:spPr>
        <p:txBody>
          <a:bodyPr/>
          <a:lstStyle/>
          <a:p>
            <a:r>
              <a:rPr lang="en-GB" dirty="0"/>
              <a:t>In the previous exercise, we displayed the “time” every time we rendered a </a:t>
            </a:r>
            <a:r>
              <a:rPr lang="en-GB" dirty="0" err="1"/>
              <a:t>UserGroup</a:t>
            </a:r>
            <a:r>
              <a:rPr lang="en-GB" dirty="0"/>
              <a:t> or Counter component</a:t>
            </a:r>
          </a:p>
          <a:p>
            <a:r>
              <a:rPr lang="en-GB" dirty="0"/>
              <a:t>Note the times displayed each time you enter text or click a button</a:t>
            </a:r>
          </a:p>
        </p:txBody>
      </p:sp>
      <p:sp>
        <p:nvSpPr>
          <p:cNvPr id="4" name="Footer Placeholder 3">
            <a:extLst>
              <a:ext uri="{FF2B5EF4-FFF2-40B4-BE49-F238E27FC236}">
                <a16:creationId xmlns:a16="http://schemas.microsoft.com/office/drawing/2014/main" id="{0D6D3FE9-591E-745B-6AFA-E80354C91630}"/>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DAA192A7-9D72-F0BC-A883-BAA6EFF1407F}"/>
              </a:ext>
            </a:extLst>
          </p:cNvPr>
          <p:cNvPicPr>
            <a:picLocks noChangeAspect="1"/>
          </p:cNvPicPr>
          <p:nvPr/>
        </p:nvPicPr>
        <p:blipFill>
          <a:blip r:embed="rId2"/>
          <a:stretch>
            <a:fillRect/>
          </a:stretch>
        </p:blipFill>
        <p:spPr>
          <a:xfrm>
            <a:off x="355600" y="1790946"/>
            <a:ext cx="2085975" cy="1571625"/>
          </a:xfrm>
          <a:prstGeom prst="rect">
            <a:avLst/>
          </a:prstGeom>
          <a:ln>
            <a:solidFill>
              <a:schemeClr val="tx1"/>
            </a:solidFill>
          </a:ln>
        </p:spPr>
      </p:pic>
      <p:grpSp>
        <p:nvGrpSpPr>
          <p:cNvPr id="30" name="Group 29">
            <a:extLst>
              <a:ext uri="{FF2B5EF4-FFF2-40B4-BE49-F238E27FC236}">
                <a16:creationId xmlns:a16="http://schemas.microsoft.com/office/drawing/2014/main" id="{BD5013BF-17F1-4D4D-A34C-5474B4F08D33}"/>
              </a:ext>
            </a:extLst>
          </p:cNvPr>
          <p:cNvGrpSpPr/>
          <p:nvPr/>
        </p:nvGrpSpPr>
        <p:grpSpPr>
          <a:xfrm>
            <a:off x="355600" y="5174508"/>
            <a:ext cx="2343150" cy="1600200"/>
            <a:chOff x="4488792" y="3865472"/>
            <a:chExt cx="2343150" cy="1600200"/>
          </a:xfrm>
        </p:grpSpPr>
        <p:pic>
          <p:nvPicPr>
            <p:cNvPr id="13" name="Picture 12">
              <a:extLst>
                <a:ext uri="{FF2B5EF4-FFF2-40B4-BE49-F238E27FC236}">
                  <a16:creationId xmlns:a16="http://schemas.microsoft.com/office/drawing/2014/main" id="{58E5D116-FF9C-EF66-B1AC-71162651D11C}"/>
                </a:ext>
              </a:extLst>
            </p:cNvPr>
            <p:cNvPicPr>
              <a:picLocks noChangeAspect="1"/>
            </p:cNvPicPr>
            <p:nvPr/>
          </p:nvPicPr>
          <p:blipFill>
            <a:blip r:embed="rId3"/>
            <a:stretch>
              <a:fillRect/>
            </a:stretch>
          </p:blipFill>
          <p:spPr>
            <a:xfrm>
              <a:off x="4488792" y="3865472"/>
              <a:ext cx="2343150" cy="1600200"/>
            </a:xfrm>
            <a:prstGeom prst="rect">
              <a:avLst/>
            </a:prstGeom>
            <a:ln>
              <a:solidFill>
                <a:schemeClr val="tx1"/>
              </a:solidFill>
            </a:ln>
          </p:spPr>
        </p:pic>
        <p:sp>
          <p:nvSpPr>
            <p:cNvPr id="9" name="Rectangle 8">
              <a:extLst>
                <a:ext uri="{FF2B5EF4-FFF2-40B4-BE49-F238E27FC236}">
                  <a16:creationId xmlns:a16="http://schemas.microsoft.com/office/drawing/2014/main" id="{D5C4170A-7371-6725-FE03-C7A3518E1F25}"/>
                </a:ext>
              </a:extLst>
            </p:cNvPr>
            <p:cNvSpPr/>
            <p:nvPr/>
          </p:nvSpPr>
          <p:spPr bwMode="auto">
            <a:xfrm>
              <a:off x="5239886" y="4728348"/>
              <a:ext cx="630130" cy="289007"/>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grpSp>
        <p:nvGrpSpPr>
          <p:cNvPr id="29" name="Group 28">
            <a:extLst>
              <a:ext uri="{FF2B5EF4-FFF2-40B4-BE49-F238E27FC236}">
                <a16:creationId xmlns:a16="http://schemas.microsoft.com/office/drawing/2014/main" id="{C4BF4135-BE14-494A-7DCB-67D9B3C2A553}"/>
              </a:ext>
            </a:extLst>
          </p:cNvPr>
          <p:cNvGrpSpPr/>
          <p:nvPr/>
        </p:nvGrpSpPr>
        <p:grpSpPr>
          <a:xfrm>
            <a:off x="355600" y="3441329"/>
            <a:ext cx="2333625" cy="1609725"/>
            <a:chOff x="2286000" y="2576759"/>
            <a:chExt cx="2333625" cy="1609725"/>
          </a:xfrm>
        </p:grpSpPr>
        <p:pic>
          <p:nvPicPr>
            <p:cNvPr id="8" name="Picture 7">
              <a:extLst>
                <a:ext uri="{FF2B5EF4-FFF2-40B4-BE49-F238E27FC236}">
                  <a16:creationId xmlns:a16="http://schemas.microsoft.com/office/drawing/2014/main" id="{B936BE15-B36C-C5FA-D3FE-EEB8EDE96D2E}"/>
                </a:ext>
              </a:extLst>
            </p:cNvPr>
            <p:cNvPicPr>
              <a:picLocks noChangeAspect="1"/>
            </p:cNvPicPr>
            <p:nvPr/>
          </p:nvPicPr>
          <p:blipFill>
            <a:blip r:embed="rId4"/>
            <a:stretch>
              <a:fillRect/>
            </a:stretch>
          </p:blipFill>
          <p:spPr>
            <a:xfrm>
              <a:off x="2286000" y="2576759"/>
              <a:ext cx="2333625" cy="1609725"/>
            </a:xfrm>
            <a:prstGeom prst="rect">
              <a:avLst/>
            </a:prstGeom>
            <a:ln>
              <a:solidFill>
                <a:schemeClr val="tx1"/>
              </a:solidFill>
            </a:ln>
          </p:spPr>
        </p:pic>
        <p:sp>
          <p:nvSpPr>
            <p:cNvPr id="24" name="Rectangle 23">
              <a:extLst>
                <a:ext uri="{FF2B5EF4-FFF2-40B4-BE49-F238E27FC236}">
                  <a16:creationId xmlns:a16="http://schemas.microsoft.com/office/drawing/2014/main" id="{FA58FE1A-F4B7-EA75-6718-9C13D07DB41B}"/>
                </a:ext>
              </a:extLst>
            </p:cNvPr>
            <p:cNvSpPr/>
            <p:nvPr/>
          </p:nvSpPr>
          <p:spPr bwMode="auto">
            <a:xfrm>
              <a:off x="3033000" y="2611331"/>
              <a:ext cx="630130" cy="289007"/>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6" name="Rectangle 25">
              <a:extLst>
                <a:ext uri="{FF2B5EF4-FFF2-40B4-BE49-F238E27FC236}">
                  <a16:creationId xmlns:a16="http://schemas.microsoft.com/office/drawing/2014/main" id="{DE961CD3-B7D2-AD43-C48E-FFA636E64B98}"/>
                </a:ext>
              </a:extLst>
            </p:cNvPr>
            <p:cNvSpPr/>
            <p:nvPr/>
          </p:nvSpPr>
          <p:spPr bwMode="auto">
            <a:xfrm>
              <a:off x="3024170" y="3431765"/>
              <a:ext cx="630130" cy="289007"/>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sp>
        <p:nvSpPr>
          <p:cNvPr id="28" name="TextBox 27">
            <a:extLst>
              <a:ext uri="{FF2B5EF4-FFF2-40B4-BE49-F238E27FC236}">
                <a16:creationId xmlns:a16="http://schemas.microsoft.com/office/drawing/2014/main" id="{2E4F5B1A-DB68-9CEB-9CDE-0EDFE7268B64}"/>
              </a:ext>
            </a:extLst>
          </p:cNvPr>
          <p:cNvSpPr txBox="1"/>
          <p:nvPr/>
        </p:nvSpPr>
        <p:spPr>
          <a:xfrm>
            <a:off x="2788346" y="3441329"/>
            <a:ext cx="6110210" cy="1584000"/>
          </a:xfrm>
          <a:prstGeom prst="rect">
            <a:avLst/>
          </a:prstGeom>
          <a:solidFill>
            <a:schemeClr val="bg1"/>
          </a:solidFill>
          <a:ln>
            <a:solidFill>
              <a:schemeClr val="tx1"/>
            </a:solidFill>
          </a:ln>
        </p:spPr>
        <p:txBody>
          <a:bodyPr wrap="square" rtlCol="0">
            <a:spAutoFit/>
          </a:bodyPr>
          <a:lstStyle/>
          <a:p>
            <a:r>
              <a:rPr lang="en-GB" dirty="0"/>
              <a:t>Notice how entering the group name in the </a:t>
            </a:r>
            <a:r>
              <a:rPr lang="en-GB" dirty="0" err="1"/>
              <a:t>UserGroup</a:t>
            </a:r>
            <a:r>
              <a:rPr lang="en-GB" dirty="0"/>
              <a:t> component changes it’s state (the “</a:t>
            </a:r>
            <a:r>
              <a:rPr lang="en-GB" dirty="0" err="1"/>
              <a:t>groupName</a:t>
            </a:r>
            <a:r>
              <a:rPr lang="en-GB" dirty="0"/>
              <a:t>” state variable). This renders both the components because the </a:t>
            </a:r>
            <a:r>
              <a:rPr lang="en-GB" dirty="0" err="1"/>
              <a:t>UserGroup</a:t>
            </a:r>
            <a:r>
              <a:rPr lang="en-GB" dirty="0"/>
              <a:t> render() function contains the &lt;Counter /&gt; tag.</a:t>
            </a:r>
            <a:br>
              <a:rPr lang="en-GB" dirty="0"/>
            </a:br>
            <a:endParaRPr lang="en-GB" dirty="0"/>
          </a:p>
        </p:txBody>
      </p:sp>
      <p:sp>
        <p:nvSpPr>
          <p:cNvPr id="31" name="TextBox 30">
            <a:extLst>
              <a:ext uri="{FF2B5EF4-FFF2-40B4-BE49-F238E27FC236}">
                <a16:creationId xmlns:a16="http://schemas.microsoft.com/office/drawing/2014/main" id="{27F597C6-287E-6421-29BC-8C17AD2C373B}"/>
              </a:ext>
            </a:extLst>
          </p:cNvPr>
          <p:cNvSpPr txBox="1"/>
          <p:nvPr/>
        </p:nvSpPr>
        <p:spPr>
          <a:xfrm>
            <a:off x="2788346" y="5174508"/>
            <a:ext cx="6110210" cy="1584000"/>
          </a:xfrm>
          <a:prstGeom prst="rect">
            <a:avLst/>
          </a:prstGeom>
          <a:solidFill>
            <a:schemeClr val="bg1"/>
          </a:solidFill>
          <a:ln>
            <a:solidFill>
              <a:schemeClr val="tx1"/>
            </a:solidFill>
          </a:ln>
        </p:spPr>
        <p:txBody>
          <a:bodyPr wrap="square" rtlCol="0">
            <a:spAutoFit/>
          </a:bodyPr>
          <a:lstStyle/>
          <a:p>
            <a:r>
              <a:rPr lang="en-GB" dirty="0"/>
              <a:t>Clicking the “Increment Count” button changes the Counter component state (the “count” state variable). This only renders the Counter component.</a:t>
            </a:r>
          </a:p>
          <a:p>
            <a:endParaRPr lang="en-GB" dirty="0"/>
          </a:p>
          <a:p>
            <a:endParaRPr lang="en-GB" dirty="0"/>
          </a:p>
        </p:txBody>
      </p:sp>
      <p:sp>
        <p:nvSpPr>
          <p:cNvPr id="32" name="TextBox 31">
            <a:extLst>
              <a:ext uri="{FF2B5EF4-FFF2-40B4-BE49-F238E27FC236}">
                <a16:creationId xmlns:a16="http://schemas.microsoft.com/office/drawing/2014/main" id="{EF946AF6-A418-1BEB-0A79-39248D587D34}"/>
              </a:ext>
            </a:extLst>
          </p:cNvPr>
          <p:cNvSpPr txBox="1"/>
          <p:nvPr/>
        </p:nvSpPr>
        <p:spPr>
          <a:xfrm>
            <a:off x="2788346" y="1786638"/>
            <a:ext cx="6110210" cy="1584000"/>
          </a:xfrm>
          <a:prstGeom prst="rect">
            <a:avLst/>
          </a:prstGeom>
          <a:solidFill>
            <a:schemeClr val="bg1"/>
          </a:solidFill>
          <a:ln>
            <a:solidFill>
              <a:schemeClr val="tx1"/>
            </a:solidFill>
          </a:ln>
        </p:spPr>
        <p:txBody>
          <a:bodyPr wrap="square" rtlCol="0">
            <a:spAutoFit/>
          </a:bodyPr>
          <a:lstStyle/>
          <a:p>
            <a:r>
              <a:rPr lang="en-GB" dirty="0"/>
              <a:t>The </a:t>
            </a:r>
            <a:r>
              <a:rPr lang="en-GB" dirty="0" err="1"/>
              <a:t>UserGroup</a:t>
            </a:r>
            <a:r>
              <a:rPr lang="en-GB" dirty="0"/>
              <a:t> component renders the Counter component.</a:t>
            </a:r>
          </a:p>
          <a:p>
            <a:endParaRPr lang="en-GB" dirty="0"/>
          </a:p>
          <a:p>
            <a:endParaRPr lang="en-GB" dirty="0"/>
          </a:p>
          <a:p>
            <a:endParaRPr lang="en-GB" dirty="0"/>
          </a:p>
        </p:txBody>
      </p:sp>
      <p:sp>
        <p:nvSpPr>
          <p:cNvPr id="33" name="TextBox 32">
            <a:extLst>
              <a:ext uri="{FF2B5EF4-FFF2-40B4-BE49-F238E27FC236}">
                <a16:creationId xmlns:a16="http://schemas.microsoft.com/office/drawing/2014/main" id="{8C9B6DD6-CAF8-6A85-F3CC-EF8AA5A45295}"/>
              </a:ext>
            </a:extLst>
          </p:cNvPr>
          <p:cNvSpPr txBox="1"/>
          <p:nvPr/>
        </p:nvSpPr>
        <p:spPr>
          <a:xfrm>
            <a:off x="2788346" y="4615980"/>
            <a:ext cx="6071385" cy="276999"/>
          </a:xfrm>
          <a:prstGeom prst="rect">
            <a:avLst/>
          </a:prstGeom>
          <a:noFill/>
        </p:spPr>
        <p:txBody>
          <a:bodyPr wrap="square" rtlCol="0">
            <a:spAutoFit/>
          </a:bodyPr>
          <a:lstStyle/>
          <a:p>
            <a:r>
              <a:rPr lang="en-GB" sz="1200" i="1" dirty="0"/>
              <a:t>Note: just changing the state causes a re-render, even if you do not display it</a:t>
            </a:r>
          </a:p>
        </p:txBody>
      </p:sp>
    </p:spTree>
    <p:extLst>
      <p:ext uri="{BB962C8B-B14F-4D97-AF65-F5344CB8AC3E}">
        <p14:creationId xmlns:p14="http://schemas.microsoft.com/office/powerpoint/2010/main" val="11540067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2B63E-46DE-F751-A812-1996DD7A2F94}"/>
              </a:ext>
            </a:extLst>
          </p:cNvPr>
          <p:cNvSpPr>
            <a:spLocks noGrp="1"/>
          </p:cNvSpPr>
          <p:nvPr>
            <p:ph type="title"/>
          </p:nvPr>
        </p:nvSpPr>
        <p:spPr>
          <a:xfrm>
            <a:off x="257175" y="0"/>
            <a:ext cx="2413922" cy="844550"/>
          </a:xfrm>
        </p:spPr>
        <p:txBody>
          <a:bodyPr/>
          <a:lstStyle/>
          <a:p>
            <a:r>
              <a:rPr lang="en-GB" dirty="0"/>
              <a:t>Exercise</a:t>
            </a:r>
          </a:p>
        </p:txBody>
      </p:sp>
      <p:sp>
        <p:nvSpPr>
          <p:cNvPr id="3" name="Content Placeholder 2">
            <a:extLst>
              <a:ext uri="{FF2B5EF4-FFF2-40B4-BE49-F238E27FC236}">
                <a16:creationId xmlns:a16="http://schemas.microsoft.com/office/drawing/2014/main" id="{035544DA-E586-2205-9779-A670B25AA86C}"/>
              </a:ext>
            </a:extLst>
          </p:cNvPr>
          <p:cNvSpPr>
            <a:spLocks noGrp="1"/>
          </p:cNvSpPr>
          <p:nvPr>
            <p:ph idx="1"/>
          </p:nvPr>
        </p:nvSpPr>
        <p:spPr>
          <a:xfrm>
            <a:off x="1" y="844550"/>
            <a:ext cx="2828480" cy="1429605"/>
          </a:xfrm>
        </p:spPr>
        <p:txBody>
          <a:bodyPr/>
          <a:lstStyle/>
          <a:p>
            <a:r>
              <a:rPr lang="en-GB" sz="1800" dirty="0"/>
              <a:t>Form handling: the correct way to handle forms in React is to use controlled components (see later notes) and keep the values entered by the user in the state using Hooks</a:t>
            </a:r>
          </a:p>
          <a:p>
            <a:r>
              <a:rPr lang="en-GB" sz="1800" dirty="0"/>
              <a:t>Then use the submit event handler on the form</a:t>
            </a:r>
          </a:p>
        </p:txBody>
      </p:sp>
      <p:sp>
        <p:nvSpPr>
          <p:cNvPr id="4" name="Footer Placeholder 3">
            <a:extLst>
              <a:ext uri="{FF2B5EF4-FFF2-40B4-BE49-F238E27FC236}">
                <a16:creationId xmlns:a16="http://schemas.microsoft.com/office/drawing/2014/main" id="{FA3F2286-05EC-52F2-00B8-E89F82D8C5D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ADD1F08-E602-E48E-A28E-4CB81B8B9911}"/>
              </a:ext>
            </a:extLst>
          </p:cNvPr>
          <p:cNvSpPr txBox="1"/>
          <p:nvPr/>
        </p:nvSpPr>
        <p:spPr>
          <a:xfrm>
            <a:off x="2828481" y="63000"/>
            <a:ext cx="6272877" cy="6732000"/>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function </a:t>
            </a:r>
            <a:r>
              <a:rPr lang="en-GB" sz="1500" dirty="0" err="1"/>
              <a:t>UserForm</a:t>
            </a:r>
            <a:r>
              <a:rPr lang="en-GB" sz="1500" dirty="0"/>
              <a:t>() {</a:t>
            </a:r>
          </a:p>
          <a:p>
            <a:r>
              <a:rPr lang="en-GB" sz="1500" dirty="0"/>
              <a:t>   </a:t>
            </a:r>
            <a:r>
              <a:rPr lang="en-GB" sz="1500" dirty="0" err="1"/>
              <a:t>const</a:t>
            </a:r>
            <a:r>
              <a:rPr lang="en-GB" sz="1500" dirty="0"/>
              <a:t> [</a:t>
            </a:r>
            <a:r>
              <a:rPr lang="en-GB" sz="1500" b="1" dirty="0"/>
              <a:t>name</a:t>
            </a:r>
            <a:r>
              <a:rPr lang="en-GB" sz="1500" dirty="0"/>
              <a:t>, </a:t>
            </a:r>
            <a:r>
              <a:rPr lang="en-GB" sz="1500" dirty="0" err="1"/>
              <a:t>setName</a:t>
            </a:r>
            <a:r>
              <a:rPr lang="en-GB" sz="1500" dirty="0"/>
              <a:t>] = </a:t>
            </a:r>
            <a:r>
              <a:rPr lang="en-GB" sz="1500" dirty="0" err="1"/>
              <a:t>useState</a:t>
            </a:r>
            <a:r>
              <a:rPr lang="en-GB" sz="1500" dirty="0"/>
              <a:t>("");</a:t>
            </a:r>
          </a:p>
          <a:p>
            <a:r>
              <a:rPr lang="en-GB" sz="1500" dirty="0"/>
              <a:t>   </a:t>
            </a:r>
            <a:r>
              <a:rPr lang="en-GB" sz="1500" dirty="0" err="1"/>
              <a:t>const</a:t>
            </a:r>
            <a:r>
              <a:rPr lang="en-GB" sz="1500" dirty="0"/>
              <a:t> [</a:t>
            </a:r>
            <a:r>
              <a:rPr lang="en-GB" sz="1500" b="1" dirty="0"/>
              <a:t>age</a:t>
            </a:r>
            <a:r>
              <a:rPr lang="en-GB" sz="1500" dirty="0"/>
              <a:t>, </a:t>
            </a:r>
            <a:r>
              <a:rPr lang="en-GB" sz="1500" dirty="0" err="1"/>
              <a:t>setAge</a:t>
            </a:r>
            <a:r>
              <a:rPr lang="en-GB" sz="1500" dirty="0"/>
              <a:t>] = </a:t>
            </a:r>
            <a:r>
              <a:rPr lang="en-GB" sz="1500" dirty="0" err="1"/>
              <a:t>useState</a:t>
            </a:r>
            <a:r>
              <a:rPr lang="en-GB" sz="1500" dirty="0"/>
              <a:t>(0);</a:t>
            </a:r>
          </a:p>
          <a:p>
            <a:r>
              <a:rPr lang="en-GB" sz="1500" dirty="0"/>
              <a:t>   </a:t>
            </a:r>
            <a:r>
              <a:rPr lang="en-GB" sz="1500" dirty="0" err="1"/>
              <a:t>const</a:t>
            </a:r>
            <a:r>
              <a:rPr lang="en-GB" sz="1500" dirty="0"/>
              <a:t> [</a:t>
            </a:r>
            <a:r>
              <a:rPr lang="en-GB" sz="1500" b="1" dirty="0"/>
              <a:t>address</a:t>
            </a:r>
            <a:r>
              <a:rPr lang="en-GB" sz="1500" dirty="0"/>
              <a:t>, </a:t>
            </a:r>
            <a:r>
              <a:rPr lang="en-GB" sz="1500" dirty="0" err="1"/>
              <a:t>setAddress</a:t>
            </a:r>
            <a:r>
              <a:rPr lang="en-GB" sz="1500" dirty="0"/>
              <a:t>] = </a:t>
            </a:r>
            <a:r>
              <a:rPr lang="en-GB" sz="1500" dirty="0" err="1"/>
              <a:t>useState</a:t>
            </a:r>
            <a:r>
              <a:rPr lang="en-GB" sz="1500" dirty="0"/>
              <a:t>("");</a:t>
            </a:r>
          </a:p>
          <a:p>
            <a:r>
              <a:rPr lang="en-GB" sz="1500" dirty="0"/>
              <a:t>   </a:t>
            </a:r>
            <a:r>
              <a:rPr lang="en-GB" sz="1500" dirty="0" err="1"/>
              <a:t>const</a:t>
            </a:r>
            <a:r>
              <a:rPr lang="en-GB" sz="1500" dirty="0"/>
              <a:t> [</a:t>
            </a:r>
            <a:r>
              <a:rPr lang="en-GB" sz="1500" b="1" dirty="0" err="1"/>
              <a:t>isReady</a:t>
            </a:r>
            <a:r>
              <a:rPr lang="en-GB" sz="1500" dirty="0"/>
              <a:t>, </a:t>
            </a:r>
            <a:r>
              <a:rPr lang="en-GB" sz="1500" dirty="0" err="1"/>
              <a:t>setIsReady</a:t>
            </a:r>
            <a:r>
              <a:rPr lang="en-GB" sz="1500" dirty="0"/>
              <a:t>] = </a:t>
            </a:r>
            <a:r>
              <a:rPr lang="en-GB" sz="1500" dirty="0" err="1"/>
              <a:t>useState</a:t>
            </a:r>
            <a:r>
              <a:rPr lang="en-GB" sz="1500" dirty="0"/>
              <a:t>(false);</a:t>
            </a:r>
          </a:p>
          <a:p>
            <a:r>
              <a:rPr lang="en-GB" sz="1500" dirty="0"/>
              <a:t>   </a:t>
            </a:r>
            <a:r>
              <a:rPr lang="en-GB" sz="1500" dirty="0" err="1"/>
              <a:t>const</a:t>
            </a:r>
            <a:r>
              <a:rPr lang="en-GB" sz="1500" dirty="0"/>
              <a:t> [</a:t>
            </a:r>
            <a:r>
              <a:rPr lang="en-GB" sz="1500" dirty="0" err="1"/>
              <a:t>formValues</a:t>
            </a:r>
            <a:r>
              <a:rPr lang="en-GB" sz="1500" dirty="0"/>
              <a:t>, </a:t>
            </a:r>
            <a:r>
              <a:rPr lang="en-GB" sz="1500" dirty="0" err="1"/>
              <a:t>setFormValues</a:t>
            </a:r>
            <a:r>
              <a:rPr lang="en-GB" sz="1500" dirty="0"/>
              <a:t>] = </a:t>
            </a:r>
            <a:r>
              <a:rPr lang="en-GB" sz="1500" dirty="0" err="1"/>
              <a:t>useState</a:t>
            </a:r>
            <a:r>
              <a:rPr lang="en-GB" sz="1500" dirty="0"/>
              <a:t>("");</a:t>
            </a:r>
          </a:p>
          <a:p>
            <a:endParaRPr lang="en-GB" sz="1500" dirty="0"/>
          </a:p>
          <a:p>
            <a:r>
              <a:rPr lang="en-GB" sz="1500" dirty="0"/>
              <a:t>   </a:t>
            </a:r>
            <a:r>
              <a:rPr lang="en-GB" sz="1500" dirty="0" err="1"/>
              <a:t>const</a:t>
            </a:r>
            <a:r>
              <a:rPr lang="en-GB" sz="1500" dirty="0"/>
              <a:t> toggle = (</a:t>
            </a:r>
            <a:r>
              <a:rPr lang="en-GB" sz="1500" dirty="0" err="1"/>
              <a:t>val</a:t>
            </a:r>
            <a:r>
              <a:rPr lang="en-GB" sz="1500" dirty="0"/>
              <a:t>) =&gt; { return !</a:t>
            </a:r>
            <a:r>
              <a:rPr lang="en-GB" sz="1500" dirty="0" err="1"/>
              <a:t>val</a:t>
            </a:r>
            <a:r>
              <a:rPr lang="en-GB" sz="1500" dirty="0"/>
              <a:t>; }</a:t>
            </a:r>
          </a:p>
          <a:p>
            <a:endParaRPr lang="en-GB" sz="1500" dirty="0"/>
          </a:p>
          <a:p>
            <a:r>
              <a:rPr lang="en-GB" sz="1500" dirty="0"/>
              <a:t>   function </a:t>
            </a:r>
            <a:r>
              <a:rPr lang="en-GB" sz="1500" dirty="0" err="1"/>
              <a:t>handleSubmit</a:t>
            </a:r>
            <a:r>
              <a:rPr lang="en-GB" sz="1500" dirty="0"/>
              <a:t>(e) {</a:t>
            </a:r>
          </a:p>
          <a:p>
            <a:r>
              <a:rPr lang="en-GB" sz="1500" dirty="0"/>
              <a:t>      </a:t>
            </a:r>
            <a:r>
              <a:rPr lang="en-GB" sz="1500" dirty="0" err="1"/>
              <a:t>setFormValues</a:t>
            </a:r>
            <a:r>
              <a:rPr lang="en-GB" sz="1500" dirty="0"/>
              <a:t>(`${</a:t>
            </a:r>
            <a:r>
              <a:rPr lang="en-GB" sz="1500" b="1" dirty="0"/>
              <a:t>name</a:t>
            </a:r>
            <a:r>
              <a:rPr lang="en-GB" sz="1500" dirty="0"/>
              <a:t>}:${</a:t>
            </a:r>
            <a:r>
              <a:rPr lang="en-GB" sz="1500" b="1" dirty="0"/>
              <a:t>age</a:t>
            </a:r>
            <a:r>
              <a:rPr lang="en-GB" sz="1500" dirty="0"/>
              <a:t>}:${</a:t>
            </a:r>
            <a:r>
              <a:rPr lang="en-GB" sz="1500" b="1" dirty="0"/>
              <a:t>address</a:t>
            </a:r>
            <a:r>
              <a:rPr lang="en-GB" sz="1500" dirty="0"/>
              <a:t>}:${</a:t>
            </a:r>
            <a:r>
              <a:rPr lang="en-GB" sz="1500" b="1" dirty="0" err="1"/>
              <a:t>isReady</a:t>
            </a:r>
            <a:r>
              <a:rPr lang="en-GB" sz="1500" dirty="0"/>
              <a:t>}`);</a:t>
            </a:r>
          </a:p>
          <a:p>
            <a:r>
              <a:rPr lang="en-GB" sz="1500" dirty="0"/>
              <a:t>      </a:t>
            </a:r>
            <a:r>
              <a:rPr lang="en-GB" sz="1500" dirty="0" err="1"/>
              <a:t>e.preventDefault</a:t>
            </a:r>
            <a:r>
              <a:rPr lang="en-GB" sz="1500" dirty="0"/>
              <a:t>();</a:t>
            </a:r>
          </a:p>
          <a:p>
            <a:r>
              <a:rPr lang="en-GB" sz="1500" dirty="0"/>
              <a:t>   }</a:t>
            </a:r>
          </a:p>
          <a:p>
            <a:endParaRPr lang="en-GB" sz="1500" dirty="0"/>
          </a:p>
          <a:p>
            <a:r>
              <a:rPr lang="en-GB" sz="1500" dirty="0"/>
              <a:t>   return (</a:t>
            </a:r>
          </a:p>
          <a:p>
            <a:r>
              <a:rPr lang="en-GB" sz="1500" dirty="0"/>
              <a:t>      &lt;form </a:t>
            </a:r>
            <a:r>
              <a:rPr lang="en-GB" sz="1500" dirty="0" err="1"/>
              <a:t>onSubmit</a:t>
            </a:r>
            <a:r>
              <a:rPr lang="en-GB" sz="1500" dirty="0"/>
              <a:t>={</a:t>
            </a:r>
            <a:r>
              <a:rPr lang="en-GB" sz="1500" dirty="0" err="1"/>
              <a:t>handleSubmit</a:t>
            </a:r>
            <a:r>
              <a:rPr lang="en-GB" sz="1500" dirty="0"/>
              <a:t>}&gt;</a:t>
            </a:r>
          </a:p>
          <a:p>
            <a:r>
              <a:rPr lang="en-GB" sz="1500" dirty="0"/>
              <a:t>         &lt;label&gt;Name&lt;input value={name} </a:t>
            </a:r>
            <a:br>
              <a:rPr lang="en-GB" sz="1500" dirty="0"/>
            </a:br>
            <a:r>
              <a:rPr lang="en-GB" sz="1500" dirty="0"/>
              <a:t>                </a:t>
            </a:r>
            <a:r>
              <a:rPr lang="en-GB" sz="1500" b="1" dirty="0" err="1"/>
              <a:t>onChange</a:t>
            </a:r>
            <a:r>
              <a:rPr lang="en-GB" sz="1500" b="1" dirty="0"/>
              <a:t>={(e)=&gt;{</a:t>
            </a:r>
            <a:r>
              <a:rPr lang="en-GB" sz="1500" b="1" dirty="0" err="1"/>
              <a:t>setName</a:t>
            </a:r>
            <a:r>
              <a:rPr lang="en-GB" sz="1500" b="1" dirty="0"/>
              <a:t>(</a:t>
            </a:r>
            <a:r>
              <a:rPr lang="en-GB" sz="1500" b="1" dirty="0" err="1"/>
              <a:t>e.target.value</a:t>
            </a:r>
            <a:r>
              <a:rPr lang="en-GB" sz="1500" b="1" dirty="0"/>
              <a:t>)}}</a:t>
            </a:r>
            <a:r>
              <a:rPr lang="en-GB" sz="1500" dirty="0"/>
              <a:t> /&gt;&lt;/label&gt;</a:t>
            </a:r>
          </a:p>
          <a:p>
            <a:r>
              <a:rPr lang="en-GB" sz="1500" dirty="0"/>
              <a:t>         &lt;</a:t>
            </a:r>
            <a:r>
              <a:rPr lang="en-GB" sz="1500" dirty="0" err="1"/>
              <a:t>br</a:t>
            </a:r>
            <a:r>
              <a:rPr lang="en-GB" sz="1500" dirty="0"/>
              <a:t>/&gt;&lt;label&gt;Age:&lt;input value={age} type="number" </a:t>
            </a:r>
            <a:br>
              <a:rPr lang="en-GB" sz="1500" dirty="0"/>
            </a:br>
            <a:r>
              <a:rPr lang="en-GB" sz="1500" dirty="0"/>
              <a:t>                </a:t>
            </a:r>
            <a:r>
              <a:rPr lang="en-GB" sz="1500" b="1" dirty="0" err="1"/>
              <a:t>onChange</a:t>
            </a:r>
            <a:r>
              <a:rPr lang="en-GB" sz="1500" b="1" dirty="0"/>
              <a:t>={(e)=&gt;{</a:t>
            </a:r>
            <a:r>
              <a:rPr lang="en-GB" sz="1500" b="1" dirty="0" err="1"/>
              <a:t>setAge</a:t>
            </a:r>
            <a:r>
              <a:rPr lang="en-GB" sz="1500" b="1" dirty="0"/>
              <a:t>(</a:t>
            </a:r>
            <a:r>
              <a:rPr lang="en-GB" sz="1500" b="1" dirty="0" err="1"/>
              <a:t>e.target.value</a:t>
            </a:r>
            <a:r>
              <a:rPr lang="en-GB" sz="1500" b="1" dirty="0"/>
              <a:t>)}}</a:t>
            </a:r>
            <a:r>
              <a:rPr lang="en-GB" sz="1500" dirty="0"/>
              <a:t> /&gt;&lt;/label&gt;</a:t>
            </a:r>
          </a:p>
          <a:p>
            <a:r>
              <a:rPr lang="en-GB" sz="1500" dirty="0"/>
              <a:t>         &lt;</a:t>
            </a:r>
            <a:r>
              <a:rPr lang="en-GB" sz="1500" dirty="0" err="1"/>
              <a:t>br</a:t>
            </a:r>
            <a:r>
              <a:rPr lang="en-GB" sz="1500" dirty="0"/>
              <a:t>/&gt;&lt;label&gt;Address:&lt;input value={address} </a:t>
            </a:r>
            <a:br>
              <a:rPr lang="en-GB" sz="1500" dirty="0"/>
            </a:br>
            <a:r>
              <a:rPr lang="en-GB" sz="1500" dirty="0"/>
              <a:t>                </a:t>
            </a:r>
            <a:r>
              <a:rPr lang="en-GB" sz="1500" b="1" dirty="0" err="1"/>
              <a:t>onChange</a:t>
            </a:r>
            <a:r>
              <a:rPr lang="en-GB" sz="1500" b="1" dirty="0"/>
              <a:t>={(e)=&gt;{</a:t>
            </a:r>
            <a:r>
              <a:rPr lang="en-GB" sz="1500" b="1" dirty="0" err="1"/>
              <a:t>setAddress</a:t>
            </a:r>
            <a:r>
              <a:rPr lang="en-GB" sz="1500" b="1" dirty="0"/>
              <a:t>(</a:t>
            </a:r>
            <a:r>
              <a:rPr lang="en-GB" sz="1500" b="1" dirty="0" err="1"/>
              <a:t>e.target.value</a:t>
            </a:r>
            <a:r>
              <a:rPr lang="en-GB" sz="1500" b="1" dirty="0"/>
              <a:t>)}}</a:t>
            </a:r>
            <a:r>
              <a:rPr lang="en-GB" sz="1500" dirty="0"/>
              <a:t> /&gt;&lt;/label&gt;</a:t>
            </a:r>
          </a:p>
          <a:p>
            <a:r>
              <a:rPr lang="en-GB" sz="1500" dirty="0"/>
              <a:t>         &lt;</a:t>
            </a:r>
            <a:r>
              <a:rPr lang="en-GB" sz="1500" dirty="0" err="1"/>
              <a:t>br</a:t>
            </a:r>
            <a:r>
              <a:rPr lang="en-GB" sz="1500" dirty="0"/>
              <a:t>/&gt;&lt;label&gt;Ready:&lt;input type="checkbox" checked={</a:t>
            </a:r>
            <a:r>
              <a:rPr lang="en-GB" sz="1500" dirty="0" err="1"/>
              <a:t>isReady</a:t>
            </a:r>
            <a:r>
              <a:rPr lang="en-GB" sz="1500" dirty="0"/>
              <a:t>} </a:t>
            </a:r>
            <a:br>
              <a:rPr lang="en-GB" sz="1500" dirty="0"/>
            </a:br>
            <a:r>
              <a:rPr lang="en-GB" sz="1500" dirty="0"/>
              <a:t>                </a:t>
            </a:r>
            <a:r>
              <a:rPr lang="en-GB" sz="1500" b="1" dirty="0" err="1"/>
              <a:t>onChange</a:t>
            </a:r>
            <a:r>
              <a:rPr lang="en-GB" sz="1500" b="1" dirty="0"/>
              <a:t>={()=&gt;</a:t>
            </a:r>
            <a:r>
              <a:rPr lang="en-GB" sz="1500" b="1" dirty="0" err="1"/>
              <a:t>setIsReady</a:t>
            </a:r>
            <a:r>
              <a:rPr lang="en-GB" sz="1500" b="1" dirty="0"/>
              <a:t>(toggle)}</a:t>
            </a:r>
            <a:r>
              <a:rPr lang="en-GB" sz="1500" dirty="0"/>
              <a:t> /&gt;&lt;/label&gt;</a:t>
            </a:r>
          </a:p>
          <a:p>
            <a:r>
              <a:rPr lang="en-GB" sz="1500" dirty="0"/>
              <a:t>         &lt;</a:t>
            </a:r>
            <a:r>
              <a:rPr lang="en-GB" sz="1500" dirty="0" err="1"/>
              <a:t>br</a:t>
            </a:r>
            <a:r>
              <a:rPr lang="en-GB" sz="1500" dirty="0"/>
              <a:t>/&gt;&lt;button type="submit"&gt;Submit&lt;/button&gt;</a:t>
            </a:r>
          </a:p>
          <a:p>
            <a:r>
              <a:rPr lang="en-GB" sz="1500" dirty="0"/>
              <a:t>         &lt;</a:t>
            </a:r>
            <a:r>
              <a:rPr lang="en-GB" sz="1500" dirty="0" err="1"/>
              <a:t>br</a:t>
            </a:r>
            <a:r>
              <a:rPr lang="en-GB" sz="1500" dirty="0"/>
              <a:t>/&gt;&lt;span&gt;These values were submitted {</a:t>
            </a:r>
            <a:r>
              <a:rPr lang="en-GB" sz="1500" dirty="0" err="1"/>
              <a:t>formValues</a:t>
            </a:r>
            <a:r>
              <a:rPr lang="en-GB" sz="1500" dirty="0"/>
              <a:t>}&lt;/span&gt;</a:t>
            </a:r>
          </a:p>
          <a:p>
            <a:r>
              <a:rPr lang="en-GB" sz="1500" dirty="0"/>
              <a:t>      &lt;/form&gt;);</a:t>
            </a:r>
          </a:p>
          <a:p>
            <a:r>
              <a:rPr lang="en-GB" sz="1500" dirty="0"/>
              <a:t>}</a:t>
            </a:r>
          </a:p>
          <a:p>
            <a:r>
              <a:rPr lang="en-GB" sz="1500" dirty="0"/>
              <a:t>export default </a:t>
            </a:r>
            <a:r>
              <a:rPr lang="en-GB" sz="1500" dirty="0" err="1"/>
              <a:t>UserForm</a:t>
            </a:r>
            <a:r>
              <a:rPr lang="en-GB" sz="1500" dirty="0"/>
              <a:t>;</a:t>
            </a:r>
          </a:p>
        </p:txBody>
      </p:sp>
      <p:sp>
        <p:nvSpPr>
          <p:cNvPr id="6" name="TextBox 5">
            <a:extLst>
              <a:ext uri="{FF2B5EF4-FFF2-40B4-BE49-F238E27FC236}">
                <a16:creationId xmlns:a16="http://schemas.microsoft.com/office/drawing/2014/main" id="{2FD92C11-5359-607F-4E37-3DA0711222A9}"/>
              </a:ext>
            </a:extLst>
          </p:cNvPr>
          <p:cNvSpPr txBox="1"/>
          <p:nvPr/>
        </p:nvSpPr>
        <p:spPr>
          <a:xfrm>
            <a:off x="0" y="4354253"/>
            <a:ext cx="2828480"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UserForm</a:t>
            </a:r>
            <a:r>
              <a:rPr lang="en-GB" sz="1200" dirty="0"/>
              <a:t> from ‘./</a:t>
            </a:r>
            <a:r>
              <a:rPr lang="en-GB" sz="1200" dirty="0" err="1"/>
              <a:t>UserForm</a:t>
            </a:r>
            <a:r>
              <a:rPr lang="en-GB" sz="1200" dirty="0"/>
              <a:t>';</a:t>
            </a:r>
          </a:p>
          <a:p>
            <a:r>
              <a:rPr lang="en-GB" sz="1200" dirty="0"/>
              <a:t>….</a:t>
            </a:r>
          </a:p>
          <a:p>
            <a:r>
              <a:rPr lang="en-GB" sz="1200" dirty="0"/>
              <a:t>function example()</a:t>
            </a:r>
          </a:p>
          <a:p>
            <a:r>
              <a:rPr lang="en-GB" sz="1200" dirty="0"/>
              <a:t>{</a:t>
            </a:r>
          </a:p>
          <a:p>
            <a:r>
              <a:rPr lang="en-GB" sz="1200" dirty="0"/>
              <a:t>   return &lt;</a:t>
            </a:r>
            <a:r>
              <a:rPr lang="en-GB" sz="1200" dirty="0" err="1"/>
              <a:t>UserForm</a:t>
            </a:r>
            <a:r>
              <a:rPr lang="en-GB" sz="1200" dirty="0"/>
              <a:t>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8" name="TextBox 7">
            <a:extLst>
              <a:ext uri="{FF2B5EF4-FFF2-40B4-BE49-F238E27FC236}">
                <a16:creationId xmlns:a16="http://schemas.microsoft.com/office/drawing/2014/main" id="{7E1A3E2B-7259-DA3B-B0AC-A34096456124}"/>
              </a:ext>
            </a:extLst>
          </p:cNvPr>
          <p:cNvSpPr txBox="1"/>
          <p:nvPr/>
        </p:nvSpPr>
        <p:spPr>
          <a:xfrm>
            <a:off x="7125102" y="163543"/>
            <a:ext cx="1747594" cy="338554"/>
          </a:xfrm>
          <a:prstGeom prst="rect">
            <a:avLst/>
          </a:prstGeom>
          <a:noFill/>
        </p:spPr>
        <p:txBody>
          <a:bodyPr wrap="none" rtlCol="0">
            <a:spAutoFit/>
          </a:bodyPr>
          <a:lstStyle/>
          <a:p>
            <a:r>
              <a:rPr lang="en-GB" sz="1600" b="1" dirty="0" err="1"/>
              <a:t>src</a:t>
            </a:r>
            <a:r>
              <a:rPr lang="en-GB" sz="1600" b="1" dirty="0"/>
              <a:t>/UserForm.js</a:t>
            </a:r>
          </a:p>
        </p:txBody>
      </p:sp>
      <p:sp>
        <p:nvSpPr>
          <p:cNvPr id="9" name="TextBox 8">
            <a:extLst>
              <a:ext uri="{FF2B5EF4-FFF2-40B4-BE49-F238E27FC236}">
                <a16:creationId xmlns:a16="http://schemas.microsoft.com/office/drawing/2014/main" id="{FE132C46-8E7F-75DD-9BDE-A98930F8AF72}"/>
              </a:ext>
            </a:extLst>
          </p:cNvPr>
          <p:cNvSpPr txBox="1"/>
          <p:nvPr/>
        </p:nvSpPr>
        <p:spPr>
          <a:xfrm>
            <a:off x="1057669" y="6384881"/>
            <a:ext cx="1314784" cy="338554"/>
          </a:xfrm>
          <a:prstGeom prst="rect">
            <a:avLst/>
          </a:prstGeom>
          <a:noFill/>
        </p:spPr>
        <p:txBody>
          <a:bodyPr wrap="none" rtlCol="0">
            <a:spAutoFit/>
          </a:bodyPr>
          <a:lstStyle/>
          <a:p>
            <a:r>
              <a:rPr lang="en-GB" sz="1600" b="1" dirty="0" err="1"/>
              <a:t>src</a:t>
            </a:r>
            <a:r>
              <a:rPr lang="en-GB" sz="1600" b="1" dirty="0"/>
              <a:t>/index.js</a:t>
            </a:r>
          </a:p>
        </p:txBody>
      </p:sp>
    </p:spTree>
    <p:extLst>
      <p:ext uri="{BB962C8B-B14F-4D97-AF65-F5344CB8AC3E}">
        <p14:creationId xmlns:p14="http://schemas.microsoft.com/office/powerpoint/2010/main" val="21354416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02D9-F302-0413-D9A4-AFEC4D658336}"/>
              </a:ext>
            </a:extLst>
          </p:cNvPr>
          <p:cNvSpPr>
            <a:spLocks noGrp="1"/>
          </p:cNvSpPr>
          <p:nvPr>
            <p:ph type="title"/>
          </p:nvPr>
        </p:nvSpPr>
        <p:spPr/>
        <p:txBody>
          <a:bodyPr/>
          <a:lstStyle/>
          <a:p>
            <a:r>
              <a:rPr lang="en-GB" dirty="0"/>
              <a:t>Effect Hook</a:t>
            </a:r>
          </a:p>
        </p:txBody>
      </p:sp>
      <p:sp>
        <p:nvSpPr>
          <p:cNvPr id="3" name="Content Placeholder 2">
            <a:extLst>
              <a:ext uri="{FF2B5EF4-FFF2-40B4-BE49-F238E27FC236}">
                <a16:creationId xmlns:a16="http://schemas.microsoft.com/office/drawing/2014/main" id="{293DC655-268D-23A1-9C77-4F4D02B2DDED}"/>
              </a:ext>
            </a:extLst>
          </p:cNvPr>
          <p:cNvSpPr>
            <a:spLocks noGrp="1"/>
          </p:cNvSpPr>
          <p:nvPr>
            <p:ph idx="1"/>
          </p:nvPr>
        </p:nvSpPr>
        <p:spPr>
          <a:xfrm>
            <a:off x="200025" y="980730"/>
            <a:ext cx="8789971" cy="5501885"/>
          </a:xfrm>
        </p:spPr>
        <p:txBody>
          <a:bodyPr/>
          <a:lstStyle/>
          <a:p>
            <a:r>
              <a:rPr lang="en-GB" dirty="0"/>
              <a:t>We often want to track the </a:t>
            </a:r>
            <a:r>
              <a:rPr lang="en-GB" b="1" dirty="0"/>
              <a:t>component lifecycle</a:t>
            </a:r>
          </a:p>
          <a:p>
            <a:pPr lvl="1"/>
            <a:r>
              <a:rPr lang="en-GB" dirty="0"/>
              <a:t>By default, for function components, this means tracking each time a render has taken place</a:t>
            </a:r>
          </a:p>
          <a:p>
            <a:r>
              <a:rPr lang="en-GB" b="1" dirty="0" err="1"/>
              <a:t>useEffect</a:t>
            </a:r>
            <a:r>
              <a:rPr lang="en-GB" dirty="0"/>
              <a:t>: React remembers the function is passed (aka the “effect”) and calls it after performing DOM updates i.e. </a:t>
            </a:r>
            <a:r>
              <a:rPr lang="en-GB" u="sng" dirty="0">
                <a:solidFill>
                  <a:srgbClr val="FF0000"/>
                </a:solidFill>
              </a:rPr>
              <a:t>after every render </a:t>
            </a:r>
            <a:r>
              <a:rPr lang="en-GB" dirty="0"/>
              <a:t>(but you can customise this)</a:t>
            </a:r>
          </a:p>
          <a:p>
            <a:pPr lvl="1">
              <a:buFont typeface="Wingdings" panose="05000000000000000000" pitchFamily="2" charset="2"/>
              <a:buChar char="Ø"/>
            </a:pPr>
            <a:r>
              <a:rPr lang="en-GB" dirty="0"/>
              <a:t>You can return a function from </a:t>
            </a:r>
            <a:r>
              <a:rPr lang="en-GB" dirty="0" err="1"/>
              <a:t>useEffect</a:t>
            </a:r>
            <a:r>
              <a:rPr lang="en-GB" dirty="0"/>
              <a:t> which will still be called each time the component is re-rendered but also before the component finally leaves the screen (unmounted), typically to </a:t>
            </a:r>
            <a:r>
              <a:rPr lang="en-GB" dirty="0" err="1"/>
              <a:t>cleanup</a:t>
            </a:r>
            <a:r>
              <a:rPr lang="en-GB" dirty="0"/>
              <a:t> the component resources from the previous render</a:t>
            </a:r>
          </a:p>
          <a:p>
            <a:pPr lvl="1">
              <a:buFont typeface="Wingdings" panose="05000000000000000000" pitchFamily="2" charset="2"/>
              <a:buChar char="Ø"/>
            </a:pPr>
            <a:r>
              <a:rPr lang="en-GB" dirty="0"/>
              <a:t>You can also pass an array of values that the effect depends upon (hence skipping the other effects). Typically, you do this for performance reasons.</a:t>
            </a:r>
          </a:p>
          <a:p>
            <a:r>
              <a:rPr lang="en-GB" dirty="0"/>
              <a:t>React guarantees the DOM has been updated by the time it runs the effects.</a:t>
            </a:r>
          </a:p>
          <a:p>
            <a:r>
              <a:rPr lang="en-GB" dirty="0"/>
              <a:t>Placing </a:t>
            </a:r>
            <a:r>
              <a:rPr lang="en-GB" dirty="0" err="1"/>
              <a:t>useEffect</a:t>
            </a:r>
            <a:r>
              <a:rPr lang="en-GB" dirty="0"/>
              <a:t> inside the component gives it access to the state variables and properties of that component</a:t>
            </a:r>
          </a:p>
        </p:txBody>
      </p:sp>
      <p:sp>
        <p:nvSpPr>
          <p:cNvPr id="4" name="Footer Placeholder 3">
            <a:extLst>
              <a:ext uri="{FF2B5EF4-FFF2-40B4-BE49-F238E27FC236}">
                <a16:creationId xmlns:a16="http://schemas.microsoft.com/office/drawing/2014/main" id="{C41C93B1-FF4B-B350-33F5-3E4386E1B1F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3FAC695-95C2-C5ED-F5C4-E68A97C910BA}"/>
              </a:ext>
            </a:extLst>
          </p:cNvPr>
          <p:cNvSpPr txBox="1"/>
          <p:nvPr/>
        </p:nvSpPr>
        <p:spPr>
          <a:xfrm>
            <a:off x="5592912" y="6275272"/>
            <a:ext cx="3397084" cy="307777"/>
          </a:xfrm>
          <a:prstGeom prst="rect">
            <a:avLst/>
          </a:prstGeom>
          <a:noFill/>
        </p:spPr>
        <p:txBody>
          <a:bodyPr wrap="none" rtlCol="0">
            <a:spAutoFit/>
          </a:bodyPr>
          <a:lstStyle/>
          <a:p>
            <a:r>
              <a:rPr lang="en-GB" sz="1400" i="1" dirty="0"/>
              <a:t>https://reactjs.org/docs/hooks-effect.html</a:t>
            </a:r>
          </a:p>
        </p:txBody>
      </p:sp>
    </p:spTree>
    <p:extLst>
      <p:ext uri="{BB962C8B-B14F-4D97-AF65-F5344CB8AC3E}">
        <p14:creationId xmlns:p14="http://schemas.microsoft.com/office/powerpoint/2010/main" val="19500483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409C1-EA7D-F9BC-5150-3D9D9F0A4093}"/>
              </a:ext>
            </a:extLst>
          </p:cNvPr>
          <p:cNvSpPr>
            <a:spLocks noGrp="1"/>
          </p:cNvSpPr>
          <p:nvPr>
            <p:ph type="title"/>
          </p:nvPr>
        </p:nvSpPr>
        <p:spPr>
          <a:xfrm>
            <a:off x="257175" y="0"/>
            <a:ext cx="8686800" cy="563801"/>
          </a:xfrm>
        </p:spPr>
        <p:txBody>
          <a:bodyPr/>
          <a:lstStyle/>
          <a:p>
            <a:r>
              <a:rPr lang="en-GB" dirty="0"/>
              <a:t>Example</a:t>
            </a:r>
          </a:p>
        </p:txBody>
      </p:sp>
      <p:sp>
        <p:nvSpPr>
          <p:cNvPr id="3" name="Content Placeholder 2">
            <a:extLst>
              <a:ext uri="{FF2B5EF4-FFF2-40B4-BE49-F238E27FC236}">
                <a16:creationId xmlns:a16="http://schemas.microsoft.com/office/drawing/2014/main" id="{0592238E-7E6B-E629-B5B5-D3714DA20DDC}"/>
              </a:ext>
            </a:extLst>
          </p:cNvPr>
          <p:cNvSpPr>
            <a:spLocks noGrp="1"/>
          </p:cNvSpPr>
          <p:nvPr>
            <p:ph idx="1"/>
          </p:nvPr>
        </p:nvSpPr>
        <p:spPr>
          <a:xfrm>
            <a:off x="203725" y="710674"/>
            <a:ext cx="8740249" cy="705935"/>
          </a:xfrm>
        </p:spPr>
        <p:txBody>
          <a:bodyPr/>
          <a:lstStyle/>
          <a:p>
            <a:r>
              <a:rPr lang="en-GB" dirty="0"/>
              <a:t>Count the number of times a component is clicked and the component is rendered</a:t>
            </a:r>
          </a:p>
        </p:txBody>
      </p:sp>
      <p:sp>
        <p:nvSpPr>
          <p:cNvPr id="4" name="Footer Placeholder 3">
            <a:extLst>
              <a:ext uri="{FF2B5EF4-FFF2-40B4-BE49-F238E27FC236}">
                <a16:creationId xmlns:a16="http://schemas.microsoft.com/office/drawing/2014/main" id="{201B3E52-9487-7DC1-B21A-D6E7B58E0D37}"/>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1C4DE0D6-E6DF-F8C2-D082-0B3B8226CC65}"/>
              </a:ext>
            </a:extLst>
          </p:cNvPr>
          <p:cNvSpPr txBox="1"/>
          <p:nvPr/>
        </p:nvSpPr>
        <p:spPr>
          <a:xfrm>
            <a:off x="192548" y="1575208"/>
            <a:ext cx="8816054"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import React, { </a:t>
            </a:r>
            <a:r>
              <a:rPr lang="en-GB" dirty="0" err="1"/>
              <a:t>useState</a:t>
            </a:r>
            <a:r>
              <a:rPr lang="en-GB" dirty="0"/>
              <a:t> } from 'react’;</a:t>
            </a:r>
          </a:p>
          <a:p>
            <a:endParaRPr lang="en-GB" dirty="0"/>
          </a:p>
          <a:p>
            <a:r>
              <a:rPr lang="en-GB" sz="1800" dirty="0">
                <a:solidFill>
                  <a:schemeClr val="accent1">
                    <a:lumMod val="25000"/>
                  </a:schemeClr>
                </a:solidFill>
              </a:rPr>
              <a:t>// Create a stateful function component to count button clicks</a:t>
            </a:r>
            <a:endParaRPr lang="en-GB" sz="1800" dirty="0"/>
          </a:p>
          <a:p>
            <a:r>
              <a:rPr lang="en-GB" sz="1800" dirty="0"/>
              <a:t>function </a:t>
            </a:r>
            <a:r>
              <a:rPr lang="en-GB" sz="1800" dirty="0" err="1"/>
              <a:t>CountClicks</a:t>
            </a:r>
            <a:r>
              <a:rPr lang="en-GB" sz="1800" dirty="0"/>
              <a:t>() {</a:t>
            </a:r>
          </a:p>
          <a:p>
            <a:r>
              <a:rPr lang="en-GB" sz="1800" dirty="0"/>
              <a:t>  </a:t>
            </a:r>
            <a:r>
              <a:rPr lang="en-GB" sz="1800" dirty="0" err="1"/>
              <a:t>const</a:t>
            </a:r>
            <a:r>
              <a:rPr lang="en-GB" sz="1800" dirty="0"/>
              <a:t> [count, </a:t>
            </a:r>
            <a:r>
              <a:rPr lang="en-GB" sz="1800" dirty="0" err="1"/>
              <a:t>setCount</a:t>
            </a:r>
            <a:r>
              <a:rPr lang="en-GB" sz="1800" dirty="0"/>
              <a:t>] = </a:t>
            </a:r>
            <a:r>
              <a:rPr lang="en-GB" sz="1800" dirty="0" err="1"/>
              <a:t>useState</a:t>
            </a:r>
            <a:r>
              <a:rPr lang="en-GB" sz="1800" dirty="0"/>
              <a:t>(0);</a:t>
            </a:r>
          </a:p>
          <a:p>
            <a:endParaRPr lang="en-GB" sz="1800" dirty="0"/>
          </a:p>
          <a:p>
            <a:r>
              <a:rPr lang="en-GB" sz="1800" dirty="0">
                <a:solidFill>
                  <a:schemeClr val="accent1">
                    <a:lumMod val="25000"/>
                  </a:schemeClr>
                </a:solidFill>
              </a:rPr>
              <a:t>  // Display the number of clicks in the document title</a:t>
            </a:r>
          </a:p>
          <a:p>
            <a:r>
              <a:rPr lang="en-GB" sz="1800" dirty="0">
                <a:solidFill>
                  <a:schemeClr val="accent1">
                    <a:lumMod val="25000"/>
                  </a:schemeClr>
                </a:solidFill>
              </a:rPr>
              <a:t>  // Note: Since we create this function each time the component is rendered,</a:t>
            </a:r>
            <a:endParaRPr lang="en-GB" dirty="0">
              <a:solidFill>
                <a:schemeClr val="accent1">
                  <a:lumMod val="25000"/>
                </a:schemeClr>
              </a:solidFill>
            </a:endParaRPr>
          </a:p>
          <a:p>
            <a:r>
              <a:rPr lang="en-GB" sz="1800" dirty="0">
                <a:solidFill>
                  <a:schemeClr val="accent1">
                    <a:lumMod val="25000"/>
                  </a:schemeClr>
                </a:solidFill>
              </a:rPr>
              <a:t>  // we are replacing</a:t>
            </a:r>
            <a:r>
              <a:rPr lang="en-GB" dirty="0">
                <a:solidFill>
                  <a:schemeClr val="accent1">
                    <a:lumMod val="25000"/>
                  </a:schemeClr>
                </a:solidFill>
              </a:rPr>
              <a:t> the “effect” function with each render </a:t>
            </a:r>
            <a:endParaRPr lang="en-GB" sz="1800" dirty="0"/>
          </a:p>
          <a:p>
            <a:r>
              <a:rPr lang="en-GB" sz="1800" dirty="0"/>
              <a:t>  </a:t>
            </a:r>
            <a:r>
              <a:rPr lang="en-GB" sz="1800" b="1" dirty="0" err="1"/>
              <a:t>useEffect</a:t>
            </a:r>
            <a:r>
              <a:rPr lang="en-GB" sz="1800" dirty="0"/>
              <a:t>(() =&gt; { </a:t>
            </a:r>
            <a:r>
              <a:rPr lang="en-GB" sz="1800" dirty="0" err="1"/>
              <a:t>document.title</a:t>
            </a:r>
            <a:r>
              <a:rPr lang="en-GB" sz="1800" dirty="0"/>
              <a:t> = `You clicked ${count} times`;  });</a:t>
            </a:r>
          </a:p>
          <a:p>
            <a:endParaRPr lang="en-GB" sz="1800" dirty="0"/>
          </a:p>
          <a:p>
            <a:r>
              <a:rPr lang="en-GB" sz="1800" dirty="0"/>
              <a:t>  return (</a:t>
            </a:r>
          </a:p>
          <a:p>
            <a:r>
              <a:rPr lang="en-GB" sz="1800" dirty="0"/>
              <a:t>    &lt;div&gt;</a:t>
            </a:r>
          </a:p>
          <a:p>
            <a:r>
              <a:rPr lang="en-GB" sz="1800" dirty="0"/>
              <a:t>      &lt;p&gt;You clicked {count} times&lt;/p&gt;</a:t>
            </a:r>
          </a:p>
          <a:p>
            <a:r>
              <a:rPr lang="en-GB" sz="1800" dirty="0"/>
              <a:t>      &lt;button </a:t>
            </a:r>
            <a:r>
              <a:rPr lang="en-GB" sz="1800" dirty="0" err="1"/>
              <a:t>onClick</a:t>
            </a:r>
            <a:r>
              <a:rPr lang="en-GB" sz="1800" dirty="0"/>
              <a:t>={() =&gt; </a:t>
            </a:r>
            <a:r>
              <a:rPr lang="en-GB" sz="1800" dirty="0" err="1"/>
              <a:t>setCount</a:t>
            </a:r>
            <a:r>
              <a:rPr lang="en-GB" sz="1800" dirty="0"/>
              <a:t>(count + 1)}&gt;Click me&lt;/button&gt;</a:t>
            </a:r>
          </a:p>
          <a:p>
            <a:r>
              <a:rPr lang="en-GB" sz="1800" dirty="0"/>
              <a:t>    &lt;/div&gt;</a:t>
            </a:r>
          </a:p>
          <a:p>
            <a:r>
              <a:rPr lang="en-GB" sz="1800" dirty="0"/>
              <a:t>  );</a:t>
            </a:r>
          </a:p>
          <a:p>
            <a:r>
              <a:rPr lang="en-GB" sz="1800" dirty="0"/>
              <a:t>}</a:t>
            </a:r>
            <a:endParaRPr lang="en-GB" dirty="0"/>
          </a:p>
        </p:txBody>
      </p:sp>
    </p:spTree>
    <p:extLst>
      <p:ext uri="{BB962C8B-B14F-4D97-AF65-F5344CB8AC3E}">
        <p14:creationId xmlns:p14="http://schemas.microsoft.com/office/powerpoint/2010/main" val="9427702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C8ACA-E9A5-C0E0-ECCF-B503A6334987}"/>
              </a:ext>
            </a:extLst>
          </p:cNvPr>
          <p:cNvSpPr>
            <a:spLocks noGrp="1"/>
          </p:cNvSpPr>
          <p:nvPr>
            <p:ph type="title"/>
          </p:nvPr>
        </p:nvSpPr>
        <p:spPr>
          <a:xfrm>
            <a:off x="257175" y="0"/>
            <a:ext cx="2855575" cy="533124"/>
          </a:xfrm>
        </p:spPr>
        <p:txBody>
          <a:bodyPr/>
          <a:lstStyle/>
          <a:p>
            <a:r>
              <a:rPr lang="en-GB" dirty="0"/>
              <a:t>Example</a:t>
            </a:r>
          </a:p>
        </p:txBody>
      </p:sp>
      <p:sp>
        <p:nvSpPr>
          <p:cNvPr id="3" name="Content Placeholder 2">
            <a:extLst>
              <a:ext uri="{FF2B5EF4-FFF2-40B4-BE49-F238E27FC236}">
                <a16:creationId xmlns:a16="http://schemas.microsoft.com/office/drawing/2014/main" id="{308A53EF-67EB-26F2-9438-F0F107B59E74}"/>
              </a:ext>
            </a:extLst>
          </p:cNvPr>
          <p:cNvSpPr>
            <a:spLocks noGrp="1"/>
          </p:cNvSpPr>
          <p:nvPr>
            <p:ph idx="1"/>
          </p:nvPr>
        </p:nvSpPr>
        <p:spPr>
          <a:xfrm>
            <a:off x="3349641" y="32159"/>
            <a:ext cx="5462711" cy="580265"/>
          </a:xfrm>
        </p:spPr>
        <p:txBody>
          <a:bodyPr/>
          <a:lstStyle/>
          <a:p>
            <a:r>
              <a:rPr lang="en-GB" sz="1800" dirty="0"/>
              <a:t>Subscribe and Unsubscribe from a </a:t>
            </a:r>
            <a:r>
              <a:rPr lang="en-GB" sz="1800" dirty="0" err="1"/>
              <a:t>ChatAPI</a:t>
            </a:r>
            <a:r>
              <a:rPr lang="en-GB" sz="1800" dirty="0"/>
              <a:t> each time the component is rendered</a:t>
            </a:r>
          </a:p>
        </p:txBody>
      </p:sp>
      <p:sp>
        <p:nvSpPr>
          <p:cNvPr id="4" name="Footer Placeholder 3">
            <a:extLst>
              <a:ext uri="{FF2B5EF4-FFF2-40B4-BE49-F238E27FC236}">
                <a16:creationId xmlns:a16="http://schemas.microsoft.com/office/drawing/2014/main" id="{9C43B111-19D1-8E67-EE12-041CF68E1F6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D7D9999-A4AB-C0E3-1B57-C3FFF3C167DA}"/>
              </a:ext>
            </a:extLst>
          </p:cNvPr>
          <p:cNvSpPr txBox="1"/>
          <p:nvPr/>
        </p:nvSpPr>
        <p:spPr>
          <a:xfrm>
            <a:off x="168858" y="736614"/>
            <a:ext cx="8816054" cy="5847755"/>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a:t>
            </a:r>
            <a:r>
              <a:rPr lang="en-GB" sz="1700" dirty="0" err="1"/>
              <a:t>FriendStatus</a:t>
            </a:r>
            <a:r>
              <a:rPr lang="en-GB" sz="1700" dirty="0"/>
              <a:t>(props) {</a:t>
            </a:r>
          </a:p>
          <a:p>
            <a:r>
              <a:rPr lang="en-GB" sz="1700" dirty="0"/>
              <a:t>  </a:t>
            </a:r>
            <a:r>
              <a:rPr lang="en-GB" sz="1700" dirty="0" err="1"/>
              <a:t>const</a:t>
            </a:r>
            <a:r>
              <a:rPr lang="en-GB" sz="1700" dirty="0"/>
              <a:t> [</a:t>
            </a:r>
            <a:r>
              <a:rPr lang="en-GB" sz="1700" dirty="0" err="1"/>
              <a:t>isOnline</a:t>
            </a:r>
            <a:r>
              <a:rPr lang="en-GB" sz="1700" dirty="0"/>
              <a:t>, </a:t>
            </a:r>
            <a:r>
              <a:rPr lang="en-GB" sz="1700" dirty="0" err="1"/>
              <a:t>setIsOnline</a:t>
            </a:r>
            <a:r>
              <a:rPr lang="en-GB" sz="1700" dirty="0"/>
              <a:t>] = </a:t>
            </a:r>
            <a:r>
              <a:rPr lang="en-GB" sz="1700" dirty="0" err="1"/>
              <a:t>useState</a:t>
            </a:r>
            <a:r>
              <a:rPr lang="en-GB" sz="1700" dirty="0"/>
              <a:t>(null);</a:t>
            </a:r>
          </a:p>
          <a:p>
            <a:endParaRPr lang="en-GB" sz="1700" dirty="0"/>
          </a:p>
          <a:p>
            <a:r>
              <a:rPr lang="en-GB" sz="1700" dirty="0"/>
              <a:t>  </a:t>
            </a:r>
            <a:r>
              <a:rPr lang="en-GB" sz="1700" dirty="0">
                <a:solidFill>
                  <a:schemeClr val="accent1">
                    <a:lumMod val="25000"/>
                  </a:schemeClr>
                </a:solidFill>
              </a:rPr>
              <a:t>// </a:t>
            </a:r>
            <a:r>
              <a:rPr lang="en-GB" sz="1700" dirty="0" err="1">
                <a:solidFill>
                  <a:schemeClr val="accent1">
                    <a:lumMod val="25000"/>
                  </a:schemeClr>
                </a:solidFill>
              </a:rPr>
              <a:t>useEffect</a:t>
            </a:r>
            <a:r>
              <a:rPr lang="en-GB" sz="1700" dirty="0">
                <a:solidFill>
                  <a:schemeClr val="accent1">
                    <a:lumMod val="25000"/>
                  </a:schemeClr>
                </a:solidFill>
              </a:rPr>
              <a:t> is called each time the component is rendered</a:t>
            </a:r>
            <a:endParaRPr lang="en-GB" sz="1700" dirty="0"/>
          </a:p>
          <a:p>
            <a:r>
              <a:rPr lang="en-GB" sz="1700" dirty="0"/>
              <a:t>  </a:t>
            </a:r>
            <a:r>
              <a:rPr lang="en-GB" sz="1700" b="1" dirty="0" err="1"/>
              <a:t>useEffect</a:t>
            </a:r>
            <a:r>
              <a:rPr lang="en-GB" sz="1700" dirty="0"/>
              <a:t>(() =&gt; </a:t>
            </a:r>
            <a:r>
              <a:rPr lang="en-GB" sz="1700" i="1" dirty="0"/>
              <a:t>{</a:t>
            </a:r>
          </a:p>
          <a:p>
            <a:endParaRPr lang="en-GB" sz="1700" i="1" dirty="0"/>
          </a:p>
          <a:p>
            <a:r>
              <a:rPr lang="en-GB" sz="1700" dirty="0">
                <a:solidFill>
                  <a:schemeClr val="accent1">
                    <a:lumMod val="25000"/>
                  </a:schemeClr>
                </a:solidFill>
              </a:rPr>
              <a:t>       // Assume the Chat API return a “status” to tell us if it is connected</a:t>
            </a:r>
            <a:endParaRPr lang="en-GB" sz="1700" i="1" dirty="0"/>
          </a:p>
          <a:p>
            <a:r>
              <a:rPr lang="en-GB" sz="1700" i="1" dirty="0"/>
              <a:t>       function </a:t>
            </a:r>
            <a:r>
              <a:rPr lang="en-GB" sz="1700" b="1" i="1" dirty="0" err="1"/>
              <a:t>handleStatusChange</a:t>
            </a:r>
            <a:r>
              <a:rPr lang="en-GB" sz="1700" i="1" dirty="0"/>
              <a:t>(status) { </a:t>
            </a:r>
            <a:r>
              <a:rPr lang="en-GB" sz="1700" i="1" dirty="0" err="1"/>
              <a:t>setIsOnline</a:t>
            </a:r>
            <a:r>
              <a:rPr lang="en-GB" sz="1700" i="1" dirty="0"/>
              <a:t>(</a:t>
            </a:r>
            <a:r>
              <a:rPr lang="en-GB" sz="1700" i="1" dirty="0" err="1"/>
              <a:t>status.isOnline</a:t>
            </a:r>
            <a:r>
              <a:rPr lang="en-GB" sz="1700" i="1" dirty="0"/>
              <a:t>); }</a:t>
            </a:r>
          </a:p>
          <a:p>
            <a:endParaRPr lang="en-GB" sz="1700" i="1" dirty="0"/>
          </a:p>
          <a:p>
            <a:r>
              <a:rPr lang="en-GB" sz="1700" i="1" dirty="0"/>
              <a:t>      </a:t>
            </a:r>
            <a:r>
              <a:rPr lang="en-GB" sz="1700" dirty="0">
                <a:solidFill>
                  <a:schemeClr val="accent1">
                    <a:lumMod val="25000"/>
                  </a:schemeClr>
                </a:solidFill>
              </a:rPr>
              <a:t>// Subscribe to API each time we render component</a:t>
            </a:r>
            <a:endParaRPr lang="en-GB" sz="1700" i="1" dirty="0"/>
          </a:p>
          <a:p>
            <a:r>
              <a:rPr lang="en-GB" sz="1700" i="1" dirty="0"/>
              <a:t>      </a:t>
            </a:r>
            <a:r>
              <a:rPr lang="en-GB" sz="1700" i="1" dirty="0" err="1"/>
              <a:t>ChatAPI.subscribeToFriendStatus</a:t>
            </a:r>
            <a:r>
              <a:rPr lang="en-GB" sz="1700" i="1" dirty="0"/>
              <a:t>(props.friend.id, </a:t>
            </a:r>
            <a:r>
              <a:rPr lang="en-GB" sz="1700" b="1" i="1" dirty="0" err="1"/>
              <a:t>handleStatusChange</a:t>
            </a:r>
            <a:r>
              <a:rPr lang="en-GB" sz="1700" i="1" dirty="0"/>
              <a:t>);</a:t>
            </a:r>
          </a:p>
          <a:p>
            <a:r>
              <a:rPr lang="en-GB" sz="1700" i="1" dirty="0"/>
              <a:t>    </a:t>
            </a:r>
          </a:p>
          <a:p>
            <a:r>
              <a:rPr lang="en-GB" sz="1700" i="1" dirty="0"/>
              <a:t>        </a:t>
            </a:r>
            <a:r>
              <a:rPr lang="en-GB" sz="1700" dirty="0">
                <a:solidFill>
                  <a:schemeClr val="accent1">
                    <a:lumMod val="25000"/>
                  </a:schemeClr>
                </a:solidFill>
              </a:rPr>
              <a:t>// Return a function to </a:t>
            </a:r>
            <a:r>
              <a:rPr lang="en-GB" sz="1700" dirty="0" err="1">
                <a:solidFill>
                  <a:schemeClr val="accent1">
                    <a:lumMod val="25000"/>
                  </a:schemeClr>
                </a:solidFill>
              </a:rPr>
              <a:t>cleanup</a:t>
            </a:r>
            <a:r>
              <a:rPr lang="en-GB" sz="1700" dirty="0">
                <a:solidFill>
                  <a:schemeClr val="accent1">
                    <a:lumMod val="25000"/>
                  </a:schemeClr>
                </a:solidFill>
              </a:rPr>
              <a:t> the component before next render</a:t>
            </a:r>
            <a:endParaRPr lang="en-GB" sz="1700" i="1" dirty="0"/>
          </a:p>
          <a:p>
            <a:r>
              <a:rPr lang="en-GB" sz="1700" i="1" dirty="0"/>
              <a:t>       return () =&gt; {</a:t>
            </a:r>
          </a:p>
          <a:p>
            <a:r>
              <a:rPr lang="en-GB" sz="1700" i="1" dirty="0"/>
              <a:t>              </a:t>
            </a:r>
            <a:r>
              <a:rPr lang="en-GB" sz="1700" i="1" dirty="0" err="1"/>
              <a:t>ChatAPI.unsubscribeFromFriendStatus</a:t>
            </a:r>
            <a:r>
              <a:rPr lang="en-GB" sz="1700" i="1" dirty="0"/>
              <a:t>(props.friend.id, </a:t>
            </a:r>
            <a:r>
              <a:rPr lang="en-GB" sz="1700" b="1" i="1" dirty="0" err="1"/>
              <a:t>handleStatusChange</a:t>
            </a:r>
            <a:r>
              <a:rPr lang="en-GB" sz="1700" i="1" dirty="0"/>
              <a:t>);</a:t>
            </a:r>
          </a:p>
          <a:p>
            <a:r>
              <a:rPr lang="en-GB" sz="1700" i="1" dirty="0"/>
              <a:t>       };</a:t>
            </a:r>
          </a:p>
          <a:p>
            <a:r>
              <a:rPr lang="en-GB" sz="1700" i="1" dirty="0"/>
              <a:t>  });</a:t>
            </a:r>
          </a:p>
          <a:p>
            <a:endParaRPr lang="en-GB" sz="1700" i="1" dirty="0"/>
          </a:p>
          <a:p>
            <a:r>
              <a:rPr lang="en-GB" sz="1700" dirty="0"/>
              <a:t>  if (</a:t>
            </a:r>
            <a:r>
              <a:rPr lang="en-GB" sz="1700" dirty="0" err="1"/>
              <a:t>isOnline</a:t>
            </a:r>
            <a:r>
              <a:rPr lang="en-GB" sz="1700" dirty="0"/>
              <a:t> === null) return 'Loading...';</a:t>
            </a:r>
          </a:p>
          <a:p>
            <a:r>
              <a:rPr lang="en-GB" sz="1700" dirty="0"/>
              <a:t>  return </a:t>
            </a:r>
            <a:r>
              <a:rPr lang="en-GB" sz="1700" dirty="0" err="1"/>
              <a:t>isOnline</a:t>
            </a:r>
            <a:r>
              <a:rPr lang="en-GB" sz="1700" dirty="0"/>
              <a:t> ? 'Online' : 'Offline';</a:t>
            </a:r>
          </a:p>
          <a:p>
            <a:r>
              <a:rPr lang="en-GB" sz="1700" dirty="0"/>
              <a:t>}</a:t>
            </a:r>
          </a:p>
        </p:txBody>
      </p:sp>
      <p:sp>
        <p:nvSpPr>
          <p:cNvPr id="7" name="TextBox 6">
            <a:extLst>
              <a:ext uri="{FF2B5EF4-FFF2-40B4-BE49-F238E27FC236}">
                <a16:creationId xmlns:a16="http://schemas.microsoft.com/office/drawing/2014/main" id="{8A3E971F-6C16-8AE7-0D95-3D5DBFB9F9E6}"/>
              </a:ext>
            </a:extLst>
          </p:cNvPr>
          <p:cNvSpPr txBox="1"/>
          <p:nvPr/>
        </p:nvSpPr>
        <p:spPr>
          <a:xfrm>
            <a:off x="4908385" y="5592973"/>
            <a:ext cx="3956083" cy="923330"/>
          </a:xfrm>
          <a:prstGeom prst="rect">
            <a:avLst/>
          </a:prstGeom>
          <a:noFill/>
          <a:ln>
            <a:solidFill>
              <a:schemeClr val="tx1"/>
            </a:solidFill>
          </a:ln>
        </p:spPr>
        <p:txBody>
          <a:bodyPr wrap="square" rtlCol="0">
            <a:spAutoFit/>
          </a:bodyPr>
          <a:lstStyle/>
          <a:p>
            <a:r>
              <a:rPr lang="en-GB" i="1" dirty="0"/>
              <a:t>Remember, not all effects need a </a:t>
            </a:r>
            <a:r>
              <a:rPr lang="en-GB" i="1" dirty="0" err="1"/>
              <a:t>cleanup</a:t>
            </a:r>
            <a:r>
              <a:rPr lang="en-GB" i="1" dirty="0"/>
              <a:t> phase, only return a function from </a:t>
            </a:r>
            <a:r>
              <a:rPr lang="en-GB" i="1" dirty="0" err="1"/>
              <a:t>useEffect</a:t>
            </a:r>
            <a:r>
              <a:rPr lang="en-GB" i="1" dirty="0"/>
              <a:t> if you need to.</a:t>
            </a:r>
          </a:p>
        </p:txBody>
      </p:sp>
      <p:sp>
        <p:nvSpPr>
          <p:cNvPr id="8" name="TextBox 7">
            <a:extLst>
              <a:ext uri="{FF2B5EF4-FFF2-40B4-BE49-F238E27FC236}">
                <a16:creationId xmlns:a16="http://schemas.microsoft.com/office/drawing/2014/main" id="{533C5F71-6A21-3DB4-737B-4AA32190D5C6}"/>
              </a:ext>
            </a:extLst>
          </p:cNvPr>
          <p:cNvSpPr txBox="1"/>
          <p:nvPr/>
        </p:nvSpPr>
        <p:spPr>
          <a:xfrm>
            <a:off x="5833284" y="803362"/>
            <a:ext cx="3087002" cy="954107"/>
          </a:xfrm>
          <a:prstGeom prst="rect">
            <a:avLst/>
          </a:prstGeom>
          <a:noFill/>
        </p:spPr>
        <p:txBody>
          <a:bodyPr wrap="square" rtlCol="0">
            <a:spAutoFit/>
          </a:bodyPr>
          <a:lstStyle/>
          <a:p>
            <a:r>
              <a:rPr lang="en-GB" sz="1400" dirty="0"/>
              <a:t>Tip: Do not overwork an </a:t>
            </a:r>
            <a:r>
              <a:rPr lang="en-GB" sz="1400" i="1" dirty="0"/>
              <a:t>effect</a:t>
            </a:r>
            <a:r>
              <a:rPr lang="en-GB" sz="1400" dirty="0"/>
              <a:t>. Instead make multiple calls to </a:t>
            </a:r>
            <a:r>
              <a:rPr lang="en-GB" sz="1400" b="1" dirty="0" err="1"/>
              <a:t>useEffect</a:t>
            </a:r>
            <a:r>
              <a:rPr lang="en-GB" sz="1400" dirty="0"/>
              <a:t> to create multiple effects to split up the code.</a:t>
            </a:r>
          </a:p>
        </p:txBody>
      </p:sp>
    </p:spTree>
    <p:extLst>
      <p:ext uri="{BB962C8B-B14F-4D97-AF65-F5344CB8AC3E}">
        <p14:creationId xmlns:p14="http://schemas.microsoft.com/office/powerpoint/2010/main" val="6792995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3C8BB-5779-73EF-618A-36365A288C86}"/>
              </a:ext>
            </a:extLst>
          </p:cNvPr>
          <p:cNvSpPr>
            <a:spLocks noGrp="1"/>
          </p:cNvSpPr>
          <p:nvPr>
            <p:ph type="title"/>
          </p:nvPr>
        </p:nvSpPr>
        <p:spPr>
          <a:xfrm>
            <a:off x="257175" y="0"/>
            <a:ext cx="8686800" cy="525898"/>
          </a:xfrm>
        </p:spPr>
        <p:txBody>
          <a:bodyPr/>
          <a:lstStyle/>
          <a:p>
            <a:r>
              <a:rPr lang="en-GB" dirty="0"/>
              <a:t>Example</a:t>
            </a:r>
          </a:p>
        </p:txBody>
      </p:sp>
      <p:sp>
        <p:nvSpPr>
          <p:cNvPr id="3" name="Content Placeholder 2">
            <a:extLst>
              <a:ext uri="{FF2B5EF4-FFF2-40B4-BE49-F238E27FC236}">
                <a16:creationId xmlns:a16="http://schemas.microsoft.com/office/drawing/2014/main" id="{783EDF6B-1533-C077-2C8D-5675A7A4E2C3}"/>
              </a:ext>
            </a:extLst>
          </p:cNvPr>
          <p:cNvSpPr>
            <a:spLocks noGrp="1"/>
          </p:cNvSpPr>
          <p:nvPr>
            <p:ph idx="1"/>
          </p:nvPr>
        </p:nvSpPr>
        <p:spPr>
          <a:xfrm>
            <a:off x="79375" y="468143"/>
            <a:ext cx="8917752" cy="1132340"/>
          </a:xfrm>
        </p:spPr>
        <p:txBody>
          <a:bodyPr/>
          <a:lstStyle/>
          <a:p>
            <a:r>
              <a:rPr lang="en-GB" dirty="0"/>
              <a:t>Trigger an effect when the state of the </a:t>
            </a:r>
            <a:r>
              <a:rPr lang="en-GB" i="1" dirty="0"/>
              <a:t>count</a:t>
            </a:r>
            <a:r>
              <a:rPr lang="en-GB" dirty="0"/>
              <a:t> variable changes</a:t>
            </a:r>
          </a:p>
          <a:p>
            <a:r>
              <a:rPr lang="en-GB" dirty="0"/>
              <a:t>Trigger an effect when the components is first mounted &amp; finally unmounted (i.e. ignore all changes to properties or the state)</a:t>
            </a:r>
          </a:p>
        </p:txBody>
      </p:sp>
      <p:sp>
        <p:nvSpPr>
          <p:cNvPr id="4" name="Footer Placeholder 3">
            <a:extLst>
              <a:ext uri="{FF2B5EF4-FFF2-40B4-BE49-F238E27FC236}">
                <a16:creationId xmlns:a16="http://schemas.microsoft.com/office/drawing/2014/main" id="{D6F0332D-D8B8-38F7-4319-B2B459B57844}"/>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C68E5EC6-D54E-17F4-4EBF-6075BF320061}"/>
              </a:ext>
            </a:extLst>
          </p:cNvPr>
          <p:cNvSpPr txBox="1"/>
          <p:nvPr/>
        </p:nvSpPr>
        <p:spPr>
          <a:xfrm>
            <a:off x="192548" y="1581231"/>
            <a:ext cx="8816054" cy="453970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Counter(props) {</a:t>
            </a:r>
          </a:p>
          <a:p>
            <a:r>
              <a:rPr lang="en-GB" sz="1700" dirty="0"/>
              <a:t>  </a:t>
            </a:r>
            <a:r>
              <a:rPr lang="en-GB" sz="1700" dirty="0" err="1"/>
              <a:t>const</a:t>
            </a:r>
            <a:r>
              <a:rPr lang="en-GB" sz="1700" dirty="0"/>
              <a:t> name = props.name;                     </a:t>
            </a:r>
            <a:r>
              <a:rPr lang="en-GB" sz="1700" dirty="0">
                <a:solidFill>
                  <a:schemeClr val="accent1">
                    <a:lumMod val="25000"/>
                  </a:schemeClr>
                </a:solidFill>
              </a:rPr>
              <a:t>// The counter is given a name</a:t>
            </a:r>
            <a:endParaRPr lang="en-GB" sz="1700" dirty="0"/>
          </a:p>
          <a:p>
            <a:r>
              <a:rPr lang="en-GB" sz="1700" dirty="0"/>
              <a:t>  </a:t>
            </a:r>
            <a:r>
              <a:rPr lang="en-GB" sz="1700" dirty="0" err="1"/>
              <a:t>const</a:t>
            </a:r>
            <a:r>
              <a:rPr lang="en-GB" sz="1700" dirty="0"/>
              <a:t> [count, </a:t>
            </a:r>
            <a:r>
              <a:rPr lang="en-GB" sz="1700" dirty="0" err="1"/>
              <a:t>setCount</a:t>
            </a:r>
            <a:r>
              <a:rPr lang="en-GB" sz="1700" dirty="0"/>
              <a:t>] = </a:t>
            </a:r>
            <a:r>
              <a:rPr lang="en-GB" sz="1700" dirty="0" err="1"/>
              <a:t>useState</a:t>
            </a:r>
            <a:r>
              <a:rPr lang="en-GB" sz="1700" dirty="0"/>
              <a:t>(0);</a:t>
            </a:r>
          </a:p>
          <a:p>
            <a:endParaRPr lang="en-GB" sz="1700" dirty="0"/>
          </a:p>
          <a:p>
            <a:r>
              <a:rPr lang="en-GB" sz="1700" dirty="0"/>
              <a:t>  </a:t>
            </a:r>
            <a:r>
              <a:rPr lang="en-GB" sz="1700" dirty="0">
                <a:solidFill>
                  <a:schemeClr val="accent1">
                    <a:lumMod val="25000"/>
                  </a:schemeClr>
                </a:solidFill>
              </a:rPr>
              <a:t>// Monitor the count status ignoring all other changes</a:t>
            </a:r>
            <a:endParaRPr lang="en-GB" sz="1700" dirty="0"/>
          </a:p>
          <a:p>
            <a:r>
              <a:rPr lang="en-GB" sz="1700" dirty="0"/>
              <a:t>  </a:t>
            </a:r>
            <a:r>
              <a:rPr lang="en-GB" sz="1700" b="1" dirty="0" err="1"/>
              <a:t>useEffect</a:t>
            </a:r>
            <a:r>
              <a:rPr lang="en-GB" sz="1700" dirty="0"/>
              <a:t>(() =&gt; { console.log(`Count has changed to ${count}`); }, </a:t>
            </a:r>
            <a:r>
              <a:rPr lang="en-GB" sz="1700" b="1" dirty="0">
                <a:solidFill>
                  <a:schemeClr val="bg2">
                    <a:lumMod val="50000"/>
                  </a:schemeClr>
                </a:solidFill>
              </a:rPr>
              <a:t>[count]</a:t>
            </a:r>
            <a:r>
              <a:rPr lang="en-GB" sz="1700" dirty="0"/>
              <a:t>);</a:t>
            </a:r>
          </a:p>
          <a:p>
            <a:endParaRPr lang="en-GB" sz="1700" i="1" dirty="0"/>
          </a:p>
          <a:p>
            <a:r>
              <a:rPr lang="en-GB" sz="1700" dirty="0">
                <a:solidFill>
                  <a:schemeClr val="accent1">
                    <a:lumMod val="25000"/>
                  </a:schemeClr>
                </a:solidFill>
              </a:rPr>
              <a:t>  // Monitor counter mounting and unmounting</a:t>
            </a:r>
          </a:p>
          <a:p>
            <a:r>
              <a:rPr lang="en-GB" sz="1700" i="1" dirty="0">
                <a:solidFill>
                  <a:schemeClr val="accent1">
                    <a:lumMod val="25000"/>
                  </a:schemeClr>
                </a:solidFill>
              </a:rPr>
              <a:t>  </a:t>
            </a:r>
            <a:r>
              <a:rPr lang="en-GB" sz="1700" dirty="0">
                <a:solidFill>
                  <a:schemeClr val="accent1">
                    <a:lumMod val="25000"/>
                  </a:schemeClr>
                </a:solidFill>
              </a:rPr>
              <a:t>// The empty array signifies that the effect does not depend on any values</a:t>
            </a:r>
          </a:p>
          <a:p>
            <a:r>
              <a:rPr lang="en-GB" sz="1700" dirty="0">
                <a:solidFill>
                  <a:schemeClr val="accent1">
                    <a:lumMod val="25000"/>
                  </a:schemeClr>
                </a:solidFill>
              </a:rPr>
              <a:t>  // from props or state, so it only gets called when the component is created</a:t>
            </a:r>
          </a:p>
          <a:p>
            <a:r>
              <a:rPr lang="en-GB" sz="1700" dirty="0">
                <a:solidFill>
                  <a:schemeClr val="accent1">
                    <a:lumMod val="25000"/>
                  </a:schemeClr>
                </a:solidFill>
              </a:rPr>
              <a:t>  // and destroyed.</a:t>
            </a:r>
            <a:endParaRPr lang="en-GB" sz="1700" i="1" dirty="0"/>
          </a:p>
          <a:p>
            <a:r>
              <a:rPr lang="en-GB" sz="1700" dirty="0"/>
              <a:t>  </a:t>
            </a:r>
            <a:r>
              <a:rPr lang="en-GB" sz="1700" b="1" dirty="0" err="1"/>
              <a:t>useEffect</a:t>
            </a:r>
            <a:r>
              <a:rPr lang="en-GB" sz="1700" dirty="0"/>
              <a:t>(() =&gt; {</a:t>
            </a:r>
            <a:endParaRPr lang="en-GB" sz="1700" i="1" dirty="0"/>
          </a:p>
          <a:p>
            <a:r>
              <a:rPr lang="en-GB" sz="1700" dirty="0"/>
              <a:t>       console.log(`The component ${name} has mounted`);</a:t>
            </a:r>
            <a:endParaRPr lang="en-GB" sz="1700" i="1" dirty="0"/>
          </a:p>
          <a:p>
            <a:r>
              <a:rPr lang="en-GB" sz="1700" i="1" dirty="0"/>
              <a:t>       </a:t>
            </a:r>
            <a:r>
              <a:rPr lang="en-GB" sz="1700" dirty="0"/>
              <a:t>return () =&gt; { console.log(`Component ${name} has unmounted`); };</a:t>
            </a:r>
          </a:p>
          <a:p>
            <a:r>
              <a:rPr lang="en-GB" sz="1700" dirty="0"/>
              <a:t>  }, </a:t>
            </a:r>
            <a:r>
              <a:rPr lang="en-GB" sz="1700" b="1" dirty="0">
                <a:solidFill>
                  <a:schemeClr val="bg2">
                    <a:lumMod val="50000"/>
                  </a:schemeClr>
                </a:solidFill>
              </a:rPr>
              <a:t>[ ]</a:t>
            </a:r>
            <a:r>
              <a:rPr lang="en-GB" sz="1700" dirty="0"/>
              <a:t>); </a:t>
            </a:r>
          </a:p>
          <a:p>
            <a:r>
              <a:rPr lang="en-GB" sz="1700" dirty="0"/>
              <a:t>}</a:t>
            </a:r>
          </a:p>
        </p:txBody>
      </p:sp>
      <p:sp>
        <p:nvSpPr>
          <p:cNvPr id="7" name="TextBox 6">
            <a:extLst>
              <a:ext uri="{FF2B5EF4-FFF2-40B4-BE49-F238E27FC236}">
                <a16:creationId xmlns:a16="http://schemas.microsoft.com/office/drawing/2014/main" id="{89614969-A2B8-4B3B-F4AA-6D5990E60D45}"/>
              </a:ext>
            </a:extLst>
          </p:cNvPr>
          <p:cNvSpPr txBox="1"/>
          <p:nvPr/>
        </p:nvSpPr>
        <p:spPr>
          <a:xfrm>
            <a:off x="1993073" y="5889454"/>
            <a:ext cx="7141301" cy="954107"/>
          </a:xfrm>
          <a:prstGeom prst="rect">
            <a:avLst/>
          </a:prstGeom>
          <a:solidFill>
            <a:schemeClr val="bg1"/>
          </a:solidFill>
          <a:ln>
            <a:solidFill>
              <a:schemeClr val="tx1"/>
            </a:solidFill>
          </a:ln>
        </p:spPr>
        <p:txBody>
          <a:bodyPr wrap="square" rtlCol="0">
            <a:spAutoFit/>
          </a:bodyPr>
          <a:lstStyle/>
          <a:p>
            <a:r>
              <a:rPr lang="en-GB" sz="1400" i="1" dirty="0">
                <a:solidFill>
                  <a:srgbClr val="FF0000"/>
                </a:solidFill>
              </a:rPr>
              <a:t>Important Note: </a:t>
            </a:r>
          </a:p>
          <a:p>
            <a:r>
              <a:rPr lang="en-GB" sz="1400" i="1" dirty="0">
                <a:solidFill>
                  <a:srgbClr val="FF0000"/>
                </a:solidFill>
              </a:rPr>
              <a:t>All values from the component scope (such as props and state) not included in the array will retain their initial values and will never change inside the effect. Therefore, we should only filter effects like this if performance is an issue.  </a:t>
            </a:r>
          </a:p>
        </p:txBody>
      </p:sp>
    </p:spTree>
    <p:extLst>
      <p:ext uri="{BB962C8B-B14F-4D97-AF65-F5344CB8AC3E}">
        <p14:creationId xmlns:p14="http://schemas.microsoft.com/office/powerpoint/2010/main" val="18973670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C093-77D2-C106-A635-04975BD24DEE}"/>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7626304B-2B69-C9B0-779D-5CE00EFD4B89}"/>
              </a:ext>
            </a:extLst>
          </p:cNvPr>
          <p:cNvSpPr>
            <a:spLocks noGrp="1"/>
          </p:cNvSpPr>
          <p:nvPr>
            <p:ph idx="1"/>
          </p:nvPr>
        </p:nvSpPr>
        <p:spPr>
          <a:xfrm>
            <a:off x="1047750" y="800693"/>
            <a:ext cx="7029450" cy="388502"/>
          </a:xfrm>
        </p:spPr>
        <p:txBody>
          <a:bodyPr/>
          <a:lstStyle/>
          <a:p>
            <a:r>
              <a:rPr lang="en-GB" dirty="0"/>
              <a:t>Create a component </a:t>
            </a:r>
            <a:r>
              <a:rPr lang="en-GB" dirty="0" err="1"/>
              <a:t>EffectTester</a:t>
            </a:r>
            <a:r>
              <a:rPr lang="en-GB" dirty="0"/>
              <a:t> </a:t>
            </a:r>
          </a:p>
        </p:txBody>
      </p:sp>
      <p:sp>
        <p:nvSpPr>
          <p:cNvPr id="4" name="Footer Placeholder 3">
            <a:extLst>
              <a:ext uri="{FF2B5EF4-FFF2-40B4-BE49-F238E27FC236}">
                <a16:creationId xmlns:a16="http://schemas.microsoft.com/office/drawing/2014/main" id="{08BBA9E6-EB70-9AD7-94BD-35B07459CC4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5625CCA-EA66-2433-5869-2E48F83D7606}"/>
              </a:ext>
            </a:extLst>
          </p:cNvPr>
          <p:cNvSpPr txBox="1"/>
          <p:nvPr/>
        </p:nvSpPr>
        <p:spPr>
          <a:xfrm>
            <a:off x="79375" y="1548426"/>
            <a:ext cx="7070001" cy="375487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import React,{ </a:t>
            </a:r>
            <a:r>
              <a:rPr lang="en-GB" sz="1700" dirty="0" err="1"/>
              <a:t>useState</a:t>
            </a:r>
            <a:r>
              <a:rPr lang="en-GB" sz="1700" dirty="0"/>
              <a:t>, </a:t>
            </a:r>
            <a:r>
              <a:rPr lang="en-GB" sz="1700" b="1" dirty="0" err="1"/>
              <a:t>useEffect</a:t>
            </a:r>
            <a:r>
              <a:rPr lang="en-GB" sz="1700" dirty="0"/>
              <a:t> } from 'react';</a:t>
            </a:r>
          </a:p>
          <a:p>
            <a:endParaRPr lang="en-GB" sz="1700" dirty="0"/>
          </a:p>
          <a:p>
            <a:r>
              <a:rPr lang="en-GB" sz="1700" dirty="0"/>
              <a:t>function </a:t>
            </a:r>
            <a:r>
              <a:rPr lang="en-GB" sz="1700" dirty="0" err="1"/>
              <a:t>EffectTester</a:t>
            </a:r>
            <a:r>
              <a:rPr lang="en-GB" sz="1700" dirty="0"/>
              <a:t>(props) {</a:t>
            </a:r>
          </a:p>
          <a:p>
            <a:r>
              <a:rPr lang="en-GB" sz="1700" dirty="0"/>
              <a:t>   </a:t>
            </a:r>
            <a:r>
              <a:rPr lang="en-GB" sz="1700" dirty="0" err="1"/>
              <a:t>const</a:t>
            </a:r>
            <a:r>
              <a:rPr lang="en-GB" sz="1700" dirty="0"/>
              <a:t> [text, </a:t>
            </a:r>
            <a:r>
              <a:rPr lang="en-GB" sz="1700" dirty="0" err="1"/>
              <a:t>setText</a:t>
            </a:r>
            <a:r>
              <a:rPr lang="en-GB" sz="1700" dirty="0"/>
              <a:t>] = </a:t>
            </a:r>
            <a:r>
              <a:rPr lang="en-GB" sz="1700" dirty="0" err="1"/>
              <a:t>useState</a:t>
            </a:r>
            <a:r>
              <a:rPr lang="en-GB" sz="1700" dirty="0"/>
              <a:t>("");</a:t>
            </a:r>
          </a:p>
          <a:p>
            <a:endParaRPr lang="en-GB" sz="1700" dirty="0"/>
          </a:p>
          <a:p>
            <a:r>
              <a:rPr lang="en-GB" sz="1700" dirty="0"/>
              <a:t>   </a:t>
            </a:r>
            <a:r>
              <a:rPr lang="en-GB" sz="1700" dirty="0" err="1"/>
              <a:t>useEffect</a:t>
            </a:r>
            <a:r>
              <a:rPr lang="en-GB" sz="1700" dirty="0"/>
              <a:t>(() =&gt; { console.log(`State has changed to ${text}`); }, [text]);</a:t>
            </a:r>
          </a:p>
          <a:p>
            <a:endParaRPr lang="en-GB" sz="1700" dirty="0"/>
          </a:p>
          <a:p>
            <a:r>
              <a:rPr lang="en-GB" sz="1700" dirty="0"/>
              <a:t>   </a:t>
            </a:r>
            <a:r>
              <a:rPr lang="en-GB" sz="1700" dirty="0">
                <a:solidFill>
                  <a:schemeClr val="tx2">
                    <a:lumMod val="75000"/>
                  </a:schemeClr>
                </a:solidFill>
              </a:rPr>
              <a:t>// Monitor counter mounting and unmounting</a:t>
            </a:r>
          </a:p>
          <a:p>
            <a:r>
              <a:rPr lang="en-GB" sz="1700" dirty="0"/>
              <a:t>   </a:t>
            </a:r>
            <a:r>
              <a:rPr lang="en-GB" sz="1700" dirty="0" err="1"/>
              <a:t>useEffect</a:t>
            </a:r>
            <a:r>
              <a:rPr lang="en-GB" sz="1700" dirty="0"/>
              <a:t>(() =&gt; {</a:t>
            </a:r>
          </a:p>
          <a:p>
            <a:r>
              <a:rPr lang="en-GB" sz="1700" dirty="0"/>
              <a:t>      console.log(`The component has mounted`);</a:t>
            </a:r>
          </a:p>
          <a:p>
            <a:r>
              <a:rPr lang="en-GB" sz="1700" dirty="0"/>
              <a:t>      return () =&gt; { console.log(`Component has unmounted`); };</a:t>
            </a:r>
          </a:p>
          <a:p>
            <a:r>
              <a:rPr lang="en-GB" sz="1700" dirty="0"/>
              <a:t>   }, [ ]);</a:t>
            </a:r>
          </a:p>
          <a:p>
            <a:r>
              <a:rPr lang="en-GB" sz="1700" dirty="0"/>
              <a:t>}</a:t>
            </a:r>
          </a:p>
          <a:p>
            <a:r>
              <a:rPr lang="en-GB" sz="1700" dirty="0"/>
              <a:t>export default </a:t>
            </a:r>
            <a:r>
              <a:rPr lang="en-GB" sz="1700" dirty="0" err="1"/>
              <a:t>EffectTester</a:t>
            </a:r>
            <a:endParaRPr lang="en-GB" sz="1700" dirty="0"/>
          </a:p>
        </p:txBody>
      </p:sp>
      <p:pic>
        <p:nvPicPr>
          <p:cNvPr id="7" name="Picture 6">
            <a:extLst>
              <a:ext uri="{FF2B5EF4-FFF2-40B4-BE49-F238E27FC236}">
                <a16:creationId xmlns:a16="http://schemas.microsoft.com/office/drawing/2014/main" id="{BFAE8312-295C-A702-74CB-5673C35AC88A}"/>
              </a:ext>
            </a:extLst>
          </p:cNvPr>
          <p:cNvPicPr>
            <a:picLocks noChangeAspect="1"/>
          </p:cNvPicPr>
          <p:nvPr/>
        </p:nvPicPr>
        <p:blipFill>
          <a:blip r:embed="rId2"/>
          <a:stretch>
            <a:fillRect/>
          </a:stretch>
        </p:blipFill>
        <p:spPr>
          <a:xfrm>
            <a:off x="6001327" y="0"/>
            <a:ext cx="3063298" cy="1837979"/>
          </a:xfrm>
          <a:prstGeom prst="rect">
            <a:avLst/>
          </a:prstGeom>
        </p:spPr>
      </p:pic>
      <p:sp>
        <p:nvSpPr>
          <p:cNvPr id="8" name="TextBox 7">
            <a:extLst>
              <a:ext uri="{FF2B5EF4-FFF2-40B4-BE49-F238E27FC236}">
                <a16:creationId xmlns:a16="http://schemas.microsoft.com/office/drawing/2014/main" id="{03345E8D-5845-A1D6-3F15-BE4DD4D6DC11}"/>
              </a:ext>
            </a:extLst>
          </p:cNvPr>
          <p:cNvSpPr txBox="1"/>
          <p:nvPr/>
        </p:nvSpPr>
        <p:spPr>
          <a:xfrm>
            <a:off x="0" y="1213637"/>
            <a:ext cx="1938992" cy="338554"/>
          </a:xfrm>
          <a:prstGeom prst="rect">
            <a:avLst/>
          </a:prstGeom>
          <a:noFill/>
        </p:spPr>
        <p:txBody>
          <a:bodyPr wrap="none" rtlCol="0">
            <a:spAutoFit/>
          </a:bodyPr>
          <a:lstStyle/>
          <a:p>
            <a:r>
              <a:rPr lang="en-GB" sz="1600" b="1" dirty="0" err="1"/>
              <a:t>src</a:t>
            </a:r>
            <a:r>
              <a:rPr lang="en-GB" sz="1600" b="1" dirty="0"/>
              <a:t>/EffectTester.js</a:t>
            </a:r>
          </a:p>
        </p:txBody>
      </p:sp>
      <p:sp>
        <p:nvSpPr>
          <p:cNvPr id="9" name="TextBox 8">
            <a:extLst>
              <a:ext uri="{FF2B5EF4-FFF2-40B4-BE49-F238E27FC236}">
                <a16:creationId xmlns:a16="http://schemas.microsoft.com/office/drawing/2014/main" id="{14578655-1B01-4CE6-7397-514D03639727}"/>
              </a:ext>
            </a:extLst>
          </p:cNvPr>
          <p:cNvSpPr txBox="1"/>
          <p:nvPr/>
        </p:nvSpPr>
        <p:spPr>
          <a:xfrm>
            <a:off x="6169024" y="4486916"/>
            <a:ext cx="2895601"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EffectTester</a:t>
            </a:r>
            <a:r>
              <a:rPr lang="en-GB" sz="1200" dirty="0"/>
              <a:t> from ‘./</a:t>
            </a:r>
            <a:r>
              <a:rPr lang="en-GB" sz="1200" dirty="0" err="1"/>
              <a:t>EffectTester</a:t>
            </a:r>
            <a:r>
              <a:rPr lang="en-GB" sz="1200" dirty="0"/>
              <a:t>';</a:t>
            </a:r>
          </a:p>
          <a:p>
            <a:r>
              <a:rPr lang="en-GB" sz="1200" dirty="0"/>
              <a:t>….</a:t>
            </a:r>
          </a:p>
          <a:p>
            <a:r>
              <a:rPr lang="en-GB" sz="1200" dirty="0"/>
              <a:t>function example()</a:t>
            </a:r>
          </a:p>
          <a:p>
            <a:r>
              <a:rPr lang="en-GB" sz="1200" dirty="0"/>
              <a:t>{</a:t>
            </a:r>
          </a:p>
          <a:p>
            <a:r>
              <a:rPr lang="en-GB" sz="1200" dirty="0"/>
              <a:t>   return &lt;</a:t>
            </a:r>
            <a:r>
              <a:rPr lang="en-GB" sz="1200" dirty="0" err="1"/>
              <a:t>EffectTester</a:t>
            </a:r>
            <a:r>
              <a:rPr lang="en-GB" sz="1200" dirty="0"/>
              <a:t>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10" name="TextBox 9">
            <a:extLst>
              <a:ext uri="{FF2B5EF4-FFF2-40B4-BE49-F238E27FC236}">
                <a16:creationId xmlns:a16="http://schemas.microsoft.com/office/drawing/2014/main" id="{8EFC5FFE-C4B4-3ED5-BDD0-A590185605AF}"/>
              </a:ext>
            </a:extLst>
          </p:cNvPr>
          <p:cNvSpPr txBox="1"/>
          <p:nvPr/>
        </p:nvSpPr>
        <p:spPr>
          <a:xfrm>
            <a:off x="7749841" y="4169274"/>
            <a:ext cx="1314784" cy="338554"/>
          </a:xfrm>
          <a:prstGeom prst="rect">
            <a:avLst/>
          </a:prstGeom>
          <a:noFill/>
        </p:spPr>
        <p:txBody>
          <a:bodyPr wrap="none" rtlCol="0">
            <a:spAutoFit/>
          </a:bodyPr>
          <a:lstStyle/>
          <a:p>
            <a:r>
              <a:rPr lang="en-GB" sz="1600" b="1" dirty="0" err="1"/>
              <a:t>src</a:t>
            </a:r>
            <a:r>
              <a:rPr lang="en-GB" sz="1600" b="1" dirty="0"/>
              <a:t>/index.js</a:t>
            </a:r>
          </a:p>
        </p:txBody>
      </p:sp>
    </p:spTree>
    <p:extLst>
      <p:ext uri="{BB962C8B-B14F-4D97-AF65-F5344CB8AC3E}">
        <p14:creationId xmlns:p14="http://schemas.microsoft.com/office/powerpoint/2010/main" val="30367784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C6F8A-CF7C-9284-8489-BB54A17D1515}"/>
              </a:ext>
            </a:extLst>
          </p:cNvPr>
          <p:cNvSpPr>
            <a:spLocks noGrp="1"/>
          </p:cNvSpPr>
          <p:nvPr>
            <p:ph type="title"/>
          </p:nvPr>
        </p:nvSpPr>
        <p:spPr>
          <a:xfrm>
            <a:off x="257175" y="0"/>
            <a:ext cx="8686800" cy="500514"/>
          </a:xfrm>
        </p:spPr>
        <p:txBody>
          <a:bodyPr/>
          <a:lstStyle/>
          <a:p>
            <a:r>
              <a:rPr lang="en-GB" dirty="0"/>
              <a:t>Passing Data Down</a:t>
            </a:r>
          </a:p>
        </p:txBody>
      </p:sp>
      <p:sp>
        <p:nvSpPr>
          <p:cNvPr id="3" name="Content Placeholder 2">
            <a:extLst>
              <a:ext uri="{FF2B5EF4-FFF2-40B4-BE49-F238E27FC236}">
                <a16:creationId xmlns:a16="http://schemas.microsoft.com/office/drawing/2014/main" id="{33662962-EDFD-65A7-C1BD-11C017199AFD}"/>
              </a:ext>
            </a:extLst>
          </p:cNvPr>
          <p:cNvSpPr>
            <a:spLocks noGrp="1"/>
          </p:cNvSpPr>
          <p:nvPr>
            <p:ph idx="1"/>
          </p:nvPr>
        </p:nvSpPr>
        <p:spPr>
          <a:xfrm>
            <a:off x="257175" y="500515"/>
            <a:ext cx="8686800" cy="721894"/>
          </a:xfrm>
        </p:spPr>
        <p:txBody>
          <a:bodyPr/>
          <a:lstStyle/>
          <a:p>
            <a:r>
              <a:rPr lang="en-GB" dirty="0"/>
              <a:t>You can pass state values down to subcomponents using properties</a:t>
            </a:r>
          </a:p>
          <a:p>
            <a:r>
              <a:rPr lang="en-GB" dirty="0"/>
              <a:t>This is a good way to pass state changes between components</a:t>
            </a:r>
          </a:p>
        </p:txBody>
      </p:sp>
      <p:sp>
        <p:nvSpPr>
          <p:cNvPr id="4" name="Footer Placeholder 3">
            <a:extLst>
              <a:ext uri="{FF2B5EF4-FFF2-40B4-BE49-F238E27FC236}">
                <a16:creationId xmlns:a16="http://schemas.microsoft.com/office/drawing/2014/main" id="{A99F657C-0606-330C-AD14-53661BC05AA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03CCFCA-1ED3-494D-E77F-981DCC49A958}"/>
              </a:ext>
            </a:extLst>
          </p:cNvPr>
          <p:cNvSpPr txBox="1"/>
          <p:nvPr/>
        </p:nvSpPr>
        <p:spPr>
          <a:xfrm>
            <a:off x="192548" y="1306909"/>
            <a:ext cx="8816054" cy="5493812"/>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a:t>
            </a:r>
            <a:r>
              <a:rPr lang="en-GB" sz="1700" dirty="0" err="1"/>
              <a:t>MainContent</a:t>
            </a:r>
            <a:r>
              <a:rPr lang="en-GB" sz="1700" dirty="0"/>
              <a:t>(props) {</a:t>
            </a:r>
          </a:p>
          <a:p>
            <a:r>
              <a:rPr lang="en-GB" sz="1700" dirty="0"/>
              <a:t>  </a:t>
            </a:r>
            <a:r>
              <a:rPr lang="en-GB" sz="1700" dirty="0" err="1"/>
              <a:t>const</a:t>
            </a:r>
            <a:r>
              <a:rPr lang="en-GB" sz="1700" dirty="0"/>
              <a:t> [page, </a:t>
            </a:r>
            <a:r>
              <a:rPr lang="en-GB" sz="1700" dirty="0" err="1"/>
              <a:t>setPage</a:t>
            </a:r>
            <a:r>
              <a:rPr lang="en-GB" sz="1700" dirty="0"/>
              <a:t>] = </a:t>
            </a:r>
            <a:r>
              <a:rPr lang="en-GB" sz="1700" dirty="0" err="1"/>
              <a:t>useState</a:t>
            </a:r>
            <a:r>
              <a:rPr lang="en-GB" sz="1700" dirty="0"/>
              <a:t>(1);</a:t>
            </a:r>
          </a:p>
          <a:p>
            <a:r>
              <a:rPr lang="en-GB" sz="1700" dirty="0"/>
              <a:t>  </a:t>
            </a:r>
            <a:r>
              <a:rPr lang="en-GB" sz="1700" dirty="0" err="1"/>
              <a:t>const</a:t>
            </a:r>
            <a:r>
              <a:rPr lang="en-GB" sz="1700" dirty="0"/>
              <a:t> [</a:t>
            </a:r>
            <a:r>
              <a:rPr lang="en-GB" sz="1700" b="1" dirty="0" err="1"/>
              <a:t>msg</a:t>
            </a:r>
            <a:r>
              <a:rPr lang="en-GB" sz="1700" dirty="0"/>
              <a:t>, </a:t>
            </a:r>
            <a:r>
              <a:rPr lang="en-GB" sz="1700" dirty="0" err="1"/>
              <a:t>setMsg</a:t>
            </a:r>
            <a:r>
              <a:rPr lang="en-GB" sz="1700" dirty="0"/>
              <a:t>] = </a:t>
            </a:r>
            <a:r>
              <a:rPr lang="en-GB" sz="1700" dirty="0" err="1"/>
              <a:t>useState</a:t>
            </a:r>
            <a:r>
              <a:rPr lang="en-GB" sz="1700" dirty="0"/>
              <a:t>(“Hello World”);</a:t>
            </a:r>
          </a:p>
          <a:p>
            <a:endParaRPr lang="en-GB" sz="1700" dirty="0"/>
          </a:p>
          <a:p>
            <a:r>
              <a:rPr lang="en-GB" sz="1700" dirty="0"/>
              <a:t>  function </a:t>
            </a:r>
            <a:r>
              <a:rPr lang="en-GB" sz="1700" dirty="0" err="1"/>
              <a:t>changePage</a:t>
            </a:r>
            <a:r>
              <a:rPr lang="en-GB" sz="1700" dirty="0"/>
              <a:t>(page) { </a:t>
            </a:r>
          </a:p>
          <a:p>
            <a:r>
              <a:rPr lang="en-GB" sz="1700" dirty="0"/>
              <a:t>      switch(page)</a:t>
            </a:r>
          </a:p>
          <a:p>
            <a:r>
              <a:rPr lang="en-GB" sz="1700" dirty="0"/>
              <a:t>      {</a:t>
            </a:r>
          </a:p>
          <a:p>
            <a:r>
              <a:rPr lang="en-GB" sz="1700" dirty="0"/>
              <a:t>      case 1: return &lt;</a:t>
            </a:r>
            <a:r>
              <a:rPr lang="en-GB" sz="1700" dirty="0" err="1"/>
              <a:t>PageOne</a:t>
            </a:r>
            <a:r>
              <a:rPr lang="en-GB" sz="1700" dirty="0"/>
              <a:t> message={</a:t>
            </a:r>
            <a:r>
              <a:rPr lang="en-GB" sz="1700" b="1" dirty="0" err="1"/>
              <a:t>msg</a:t>
            </a:r>
            <a:r>
              <a:rPr lang="en-GB" sz="1700" dirty="0"/>
              <a:t>} /&gt;; </a:t>
            </a:r>
          </a:p>
          <a:p>
            <a:r>
              <a:rPr lang="en-GB" sz="1700" dirty="0"/>
              <a:t>      case 2: return &lt;</a:t>
            </a:r>
            <a:r>
              <a:rPr lang="en-GB" sz="1700" dirty="0" err="1"/>
              <a:t>PageTwo</a:t>
            </a:r>
            <a:r>
              <a:rPr lang="en-GB" sz="1700" dirty="0"/>
              <a:t> message={</a:t>
            </a:r>
            <a:r>
              <a:rPr lang="en-GB" sz="1700" b="1" dirty="0" err="1"/>
              <a:t>msg</a:t>
            </a:r>
            <a:r>
              <a:rPr lang="en-GB" sz="1700" dirty="0"/>
              <a:t>} /&gt;; </a:t>
            </a:r>
          </a:p>
          <a:p>
            <a:r>
              <a:rPr lang="en-GB" sz="1700" dirty="0"/>
              <a:t>      default: return &lt;</a:t>
            </a:r>
            <a:r>
              <a:rPr lang="en-GB" sz="1700" dirty="0" err="1"/>
              <a:t>PageThree</a:t>
            </a:r>
            <a:r>
              <a:rPr lang="en-GB" sz="1700" dirty="0"/>
              <a:t> message={</a:t>
            </a:r>
            <a:r>
              <a:rPr lang="en-GB" sz="1700" b="1" dirty="0" err="1"/>
              <a:t>msg</a:t>
            </a:r>
            <a:r>
              <a:rPr lang="en-GB" sz="1700" dirty="0"/>
              <a:t>} /&gt;;</a:t>
            </a:r>
          </a:p>
          <a:p>
            <a:r>
              <a:rPr lang="en-GB" sz="1700" dirty="0"/>
              <a:t>       }</a:t>
            </a:r>
          </a:p>
          <a:p>
            <a:r>
              <a:rPr lang="en-GB" sz="1700" dirty="0"/>
              <a:t>  };</a:t>
            </a:r>
          </a:p>
          <a:p>
            <a:r>
              <a:rPr lang="en-GB" sz="1700" dirty="0"/>
              <a:t> </a:t>
            </a:r>
          </a:p>
          <a:p>
            <a:r>
              <a:rPr lang="en-GB" sz="1600" dirty="0"/>
              <a:t>  return (</a:t>
            </a:r>
          </a:p>
          <a:p>
            <a:r>
              <a:rPr lang="en-GB" sz="1600" dirty="0"/>
              <a:t>        { </a:t>
            </a:r>
            <a:r>
              <a:rPr lang="en-GB" sz="1600" dirty="0" err="1"/>
              <a:t>changePage</a:t>
            </a:r>
            <a:r>
              <a:rPr lang="en-GB" sz="1600" dirty="0"/>
              <a:t>(); }</a:t>
            </a:r>
          </a:p>
          <a:p>
            <a:r>
              <a:rPr lang="en-GB" sz="1600" dirty="0"/>
              <a:t>        &lt;button </a:t>
            </a:r>
            <a:r>
              <a:rPr lang="en-GB" sz="1600" dirty="0" err="1"/>
              <a:t>onClick</a:t>
            </a:r>
            <a:r>
              <a:rPr lang="en-GB" sz="1600" dirty="0"/>
              <a:t>={() =&gt; </a:t>
            </a:r>
            <a:r>
              <a:rPr lang="en-GB" sz="1600" dirty="0" err="1"/>
              <a:t>setPage</a:t>
            </a:r>
            <a:r>
              <a:rPr lang="en-GB" sz="1600" dirty="0"/>
              <a:t>(1)}&gt;Page 1&lt;/button&gt;    </a:t>
            </a:r>
          </a:p>
          <a:p>
            <a:r>
              <a:rPr lang="en-GB" sz="1600" dirty="0"/>
              <a:t>        &lt;button </a:t>
            </a:r>
            <a:r>
              <a:rPr lang="en-GB" sz="1600" dirty="0" err="1"/>
              <a:t>onClick</a:t>
            </a:r>
            <a:r>
              <a:rPr lang="en-GB" sz="1600" dirty="0"/>
              <a:t>={() =&gt; </a:t>
            </a:r>
            <a:r>
              <a:rPr lang="en-GB" sz="1600" dirty="0" err="1"/>
              <a:t>setPage</a:t>
            </a:r>
            <a:r>
              <a:rPr lang="en-GB" sz="1600" dirty="0"/>
              <a:t>(2)}&gt;Page 2&lt;/button&gt;    </a:t>
            </a:r>
          </a:p>
          <a:p>
            <a:r>
              <a:rPr lang="en-GB" sz="1600" dirty="0"/>
              <a:t>        &lt;button </a:t>
            </a:r>
            <a:r>
              <a:rPr lang="en-GB" sz="1600" dirty="0" err="1"/>
              <a:t>onClick</a:t>
            </a:r>
            <a:r>
              <a:rPr lang="en-GB" sz="1600" dirty="0"/>
              <a:t>={() =&gt; </a:t>
            </a:r>
            <a:r>
              <a:rPr lang="en-GB" sz="1600" dirty="0" err="1"/>
              <a:t>setPage</a:t>
            </a:r>
            <a:r>
              <a:rPr lang="en-GB" sz="1600" dirty="0"/>
              <a:t>(3)}&gt;Page 3&lt;/button&gt;    </a:t>
            </a:r>
          </a:p>
          <a:p>
            <a:r>
              <a:rPr lang="en-GB" sz="1600" dirty="0"/>
              <a:t>  );</a:t>
            </a:r>
          </a:p>
          <a:p>
            <a:r>
              <a:rPr lang="en-GB" sz="1700" dirty="0"/>
              <a:t>}</a:t>
            </a:r>
          </a:p>
        </p:txBody>
      </p:sp>
      <p:sp>
        <p:nvSpPr>
          <p:cNvPr id="6" name="TextBox 5">
            <a:extLst>
              <a:ext uri="{FF2B5EF4-FFF2-40B4-BE49-F238E27FC236}">
                <a16:creationId xmlns:a16="http://schemas.microsoft.com/office/drawing/2014/main" id="{8AA14CD4-DF01-1F99-0EC9-EBA377B5F452}"/>
              </a:ext>
            </a:extLst>
          </p:cNvPr>
          <p:cNvSpPr txBox="1"/>
          <p:nvPr/>
        </p:nvSpPr>
        <p:spPr>
          <a:xfrm>
            <a:off x="5933932" y="1389803"/>
            <a:ext cx="3017520" cy="923330"/>
          </a:xfrm>
          <a:prstGeom prst="rect">
            <a:avLst/>
          </a:prstGeom>
          <a:noFill/>
          <a:ln>
            <a:solidFill>
              <a:schemeClr val="tx1"/>
            </a:solidFill>
          </a:ln>
        </p:spPr>
        <p:txBody>
          <a:bodyPr wrap="square" rtlCol="0">
            <a:spAutoFit/>
          </a:bodyPr>
          <a:lstStyle/>
          <a:p>
            <a:r>
              <a:rPr lang="en-GB" dirty="0"/>
              <a:t>Assumes we have created 3 components </a:t>
            </a:r>
            <a:r>
              <a:rPr lang="en-GB" dirty="0" err="1"/>
              <a:t>PageOne</a:t>
            </a:r>
            <a:r>
              <a:rPr lang="en-GB" dirty="0"/>
              <a:t>, </a:t>
            </a:r>
            <a:r>
              <a:rPr lang="en-GB" dirty="0" err="1"/>
              <a:t>PageTwo</a:t>
            </a:r>
            <a:r>
              <a:rPr lang="en-GB" dirty="0"/>
              <a:t> and </a:t>
            </a:r>
            <a:r>
              <a:rPr lang="en-GB" dirty="0" err="1"/>
              <a:t>PageThree</a:t>
            </a:r>
            <a:endParaRPr lang="en-GB" dirty="0"/>
          </a:p>
        </p:txBody>
      </p:sp>
      <p:sp>
        <p:nvSpPr>
          <p:cNvPr id="7" name="TextBox 6">
            <a:extLst>
              <a:ext uri="{FF2B5EF4-FFF2-40B4-BE49-F238E27FC236}">
                <a16:creationId xmlns:a16="http://schemas.microsoft.com/office/drawing/2014/main" id="{048B9D5A-6975-CA4C-066D-2ECE78F6C1A4}"/>
              </a:ext>
            </a:extLst>
          </p:cNvPr>
          <p:cNvSpPr txBox="1"/>
          <p:nvPr/>
        </p:nvSpPr>
        <p:spPr>
          <a:xfrm>
            <a:off x="5757693" y="3349418"/>
            <a:ext cx="3017520" cy="1477328"/>
          </a:xfrm>
          <a:prstGeom prst="rect">
            <a:avLst/>
          </a:prstGeom>
          <a:noFill/>
        </p:spPr>
        <p:txBody>
          <a:bodyPr wrap="square" rtlCol="0">
            <a:spAutoFit/>
          </a:bodyPr>
          <a:lstStyle/>
          <a:p>
            <a:r>
              <a:rPr lang="en-GB" dirty="0"/>
              <a:t>Passing the “</a:t>
            </a:r>
            <a:r>
              <a:rPr lang="en-GB" dirty="0" err="1"/>
              <a:t>msg</a:t>
            </a:r>
            <a:r>
              <a:rPr lang="en-GB" dirty="0"/>
              <a:t>” state variable to the Page components. Remember these components are being re-rendered</a:t>
            </a:r>
          </a:p>
        </p:txBody>
      </p:sp>
      <p:sp>
        <p:nvSpPr>
          <p:cNvPr id="8" name="Right Brace 7">
            <a:extLst>
              <a:ext uri="{FF2B5EF4-FFF2-40B4-BE49-F238E27FC236}">
                <a16:creationId xmlns:a16="http://schemas.microsoft.com/office/drawing/2014/main" id="{DF033557-CE89-8A9B-A3F7-123B2E065E18}"/>
              </a:ext>
            </a:extLst>
          </p:cNvPr>
          <p:cNvSpPr/>
          <p:nvPr/>
        </p:nvSpPr>
        <p:spPr bwMode="auto">
          <a:xfrm>
            <a:off x="5339528" y="3429000"/>
            <a:ext cx="184776" cy="763974"/>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ight Brace 8">
            <a:extLst>
              <a:ext uri="{FF2B5EF4-FFF2-40B4-BE49-F238E27FC236}">
                <a16:creationId xmlns:a16="http://schemas.microsoft.com/office/drawing/2014/main" id="{491870A5-25FA-51E3-B9E4-5F103CD191B8}"/>
              </a:ext>
            </a:extLst>
          </p:cNvPr>
          <p:cNvSpPr/>
          <p:nvPr/>
        </p:nvSpPr>
        <p:spPr bwMode="auto">
          <a:xfrm>
            <a:off x="5549846" y="5476529"/>
            <a:ext cx="184776" cy="763974"/>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499683DB-12C4-3755-AE20-BA8EF24C3404}"/>
              </a:ext>
            </a:extLst>
          </p:cNvPr>
          <p:cNvSpPr txBox="1"/>
          <p:nvPr/>
        </p:nvSpPr>
        <p:spPr>
          <a:xfrm>
            <a:off x="5862852" y="5213569"/>
            <a:ext cx="3017520" cy="1200329"/>
          </a:xfrm>
          <a:prstGeom prst="rect">
            <a:avLst/>
          </a:prstGeom>
          <a:noFill/>
        </p:spPr>
        <p:txBody>
          <a:bodyPr wrap="square" rtlCol="0">
            <a:spAutoFit/>
          </a:bodyPr>
          <a:lstStyle/>
          <a:p>
            <a:r>
              <a:rPr lang="en-GB" dirty="0"/>
              <a:t>When a user clicks on a button, the page state changes and this causes the component to re-render</a:t>
            </a:r>
          </a:p>
        </p:txBody>
      </p:sp>
      <p:sp>
        <p:nvSpPr>
          <p:cNvPr id="11" name="TextBox 10">
            <a:extLst>
              <a:ext uri="{FF2B5EF4-FFF2-40B4-BE49-F238E27FC236}">
                <a16:creationId xmlns:a16="http://schemas.microsoft.com/office/drawing/2014/main" id="{97219A86-E72D-D1D6-759C-EF1C163059B1}"/>
              </a:ext>
            </a:extLst>
          </p:cNvPr>
          <p:cNvSpPr txBox="1"/>
          <p:nvPr/>
        </p:nvSpPr>
        <p:spPr>
          <a:xfrm>
            <a:off x="4320895" y="2390393"/>
            <a:ext cx="4623080" cy="977191"/>
          </a:xfrm>
          <a:prstGeom prst="rect">
            <a:avLst/>
          </a:prstGeom>
          <a:noFill/>
          <a:ln>
            <a:solidFill>
              <a:schemeClr val="tx1"/>
            </a:solidFill>
          </a:ln>
        </p:spPr>
        <p:txBody>
          <a:bodyPr wrap="square" rtlCol="0">
            <a:spAutoFit/>
          </a:bodyPr>
          <a:lstStyle/>
          <a:p>
            <a:r>
              <a:rPr lang="en-GB" sz="1150" i="1" dirty="0"/>
              <a:t>Note: this is </a:t>
            </a:r>
            <a:r>
              <a:rPr lang="en-GB" sz="1150" i="1" u="sng" dirty="0"/>
              <a:t>not</a:t>
            </a:r>
            <a:r>
              <a:rPr lang="en-GB" sz="1150" i="1" dirty="0"/>
              <a:t> a function component, it is just a JavaScript function that returns JSX. As alternative, we could have created a separate </a:t>
            </a:r>
            <a:r>
              <a:rPr lang="en-GB" sz="1150" i="1" dirty="0" err="1"/>
              <a:t>PageManager</a:t>
            </a:r>
            <a:r>
              <a:rPr lang="en-GB" sz="1150" i="1" dirty="0"/>
              <a:t> component in a separate file and then used it like this &lt;</a:t>
            </a:r>
            <a:r>
              <a:rPr lang="en-GB" sz="1150" i="1" dirty="0" err="1"/>
              <a:t>PageManager</a:t>
            </a:r>
            <a:r>
              <a:rPr lang="en-GB" sz="1150" i="1" dirty="0"/>
              <a:t> page={page} /&gt;. But the code is quite short and fairly specific to the </a:t>
            </a:r>
            <a:r>
              <a:rPr lang="en-GB" sz="1150" i="1" dirty="0" err="1"/>
              <a:t>MainContent</a:t>
            </a:r>
            <a:r>
              <a:rPr lang="en-GB" sz="1150" i="1" dirty="0"/>
              <a:t> component.</a:t>
            </a:r>
          </a:p>
        </p:txBody>
      </p:sp>
      <p:sp>
        <p:nvSpPr>
          <p:cNvPr id="12" name="Arrow: Right 11">
            <a:extLst>
              <a:ext uri="{FF2B5EF4-FFF2-40B4-BE49-F238E27FC236}">
                <a16:creationId xmlns:a16="http://schemas.microsoft.com/office/drawing/2014/main" id="{49F0DEDB-6770-8B32-13BB-4DBF64C19971}"/>
              </a:ext>
            </a:extLst>
          </p:cNvPr>
          <p:cNvSpPr/>
          <p:nvPr/>
        </p:nvSpPr>
        <p:spPr bwMode="auto">
          <a:xfrm rot="10800000">
            <a:off x="3325525" y="2604086"/>
            <a:ext cx="995370" cy="452388"/>
          </a:xfrm>
          <a:prstGeom prst="rightArrow">
            <a:avLst>
              <a:gd name="adj1" fmla="val 50000"/>
              <a:gd name="adj2" fmla="val 73881"/>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4101080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B9B09-684B-5691-5E8E-B9C86B4D7547}"/>
              </a:ext>
            </a:extLst>
          </p:cNvPr>
          <p:cNvSpPr>
            <a:spLocks noGrp="1"/>
          </p:cNvSpPr>
          <p:nvPr>
            <p:ph type="title"/>
          </p:nvPr>
        </p:nvSpPr>
        <p:spPr>
          <a:xfrm>
            <a:off x="257175" y="-1"/>
            <a:ext cx="8686800" cy="734113"/>
          </a:xfrm>
        </p:spPr>
        <p:txBody>
          <a:bodyPr/>
          <a:lstStyle/>
          <a:p>
            <a:r>
              <a:rPr lang="en-GB" dirty="0"/>
              <a:t>Passing Data Up</a:t>
            </a:r>
          </a:p>
        </p:txBody>
      </p:sp>
      <p:sp>
        <p:nvSpPr>
          <p:cNvPr id="3" name="Content Placeholder 2">
            <a:extLst>
              <a:ext uri="{FF2B5EF4-FFF2-40B4-BE49-F238E27FC236}">
                <a16:creationId xmlns:a16="http://schemas.microsoft.com/office/drawing/2014/main" id="{1DD8338D-4DDC-CA73-E531-C9500EBBA91B}"/>
              </a:ext>
            </a:extLst>
          </p:cNvPr>
          <p:cNvSpPr>
            <a:spLocks noGrp="1"/>
          </p:cNvSpPr>
          <p:nvPr>
            <p:ph idx="1"/>
          </p:nvPr>
        </p:nvSpPr>
        <p:spPr>
          <a:xfrm>
            <a:off x="450093" y="734113"/>
            <a:ext cx="8348045" cy="1129328"/>
          </a:xfrm>
        </p:spPr>
        <p:txBody>
          <a:bodyPr/>
          <a:lstStyle/>
          <a:p>
            <a:r>
              <a:rPr lang="en-GB" dirty="0"/>
              <a:t>Pass a </a:t>
            </a:r>
            <a:r>
              <a:rPr lang="en-GB" dirty="0" err="1"/>
              <a:t>callback</a:t>
            </a:r>
            <a:r>
              <a:rPr lang="en-GB" dirty="0"/>
              <a:t> function into the child component as a property. </a:t>
            </a:r>
          </a:p>
          <a:p>
            <a:pPr lvl="1"/>
            <a:r>
              <a:rPr lang="en-GB" dirty="0"/>
              <a:t>Since the </a:t>
            </a:r>
            <a:r>
              <a:rPr lang="en-GB" dirty="0" err="1"/>
              <a:t>callback</a:t>
            </a:r>
            <a:r>
              <a:rPr lang="en-GB" dirty="0"/>
              <a:t> was declared within the parent component it had access to the properties and state variables of the parent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F1F0268B-A9A3-972F-697B-11314F0ED8D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CE5F75F-871C-992D-C6B1-44FB0E9D6838}"/>
              </a:ext>
            </a:extLst>
          </p:cNvPr>
          <p:cNvSpPr txBox="1"/>
          <p:nvPr/>
        </p:nvSpPr>
        <p:spPr>
          <a:xfrm>
            <a:off x="79375" y="1863441"/>
            <a:ext cx="6229985" cy="2646878"/>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function </a:t>
            </a:r>
            <a:r>
              <a:rPr lang="en-GB" sz="1700" dirty="0" err="1"/>
              <a:t>MainContent</a:t>
            </a:r>
            <a:r>
              <a:rPr lang="en-GB" sz="1700" dirty="0"/>
              <a:t>(props) {</a:t>
            </a:r>
          </a:p>
          <a:p>
            <a:r>
              <a:rPr lang="en-GB" sz="1700" dirty="0"/>
              <a:t>  </a:t>
            </a:r>
            <a:r>
              <a:rPr lang="en-GB" sz="1700" dirty="0" err="1"/>
              <a:t>const</a:t>
            </a:r>
            <a:r>
              <a:rPr lang="en-GB" sz="1700" dirty="0"/>
              <a:t> [</a:t>
            </a:r>
            <a:r>
              <a:rPr lang="en-GB" sz="1700" dirty="0" err="1"/>
              <a:t>msg</a:t>
            </a:r>
            <a:r>
              <a:rPr lang="en-GB" sz="1700" dirty="0"/>
              <a:t>, </a:t>
            </a:r>
            <a:r>
              <a:rPr lang="en-GB" sz="1700" dirty="0" err="1"/>
              <a:t>setMsg</a:t>
            </a:r>
            <a:r>
              <a:rPr lang="en-GB" sz="1700" dirty="0"/>
              <a:t>] = </a:t>
            </a:r>
            <a:r>
              <a:rPr lang="en-GB" sz="1700" dirty="0" err="1"/>
              <a:t>useState</a:t>
            </a:r>
            <a:r>
              <a:rPr lang="en-GB" sz="1700" dirty="0"/>
              <a:t>(“Hello World”);</a:t>
            </a:r>
          </a:p>
          <a:p>
            <a:endParaRPr lang="en-GB" sz="1700" dirty="0"/>
          </a:p>
          <a:p>
            <a:r>
              <a:rPr lang="en-GB" sz="1700" dirty="0"/>
              <a:t>  function </a:t>
            </a:r>
            <a:r>
              <a:rPr lang="en-GB" sz="1700" b="1" dirty="0" err="1"/>
              <a:t>changeMessage</a:t>
            </a:r>
            <a:r>
              <a:rPr lang="en-GB" sz="1700" dirty="0"/>
              <a:t>(</a:t>
            </a:r>
            <a:r>
              <a:rPr lang="en-GB" sz="1700" dirty="0" err="1"/>
              <a:t>newMsg</a:t>
            </a:r>
            <a:r>
              <a:rPr lang="en-GB" sz="1700" dirty="0"/>
              <a:t>) {  </a:t>
            </a:r>
            <a:r>
              <a:rPr lang="en-GB" sz="1700" dirty="0" err="1"/>
              <a:t>setMsg</a:t>
            </a:r>
            <a:r>
              <a:rPr lang="en-GB" sz="1700" dirty="0"/>
              <a:t>(</a:t>
            </a:r>
            <a:r>
              <a:rPr lang="en-GB" sz="1700" dirty="0" err="1"/>
              <a:t>newMsg</a:t>
            </a:r>
            <a:r>
              <a:rPr lang="en-GB" sz="1700" dirty="0"/>
              <a:t>); };</a:t>
            </a:r>
          </a:p>
          <a:p>
            <a:r>
              <a:rPr lang="en-GB" sz="1700" dirty="0"/>
              <a:t> </a:t>
            </a:r>
          </a:p>
          <a:p>
            <a:r>
              <a:rPr lang="en-GB" sz="1600" dirty="0"/>
              <a:t>  return (</a:t>
            </a:r>
          </a:p>
          <a:p>
            <a:r>
              <a:rPr lang="en-GB" sz="1600" dirty="0"/>
              <a:t>        &lt;h1&gt;{</a:t>
            </a:r>
            <a:r>
              <a:rPr lang="en-GB" sz="1600" dirty="0" err="1"/>
              <a:t>msg</a:t>
            </a:r>
            <a:r>
              <a:rPr lang="en-GB" sz="1600" dirty="0"/>
              <a:t>}&lt;/h1&gt;</a:t>
            </a:r>
          </a:p>
          <a:p>
            <a:r>
              <a:rPr lang="en-GB" sz="1600" dirty="0"/>
              <a:t>        &lt;Page </a:t>
            </a:r>
            <a:r>
              <a:rPr lang="en-GB" sz="1600" dirty="0" err="1"/>
              <a:t>updateCallback</a:t>
            </a:r>
            <a:r>
              <a:rPr lang="en-GB" sz="1600" dirty="0"/>
              <a:t>={</a:t>
            </a:r>
            <a:r>
              <a:rPr lang="en-GB" sz="1600" b="1" dirty="0" err="1"/>
              <a:t>changeMessage</a:t>
            </a:r>
            <a:r>
              <a:rPr lang="en-GB" sz="1600" dirty="0"/>
              <a:t>} /&gt;    </a:t>
            </a:r>
          </a:p>
          <a:p>
            <a:r>
              <a:rPr lang="en-GB" sz="1600" dirty="0"/>
              <a:t>  );</a:t>
            </a:r>
          </a:p>
          <a:p>
            <a:r>
              <a:rPr lang="en-GB" sz="1700" dirty="0"/>
              <a:t>}</a:t>
            </a:r>
          </a:p>
        </p:txBody>
      </p:sp>
      <p:sp>
        <p:nvSpPr>
          <p:cNvPr id="6" name="TextBox 5">
            <a:extLst>
              <a:ext uri="{FF2B5EF4-FFF2-40B4-BE49-F238E27FC236}">
                <a16:creationId xmlns:a16="http://schemas.microsoft.com/office/drawing/2014/main" id="{FEEB7A22-BA50-6C5E-32E5-7024D8929A00}"/>
              </a:ext>
            </a:extLst>
          </p:cNvPr>
          <p:cNvSpPr txBox="1"/>
          <p:nvPr/>
        </p:nvSpPr>
        <p:spPr>
          <a:xfrm>
            <a:off x="3088818" y="4195733"/>
            <a:ext cx="6018887" cy="240065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Page(props) {</a:t>
            </a:r>
          </a:p>
          <a:p>
            <a:endParaRPr lang="en-GB" sz="1600" dirty="0"/>
          </a:p>
          <a:p>
            <a:r>
              <a:rPr lang="en-GB" sz="1600" dirty="0"/>
              <a:t>  function </a:t>
            </a:r>
            <a:r>
              <a:rPr lang="en-GB" sz="1600" dirty="0" err="1"/>
              <a:t>buttonHandle</a:t>
            </a:r>
            <a:r>
              <a:rPr lang="en-GB" sz="1600" dirty="0"/>
              <a:t>(e) {  </a:t>
            </a:r>
            <a:r>
              <a:rPr lang="en-GB" sz="1600" dirty="0" err="1"/>
              <a:t>props.updateCallback</a:t>
            </a:r>
            <a:r>
              <a:rPr lang="en-GB" sz="1600" dirty="0"/>
              <a:t>(“Hi”); };</a:t>
            </a:r>
          </a:p>
          <a:p>
            <a:r>
              <a:rPr lang="en-GB" sz="1600" dirty="0"/>
              <a:t> </a:t>
            </a:r>
          </a:p>
          <a:p>
            <a:r>
              <a:rPr lang="en-GB" sz="1400" dirty="0"/>
              <a:t>  return (</a:t>
            </a:r>
          </a:p>
          <a:p>
            <a:r>
              <a:rPr lang="en-GB" sz="1400" dirty="0"/>
              <a:t>        &lt;div&gt;</a:t>
            </a:r>
          </a:p>
          <a:p>
            <a:r>
              <a:rPr lang="en-GB" sz="1400" dirty="0"/>
              <a:t>        &lt;button </a:t>
            </a:r>
            <a:r>
              <a:rPr lang="en-GB" sz="1400" dirty="0" err="1"/>
              <a:t>onClick</a:t>
            </a:r>
            <a:r>
              <a:rPr lang="en-GB" sz="1400" dirty="0"/>
              <a:t>={</a:t>
            </a:r>
            <a:r>
              <a:rPr lang="en-GB" sz="1400" dirty="0" err="1"/>
              <a:t>buttonHandle</a:t>
            </a:r>
            <a:r>
              <a:rPr lang="en-GB" sz="1400" dirty="0"/>
              <a:t>}&gt;Say Hi&lt;/button&gt;</a:t>
            </a:r>
          </a:p>
          <a:p>
            <a:r>
              <a:rPr lang="en-GB" sz="1400" dirty="0"/>
              <a:t>        &lt;/div&gt;</a:t>
            </a:r>
          </a:p>
          <a:p>
            <a:r>
              <a:rPr lang="en-GB" sz="1400" dirty="0"/>
              <a:t>  );</a:t>
            </a:r>
          </a:p>
          <a:p>
            <a:r>
              <a:rPr lang="en-GB" sz="1600" dirty="0"/>
              <a:t>}</a:t>
            </a:r>
          </a:p>
        </p:txBody>
      </p:sp>
      <p:cxnSp>
        <p:nvCxnSpPr>
          <p:cNvPr id="8" name="Connector: Elbow 7">
            <a:extLst>
              <a:ext uri="{FF2B5EF4-FFF2-40B4-BE49-F238E27FC236}">
                <a16:creationId xmlns:a16="http://schemas.microsoft.com/office/drawing/2014/main" id="{EDA4A588-415A-8D5F-2E40-4AAF1291BDCB}"/>
              </a:ext>
            </a:extLst>
          </p:cNvPr>
          <p:cNvCxnSpPr/>
          <p:nvPr/>
        </p:nvCxnSpPr>
        <p:spPr bwMode="auto">
          <a:xfrm rot="16200000" flipV="1">
            <a:off x="5313470" y="3541523"/>
            <a:ext cx="1871440" cy="435880"/>
          </a:xfrm>
          <a:prstGeom prst="bentConnector3">
            <a:avLst>
              <a:gd name="adj1" fmla="val 99375"/>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Connector: Elbow 10">
            <a:extLst>
              <a:ext uri="{FF2B5EF4-FFF2-40B4-BE49-F238E27FC236}">
                <a16:creationId xmlns:a16="http://schemas.microsoft.com/office/drawing/2014/main" id="{FF72ED46-EC5D-F137-3F97-0EFD96856590}"/>
              </a:ext>
            </a:extLst>
          </p:cNvPr>
          <p:cNvCxnSpPr/>
          <p:nvPr/>
        </p:nvCxnSpPr>
        <p:spPr bwMode="auto">
          <a:xfrm>
            <a:off x="2319688" y="3965608"/>
            <a:ext cx="3820015" cy="729575"/>
          </a:xfrm>
          <a:prstGeom prst="bentConnector3">
            <a:avLst>
              <a:gd name="adj1" fmla="val 99890"/>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a:extLst>
              <a:ext uri="{FF2B5EF4-FFF2-40B4-BE49-F238E27FC236}">
                <a16:creationId xmlns:a16="http://schemas.microsoft.com/office/drawing/2014/main" id="{E5E57E4A-EA64-ED2F-098C-64EC838CC7DA}"/>
              </a:ext>
            </a:extLst>
          </p:cNvPr>
          <p:cNvSpPr txBox="1"/>
          <p:nvPr/>
        </p:nvSpPr>
        <p:spPr>
          <a:xfrm>
            <a:off x="6574055" y="2228671"/>
            <a:ext cx="2485017" cy="1569660"/>
          </a:xfrm>
          <a:prstGeom prst="rect">
            <a:avLst/>
          </a:prstGeom>
          <a:noFill/>
        </p:spPr>
        <p:txBody>
          <a:bodyPr wrap="square" rtlCol="0">
            <a:spAutoFit/>
          </a:bodyPr>
          <a:lstStyle/>
          <a:p>
            <a:r>
              <a:rPr lang="en-GB" sz="1600" dirty="0"/>
              <a:t>Clicking the button in the Page component updates the message state and causes it to be re-displayed in the </a:t>
            </a:r>
            <a:r>
              <a:rPr lang="en-GB" sz="1600" dirty="0" err="1"/>
              <a:t>MainContent</a:t>
            </a:r>
            <a:r>
              <a:rPr lang="en-GB" sz="1600" dirty="0"/>
              <a:t> component</a:t>
            </a:r>
          </a:p>
        </p:txBody>
      </p:sp>
      <p:sp>
        <p:nvSpPr>
          <p:cNvPr id="20" name="TextBox 19">
            <a:extLst>
              <a:ext uri="{FF2B5EF4-FFF2-40B4-BE49-F238E27FC236}">
                <a16:creationId xmlns:a16="http://schemas.microsoft.com/office/drawing/2014/main" id="{5221F680-52AB-8540-4647-DA1BCE4E4F70}"/>
              </a:ext>
            </a:extLst>
          </p:cNvPr>
          <p:cNvSpPr txBox="1"/>
          <p:nvPr/>
        </p:nvSpPr>
        <p:spPr>
          <a:xfrm>
            <a:off x="136297" y="4738892"/>
            <a:ext cx="2895600" cy="1600438"/>
          </a:xfrm>
          <a:prstGeom prst="rect">
            <a:avLst/>
          </a:prstGeom>
          <a:noFill/>
        </p:spPr>
        <p:txBody>
          <a:bodyPr wrap="square" rtlCol="0">
            <a:spAutoFit/>
          </a:bodyPr>
          <a:lstStyle/>
          <a:p>
            <a:r>
              <a:rPr lang="en-GB" sz="1400" i="1" dirty="0"/>
              <a:t>https://reactjs.org/docs/lifting-state-up.html</a:t>
            </a:r>
          </a:p>
          <a:p>
            <a:endParaRPr lang="en-GB" sz="1400" i="1" dirty="0"/>
          </a:p>
          <a:p>
            <a:r>
              <a:rPr lang="en-GB" sz="1400" i="1" dirty="0"/>
              <a:t>https://www.geeksforgeeks.org/how-to-pass-data-from-one-component-to-other-component-in-reactjs/</a:t>
            </a:r>
          </a:p>
        </p:txBody>
      </p:sp>
    </p:spTree>
    <p:extLst>
      <p:ext uri="{BB962C8B-B14F-4D97-AF65-F5344CB8AC3E}">
        <p14:creationId xmlns:p14="http://schemas.microsoft.com/office/powerpoint/2010/main" val="41108672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BE807-9B1E-2957-FDAA-7165E45762D1}"/>
              </a:ext>
            </a:extLst>
          </p:cNvPr>
          <p:cNvSpPr>
            <a:spLocks noGrp="1"/>
          </p:cNvSpPr>
          <p:nvPr>
            <p:ph type="title"/>
          </p:nvPr>
        </p:nvSpPr>
        <p:spPr>
          <a:xfrm>
            <a:off x="459568" y="1"/>
            <a:ext cx="8366997" cy="791216"/>
          </a:xfrm>
        </p:spPr>
        <p:txBody>
          <a:bodyPr/>
          <a:lstStyle/>
          <a:p>
            <a:r>
              <a:rPr lang="en-GB" dirty="0"/>
              <a:t>Passing Data Between Components</a:t>
            </a:r>
          </a:p>
        </p:txBody>
      </p:sp>
      <p:sp>
        <p:nvSpPr>
          <p:cNvPr id="3" name="Content Placeholder 2">
            <a:extLst>
              <a:ext uri="{FF2B5EF4-FFF2-40B4-BE49-F238E27FC236}">
                <a16:creationId xmlns:a16="http://schemas.microsoft.com/office/drawing/2014/main" id="{C917076D-D0FB-07D8-5809-67D95AB3323D}"/>
              </a:ext>
            </a:extLst>
          </p:cNvPr>
          <p:cNvSpPr>
            <a:spLocks noGrp="1"/>
          </p:cNvSpPr>
          <p:nvPr>
            <p:ph idx="1"/>
          </p:nvPr>
        </p:nvSpPr>
        <p:spPr>
          <a:xfrm>
            <a:off x="0" y="748576"/>
            <a:ext cx="3270267" cy="5827523"/>
          </a:xfrm>
        </p:spPr>
        <p:txBody>
          <a:bodyPr/>
          <a:lstStyle/>
          <a:p>
            <a:r>
              <a:rPr lang="en-GB" sz="1800" dirty="0"/>
              <a:t>If we have child components that need to be share state one solution is to re-arrange the application so that the state is stored in the closest common ancestor.</a:t>
            </a:r>
          </a:p>
          <a:p>
            <a:r>
              <a:rPr lang="en-GB" sz="1800" dirty="0"/>
              <a:t>This known as “</a:t>
            </a:r>
            <a:r>
              <a:rPr lang="en-GB" sz="1800" b="1" dirty="0"/>
              <a:t>lifting the state up</a:t>
            </a:r>
            <a:r>
              <a:rPr lang="en-GB" sz="1800" dirty="0"/>
              <a:t>” because we remove the local state from the children and place it in the ancestor</a:t>
            </a:r>
          </a:p>
          <a:p>
            <a:r>
              <a:rPr lang="en-GB" sz="1800" dirty="0"/>
              <a:t>In this example, we store the “</a:t>
            </a:r>
            <a:r>
              <a:rPr lang="en-GB" sz="1800" dirty="0" err="1"/>
              <a:t>msg</a:t>
            </a:r>
            <a:r>
              <a:rPr lang="en-GB" sz="1800" dirty="0"/>
              <a:t>” state in the parent but let the child components change it</a:t>
            </a:r>
          </a:p>
          <a:p>
            <a:r>
              <a:rPr lang="en-GB" sz="1800" dirty="0"/>
              <a:t>When a child changes it, the parent re-renders both child components passing them the new “</a:t>
            </a:r>
            <a:r>
              <a:rPr lang="en-GB" sz="1800" dirty="0" err="1"/>
              <a:t>msg</a:t>
            </a:r>
            <a:r>
              <a:rPr lang="en-GB" sz="1800" dirty="0"/>
              <a:t>”</a:t>
            </a:r>
          </a:p>
        </p:txBody>
      </p:sp>
      <p:sp>
        <p:nvSpPr>
          <p:cNvPr id="4" name="Footer Placeholder 3">
            <a:extLst>
              <a:ext uri="{FF2B5EF4-FFF2-40B4-BE49-F238E27FC236}">
                <a16:creationId xmlns:a16="http://schemas.microsoft.com/office/drawing/2014/main" id="{DCB2756F-B275-2F63-D94D-F483D4C0348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6EF5733-7750-E107-40CD-7368E1C0BD80}"/>
              </a:ext>
            </a:extLst>
          </p:cNvPr>
          <p:cNvSpPr txBox="1"/>
          <p:nvPr/>
        </p:nvSpPr>
        <p:spPr>
          <a:xfrm>
            <a:off x="3270268" y="874128"/>
            <a:ext cx="5794357" cy="2631490"/>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function Parent(props) {</a:t>
            </a:r>
          </a:p>
          <a:p>
            <a:r>
              <a:rPr lang="en-GB" sz="1500" dirty="0"/>
              <a:t>  </a:t>
            </a:r>
            <a:r>
              <a:rPr lang="en-GB" sz="1500" dirty="0" err="1"/>
              <a:t>const</a:t>
            </a:r>
            <a:r>
              <a:rPr lang="en-GB" sz="1500" dirty="0"/>
              <a:t> [</a:t>
            </a:r>
            <a:r>
              <a:rPr lang="en-GB" sz="1500" b="1" dirty="0" err="1"/>
              <a:t>msg</a:t>
            </a:r>
            <a:r>
              <a:rPr lang="en-GB" sz="1500" dirty="0"/>
              <a:t>, </a:t>
            </a:r>
            <a:r>
              <a:rPr lang="en-GB" sz="1500" dirty="0" err="1"/>
              <a:t>setMsg</a:t>
            </a:r>
            <a:r>
              <a:rPr lang="en-GB" sz="1500" dirty="0"/>
              <a:t>] = </a:t>
            </a:r>
            <a:r>
              <a:rPr lang="en-GB" sz="1500" dirty="0" err="1"/>
              <a:t>useState</a:t>
            </a:r>
            <a:r>
              <a:rPr lang="en-GB" sz="1500" dirty="0"/>
              <a:t>(“Hello World”);</a:t>
            </a:r>
          </a:p>
          <a:p>
            <a:endParaRPr lang="en-GB" sz="1500" dirty="0"/>
          </a:p>
          <a:p>
            <a:r>
              <a:rPr lang="en-GB" sz="1500" dirty="0"/>
              <a:t>  function </a:t>
            </a:r>
            <a:r>
              <a:rPr lang="en-GB" sz="1500" b="1" dirty="0" err="1"/>
              <a:t>changeMessage</a:t>
            </a:r>
            <a:r>
              <a:rPr lang="en-GB" sz="1500" dirty="0"/>
              <a:t>(</a:t>
            </a:r>
            <a:r>
              <a:rPr lang="en-GB" sz="1500" dirty="0" err="1"/>
              <a:t>newMsg</a:t>
            </a:r>
            <a:r>
              <a:rPr lang="en-GB" sz="1500" dirty="0"/>
              <a:t>) {  </a:t>
            </a:r>
            <a:r>
              <a:rPr lang="en-GB" sz="1500" dirty="0" err="1"/>
              <a:t>setMsg</a:t>
            </a:r>
            <a:r>
              <a:rPr lang="en-GB" sz="1500" dirty="0"/>
              <a:t>(</a:t>
            </a:r>
            <a:r>
              <a:rPr lang="en-GB" sz="1500" dirty="0" err="1"/>
              <a:t>newMsg</a:t>
            </a:r>
            <a:r>
              <a:rPr lang="en-GB" sz="1500" dirty="0"/>
              <a:t>); };</a:t>
            </a:r>
          </a:p>
          <a:p>
            <a:r>
              <a:rPr lang="en-GB" sz="1500" dirty="0"/>
              <a:t> </a:t>
            </a:r>
          </a:p>
          <a:p>
            <a:r>
              <a:rPr lang="en-GB" sz="1500" dirty="0"/>
              <a:t>  return (</a:t>
            </a:r>
          </a:p>
          <a:p>
            <a:r>
              <a:rPr lang="en-GB" sz="1500" dirty="0"/>
              <a:t>        &lt;h1&gt;{</a:t>
            </a:r>
            <a:r>
              <a:rPr lang="en-GB" sz="1500" dirty="0" err="1"/>
              <a:t>msg</a:t>
            </a:r>
            <a:r>
              <a:rPr lang="en-GB" sz="1500" dirty="0"/>
              <a:t>}&lt;/h1&gt;</a:t>
            </a:r>
          </a:p>
          <a:p>
            <a:r>
              <a:rPr lang="en-GB" sz="1500" dirty="0"/>
              <a:t>        &lt;</a:t>
            </a:r>
            <a:r>
              <a:rPr lang="en-GB" sz="1500" dirty="0" err="1"/>
              <a:t>ChildOne</a:t>
            </a:r>
            <a:r>
              <a:rPr lang="en-GB" sz="1500" dirty="0"/>
              <a:t> </a:t>
            </a:r>
            <a:r>
              <a:rPr lang="en-GB" sz="1500" dirty="0" err="1"/>
              <a:t>msg</a:t>
            </a:r>
            <a:r>
              <a:rPr lang="en-GB" sz="1500" dirty="0"/>
              <a:t>={</a:t>
            </a:r>
            <a:r>
              <a:rPr lang="en-GB" sz="1500" b="1" dirty="0" err="1"/>
              <a:t>msg</a:t>
            </a:r>
            <a:r>
              <a:rPr lang="en-GB" sz="1500" dirty="0"/>
              <a:t>} </a:t>
            </a:r>
            <a:r>
              <a:rPr lang="en-GB" sz="1500" dirty="0" err="1"/>
              <a:t>onMsgChange</a:t>
            </a:r>
            <a:r>
              <a:rPr lang="en-GB" sz="1500" dirty="0"/>
              <a:t>={</a:t>
            </a:r>
            <a:r>
              <a:rPr lang="en-GB" sz="1500" b="1" dirty="0" err="1"/>
              <a:t>changeMessage</a:t>
            </a:r>
            <a:r>
              <a:rPr lang="en-GB" sz="1500" dirty="0"/>
              <a:t>} /&gt;    </a:t>
            </a:r>
          </a:p>
          <a:p>
            <a:r>
              <a:rPr lang="en-GB" sz="1500" dirty="0"/>
              <a:t>        &lt;</a:t>
            </a:r>
            <a:r>
              <a:rPr lang="en-GB" sz="1500" dirty="0" err="1"/>
              <a:t>ChildTwo</a:t>
            </a:r>
            <a:r>
              <a:rPr lang="en-GB" sz="1500" dirty="0"/>
              <a:t> </a:t>
            </a:r>
            <a:r>
              <a:rPr lang="en-GB" sz="1500" dirty="0" err="1"/>
              <a:t>msg</a:t>
            </a:r>
            <a:r>
              <a:rPr lang="en-GB" sz="1500" dirty="0"/>
              <a:t>={</a:t>
            </a:r>
            <a:r>
              <a:rPr lang="en-GB" sz="1500" b="1" dirty="0" err="1"/>
              <a:t>msg</a:t>
            </a:r>
            <a:r>
              <a:rPr lang="en-GB" sz="1500" dirty="0"/>
              <a:t>} </a:t>
            </a:r>
            <a:r>
              <a:rPr lang="en-GB" sz="1500" dirty="0" err="1"/>
              <a:t>onMsgChange</a:t>
            </a:r>
            <a:r>
              <a:rPr lang="en-GB" sz="1500" dirty="0"/>
              <a:t>={</a:t>
            </a:r>
            <a:r>
              <a:rPr lang="en-GB" sz="1500" b="1" dirty="0" err="1"/>
              <a:t>changeMessage</a:t>
            </a:r>
            <a:r>
              <a:rPr lang="en-GB" sz="1500" dirty="0"/>
              <a:t>} /&gt;        </a:t>
            </a:r>
          </a:p>
          <a:p>
            <a:r>
              <a:rPr lang="en-GB" sz="1500" dirty="0"/>
              <a:t>  );</a:t>
            </a:r>
          </a:p>
          <a:p>
            <a:r>
              <a:rPr lang="en-GB" sz="1500" dirty="0"/>
              <a:t>}</a:t>
            </a:r>
          </a:p>
        </p:txBody>
      </p:sp>
      <p:sp>
        <p:nvSpPr>
          <p:cNvPr id="6" name="TextBox 5">
            <a:extLst>
              <a:ext uri="{FF2B5EF4-FFF2-40B4-BE49-F238E27FC236}">
                <a16:creationId xmlns:a16="http://schemas.microsoft.com/office/drawing/2014/main" id="{EE10244C-F7F5-8621-7B97-BC1D0D4B5F8C}"/>
              </a:ext>
            </a:extLst>
          </p:cNvPr>
          <p:cNvSpPr txBox="1"/>
          <p:nvPr/>
        </p:nvSpPr>
        <p:spPr>
          <a:xfrm>
            <a:off x="3270268" y="3561076"/>
            <a:ext cx="5794357" cy="3093154"/>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function </a:t>
            </a:r>
            <a:r>
              <a:rPr lang="en-GB" sz="1500" dirty="0" err="1"/>
              <a:t>ChildOne</a:t>
            </a:r>
            <a:r>
              <a:rPr lang="en-GB" sz="1500" dirty="0"/>
              <a:t>(props) {</a:t>
            </a:r>
          </a:p>
          <a:p>
            <a:r>
              <a:rPr lang="en-GB" sz="1500" dirty="0"/>
              <a:t>  </a:t>
            </a:r>
            <a:r>
              <a:rPr lang="en-GB" sz="1500" dirty="0" err="1"/>
              <a:t>const</a:t>
            </a:r>
            <a:r>
              <a:rPr lang="en-GB" sz="1500" dirty="0"/>
              <a:t> </a:t>
            </a:r>
            <a:r>
              <a:rPr lang="en-GB" sz="1500" dirty="0" err="1"/>
              <a:t>msg</a:t>
            </a:r>
            <a:r>
              <a:rPr lang="en-GB" sz="1500" dirty="0"/>
              <a:t> = props.msg;</a:t>
            </a:r>
          </a:p>
          <a:p>
            <a:r>
              <a:rPr lang="en-GB" sz="1500" dirty="0"/>
              <a:t>  </a:t>
            </a:r>
            <a:r>
              <a:rPr lang="en-GB" sz="1500" dirty="0" err="1"/>
              <a:t>const</a:t>
            </a:r>
            <a:r>
              <a:rPr lang="en-GB" sz="1500" dirty="0"/>
              <a:t> update = </a:t>
            </a:r>
            <a:r>
              <a:rPr lang="en-GB" sz="1500" dirty="0" err="1"/>
              <a:t>props.onMsgChange</a:t>
            </a:r>
            <a:r>
              <a:rPr lang="en-GB" sz="1500" dirty="0"/>
              <a:t>;</a:t>
            </a:r>
          </a:p>
          <a:p>
            <a:endParaRPr lang="en-GB" sz="1500" dirty="0"/>
          </a:p>
          <a:p>
            <a:r>
              <a:rPr lang="en-GB" sz="1500" dirty="0"/>
              <a:t>  function </a:t>
            </a:r>
            <a:r>
              <a:rPr lang="en-GB" sz="1500" dirty="0" err="1"/>
              <a:t>msgChange</a:t>
            </a:r>
            <a:r>
              <a:rPr lang="en-GB" sz="1500" dirty="0"/>
              <a:t>(e) { update(</a:t>
            </a:r>
            <a:r>
              <a:rPr lang="en-GB" sz="1500" dirty="0" err="1"/>
              <a:t>e.target.value</a:t>
            </a:r>
            <a:r>
              <a:rPr lang="en-GB" sz="1500" dirty="0"/>
              <a:t>); };</a:t>
            </a:r>
          </a:p>
          <a:p>
            <a:r>
              <a:rPr lang="en-GB" sz="1500" dirty="0"/>
              <a:t> </a:t>
            </a:r>
          </a:p>
          <a:p>
            <a:r>
              <a:rPr lang="en-GB" sz="1500" dirty="0"/>
              <a:t>  return (</a:t>
            </a:r>
          </a:p>
          <a:p>
            <a:r>
              <a:rPr lang="en-GB" sz="1500" dirty="0"/>
              <a:t>        &lt;</a:t>
            </a:r>
            <a:r>
              <a:rPr lang="en-GB" sz="1500" dirty="0" err="1"/>
              <a:t>fieldset</a:t>
            </a:r>
            <a:r>
              <a:rPr lang="en-GB" sz="1500" dirty="0"/>
              <a:t>&gt;</a:t>
            </a:r>
          </a:p>
          <a:p>
            <a:r>
              <a:rPr lang="en-GB" sz="1500" dirty="0"/>
              <a:t>        &lt;legend&gt;Enter message:&lt;/legend&gt;</a:t>
            </a:r>
          </a:p>
          <a:p>
            <a:r>
              <a:rPr lang="en-GB" sz="1500" dirty="0"/>
              <a:t>        &lt;input value={</a:t>
            </a:r>
            <a:r>
              <a:rPr lang="en-GB" sz="1500" dirty="0" err="1"/>
              <a:t>msg</a:t>
            </a:r>
            <a:r>
              <a:rPr lang="en-GB" sz="1500" dirty="0"/>
              <a:t>} </a:t>
            </a:r>
            <a:r>
              <a:rPr lang="en-GB" sz="1500" dirty="0" err="1"/>
              <a:t>onChange</a:t>
            </a:r>
            <a:r>
              <a:rPr lang="en-GB" sz="1500" dirty="0"/>
              <a:t>={</a:t>
            </a:r>
            <a:r>
              <a:rPr lang="en-GB" sz="1500" dirty="0" err="1"/>
              <a:t>msgChange</a:t>
            </a:r>
            <a:r>
              <a:rPr lang="en-GB" sz="1500" dirty="0"/>
              <a:t>} /&gt;</a:t>
            </a:r>
          </a:p>
          <a:p>
            <a:r>
              <a:rPr lang="en-GB" sz="1500" dirty="0"/>
              <a:t>      &lt;/</a:t>
            </a:r>
            <a:r>
              <a:rPr lang="en-GB" sz="1500" dirty="0" err="1"/>
              <a:t>fieldset</a:t>
            </a:r>
            <a:r>
              <a:rPr lang="en-GB" sz="1500" dirty="0"/>
              <a:t>&gt;  </a:t>
            </a:r>
          </a:p>
          <a:p>
            <a:r>
              <a:rPr lang="en-GB" sz="1500" dirty="0"/>
              <a:t>   );</a:t>
            </a:r>
          </a:p>
          <a:p>
            <a:r>
              <a:rPr lang="en-GB" sz="1500" dirty="0"/>
              <a:t>}</a:t>
            </a:r>
          </a:p>
        </p:txBody>
      </p:sp>
      <p:sp>
        <p:nvSpPr>
          <p:cNvPr id="8" name="TextBox 7">
            <a:extLst>
              <a:ext uri="{FF2B5EF4-FFF2-40B4-BE49-F238E27FC236}">
                <a16:creationId xmlns:a16="http://schemas.microsoft.com/office/drawing/2014/main" id="{96363982-A5F2-3DE8-687E-FF110508DD39}"/>
              </a:ext>
            </a:extLst>
          </p:cNvPr>
          <p:cNvSpPr txBox="1"/>
          <p:nvPr/>
        </p:nvSpPr>
        <p:spPr>
          <a:xfrm>
            <a:off x="6963878" y="3588529"/>
            <a:ext cx="2021305" cy="584775"/>
          </a:xfrm>
          <a:prstGeom prst="rect">
            <a:avLst/>
          </a:prstGeom>
          <a:noFill/>
        </p:spPr>
        <p:txBody>
          <a:bodyPr wrap="square" rtlCol="0">
            <a:spAutoFit/>
          </a:bodyPr>
          <a:lstStyle/>
          <a:p>
            <a:r>
              <a:rPr lang="en-GB" sz="1600" i="1" u="sng" dirty="0"/>
              <a:t>Repeat for </a:t>
            </a:r>
            <a:r>
              <a:rPr lang="en-GB" sz="1600" i="1" u="sng" dirty="0" err="1"/>
              <a:t>ChildTwo</a:t>
            </a:r>
            <a:r>
              <a:rPr lang="en-GB" sz="1600" i="1" u="sng" dirty="0"/>
              <a:t> component</a:t>
            </a:r>
          </a:p>
        </p:txBody>
      </p:sp>
    </p:spTree>
    <p:extLst>
      <p:ext uri="{BB962C8B-B14F-4D97-AF65-F5344CB8AC3E}">
        <p14:creationId xmlns:p14="http://schemas.microsoft.com/office/powerpoint/2010/main" val="22242797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94FF-4BF7-B672-EAF7-798500E7EBA7}"/>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0280729A-E122-41C1-3C95-61A46456E6FA}"/>
              </a:ext>
            </a:extLst>
          </p:cNvPr>
          <p:cNvSpPr>
            <a:spLocks noGrp="1"/>
          </p:cNvSpPr>
          <p:nvPr>
            <p:ph idx="1"/>
          </p:nvPr>
        </p:nvSpPr>
        <p:spPr>
          <a:xfrm>
            <a:off x="464307" y="1032846"/>
            <a:ext cx="8276977" cy="4805979"/>
          </a:xfrm>
        </p:spPr>
        <p:txBody>
          <a:bodyPr/>
          <a:lstStyle/>
          <a:p>
            <a:r>
              <a:rPr lang="en-GB" dirty="0"/>
              <a:t>Create two components a Page and </a:t>
            </a:r>
            <a:r>
              <a:rPr lang="en-GB" dirty="0" err="1"/>
              <a:t>PageData</a:t>
            </a:r>
            <a:r>
              <a:rPr lang="en-GB" dirty="0"/>
              <a:t> component</a:t>
            </a:r>
          </a:p>
          <a:p>
            <a:r>
              <a:rPr lang="en-GB" dirty="0"/>
              <a:t>We will use the </a:t>
            </a:r>
            <a:r>
              <a:rPr lang="en-GB" dirty="0" err="1"/>
              <a:t>PageData</a:t>
            </a:r>
            <a:r>
              <a:rPr lang="en-GB" dirty="0"/>
              <a:t> component to render two pages that will share a message</a:t>
            </a:r>
          </a:p>
          <a:p>
            <a:r>
              <a:rPr lang="en-GB" dirty="0"/>
              <a:t>We will let each page change the message and display it. So if one page changes the message then it will be updated in both pages</a:t>
            </a:r>
          </a:p>
          <a:p>
            <a:endParaRPr lang="en-GB" dirty="0"/>
          </a:p>
          <a:p>
            <a:endParaRPr lang="en-GB" dirty="0"/>
          </a:p>
          <a:p>
            <a:r>
              <a:rPr lang="en-GB" dirty="0"/>
              <a:t>PTO.</a:t>
            </a:r>
          </a:p>
        </p:txBody>
      </p:sp>
      <p:sp>
        <p:nvSpPr>
          <p:cNvPr id="4" name="Footer Placeholder 3">
            <a:extLst>
              <a:ext uri="{FF2B5EF4-FFF2-40B4-BE49-F238E27FC236}">
                <a16:creationId xmlns:a16="http://schemas.microsoft.com/office/drawing/2014/main" id="{B3DE477E-FF53-1478-B53A-F23A68EAA92E}"/>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005A837E-6094-D1DF-BF97-8EB8248780CB}"/>
              </a:ext>
            </a:extLst>
          </p:cNvPr>
          <p:cNvSpPr txBox="1"/>
          <p:nvPr/>
        </p:nvSpPr>
        <p:spPr>
          <a:xfrm>
            <a:off x="3235257" y="3718797"/>
            <a:ext cx="2895601"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EffectTester</a:t>
            </a:r>
            <a:r>
              <a:rPr lang="en-GB" sz="1200" dirty="0"/>
              <a:t> from ‘./</a:t>
            </a:r>
            <a:r>
              <a:rPr lang="en-GB" sz="1200" dirty="0" err="1"/>
              <a:t>EffectTester</a:t>
            </a:r>
            <a:r>
              <a:rPr lang="en-GB" sz="1200" dirty="0"/>
              <a:t>';</a:t>
            </a:r>
          </a:p>
          <a:p>
            <a:r>
              <a:rPr lang="en-GB" sz="1200" dirty="0"/>
              <a:t>….</a:t>
            </a:r>
          </a:p>
          <a:p>
            <a:r>
              <a:rPr lang="en-GB" sz="1200" dirty="0"/>
              <a:t>function example()</a:t>
            </a:r>
          </a:p>
          <a:p>
            <a:r>
              <a:rPr lang="en-GB" sz="1200" dirty="0"/>
              <a:t>{</a:t>
            </a:r>
          </a:p>
          <a:p>
            <a:r>
              <a:rPr lang="en-GB" sz="1200" dirty="0"/>
              <a:t>   return &lt;</a:t>
            </a:r>
            <a:r>
              <a:rPr lang="en-GB" sz="1200" dirty="0" err="1"/>
              <a:t>PageData</a:t>
            </a:r>
            <a:r>
              <a:rPr lang="en-GB" sz="1200" dirty="0"/>
              <a:t> </a:t>
            </a:r>
            <a:r>
              <a:rPr lang="en-GB" sz="1200" dirty="0" err="1"/>
              <a:t>msg</a:t>
            </a:r>
            <a:r>
              <a:rPr lang="en-GB" sz="1200" dirty="0"/>
              <a:t>=“Hello”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8" name="TextBox 7">
            <a:extLst>
              <a:ext uri="{FF2B5EF4-FFF2-40B4-BE49-F238E27FC236}">
                <a16:creationId xmlns:a16="http://schemas.microsoft.com/office/drawing/2014/main" id="{0199E3C9-AC50-C09F-B561-41AD3AD20FC6}"/>
              </a:ext>
            </a:extLst>
          </p:cNvPr>
          <p:cNvSpPr txBox="1"/>
          <p:nvPr/>
        </p:nvSpPr>
        <p:spPr>
          <a:xfrm>
            <a:off x="4816074" y="3401155"/>
            <a:ext cx="1314784" cy="338554"/>
          </a:xfrm>
          <a:prstGeom prst="rect">
            <a:avLst/>
          </a:prstGeom>
          <a:noFill/>
        </p:spPr>
        <p:txBody>
          <a:bodyPr wrap="none" rtlCol="0">
            <a:spAutoFit/>
          </a:bodyPr>
          <a:lstStyle/>
          <a:p>
            <a:r>
              <a:rPr lang="en-GB" sz="1600" b="1" dirty="0" err="1"/>
              <a:t>src</a:t>
            </a:r>
            <a:r>
              <a:rPr lang="en-GB" sz="1600" b="1" dirty="0"/>
              <a:t>/index.js</a:t>
            </a:r>
          </a:p>
        </p:txBody>
      </p:sp>
    </p:spTree>
    <p:extLst>
      <p:ext uri="{BB962C8B-B14F-4D97-AF65-F5344CB8AC3E}">
        <p14:creationId xmlns:p14="http://schemas.microsoft.com/office/powerpoint/2010/main" val="98049268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94FF-4BF7-B672-EAF7-798500E7EBA7}"/>
              </a:ext>
            </a:extLst>
          </p:cNvPr>
          <p:cNvSpPr>
            <a:spLocks noGrp="1"/>
          </p:cNvSpPr>
          <p:nvPr>
            <p:ph type="title"/>
          </p:nvPr>
        </p:nvSpPr>
        <p:spPr>
          <a:xfrm>
            <a:off x="257175" y="0"/>
            <a:ext cx="8593254" cy="752130"/>
          </a:xfrm>
        </p:spPr>
        <p:txBody>
          <a:bodyPr/>
          <a:lstStyle/>
          <a:p>
            <a:r>
              <a:rPr lang="en-GB" dirty="0"/>
              <a:t>Exercise (</a:t>
            </a:r>
            <a:r>
              <a:rPr lang="en-GB" dirty="0" err="1"/>
              <a:t>Cont</a:t>
            </a:r>
            <a:r>
              <a:rPr lang="en-GB" dirty="0"/>
              <a:t>)</a:t>
            </a:r>
          </a:p>
        </p:txBody>
      </p:sp>
      <p:sp>
        <p:nvSpPr>
          <p:cNvPr id="4" name="Footer Placeholder 3">
            <a:extLst>
              <a:ext uri="{FF2B5EF4-FFF2-40B4-BE49-F238E27FC236}">
                <a16:creationId xmlns:a16="http://schemas.microsoft.com/office/drawing/2014/main" id="{B3DE477E-FF53-1478-B53A-F23A68EAA92E}"/>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E84DD58D-B95C-7738-78D4-8CC0BFD373D2}"/>
              </a:ext>
            </a:extLst>
          </p:cNvPr>
          <p:cNvSpPr txBox="1"/>
          <p:nvPr/>
        </p:nvSpPr>
        <p:spPr>
          <a:xfrm>
            <a:off x="79375" y="1293104"/>
            <a:ext cx="4310249" cy="4708981"/>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import React from 'react';</a:t>
            </a:r>
          </a:p>
          <a:p>
            <a:endParaRPr lang="en-GB" sz="1500" dirty="0"/>
          </a:p>
          <a:p>
            <a:r>
              <a:rPr lang="en-GB" sz="1500" dirty="0"/>
              <a:t>function Page(props)</a:t>
            </a:r>
          </a:p>
          <a:p>
            <a:r>
              <a:rPr lang="en-GB" sz="1500" dirty="0"/>
              <a:t>{</a:t>
            </a:r>
          </a:p>
          <a:p>
            <a:r>
              <a:rPr lang="en-GB" sz="1500" dirty="0"/>
              <a:t>   </a:t>
            </a:r>
            <a:r>
              <a:rPr lang="en-GB" sz="1500" dirty="0" err="1"/>
              <a:t>const</a:t>
            </a:r>
            <a:r>
              <a:rPr lang="en-GB" sz="1500" dirty="0"/>
              <a:t> </a:t>
            </a:r>
            <a:r>
              <a:rPr lang="en-GB" sz="1500" b="1" dirty="0" err="1"/>
              <a:t>msg</a:t>
            </a:r>
            <a:r>
              <a:rPr lang="en-GB" sz="1500" dirty="0"/>
              <a:t> = props.</a:t>
            </a:r>
            <a:r>
              <a:rPr lang="en-GB" sz="1500" b="1" dirty="0"/>
              <a:t>msg</a:t>
            </a:r>
            <a:r>
              <a:rPr lang="en-GB" sz="1500" dirty="0"/>
              <a:t>;</a:t>
            </a:r>
          </a:p>
          <a:p>
            <a:r>
              <a:rPr lang="en-GB" sz="1500" dirty="0"/>
              <a:t>   </a:t>
            </a:r>
            <a:r>
              <a:rPr lang="en-GB" sz="1500" dirty="0" err="1"/>
              <a:t>const</a:t>
            </a:r>
            <a:r>
              <a:rPr lang="en-GB" sz="1500" dirty="0"/>
              <a:t> </a:t>
            </a:r>
            <a:r>
              <a:rPr lang="en-GB" sz="1500" b="1" dirty="0"/>
              <a:t>update</a:t>
            </a:r>
            <a:r>
              <a:rPr lang="en-GB" sz="1500" dirty="0"/>
              <a:t> = </a:t>
            </a:r>
            <a:r>
              <a:rPr lang="en-GB" sz="1500" dirty="0" err="1"/>
              <a:t>props.</a:t>
            </a:r>
            <a:r>
              <a:rPr lang="en-GB" sz="1500" b="1" dirty="0" err="1"/>
              <a:t>onMsgChange</a:t>
            </a:r>
            <a:r>
              <a:rPr lang="en-GB" sz="1500" dirty="0"/>
              <a:t>;</a:t>
            </a:r>
          </a:p>
          <a:p>
            <a:endParaRPr lang="en-GB" sz="1500" dirty="0"/>
          </a:p>
          <a:p>
            <a:r>
              <a:rPr lang="en-GB" sz="1500" dirty="0"/>
              <a:t>   let today = new Date();</a:t>
            </a:r>
          </a:p>
          <a:p>
            <a:r>
              <a:rPr lang="en-GB" sz="1500" dirty="0"/>
              <a:t>   let time = </a:t>
            </a:r>
            <a:r>
              <a:rPr lang="en-GB" sz="1500" dirty="0" err="1"/>
              <a:t>today.getHours</a:t>
            </a:r>
            <a:r>
              <a:rPr lang="en-GB" sz="1500" dirty="0"/>
              <a:t>() + ":" + </a:t>
            </a:r>
            <a:br>
              <a:rPr lang="en-GB" sz="1500" dirty="0"/>
            </a:br>
            <a:r>
              <a:rPr lang="en-GB" sz="1500" dirty="0"/>
              <a:t>    </a:t>
            </a:r>
            <a:r>
              <a:rPr lang="en-GB" sz="1500" dirty="0" err="1"/>
              <a:t>today.getMinutes</a:t>
            </a:r>
            <a:r>
              <a:rPr lang="en-GB" sz="1500" dirty="0"/>
              <a:t>() + ":" + </a:t>
            </a:r>
            <a:r>
              <a:rPr lang="en-GB" sz="1500" dirty="0" err="1"/>
              <a:t>today.getSeconds</a:t>
            </a:r>
            <a:r>
              <a:rPr lang="en-GB" sz="1500" dirty="0"/>
              <a:t>();</a:t>
            </a:r>
          </a:p>
          <a:p>
            <a:endParaRPr lang="en-GB" sz="1500" dirty="0"/>
          </a:p>
          <a:p>
            <a:r>
              <a:rPr lang="en-GB" sz="1500" dirty="0"/>
              <a:t>   return (</a:t>
            </a:r>
          </a:p>
          <a:p>
            <a:r>
              <a:rPr lang="en-GB" sz="1500" dirty="0"/>
              <a:t>      &lt;div&gt;</a:t>
            </a:r>
          </a:p>
          <a:p>
            <a:r>
              <a:rPr lang="en-GB" sz="1500" dirty="0"/>
              <a:t>           &lt;span&gt;The Page time is {time}&lt;/span&gt;</a:t>
            </a:r>
          </a:p>
          <a:p>
            <a:r>
              <a:rPr lang="en-GB" sz="1500" dirty="0"/>
              <a:t>           &lt;</a:t>
            </a:r>
            <a:r>
              <a:rPr lang="en-GB" sz="1500" dirty="0" err="1"/>
              <a:t>br</a:t>
            </a:r>
            <a:r>
              <a:rPr lang="en-GB" sz="1500" dirty="0"/>
              <a:t>/&gt;&lt;input value={</a:t>
            </a:r>
            <a:r>
              <a:rPr lang="en-GB" sz="1500" b="1" dirty="0" err="1"/>
              <a:t>msg</a:t>
            </a:r>
            <a:r>
              <a:rPr lang="en-GB" sz="1500" dirty="0"/>
              <a:t>} </a:t>
            </a:r>
            <a:br>
              <a:rPr lang="en-GB" sz="1500" dirty="0"/>
            </a:br>
            <a:r>
              <a:rPr lang="en-GB" sz="1500" dirty="0"/>
              <a:t>     </a:t>
            </a:r>
            <a:r>
              <a:rPr lang="en-GB" sz="1500" dirty="0" err="1"/>
              <a:t>onChange</a:t>
            </a:r>
            <a:r>
              <a:rPr lang="en-GB" sz="1500" dirty="0"/>
              <a:t>={(e)=&gt;{</a:t>
            </a:r>
            <a:r>
              <a:rPr lang="en-GB" sz="1500" b="1" dirty="0"/>
              <a:t>update</a:t>
            </a:r>
            <a:r>
              <a:rPr lang="en-GB" sz="1500" dirty="0"/>
              <a:t>(</a:t>
            </a:r>
            <a:r>
              <a:rPr lang="en-GB" sz="1500" dirty="0" err="1"/>
              <a:t>e.target.value</a:t>
            </a:r>
            <a:r>
              <a:rPr lang="en-GB" sz="1500" dirty="0"/>
              <a:t>)}} /&gt;</a:t>
            </a:r>
          </a:p>
          <a:p>
            <a:r>
              <a:rPr lang="en-GB" sz="1500" dirty="0"/>
              <a:t>      &lt;/div&gt;</a:t>
            </a:r>
          </a:p>
          <a:p>
            <a:r>
              <a:rPr lang="en-GB" sz="1500" dirty="0"/>
              <a:t>   );</a:t>
            </a:r>
          </a:p>
          <a:p>
            <a:r>
              <a:rPr lang="en-GB" sz="1500" dirty="0"/>
              <a:t>}</a:t>
            </a:r>
          </a:p>
          <a:p>
            <a:r>
              <a:rPr lang="en-GB" sz="1500" dirty="0"/>
              <a:t>export default Page;</a:t>
            </a:r>
          </a:p>
        </p:txBody>
      </p:sp>
      <p:sp>
        <p:nvSpPr>
          <p:cNvPr id="6" name="TextBox 5">
            <a:extLst>
              <a:ext uri="{FF2B5EF4-FFF2-40B4-BE49-F238E27FC236}">
                <a16:creationId xmlns:a16="http://schemas.microsoft.com/office/drawing/2014/main" id="{D9867310-4FAA-FE3A-0CDF-155568FCAC0B}"/>
              </a:ext>
            </a:extLst>
          </p:cNvPr>
          <p:cNvSpPr txBox="1"/>
          <p:nvPr/>
        </p:nvSpPr>
        <p:spPr>
          <a:xfrm>
            <a:off x="4441753" y="1287370"/>
            <a:ext cx="4670324" cy="5170646"/>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import React,{ </a:t>
            </a:r>
            <a:r>
              <a:rPr lang="en-GB" sz="1500" dirty="0" err="1"/>
              <a:t>useState</a:t>
            </a:r>
            <a:r>
              <a:rPr lang="en-GB" sz="1500" dirty="0"/>
              <a:t> } from 'react';</a:t>
            </a:r>
          </a:p>
          <a:p>
            <a:r>
              <a:rPr lang="en-GB" sz="1500" dirty="0"/>
              <a:t>import Page from './Page';</a:t>
            </a:r>
          </a:p>
          <a:p>
            <a:endParaRPr lang="en-GB" sz="1500" dirty="0"/>
          </a:p>
          <a:p>
            <a:r>
              <a:rPr lang="en-GB" sz="1500" dirty="0"/>
              <a:t>function </a:t>
            </a:r>
            <a:r>
              <a:rPr lang="en-GB" sz="1500" dirty="0" err="1"/>
              <a:t>PageData</a:t>
            </a:r>
            <a:r>
              <a:rPr lang="en-GB" sz="1500" dirty="0"/>
              <a:t>(props)</a:t>
            </a:r>
          </a:p>
          <a:p>
            <a:r>
              <a:rPr lang="en-GB" sz="1500" dirty="0"/>
              <a:t>{</a:t>
            </a:r>
          </a:p>
          <a:p>
            <a:r>
              <a:rPr lang="en-GB" sz="1500" dirty="0"/>
              <a:t>   </a:t>
            </a:r>
            <a:r>
              <a:rPr lang="en-GB" sz="1500" dirty="0" err="1"/>
              <a:t>const</a:t>
            </a:r>
            <a:r>
              <a:rPr lang="en-GB" sz="1500" dirty="0"/>
              <a:t> [</a:t>
            </a:r>
            <a:r>
              <a:rPr lang="en-GB" sz="1500" b="1" dirty="0" err="1"/>
              <a:t>msg</a:t>
            </a:r>
            <a:r>
              <a:rPr lang="en-GB" sz="1500" b="1" dirty="0"/>
              <a:t>, </a:t>
            </a:r>
            <a:r>
              <a:rPr lang="en-GB" sz="1500" b="1" dirty="0" err="1"/>
              <a:t>setMessage</a:t>
            </a:r>
            <a:r>
              <a:rPr lang="en-GB" sz="1500" dirty="0"/>
              <a:t>] = </a:t>
            </a:r>
            <a:r>
              <a:rPr lang="en-GB" sz="1500" dirty="0" err="1"/>
              <a:t>useState</a:t>
            </a:r>
            <a:r>
              <a:rPr lang="en-GB" sz="1500" dirty="0"/>
              <a:t>(props.msg);</a:t>
            </a:r>
          </a:p>
          <a:p>
            <a:endParaRPr lang="en-GB" sz="1500" dirty="0"/>
          </a:p>
          <a:p>
            <a:r>
              <a:rPr lang="en-GB" sz="1500" dirty="0"/>
              <a:t>   let today = new Date();</a:t>
            </a:r>
          </a:p>
          <a:p>
            <a:r>
              <a:rPr lang="en-GB" sz="1500" dirty="0"/>
              <a:t>   let time = </a:t>
            </a:r>
            <a:r>
              <a:rPr lang="en-GB" sz="1500" dirty="0" err="1"/>
              <a:t>today.getHours</a:t>
            </a:r>
            <a:r>
              <a:rPr lang="en-GB" sz="1500" dirty="0"/>
              <a:t>() + ":" </a:t>
            </a:r>
            <a:br>
              <a:rPr lang="en-GB" sz="1500" dirty="0"/>
            </a:br>
            <a:r>
              <a:rPr lang="en-GB" sz="1500" dirty="0"/>
              <a:t>        + </a:t>
            </a:r>
            <a:r>
              <a:rPr lang="en-GB" sz="1500" dirty="0" err="1"/>
              <a:t>today.getMinutes</a:t>
            </a:r>
            <a:r>
              <a:rPr lang="en-GB" sz="1500" dirty="0"/>
              <a:t>() + ":" + </a:t>
            </a:r>
            <a:r>
              <a:rPr lang="en-GB" sz="1500" dirty="0" err="1"/>
              <a:t>today.getSeconds</a:t>
            </a:r>
            <a:r>
              <a:rPr lang="en-GB" sz="1500" dirty="0"/>
              <a:t>();</a:t>
            </a:r>
          </a:p>
          <a:p>
            <a:endParaRPr lang="en-GB" sz="1500" dirty="0"/>
          </a:p>
          <a:p>
            <a:r>
              <a:rPr lang="en-GB" sz="1500" dirty="0"/>
              <a:t>   return (</a:t>
            </a:r>
          </a:p>
          <a:p>
            <a:r>
              <a:rPr lang="en-GB" sz="1500" dirty="0"/>
              <a:t>      &lt;div&gt;</a:t>
            </a:r>
          </a:p>
          <a:p>
            <a:r>
              <a:rPr lang="en-GB" sz="1500" dirty="0"/>
              <a:t>           &lt;span&gt;The </a:t>
            </a:r>
            <a:r>
              <a:rPr lang="en-GB" sz="1500" dirty="0" err="1"/>
              <a:t>PageData</a:t>
            </a:r>
            <a:r>
              <a:rPr lang="en-GB" sz="1500" dirty="0"/>
              <a:t> time is {time}&lt;/span&gt;</a:t>
            </a:r>
          </a:p>
          <a:p>
            <a:r>
              <a:rPr lang="en-GB" sz="1500" dirty="0"/>
              <a:t>           &lt;Page </a:t>
            </a:r>
            <a:r>
              <a:rPr lang="en-GB" sz="1500" b="1" dirty="0" err="1"/>
              <a:t>msg</a:t>
            </a:r>
            <a:r>
              <a:rPr lang="en-GB" sz="1500" dirty="0"/>
              <a:t>={</a:t>
            </a:r>
            <a:r>
              <a:rPr lang="en-GB" sz="1500" b="1" dirty="0" err="1"/>
              <a:t>msg</a:t>
            </a:r>
            <a:r>
              <a:rPr lang="en-GB" sz="1500" dirty="0"/>
              <a:t>}</a:t>
            </a:r>
            <a:br>
              <a:rPr lang="en-GB" sz="1500" dirty="0"/>
            </a:br>
            <a:r>
              <a:rPr lang="en-GB" sz="1500" dirty="0"/>
              <a:t>                 </a:t>
            </a:r>
            <a:r>
              <a:rPr lang="en-GB" sz="1500" b="1" dirty="0" err="1"/>
              <a:t>onMsgChange</a:t>
            </a:r>
            <a:r>
              <a:rPr lang="en-GB" sz="1500" dirty="0"/>
              <a:t>={</a:t>
            </a:r>
            <a:r>
              <a:rPr lang="en-GB" sz="1500" b="1" dirty="0" err="1"/>
              <a:t>setMessage</a:t>
            </a:r>
            <a:r>
              <a:rPr lang="en-GB" sz="1500" dirty="0"/>
              <a:t>} /&gt;</a:t>
            </a:r>
          </a:p>
          <a:p>
            <a:r>
              <a:rPr lang="en-GB" sz="1500" dirty="0"/>
              <a:t>           &lt;Page </a:t>
            </a:r>
            <a:r>
              <a:rPr lang="en-GB" sz="1500" b="1" dirty="0" err="1"/>
              <a:t>msg</a:t>
            </a:r>
            <a:r>
              <a:rPr lang="en-GB" sz="1500" dirty="0"/>
              <a:t>={</a:t>
            </a:r>
            <a:r>
              <a:rPr lang="en-GB" sz="1500" b="1" dirty="0" err="1"/>
              <a:t>msg</a:t>
            </a:r>
            <a:r>
              <a:rPr lang="en-GB" sz="1500" dirty="0"/>
              <a:t>}</a:t>
            </a:r>
            <a:br>
              <a:rPr lang="en-GB" sz="1500" dirty="0"/>
            </a:br>
            <a:r>
              <a:rPr lang="en-GB" sz="1500" dirty="0"/>
              <a:t>                 </a:t>
            </a:r>
            <a:r>
              <a:rPr lang="en-GB" sz="1500" b="1" dirty="0" err="1"/>
              <a:t>onMsgChange</a:t>
            </a:r>
            <a:r>
              <a:rPr lang="en-GB" sz="1500" dirty="0"/>
              <a:t>={</a:t>
            </a:r>
            <a:r>
              <a:rPr lang="en-GB" sz="1500" b="1" dirty="0" err="1"/>
              <a:t>setMessage</a:t>
            </a:r>
            <a:r>
              <a:rPr lang="en-GB" sz="1500" dirty="0"/>
              <a:t>} /&gt;</a:t>
            </a:r>
          </a:p>
          <a:p>
            <a:r>
              <a:rPr lang="en-GB" sz="1500" dirty="0"/>
              <a:t>      &lt;/div&gt;</a:t>
            </a:r>
          </a:p>
          <a:p>
            <a:r>
              <a:rPr lang="en-GB" sz="1500" dirty="0"/>
              <a:t>   );</a:t>
            </a:r>
          </a:p>
          <a:p>
            <a:r>
              <a:rPr lang="en-GB" sz="1500" dirty="0"/>
              <a:t>}</a:t>
            </a:r>
          </a:p>
          <a:p>
            <a:r>
              <a:rPr lang="en-GB" sz="1500" dirty="0"/>
              <a:t>export default </a:t>
            </a:r>
            <a:r>
              <a:rPr lang="en-GB" sz="1500" dirty="0" err="1"/>
              <a:t>PageData</a:t>
            </a:r>
            <a:r>
              <a:rPr lang="en-GB" sz="1500" dirty="0"/>
              <a:t>;</a:t>
            </a:r>
          </a:p>
        </p:txBody>
      </p:sp>
      <p:sp>
        <p:nvSpPr>
          <p:cNvPr id="10" name="TextBox 9">
            <a:extLst>
              <a:ext uri="{FF2B5EF4-FFF2-40B4-BE49-F238E27FC236}">
                <a16:creationId xmlns:a16="http://schemas.microsoft.com/office/drawing/2014/main" id="{56B7B77B-D51D-A4B2-F9F5-A4F2559EE8C0}"/>
              </a:ext>
            </a:extLst>
          </p:cNvPr>
          <p:cNvSpPr txBox="1"/>
          <p:nvPr/>
        </p:nvSpPr>
        <p:spPr>
          <a:xfrm>
            <a:off x="4441753" y="975285"/>
            <a:ext cx="1712328" cy="338554"/>
          </a:xfrm>
          <a:prstGeom prst="rect">
            <a:avLst/>
          </a:prstGeom>
          <a:noFill/>
        </p:spPr>
        <p:txBody>
          <a:bodyPr wrap="none" rtlCol="0">
            <a:spAutoFit/>
          </a:bodyPr>
          <a:lstStyle/>
          <a:p>
            <a:r>
              <a:rPr lang="en-GB" sz="1600" b="1" dirty="0" err="1"/>
              <a:t>src</a:t>
            </a:r>
            <a:r>
              <a:rPr lang="en-GB" sz="1600" b="1" dirty="0"/>
              <a:t>/PageData.js</a:t>
            </a:r>
          </a:p>
        </p:txBody>
      </p:sp>
      <p:sp>
        <p:nvSpPr>
          <p:cNvPr id="11" name="TextBox 10">
            <a:extLst>
              <a:ext uri="{FF2B5EF4-FFF2-40B4-BE49-F238E27FC236}">
                <a16:creationId xmlns:a16="http://schemas.microsoft.com/office/drawing/2014/main" id="{1C57C3DD-50F4-6163-12A6-BCCFC8BD73E5}"/>
              </a:ext>
            </a:extLst>
          </p:cNvPr>
          <p:cNvSpPr txBox="1"/>
          <p:nvPr/>
        </p:nvSpPr>
        <p:spPr>
          <a:xfrm>
            <a:off x="46224" y="979805"/>
            <a:ext cx="1268296" cy="338554"/>
          </a:xfrm>
          <a:prstGeom prst="rect">
            <a:avLst/>
          </a:prstGeom>
          <a:noFill/>
        </p:spPr>
        <p:txBody>
          <a:bodyPr wrap="none" rtlCol="0">
            <a:spAutoFit/>
          </a:bodyPr>
          <a:lstStyle/>
          <a:p>
            <a:r>
              <a:rPr lang="en-GB" sz="1600" b="1" dirty="0" err="1"/>
              <a:t>src</a:t>
            </a:r>
            <a:r>
              <a:rPr lang="en-GB" sz="1600" b="1" dirty="0"/>
              <a:t>/Page.js</a:t>
            </a:r>
          </a:p>
        </p:txBody>
      </p:sp>
    </p:spTree>
    <p:extLst>
      <p:ext uri="{BB962C8B-B14F-4D97-AF65-F5344CB8AC3E}">
        <p14:creationId xmlns:p14="http://schemas.microsoft.com/office/powerpoint/2010/main" val="15512196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5A1DD-A50E-2C40-80FE-C9DA0A29BB63}"/>
              </a:ext>
            </a:extLst>
          </p:cNvPr>
          <p:cNvSpPr>
            <a:spLocks noGrp="1"/>
          </p:cNvSpPr>
          <p:nvPr>
            <p:ph type="title"/>
          </p:nvPr>
        </p:nvSpPr>
        <p:spPr/>
        <p:txBody>
          <a:bodyPr/>
          <a:lstStyle/>
          <a:p>
            <a:r>
              <a:rPr lang="en-GB" dirty="0"/>
              <a:t>Hint</a:t>
            </a:r>
          </a:p>
        </p:txBody>
      </p:sp>
      <p:sp>
        <p:nvSpPr>
          <p:cNvPr id="3" name="Content Placeholder 2">
            <a:extLst>
              <a:ext uri="{FF2B5EF4-FFF2-40B4-BE49-F238E27FC236}">
                <a16:creationId xmlns:a16="http://schemas.microsoft.com/office/drawing/2014/main" id="{F0AC2D21-9575-FF34-CC32-62F8B1C0B748}"/>
              </a:ext>
            </a:extLst>
          </p:cNvPr>
          <p:cNvSpPr>
            <a:spLocks noGrp="1"/>
          </p:cNvSpPr>
          <p:nvPr>
            <p:ph idx="1"/>
          </p:nvPr>
        </p:nvSpPr>
        <p:spPr>
          <a:xfrm>
            <a:off x="1047750" y="1411872"/>
            <a:ext cx="7029450" cy="4426953"/>
          </a:xfrm>
        </p:spPr>
        <p:txBody>
          <a:bodyPr/>
          <a:lstStyle/>
          <a:p>
            <a:r>
              <a:rPr lang="en-GB" dirty="0"/>
              <a:t>If you just want to control when a component re-renders, just store a Boolean in the parent component so when a child sets it all the children are re-rendered.</a:t>
            </a:r>
          </a:p>
          <a:p>
            <a:pPr lvl="1"/>
            <a:r>
              <a:rPr lang="en-GB" dirty="0"/>
              <a:t>In a real application this might get complicated so you </a:t>
            </a:r>
            <a:r>
              <a:rPr lang="en-GB" dirty="0" err="1"/>
              <a:t>amy</a:t>
            </a:r>
            <a:r>
              <a:rPr lang="en-GB" dirty="0"/>
              <a:t> need to think about using a Redux (see later note)</a:t>
            </a:r>
          </a:p>
        </p:txBody>
      </p:sp>
      <p:sp>
        <p:nvSpPr>
          <p:cNvPr id="4" name="Footer Placeholder 3">
            <a:extLst>
              <a:ext uri="{FF2B5EF4-FFF2-40B4-BE49-F238E27FC236}">
                <a16:creationId xmlns:a16="http://schemas.microsoft.com/office/drawing/2014/main" id="{EB13875D-6EB3-F42B-6A26-32CFEAC37556}"/>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93053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1195E-3950-E56B-400E-93FD4309D322}"/>
              </a:ext>
            </a:extLst>
          </p:cNvPr>
          <p:cNvSpPr>
            <a:spLocks noGrp="1"/>
          </p:cNvSpPr>
          <p:nvPr>
            <p:ph type="title"/>
          </p:nvPr>
        </p:nvSpPr>
        <p:spPr/>
        <p:txBody>
          <a:bodyPr/>
          <a:lstStyle/>
          <a:p>
            <a:r>
              <a:rPr lang="en-GB" dirty="0"/>
              <a:t>Sharing State </a:t>
            </a:r>
            <a:r>
              <a:rPr lang="en-GB" u="sng" dirty="0"/>
              <a:t>Logic</a:t>
            </a:r>
            <a:r>
              <a:rPr lang="en-GB" dirty="0"/>
              <a:t> Between Components</a:t>
            </a:r>
          </a:p>
        </p:txBody>
      </p:sp>
      <p:sp>
        <p:nvSpPr>
          <p:cNvPr id="3" name="Content Placeholder 2">
            <a:extLst>
              <a:ext uri="{FF2B5EF4-FFF2-40B4-BE49-F238E27FC236}">
                <a16:creationId xmlns:a16="http://schemas.microsoft.com/office/drawing/2014/main" id="{DAD4757A-A740-3BE1-57D9-73E7CD577A7B}"/>
              </a:ext>
            </a:extLst>
          </p:cNvPr>
          <p:cNvSpPr>
            <a:spLocks noGrp="1"/>
          </p:cNvSpPr>
          <p:nvPr>
            <p:ph idx="1"/>
          </p:nvPr>
        </p:nvSpPr>
        <p:spPr>
          <a:xfrm>
            <a:off x="303221" y="715412"/>
            <a:ext cx="8583604" cy="2804792"/>
          </a:xfrm>
        </p:spPr>
        <p:txBody>
          <a:bodyPr/>
          <a:lstStyle/>
          <a:p>
            <a:r>
              <a:rPr lang="en-GB" sz="1800" dirty="0"/>
              <a:t>A </a:t>
            </a:r>
            <a:r>
              <a:rPr lang="en-GB" sz="1800" b="1" dirty="0"/>
              <a:t>custom Hook </a:t>
            </a:r>
            <a:r>
              <a:rPr lang="en-GB" sz="1800" dirty="0"/>
              <a:t>is a JavaScript function whose name </a:t>
            </a:r>
            <a:r>
              <a:rPr lang="en-GB" sz="1800" b="1" dirty="0"/>
              <a:t>starts with ”use” </a:t>
            </a:r>
            <a:r>
              <a:rPr lang="en-GB" sz="1800" dirty="0"/>
              <a:t>and that may call other Hooks.</a:t>
            </a:r>
          </a:p>
          <a:p>
            <a:pPr lvl="1"/>
            <a:r>
              <a:rPr lang="en-GB" sz="1600" dirty="0"/>
              <a:t>Rules of hooks still apply</a:t>
            </a:r>
          </a:p>
          <a:p>
            <a:r>
              <a:rPr lang="en-GB" sz="1800" dirty="0"/>
              <a:t>Unlike a React component, a custom Hook doesn’t need to have a specific signature. </a:t>
            </a:r>
          </a:p>
          <a:p>
            <a:pPr lvl="1"/>
            <a:r>
              <a:rPr lang="en-GB" sz="1600" dirty="0"/>
              <a:t>Just like any JS function, the arguments it takes and what it returns is up to you. </a:t>
            </a:r>
          </a:p>
        </p:txBody>
      </p:sp>
      <p:sp>
        <p:nvSpPr>
          <p:cNvPr id="4" name="Footer Placeholder 3">
            <a:extLst>
              <a:ext uri="{FF2B5EF4-FFF2-40B4-BE49-F238E27FC236}">
                <a16:creationId xmlns:a16="http://schemas.microsoft.com/office/drawing/2014/main" id="{85C94C5E-E3D1-B20A-1346-6A93D814588A}"/>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54A5FC53-EE32-A2FE-F5B0-91B4EDB9161A}"/>
              </a:ext>
            </a:extLst>
          </p:cNvPr>
          <p:cNvSpPr txBox="1"/>
          <p:nvPr/>
        </p:nvSpPr>
        <p:spPr>
          <a:xfrm>
            <a:off x="79374" y="2598731"/>
            <a:ext cx="6212456" cy="323165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function </a:t>
            </a:r>
            <a:r>
              <a:rPr lang="en-GB" sz="1700" dirty="0" err="1"/>
              <a:t>useLogin</a:t>
            </a:r>
            <a:r>
              <a:rPr lang="en-GB" sz="1700" dirty="0"/>
              <a:t>(</a:t>
            </a:r>
            <a:r>
              <a:rPr lang="en-GB" sz="1700" dirty="0" err="1"/>
              <a:t>uname</a:t>
            </a:r>
            <a:r>
              <a:rPr lang="en-GB" sz="1700" dirty="0"/>
              <a:t>, passwd) {</a:t>
            </a:r>
          </a:p>
          <a:p>
            <a:r>
              <a:rPr lang="en-GB" sz="1700" dirty="0"/>
              <a:t>  </a:t>
            </a:r>
            <a:r>
              <a:rPr lang="en-GB" sz="1700" dirty="0" err="1"/>
              <a:t>const</a:t>
            </a:r>
            <a:r>
              <a:rPr lang="en-GB" sz="1700" dirty="0"/>
              <a:t> [</a:t>
            </a:r>
            <a:r>
              <a:rPr lang="en-GB" sz="1700" dirty="0" err="1"/>
              <a:t>isLoggedIn</a:t>
            </a:r>
            <a:r>
              <a:rPr lang="en-GB" sz="1700" dirty="0"/>
              <a:t>, </a:t>
            </a:r>
            <a:r>
              <a:rPr lang="en-GB" sz="1700" dirty="0" err="1"/>
              <a:t>setLogIn</a:t>
            </a:r>
            <a:r>
              <a:rPr lang="en-GB" sz="1700" dirty="0"/>
              <a:t>] = </a:t>
            </a:r>
            <a:r>
              <a:rPr lang="en-GB" sz="1700" dirty="0" err="1"/>
              <a:t>useState</a:t>
            </a:r>
            <a:r>
              <a:rPr lang="en-GB" sz="1700" dirty="0"/>
              <a:t>(false);</a:t>
            </a:r>
          </a:p>
          <a:p>
            <a:r>
              <a:rPr lang="en-GB" sz="1700" dirty="0"/>
              <a:t>  </a:t>
            </a:r>
            <a:r>
              <a:rPr lang="en-GB" sz="1700" dirty="0" err="1"/>
              <a:t>useEffect</a:t>
            </a:r>
            <a:r>
              <a:rPr lang="en-GB" sz="1700" dirty="0"/>
              <a:t>(() =&gt; {</a:t>
            </a:r>
          </a:p>
          <a:p>
            <a:r>
              <a:rPr lang="en-GB" sz="1700" dirty="0"/>
              <a:t>       function </a:t>
            </a:r>
            <a:r>
              <a:rPr lang="en-GB" sz="1700" dirty="0" err="1"/>
              <a:t>statusChange</a:t>
            </a:r>
            <a:r>
              <a:rPr lang="en-GB" sz="1700" dirty="0"/>
              <a:t>(status) { </a:t>
            </a:r>
          </a:p>
          <a:p>
            <a:r>
              <a:rPr lang="en-GB" sz="1700" dirty="0"/>
              <a:t>          </a:t>
            </a:r>
            <a:r>
              <a:rPr lang="en-GB" sz="1700" dirty="0" err="1"/>
              <a:t>isLoggedIn</a:t>
            </a:r>
            <a:r>
              <a:rPr lang="en-GB" sz="1700" dirty="0"/>
              <a:t> = </a:t>
            </a:r>
            <a:r>
              <a:rPr lang="en-GB" sz="1700" dirty="0" err="1"/>
              <a:t>status.loggedIn</a:t>
            </a:r>
            <a:r>
              <a:rPr lang="en-GB" sz="1700" dirty="0"/>
              <a:t>;</a:t>
            </a:r>
          </a:p>
          <a:p>
            <a:r>
              <a:rPr lang="en-GB" sz="1700" dirty="0"/>
              <a:t>       }</a:t>
            </a:r>
          </a:p>
          <a:p>
            <a:r>
              <a:rPr lang="en-GB" sz="1700" dirty="0"/>
              <a:t>       </a:t>
            </a:r>
            <a:r>
              <a:rPr lang="en-GB" sz="1700" dirty="0" err="1"/>
              <a:t>User.Login</a:t>
            </a:r>
            <a:r>
              <a:rPr lang="en-GB" sz="1700" dirty="0"/>
              <a:t>(</a:t>
            </a:r>
            <a:r>
              <a:rPr lang="en-GB" sz="1700" dirty="0" err="1"/>
              <a:t>uname</a:t>
            </a:r>
            <a:r>
              <a:rPr lang="en-GB" sz="1700" dirty="0"/>
              <a:t>, passwd);</a:t>
            </a:r>
          </a:p>
          <a:p>
            <a:r>
              <a:rPr lang="en-GB" sz="1700" dirty="0"/>
              <a:t>       </a:t>
            </a:r>
            <a:r>
              <a:rPr lang="en-GB" sz="1700" dirty="0" err="1"/>
              <a:t>User.MonitorLoginStatus</a:t>
            </a:r>
            <a:r>
              <a:rPr lang="en-GB" sz="1700" dirty="0"/>
              <a:t>(</a:t>
            </a:r>
            <a:r>
              <a:rPr lang="en-GB" sz="1700" dirty="0" err="1"/>
              <a:t>statusChange</a:t>
            </a:r>
            <a:r>
              <a:rPr lang="en-GB" sz="1700" dirty="0"/>
              <a:t>);</a:t>
            </a:r>
          </a:p>
          <a:p>
            <a:r>
              <a:rPr lang="en-GB" sz="1700" dirty="0"/>
              <a:t>       return { </a:t>
            </a:r>
            <a:r>
              <a:rPr lang="en-GB" sz="1700" dirty="0" err="1"/>
              <a:t>User.Logout</a:t>
            </a:r>
            <a:r>
              <a:rPr lang="en-GB" sz="1700" dirty="0"/>
              <a:t>(); </a:t>
            </a:r>
            <a:r>
              <a:rPr lang="en-GB" sz="1700" dirty="0" err="1"/>
              <a:t>statusChange</a:t>
            </a:r>
            <a:r>
              <a:rPr lang="en-GB" sz="1700" dirty="0"/>
              <a:t>({ </a:t>
            </a:r>
            <a:r>
              <a:rPr lang="en-GB" sz="1700" dirty="0" err="1"/>
              <a:t>loggedIn</a:t>
            </a:r>
            <a:r>
              <a:rPr lang="en-GB" sz="1700" dirty="0"/>
              <a:t>: false}); };</a:t>
            </a:r>
          </a:p>
          <a:p>
            <a:r>
              <a:rPr lang="en-GB" sz="1700" dirty="0"/>
              <a:t>  });</a:t>
            </a:r>
          </a:p>
          <a:p>
            <a:r>
              <a:rPr lang="en-GB" sz="1700" dirty="0"/>
              <a:t>  return </a:t>
            </a:r>
            <a:r>
              <a:rPr lang="en-GB" sz="1700" dirty="0" err="1"/>
              <a:t>isLoggedIn</a:t>
            </a:r>
            <a:r>
              <a:rPr lang="en-GB" sz="1700" dirty="0"/>
              <a:t>;</a:t>
            </a:r>
          </a:p>
          <a:p>
            <a:r>
              <a:rPr lang="en-GB" sz="1700" dirty="0"/>
              <a:t>}</a:t>
            </a:r>
          </a:p>
        </p:txBody>
      </p:sp>
      <p:sp>
        <p:nvSpPr>
          <p:cNvPr id="7" name="TextBox 6">
            <a:extLst>
              <a:ext uri="{FF2B5EF4-FFF2-40B4-BE49-F238E27FC236}">
                <a16:creationId xmlns:a16="http://schemas.microsoft.com/office/drawing/2014/main" id="{FF842A46-9FF5-D824-B255-2C2CBAC297F3}"/>
              </a:ext>
            </a:extLst>
          </p:cNvPr>
          <p:cNvSpPr txBox="1"/>
          <p:nvPr/>
        </p:nvSpPr>
        <p:spPr>
          <a:xfrm>
            <a:off x="4011976" y="1013940"/>
            <a:ext cx="3536546" cy="307777"/>
          </a:xfrm>
          <a:prstGeom prst="rect">
            <a:avLst/>
          </a:prstGeom>
          <a:noFill/>
        </p:spPr>
        <p:txBody>
          <a:bodyPr wrap="none" rtlCol="0">
            <a:spAutoFit/>
          </a:bodyPr>
          <a:lstStyle/>
          <a:p>
            <a:r>
              <a:rPr lang="en-GB" sz="1400" i="1" dirty="0"/>
              <a:t>https://reactjs.org/docs/hooks-custom.html</a:t>
            </a:r>
          </a:p>
        </p:txBody>
      </p:sp>
      <p:sp>
        <p:nvSpPr>
          <p:cNvPr id="8" name="TextBox 7">
            <a:extLst>
              <a:ext uri="{FF2B5EF4-FFF2-40B4-BE49-F238E27FC236}">
                <a16:creationId xmlns:a16="http://schemas.microsoft.com/office/drawing/2014/main" id="{75DDC469-90C7-435B-7AA4-6793B9846B0E}"/>
              </a:ext>
            </a:extLst>
          </p:cNvPr>
          <p:cNvSpPr txBox="1"/>
          <p:nvPr/>
        </p:nvSpPr>
        <p:spPr>
          <a:xfrm>
            <a:off x="822309" y="5657671"/>
            <a:ext cx="8321691" cy="1200329"/>
          </a:xfrm>
          <a:prstGeom prst="rect">
            <a:avLst/>
          </a:prstGeom>
          <a:solidFill>
            <a:schemeClr val="bg1"/>
          </a:solidFill>
          <a:ln>
            <a:solidFill>
              <a:schemeClr val="tx1"/>
            </a:solidFill>
          </a:ln>
        </p:spPr>
        <p:txBody>
          <a:bodyPr wrap="square" rtlCol="0">
            <a:spAutoFit/>
          </a:bodyPr>
          <a:lstStyle/>
          <a:p>
            <a:r>
              <a:rPr lang="en-GB" dirty="0">
                <a:solidFill>
                  <a:srgbClr val="FF0000"/>
                </a:solidFill>
              </a:rPr>
              <a:t>Note: the state is NOT shared between components. </a:t>
            </a:r>
          </a:p>
          <a:p>
            <a:r>
              <a:rPr lang="en-GB" dirty="0">
                <a:solidFill>
                  <a:srgbClr val="FF0000"/>
                </a:solidFill>
              </a:rPr>
              <a:t>Every time you use a custom Hook, all state and effects inside of it are fully isolated. Hence, the state stored in a call to </a:t>
            </a:r>
            <a:r>
              <a:rPr lang="en-GB" dirty="0" err="1">
                <a:solidFill>
                  <a:srgbClr val="FF0000"/>
                </a:solidFill>
              </a:rPr>
              <a:t>useDatabase</a:t>
            </a:r>
            <a:r>
              <a:rPr lang="en-GB" dirty="0">
                <a:solidFill>
                  <a:srgbClr val="FF0000"/>
                </a:solidFill>
              </a:rPr>
              <a:t>() in an instance of one component will be different to that in a call made in another component.</a:t>
            </a:r>
          </a:p>
        </p:txBody>
      </p:sp>
      <p:sp>
        <p:nvSpPr>
          <p:cNvPr id="9" name="TextBox 8">
            <a:extLst>
              <a:ext uri="{FF2B5EF4-FFF2-40B4-BE49-F238E27FC236}">
                <a16:creationId xmlns:a16="http://schemas.microsoft.com/office/drawing/2014/main" id="{014386CD-3709-9E78-1A21-DCADFE5D60AC}"/>
              </a:ext>
            </a:extLst>
          </p:cNvPr>
          <p:cNvSpPr txBox="1"/>
          <p:nvPr/>
        </p:nvSpPr>
        <p:spPr>
          <a:xfrm>
            <a:off x="6371204" y="2712601"/>
            <a:ext cx="2772796" cy="2554545"/>
          </a:xfrm>
          <a:prstGeom prst="rect">
            <a:avLst/>
          </a:prstGeom>
          <a:noFill/>
        </p:spPr>
        <p:txBody>
          <a:bodyPr wrap="square" rtlCol="0">
            <a:spAutoFit/>
          </a:bodyPr>
          <a:lstStyle/>
          <a:p>
            <a:r>
              <a:rPr lang="en-GB" sz="1600" i="1" dirty="0"/>
              <a:t>Assuming we have some form of JS object User that handles logging in, then this custom hook monitor the login status to detect if we are logged out for some reason. If we get logged out at any time, then a component using this hook is automatically updated.</a:t>
            </a:r>
          </a:p>
        </p:txBody>
      </p:sp>
    </p:spTree>
    <p:extLst>
      <p:ext uri="{BB962C8B-B14F-4D97-AF65-F5344CB8AC3E}">
        <p14:creationId xmlns:p14="http://schemas.microsoft.com/office/powerpoint/2010/main" val="29987302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75D95-4A8B-EA19-C079-16573F1A38B0}"/>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C5CFD6F3-1DDF-EA02-00BB-AC0BB960A7A1}"/>
              </a:ext>
            </a:extLst>
          </p:cNvPr>
          <p:cNvSpPr>
            <a:spLocks noGrp="1"/>
          </p:cNvSpPr>
          <p:nvPr>
            <p:ph idx="1"/>
          </p:nvPr>
        </p:nvSpPr>
        <p:spPr>
          <a:xfrm>
            <a:off x="257175" y="724887"/>
            <a:ext cx="8629650" cy="5113938"/>
          </a:xfrm>
        </p:spPr>
        <p:txBody>
          <a:bodyPr/>
          <a:lstStyle/>
          <a:p>
            <a:r>
              <a:rPr lang="en-GB" dirty="0"/>
              <a:t>Nifty custom hook to make use of browser local storage to maintain the information that the user previously entered into a form</a:t>
            </a:r>
          </a:p>
        </p:txBody>
      </p:sp>
      <p:sp>
        <p:nvSpPr>
          <p:cNvPr id="4" name="Footer Placeholder 3">
            <a:extLst>
              <a:ext uri="{FF2B5EF4-FFF2-40B4-BE49-F238E27FC236}">
                <a16:creationId xmlns:a16="http://schemas.microsoft.com/office/drawing/2014/main" id="{C9EA854C-7488-C2C6-87A0-71F7DE28A13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552584D-7728-8072-882B-51534FCE6DF6}"/>
              </a:ext>
            </a:extLst>
          </p:cNvPr>
          <p:cNvSpPr txBox="1"/>
          <p:nvPr/>
        </p:nvSpPr>
        <p:spPr>
          <a:xfrm>
            <a:off x="624224" y="1536104"/>
            <a:ext cx="6984721" cy="427809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import { </a:t>
            </a:r>
            <a:r>
              <a:rPr lang="en-GB" sz="1700" dirty="0" err="1"/>
              <a:t>useEffect</a:t>
            </a:r>
            <a:r>
              <a:rPr lang="en-GB" sz="1700" dirty="0"/>
              <a:t>, </a:t>
            </a:r>
            <a:r>
              <a:rPr lang="en-GB" sz="1700" dirty="0" err="1"/>
              <a:t>useState</a:t>
            </a:r>
            <a:r>
              <a:rPr lang="en-GB" sz="1700" dirty="0"/>
              <a:t> } from "react";</a:t>
            </a:r>
          </a:p>
          <a:p>
            <a:endParaRPr lang="en-GB" sz="1700" dirty="0"/>
          </a:p>
          <a:p>
            <a:r>
              <a:rPr lang="en-GB" sz="1700" dirty="0" err="1"/>
              <a:t>const</a:t>
            </a:r>
            <a:r>
              <a:rPr lang="en-GB" sz="1700" dirty="0"/>
              <a:t> </a:t>
            </a:r>
            <a:r>
              <a:rPr lang="en-GB" sz="1700" dirty="0" err="1"/>
              <a:t>useLocalStorage</a:t>
            </a:r>
            <a:r>
              <a:rPr lang="en-GB" sz="1700" dirty="0"/>
              <a:t> = (key, </a:t>
            </a:r>
            <a:r>
              <a:rPr lang="en-GB" sz="1700" dirty="0" err="1"/>
              <a:t>defaultVal</a:t>
            </a:r>
            <a:r>
              <a:rPr lang="en-GB" sz="1700" dirty="0"/>
              <a:t>) =&gt; {</a:t>
            </a:r>
          </a:p>
          <a:p>
            <a:r>
              <a:rPr lang="en-GB" sz="1700" dirty="0"/>
              <a:t>  </a:t>
            </a:r>
            <a:r>
              <a:rPr lang="en-GB" sz="1700" dirty="0" err="1"/>
              <a:t>const</a:t>
            </a:r>
            <a:r>
              <a:rPr lang="en-GB" sz="1700" dirty="0"/>
              <a:t> [value, </a:t>
            </a:r>
            <a:r>
              <a:rPr lang="en-GB" sz="1700" dirty="0" err="1"/>
              <a:t>setValue</a:t>
            </a:r>
            <a:r>
              <a:rPr lang="en-GB" sz="1700" dirty="0"/>
              <a:t>] = </a:t>
            </a:r>
            <a:r>
              <a:rPr lang="en-GB" sz="1700" dirty="0" err="1"/>
              <a:t>useState</a:t>
            </a:r>
            <a:r>
              <a:rPr lang="en-GB" sz="1700" dirty="0"/>
              <a:t>(() =&gt; {</a:t>
            </a:r>
          </a:p>
          <a:p>
            <a:r>
              <a:rPr lang="en-GB" sz="1700" dirty="0"/>
              <a:t>    </a:t>
            </a:r>
            <a:r>
              <a:rPr lang="en-GB" sz="1700" dirty="0" err="1"/>
              <a:t>const</a:t>
            </a:r>
            <a:r>
              <a:rPr lang="en-GB" sz="1700" dirty="0"/>
              <a:t> </a:t>
            </a:r>
            <a:r>
              <a:rPr lang="en-GB" sz="1700" dirty="0" err="1"/>
              <a:t>tempValue</a:t>
            </a:r>
            <a:r>
              <a:rPr lang="en-GB" sz="1700" dirty="0"/>
              <a:t> = </a:t>
            </a:r>
            <a:r>
              <a:rPr lang="en-GB" sz="1700" dirty="0" err="1"/>
              <a:t>window.localStorage.getItem</a:t>
            </a:r>
            <a:r>
              <a:rPr lang="en-GB" sz="1700" dirty="0"/>
              <a:t>(key);</a:t>
            </a:r>
          </a:p>
          <a:p>
            <a:r>
              <a:rPr lang="en-GB" sz="1700" dirty="0"/>
              <a:t>    return </a:t>
            </a:r>
            <a:r>
              <a:rPr lang="en-GB" sz="1700" dirty="0" err="1"/>
              <a:t>tempValue</a:t>
            </a:r>
            <a:r>
              <a:rPr lang="en-GB" sz="1700" dirty="0"/>
              <a:t> !== null ? </a:t>
            </a:r>
            <a:r>
              <a:rPr lang="en-GB" sz="1700" dirty="0" err="1"/>
              <a:t>JSON.stringify</a:t>
            </a:r>
            <a:r>
              <a:rPr lang="en-GB" sz="1700" dirty="0"/>
              <a:t>(</a:t>
            </a:r>
            <a:r>
              <a:rPr lang="en-GB" sz="1700" dirty="0" err="1"/>
              <a:t>tempValue</a:t>
            </a:r>
            <a:r>
              <a:rPr lang="en-GB" sz="1700" dirty="0"/>
              <a:t>) : </a:t>
            </a:r>
            <a:r>
              <a:rPr lang="en-GB" sz="1700" dirty="0" err="1"/>
              <a:t>defaultVal</a:t>
            </a:r>
            <a:r>
              <a:rPr lang="en-GB" sz="1700" dirty="0"/>
              <a:t>;</a:t>
            </a:r>
          </a:p>
          <a:p>
            <a:r>
              <a:rPr lang="en-GB" sz="1700" dirty="0"/>
              <a:t>  });</a:t>
            </a:r>
          </a:p>
          <a:p>
            <a:endParaRPr lang="en-GB" sz="1700" dirty="0"/>
          </a:p>
          <a:p>
            <a:r>
              <a:rPr lang="en-GB" sz="1700" dirty="0"/>
              <a:t>  </a:t>
            </a:r>
            <a:r>
              <a:rPr lang="en-GB" sz="1700" dirty="0" err="1"/>
              <a:t>useEffect</a:t>
            </a:r>
            <a:r>
              <a:rPr lang="en-GB" sz="1700" dirty="0"/>
              <a:t>(() =&gt; {</a:t>
            </a:r>
          </a:p>
          <a:p>
            <a:r>
              <a:rPr lang="en-GB" sz="1700" dirty="0"/>
              <a:t>    </a:t>
            </a:r>
            <a:r>
              <a:rPr lang="en-GB" sz="1700" dirty="0" err="1"/>
              <a:t>window.localStorage.setItem</a:t>
            </a:r>
            <a:r>
              <a:rPr lang="en-GB" sz="1700" dirty="0"/>
              <a:t>(key, </a:t>
            </a:r>
            <a:r>
              <a:rPr lang="en-GB" sz="1700" dirty="0" err="1"/>
              <a:t>JSON.stringify</a:t>
            </a:r>
            <a:r>
              <a:rPr lang="en-GB" sz="1700" dirty="0"/>
              <a:t>(value));</a:t>
            </a:r>
          </a:p>
          <a:p>
            <a:r>
              <a:rPr lang="en-GB" sz="1700" dirty="0"/>
              <a:t>  }, [value]);</a:t>
            </a:r>
          </a:p>
          <a:p>
            <a:endParaRPr lang="en-GB" sz="1700" dirty="0"/>
          </a:p>
          <a:p>
            <a:r>
              <a:rPr lang="en-GB" sz="1700" dirty="0"/>
              <a:t>  return [value, </a:t>
            </a:r>
            <a:r>
              <a:rPr lang="en-GB" sz="1700" dirty="0" err="1"/>
              <a:t>setValue</a:t>
            </a:r>
            <a:r>
              <a:rPr lang="en-GB" sz="1700" dirty="0"/>
              <a:t>];</a:t>
            </a:r>
          </a:p>
          <a:p>
            <a:r>
              <a:rPr lang="en-GB" sz="1700" dirty="0"/>
              <a:t>};</a:t>
            </a:r>
          </a:p>
          <a:p>
            <a:endParaRPr lang="en-GB" sz="1700" dirty="0"/>
          </a:p>
          <a:p>
            <a:r>
              <a:rPr lang="en-GB" sz="1700" dirty="0"/>
              <a:t>export default </a:t>
            </a:r>
            <a:r>
              <a:rPr lang="en-GB" sz="1700" dirty="0" err="1"/>
              <a:t>useLocalStorage</a:t>
            </a:r>
            <a:r>
              <a:rPr lang="en-GB" sz="1700" dirty="0"/>
              <a:t>;</a:t>
            </a:r>
          </a:p>
        </p:txBody>
      </p:sp>
      <p:sp>
        <p:nvSpPr>
          <p:cNvPr id="7" name="TextBox 6">
            <a:extLst>
              <a:ext uri="{FF2B5EF4-FFF2-40B4-BE49-F238E27FC236}">
                <a16:creationId xmlns:a16="http://schemas.microsoft.com/office/drawing/2014/main" id="{831F59D9-19DF-EA53-4914-4CC0890C0E8B}"/>
              </a:ext>
            </a:extLst>
          </p:cNvPr>
          <p:cNvSpPr txBox="1"/>
          <p:nvPr/>
        </p:nvSpPr>
        <p:spPr>
          <a:xfrm>
            <a:off x="573277" y="6351863"/>
            <a:ext cx="5647486" cy="307777"/>
          </a:xfrm>
          <a:prstGeom prst="rect">
            <a:avLst/>
          </a:prstGeom>
          <a:noFill/>
        </p:spPr>
        <p:txBody>
          <a:bodyPr wrap="square" rtlCol="0">
            <a:spAutoFit/>
          </a:bodyPr>
          <a:lstStyle/>
          <a:p>
            <a:r>
              <a:rPr lang="en-GB" sz="1400" i="1" dirty="0"/>
              <a:t>https://dev.to/imrishabh18/simplest-custom-hook-to-persist-data-1odd</a:t>
            </a:r>
          </a:p>
        </p:txBody>
      </p:sp>
      <p:sp>
        <p:nvSpPr>
          <p:cNvPr id="8" name="TextBox 7">
            <a:extLst>
              <a:ext uri="{FF2B5EF4-FFF2-40B4-BE49-F238E27FC236}">
                <a16:creationId xmlns:a16="http://schemas.microsoft.com/office/drawing/2014/main" id="{D576B459-891E-408A-66A6-833D31A6A17A}"/>
              </a:ext>
            </a:extLst>
          </p:cNvPr>
          <p:cNvSpPr txBox="1"/>
          <p:nvPr/>
        </p:nvSpPr>
        <p:spPr>
          <a:xfrm>
            <a:off x="624223" y="5905189"/>
            <a:ext cx="6411445" cy="353943"/>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err="1"/>
              <a:t>const</a:t>
            </a:r>
            <a:r>
              <a:rPr lang="en-GB" sz="1700" dirty="0"/>
              <a:t> [</a:t>
            </a:r>
            <a:r>
              <a:rPr lang="en-GB" sz="1700" dirty="0" err="1"/>
              <a:t>msg</a:t>
            </a:r>
            <a:r>
              <a:rPr lang="en-GB" sz="1700" dirty="0"/>
              <a:t>, </a:t>
            </a:r>
            <a:r>
              <a:rPr lang="en-GB" sz="1700" dirty="0" err="1"/>
              <a:t>setMsg</a:t>
            </a:r>
            <a:r>
              <a:rPr lang="en-GB" sz="1700" dirty="0"/>
              <a:t>] = </a:t>
            </a:r>
            <a:r>
              <a:rPr lang="en-GB" sz="1700" dirty="0" err="1"/>
              <a:t>useLocalState</a:t>
            </a:r>
            <a:r>
              <a:rPr lang="en-GB" sz="1700" dirty="0"/>
              <a:t>(“message“, “Hello World”);</a:t>
            </a:r>
          </a:p>
        </p:txBody>
      </p:sp>
      <p:sp>
        <p:nvSpPr>
          <p:cNvPr id="6" name="TextBox 5">
            <a:extLst>
              <a:ext uri="{FF2B5EF4-FFF2-40B4-BE49-F238E27FC236}">
                <a16:creationId xmlns:a16="http://schemas.microsoft.com/office/drawing/2014/main" id="{1E32A71B-617B-2E13-2B79-0CEA417CC1CF}"/>
              </a:ext>
            </a:extLst>
          </p:cNvPr>
          <p:cNvSpPr txBox="1"/>
          <p:nvPr/>
        </p:nvSpPr>
        <p:spPr>
          <a:xfrm>
            <a:off x="4492778" y="4722139"/>
            <a:ext cx="2884986" cy="646331"/>
          </a:xfrm>
          <a:prstGeom prst="rect">
            <a:avLst/>
          </a:prstGeom>
          <a:noFill/>
        </p:spPr>
        <p:txBody>
          <a:bodyPr wrap="square" rtlCol="0">
            <a:spAutoFit/>
          </a:bodyPr>
          <a:lstStyle/>
          <a:p>
            <a:r>
              <a:rPr lang="en-GB" dirty="0">
                <a:solidFill>
                  <a:srgbClr val="FF0000"/>
                </a:solidFill>
              </a:rPr>
              <a:t>WARNING: Only run this on the client side</a:t>
            </a:r>
          </a:p>
        </p:txBody>
      </p:sp>
    </p:spTree>
    <p:extLst>
      <p:ext uri="{BB962C8B-B14F-4D97-AF65-F5344CB8AC3E}">
        <p14:creationId xmlns:p14="http://schemas.microsoft.com/office/powerpoint/2010/main" val="393358739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0E829-D09E-B2DC-3724-42AA97DBA8FA}"/>
              </a:ext>
            </a:extLst>
          </p:cNvPr>
          <p:cNvSpPr>
            <a:spLocks noGrp="1"/>
          </p:cNvSpPr>
          <p:nvPr>
            <p:ph type="title"/>
          </p:nvPr>
        </p:nvSpPr>
        <p:spPr>
          <a:xfrm>
            <a:off x="257175" y="0"/>
            <a:ext cx="8686800" cy="592228"/>
          </a:xfrm>
        </p:spPr>
        <p:txBody>
          <a:bodyPr/>
          <a:lstStyle/>
          <a:p>
            <a:r>
              <a:rPr lang="en-GB" dirty="0"/>
              <a:t>Redux</a:t>
            </a:r>
          </a:p>
        </p:txBody>
      </p:sp>
      <p:sp>
        <p:nvSpPr>
          <p:cNvPr id="3" name="Content Placeholder 2">
            <a:extLst>
              <a:ext uri="{FF2B5EF4-FFF2-40B4-BE49-F238E27FC236}">
                <a16:creationId xmlns:a16="http://schemas.microsoft.com/office/drawing/2014/main" id="{AAC597FB-1944-80A2-E77F-8C059F7E510A}"/>
              </a:ext>
            </a:extLst>
          </p:cNvPr>
          <p:cNvSpPr>
            <a:spLocks noGrp="1"/>
          </p:cNvSpPr>
          <p:nvPr>
            <p:ph idx="1"/>
          </p:nvPr>
        </p:nvSpPr>
        <p:spPr>
          <a:xfrm>
            <a:off x="412191" y="592228"/>
            <a:ext cx="8324356" cy="5246598"/>
          </a:xfrm>
        </p:spPr>
        <p:txBody>
          <a:bodyPr/>
          <a:lstStyle/>
          <a:p>
            <a:r>
              <a:rPr lang="en-GB" b="1" dirty="0">
                <a:solidFill>
                  <a:srgbClr val="FF0000"/>
                </a:solidFill>
              </a:rPr>
              <a:t>Beyond the scope of this course</a:t>
            </a:r>
          </a:p>
          <a:p>
            <a:r>
              <a:rPr lang="en-GB" dirty="0"/>
              <a:t>Redux allows you to centralize your application's state and logic enables powerful capabilities such as undo/redo and state persistence</a:t>
            </a:r>
          </a:p>
          <a:p>
            <a:r>
              <a:rPr lang="en-GB" dirty="0"/>
              <a:t>Redux is a pattern and library for managing and updating application state, using events called "actions". </a:t>
            </a:r>
          </a:p>
          <a:p>
            <a:r>
              <a:rPr lang="en-GB" dirty="0"/>
              <a:t>It serves as a centralized store for state that needs to be used across your entire application, with rules ensuring that the state can only be updated in a predictable fashion.</a:t>
            </a:r>
          </a:p>
          <a:p>
            <a:r>
              <a:rPr lang="en-GB" dirty="0"/>
              <a:t>Redux helps you manage "global" state - state that is needed across many parts of your application.</a:t>
            </a:r>
          </a:p>
          <a:p>
            <a:r>
              <a:rPr lang="en-GB" b="1" dirty="0"/>
              <a:t>React-Redux</a:t>
            </a:r>
            <a:r>
              <a:rPr lang="en-GB" dirty="0"/>
              <a:t> provides bindings for Redux.</a:t>
            </a:r>
          </a:p>
          <a:p>
            <a:pPr lvl="1"/>
            <a:r>
              <a:rPr lang="en-GB" dirty="0"/>
              <a:t>Also see the Hook </a:t>
            </a:r>
            <a:r>
              <a:rPr lang="en-GB" b="1" dirty="0" err="1"/>
              <a:t>useReducer</a:t>
            </a:r>
            <a:endParaRPr lang="en-GB" dirty="0"/>
          </a:p>
        </p:txBody>
      </p:sp>
      <p:sp>
        <p:nvSpPr>
          <p:cNvPr id="4" name="Footer Placeholder 3">
            <a:extLst>
              <a:ext uri="{FF2B5EF4-FFF2-40B4-BE49-F238E27FC236}">
                <a16:creationId xmlns:a16="http://schemas.microsoft.com/office/drawing/2014/main" id="{44C9667C-F686-AC54-9309-3789C500B2B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F50859D-4CE2-9291-0938-02679DAA51C7}"/>
              </a:ext>
            </a:extLst>
          </p:cNvPr>
          <p:cNvSpPr txBox="1"/>
          <p:nvPr/>
        </p:nvSpPr>
        <p:spPr>
          <a:xfrm>
            <a:off x="2236253" y="1600938"/>
            <a:ext cx="1933543" cy="338554"/>
          </a:xfrm>
          <a:prstGeom prst="rect">
            <a:avLst/>
          </a:prstGeom>
          <a:noFill/>
        </p:spPr>
        <p:txBody>
          <a:bodyPr wrap="none" rtlCol="0">
            <a:spAutoFit/>
          </a:bodyPr>
          <a:lstStyle/>
          <a:p>
            <a:r>
              <a:rPr lang="en-GB" sz="1600" i="1" dirty="0"/>
              <a:t>https://redux.js.org/</a:t>
            </a:r>
          </a:p>
        </p:txBody>
      </p:sp>
      <p:sp>
        <p:nvSpPr>
          <p:cNvPr id="6" name="TextBox 5">
            <a:extLst>
              <a:ext uri="{FF2B5EF4-FFF2-40B4-BE49-F238E27FC236}">
                <a16:creationId xmlns:a16="http://schemas.microsoft.com/office/drawing/2014/main" id="{6E576079-BD21-F5E9-A851-FBB7D56416A0}"/>
              </a:ext>
            </a:extLst>
          </p:cNvPr>
          <p:cNvSpPr txBox="1"/>
          <p:nvPr/>
        </p:nvSpPr>
        <p:spPr>
          <a:xfrm>
            <a:off x="5523905" y="6487730"/>
            <a:ext cx="2459328" cy="338554"/>
          </a:xfrm>
          <a:prstGeom prst="rect">
            <a:avLst/>
          </a:prstGeom>
          <a:noFill/>
        </p:spPr>
        <p:txBody>
          <a:bodyPr wrap="none" rtlCol="0">
            <a:spAutoFit/>
          </a:bodyPr>
          <a:lstStyle/>
          <a:p>
            <a:r>
              <a:rPr lang="en-GB" sz="1600" i="1" dirty="0"/>
              <a:t>https://react-redux.js.org/</a:t>
            </a:r>
          </a:p>
        </p:txBody>
      </p:sp>
      <p:sp>
        <p:nvSpPr>
          <p:cNvPr id="7" name="TextBox 6">
            <a:extLst>
              <a:ext uri="{FF2B5EF4-FFF2-40B4-BE49-F238E27FC236}">
                <a16:creationId xmlns:a16="http://schemas.microsoft.com/office/drawing/2014/main" id="{90DC2D5C-0E6A-41F2-CD3A-D8AFA9968AE1}"/>
              </a:ext>
            </a:extLst>
          </p:cNvPr>
          <p:cNvSpPr txBox="1"/>
          <p:nvPr/>
        </p:nvSpPr>
        <p:spPr>
          <a:xfrm>
            <a:off x="839456" y="5055438"/>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npx</a:t>
            </a:r>
            <a:r>
              <a:rPr lang="en-GB" dirty="0">
                <a:solidFill>
                  <a:schemeClr val="accent1">
                    <a:lumMod val="50000"/>
                  </a:schemeClr>
                </a:solidFill>
              </a:rPr>
              <a:t> create-react-app </a:t>
            </a:r>
            <a:r>
              <a:rPr lang="en-GB" i="1" dirty="0" err="1">
                <a:solidFill>
                  <a:schemeClr val="accent1">
                    <a:lumMod val="50000"/>
                  </a:schemeClr>
                </a:solidFill>
              </a:rPr>
              <a:t>myapp</a:t>
            </a:r>
            <a:r>
              <a:rPr lang="en-GB" dirty="0">
                <a:solidFill>
                  <a:schemeClr val="accent1">
                    <a:lumMod val="50000"/>
                  </a:schemeClr>
                </a:solidFill>
              </a:rPr>
              <a:t>  --template redux</a:t>
            </a:r>
            <a:endParaRPr lang="en-GB" i="1" dirty="0">
              <a:solidFill>
                <a:srgbClr val="FF0000"/>
              </a:solidFill>
            </a:endParaRPr>
          </a:p>
        </p:txBody>
      </p:sp>
      <p:sp>
        <p:nvSpPr>
          <p:cNvPr id="9" name="TextBox 8">
            <a:extLst>
              <a:ext uri="{FF2B5EF4-FFF2-40B4-BE49-F238E27FC236}">
                <a16:creationId xmlns:a16="http://schemas.microsoft.com/office/drawing/2014/main" id="{A650D5E3-1B55-E098-F085-263CF394699D}"/>
              </a:ext>
            </a:extLst>
          </p:cNvPr>
          <p:cNvSpPr txBox="1"/>
          <p:nvPr/>
        </p:nvSpPr>
        <p:spPr>
          <a:xfrm>
            <a:off x="668381" y="5564400"/>
            <a:ext cx="8063428" cy="923330"/>
          </a:xfrm>
          <a:prstGeom prst="rect">
            <a:avLst/>
          </a:prstGeom>
          <a:noFill/>
          <a:ln>
            <a:solidFill>
              <a:schemeClr val="tx1"/>
            </a:solidFill>
          </a:ln>
        </p:spPr>
        <p:txBody>
          <a:bodyPr wrap="square" rtlCol="0">
            <a:spAutoFit/>
          </a:bodyPr>
          <a:lstStyle/>
          <a:p>
            <a:r>
              <a:rPr lang="en-GB" dirty="0"/>
              <a:t>“</a:t>
            </a:r>
            <a:r>
              <a:rPr lang="en-GB" i="1" dirty="0"/>
              <a:t>The patterns and tools provided by Redux make it easier to understand when, where, why, and how the state in your application is being updated, and how your application logic will behave when those changes occur.</a:t>
            </a:r>
            <a:r>
              <a:rPr lang="en-GB" dirty="0"/>
              <a:t>”</a:t>
            </a:r>
          </a:p>
        </p:txBody>
      </p:sp>
    </p:spTree>
    <p:extLst>
      <p:ext uri="{BB962C8B-B14F-4D97-AF65-F5344CB8AC3E}">
        <p14:creationId xmlns:p14="http://schemas.microsoft.com/office/powerpoint/2010/main" val="39180558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539B-DEF8-F64E-0ED3-B9EA06E81B40}"/>
              </a:ext>
            </a:extLst>
          </p:cNvPr>
          <p:cNvSpPr>
            <a:spLocks noGrp="1"/>
          </p:cNvSpPr>
          <p:nvPr>
            <p:ph type="title"/>
          </p:nvPr>
        </p:nvSpPr>
        <p:spPr>
          <a:xfrm>
            <a:off x="257175" y="0"/>
            <a:ext cx="8686800" cy="407453"/>
          </a:xfrm>
        </p:spPr>
        <p:txBody>
          <a:bodyPr/>
          <a:lstStyle/>
          <a:p>
            <a:r>
              <a:rPr lang="en-GB" dirty="0"/>
              <a:t>Controlled Components</a:t>
            </a:r>
          </a:p>
        </p:txBody>
      </p:sp>
      <p:sp>
        <p:nvSpPr>
          <p:cNvPr id="3" name="Content Placeholder 2">
            <a:extLst>
              <a:ext uri="{FF2B5EF4-FFF2-40B4-BE49-F238E27FC236}">
                <a16:creationId xmlns:a16="http://schemas.microsoft.com/office/drawing/2014/main" id="{89B5E435-48B0-2420-AA81-1AFCC24A3516}"/>
              </a:ext>
            </a:extLst>
          </p:cNvPr>
          <p:cNvSpPr>
            <a:spLocks noGrp="1"/>
          </p:cNvSpPr>
          <p:nvPr>
            <p:ph idx="1"/>
          </p:nvPr>
        </p:nvSpPr>
        <p:spPr>
          <a:xfrm>
            <a:off x="187693" y="407453"/>
            <a:ext cx="8614609" cy="2169188"/>
          </a:xfrm>
        </p:spPr>
        <p:txBody>
          <a:bodyPr/>
          <a:lstStyle/>
          <a:p>
            <a:r>
              <a:rPr lang="en-GB" sz="1800" dirty="0"/>
              <a:t>In HTML, form elements such as &lt;input&gt;, &lt;</a:t>
            </a:r>
            <a:r>
              <a:rPr lang="en-GB" sz="1800" dirty="0" err="1"/>
              <a:t>textarea</a:t>
            </a:r>
            <a:r>
              <a:rPr lang="en-GB" sz="1800" dirty="0"/>
              <a:t>&gt;, and &lt;select&gt; typically maintain their own state</a:t>
            </a:r>
          </a:p>
          <a:p>
            <a:r>
              <a:rPr lang="en-GB" sz="1800" dirty="0" err="1"/>
              <a:t>Howerver</a:t>
            </a:r>
            <a:r>
              <a:rPr lang="en-GB" sz="1800" dirty="0"/>
              <a:t>, the React state should be the “single source of truth”. </a:t>
            </a:r>
          </a:p>
          <a:p>
            <a:r>
              <a:rPr lang="en-GB" sz="1800" dirty="0"/>
              <a:t>Then the React component that renders a form also controls what happens in that form on subsequent user input aka </a:t>
            </a:r>
            <a:r>
              <a:rPr lang="en-GB" sz="1800" b="1" dirty="0"/>
              <a:t>controlled component</a:t>
            </a:r>
            <a:endParaRPr lang="en-GB" sz="1800" dirty="0"/>
          </a:p>
          <a:p>
            <a:pPr lvl="1">
              <a:buFont typeface="Wingdings" panose="05000000000000000000" pitchFamily="2" charset="2"/>
              <a:buChar char="Ø"/>
            </a:pPr>
            <a:r>
              <a:rPr lang="en-GB" sz="1600" dirty="0"/>
              <a:t>You can turn this behaviour off using a </a:t>
            </a:r>
            <a:r>
              <a:rPr lang="en-GB" sz="1600" b="1" dirty="0"/>
              <a:t>ref</a:t>
            </a:r>
            <a:r>
              <a:rPr lang="en-GB" sz="1600" dirty="0"/>
              <a:t> attribute aka </a:t>
            </a:r>
            <a:r>
              <a:rPr lang="en-GB" sz="1600" b="1" dirty="0"/>
              <a:t>uncontrolled component</a:t>
            </a:r>
            <a:endParaRPr lang="en-GB" sz="1600" dirty="0"/>
          </a:p>
          <a:p>
            <a:endParaRPr lang="en-GB" dirty="0"/>
          </a:p>
        </p:txBody>
      </p:sp>
      <p:sp>
        <p:nvSpPr>
          <p:cNvPr id="4" name="Footer Placeholder 3">
            <a:extLst>
              <a:ext uri="{FF2B5EF4-FFF2-40B4-BE49-F238E27FC236}">
                <a16:creationId xmlns:a16="http://schemas.microsoft.com/office/drawing/2014/main" id="{B4625B72-BFF7-6DBA-B1EC-32BCE04B2D98}"/>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1F32F1A5-523A-1524-B440-1B3D33A8E09E}"/>
              </a:ext>
            </a:extLst>
          </p:cNvPr>
          <p:cNvSpPr txBox="1"/>
          <p:nvPr/>
        </p:nvSpPr>
        <p:spPr>
          <a:xfrm>
            <a:off x="54337" y="2319183"/>
            <a:ext cx="9035326"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MyForm</a:t>
            </a:r>
            <a:r>
              <a:rPr lang="en-GB" sz="1600" dirty="0"/>
              <a:t>(props) {</a:t>
            </a:r>
          </a:p>
          <a:p>
            <a:r>
              <a:rPr lang="en-GB" sz="1600" dirty="0"/>
              <a:t>  </a:t>
            </a:r>
            <a:r>
              <a:rPr lang="en-GB" sz="1600" dirty="0" err="1"/>
              <a:t>const</a:t>
            </a:r>
            <a:r>
              <a:rPr lang="en-GB" sz="1600" dirty="0"/>
              <a:t> [name, </a:t>
            </a:r>
            <a:r>
              <a:rPr lang="en-GB" sz="1600" dirty="0" err="1"/>
              <a:t>setName</a:t>
            </a:r>
            <a:r>
              <a:rPr lang="en-GB" sz="1600" dirty="0"/>
              <a:t>] = </a:t>
            </a:r>
            <a:r>
              <a:rPr lang="en-GB" sz="1600" dirty="0" err="1"/>
              <a:t>useState</a:t>
            </a:r>
            <a:r>
              <a:rPr lang="en-GB" sz="1600" dirty="0"/>
              <a:t>(“”);</a:t>
            </a:r>
          </a:p>
          <a:p>
            <a:r>
              <a:rPr lang="en-GB" sz="1600" dirty="0"/>
              <a:t>  </a:t>
            </a:r>
            <a:r>
              <a:rPr lang="en-GB" sz="1600" dirty="0" err="1"/>
              <a:t>const</a:t>
            </a:r>
            <a:r>
              <a:rPr lang="en-GB" sz="1600" dirty="0"/>
              <a:t> [description, </a:t>
            </a:r>
            <a:r>
              <a:rPr lang="en-GB" sz="1600" dirty="0" err="1"/>
              <a:t>setDescription</a:t>
            </a:r>
            <a:r>
              <a:rPr lang="en-GB" sz="1600" dirty="0"/>
              <a:t>] = </a:t>
            </a:r>
            <a:r>
              <a:rPr lang="en-GB" sz="1600" dirty="0" err="1"/>
              <a:t>useState</a:t>
            </a:r>
            <a:r>
              <a:rPr lang="en-GB" sz="1600" dirty="0"/>
              <a:t>(“”);</a:t>
            </a:r>
          </a:p>
          <a:p>
            <a:endParaRPr lang="en-GB" sz="1600" dirty="0"/>
          </a:p>
          <a:p>
            <a:r>
              <a:rPr lang="en-GB" sz="1600" dirty="0"/>
              <a:t>  function </a:t>
            </a:r>
            <a:r>
              <a:rPr lang="en-GB" sz="1600" dirty="0" err="1"/>
              <a:t>nameChange</a:t>
            </a:r>
            <a:r>
              <a:rPr lang="en-GB" sz="1600" dirty="0"/>
              <a:t>(e) { </a:t>
            </a:r>
            <a:r>
              <a:rPr lang="en-GB" sz="1600" dirty="0" err="1"/>
              <a:t>setName</a:t>
            </a:r>
            <a:r>
              <a:rPr lang="en-GB" sz="1600" dirty="0"/>
              <a:t>(</a:t>
            </a:r>
            <a:r>
              <a:rPr lang="en-GB" sz="1600" dirty="0" err="1"/>
              <a:t>e.target.value</a:t>
            </a:r>
            <a:r>
              <a:rPr lang="en-GB" sz="1600" dirty="0"/>
              <a:t>); }</a:t>
            </a:r>
          </a:p>
          <a:p>
            <a:r>
              <a:rPr lang="en-GB" sz="1600" dirty="0"/>
              <a:t>  function </a:t>
            </a:r>
            <a:r>
              <a:rPr lang="en-GB" sz="1600" dirty="0" err="1"/>
              <a:t>descriptionChange</a:t>
            </a:r>
            <a:r>
              <a:rPr lang="en-GB" sz="1600" dirty="0"/>
              <a:t>(e) { </a:t>
            </a:r>
            <a:r>
              <a:rPr lang="en-GB" sz="1600" dirty="0" err="1"/>
              <a:t>setDescription</a:t>
            </a:r>
            <a:r>
              <a:rPr lang="en-GB" sz="1600" dirty="0"/>
              <a:t>(</a:t>
            </a:r>
            <a:r>
              <a:rPr lang="en-GB" sz="1600" dirty="0" err="1"/>
              <a:t>e.target.value</a:t>
            </a:r>
            <a:r>
              <a:rPr lang="en-GB" sz="1600" dirty="0"/>
              <a:t>); }</a:t>
            </a:r>
          </a:p>
          <a:p>
            <a:r>
              <a:rPr lang="en-GB" sz="1600" dirty="0"/>
              <a:t>  function </a:t>
            </a:r>
            <a:r>
              <a:rPr lang="en-GB" sz="1600" dirty="0" err="1"/>
              <a:t>formSubmit</a:t>
            </a:r>
            <a:r>
              <a:rPr lang="en-GB" sz="1600" dirty="0"/>
              <a:t>(e) { console.log(“Submitted”); </a:t>
            </a:r>
            <a:r>
              <a:rPr lang="en-GB" sz="1600" dirty="0" err="1"/>
              <a:t>e.preventDefault</a:t>
            </a:r>
            <a:r>
              <a:rPr lang="en-GB" sz="1600" dirty="0"/>
              <a:t>(); }</a:t>
            </a:r>
          </a:p>
          <a:p>
            <a:r>
              <a:rPr lang="en-GB" sz="1600" dirty="0"/>
              <a:t>  </a:t>
            </a:r>
          </a:p>
          <a:p>
            <a:r>
              <a:rPr lang="en-GB" sz="1600" dirty="0"/>
              <a:t>  render() {</a:t>
            </a:r>
          </a:p>
          <a:p>
            <a:r>
              <a:rPr lang="en-GB" sz="1600" dirty="0"/>
              <a:t>    return (&lt;form </a:t>
            </a:r>
            <a:r>
              <a:rPr lang="en-GB" sz="1600" b="1" dirty="0" err="1"/>
              <a:t>onSubmit</a:t>
            </a:r>
            <a:r>
              <a:rPr lang="en-GB" sz="1600" dirty="0"/>
              <a:t>={</a:t>
            </a:r>
            <a:r>
              <a:rPr lang="en-GB" sz="1600" dirty="0" err="1"/>
              <a:t>handleSubmit</a:t>
            </a:r>
            <a:r>
              <a:rPr lang="en-GB" sz="1600" dirty="0"/>
              <a:t>}&gt;</a:t>
            </a:r>
          </a:p>
          <a:p>
            <a:r>
              <a:rPr lang="en-GB" sz="1600" dirty="0"/>
              <a:t>                   &lt;label&gt;Name: </a:t>
            </a:r>
          </a:p>
          <a:p>
            <a:r>
              <a:rPr lang="en-GB" sz="1600" dirty="0"/>
              <a:t>                   &lt;input type="text" value={name} </a:t>
            </a:r>
            <a:r>
              <a:rPr lang="en-GB" sz="1600" b="1" dirty="0" err="1"/>
              <a:t>onChange</a:t>
            </a:r>
            <a:r>
              <a:rPr lang="en-GB" sz="1600" dirty="0"/>
              <a:t>={</a:t>
            </a:r>
            <a:r>
              <a:rPr lang="en-GB" sz="1600" dirty="0" err="1"/>
              <a:t>nameChange</a:t>
            </a:r>
            <a:r>
              <a:rPr lang="en-GB" sz="1600" dirty="0"/>
              <a:t>} /&gt;&lt;/label&gt;</a:t>
            </a:r>
          </a:p>
          <a:p>
            <a:r>
              <a:rPr lang="en-GB" sz="1600" dirty="0"/>
              <a:t>                   &lt;label&gt;Description:</a:t>
            </a:r>
          </a:p>
          <a:p>
            <a:r>
              <a:rPr lang="en-GB" sz="1600" dirty="0"/>
              <a:t>                   &lt;</a:t>
            </a:r>
            <a:r>
              <a:rPr lang="en-GB" sz="1600" dirty="0" err="1"/>
              <a:t>textarea</a:t>
            </a:r>
            <a:r>
              <a:rPr lang="en-GB" sz="1600" dirty="0"/>
              <a:t> value={description} </a:t>
            </a:r>
            <a:r>
              <a:rPr lang="en-GB" sz="1600" b="1" dirty="0" err="1"/>
              <a:t>onChange</a:t>
            </a:r>
            <a:r>
              <a:rPr lang="en-GB" sz="1600" dirty="0"/>
              <a:t>={</a:t>
            </a:r>
            <a:r>
              <a:rPr lang="en-GB" sz="1600" dirty="0" err="1"/>
              <a:t>descriptionChange</a:t>
            </a:r>
            <a:r>
              <a:rPr lang="en-GB" sz="1600" dirty="0"/>
              <a:t>} /&gt;&lt;/label&gt;</a:t>
            </a:r>
          </a:p>
          <a:p>
            <a:r>
              <a:rPr lang="en-GB" sz="1600" dirty="0"/>
              <a:t>                   &lt;input type="submit" value="Submit" /&gt;</a:t>
            </a:r>
          </a:p>
          <a:p>
            <a:r>
              <a:rPr lang="en-GB" sz="1600" dirty="0"/>
              <a:t>               &lt;/form&gt;);</a:t>
            </a:r>
          </a:p>
          <a:p>
            <a:r>
              <a:rPr lang="en-GB" sz="1600" dirty="0"/>
              <a:t>  }</a:t>
            </a:r>
          </a:p>
          <a:p>
            <a:r>
              <a:rPr lang="en-GB" sz="1600" dirty="0"/>
              <a:t>}</a:t>
            </a:r>
          </a:p>
        </p:txBody>
      </p:sp>
      <p:sp>
        <p:nvSpPr>
          <p:cNvPr id="11" name="TextBox 10">
            <a:extLst>
              <a:ext uri="{FF2B5EF4-FFF2-40B4-BE49-F238E27FC236}">
                <a16:creationId xmlns:a16="http://schemas.microsoft.com/office/drawing/2014/main" id="{1A4FF4DA-AB3F-A163-A5C1-762B23ED162F}"/>
              </a:ext>
            </a:extLst>
          </p:cNvPr>
          <p:cNvSpPr txBox="1"/>
          <p:nvPr/>
        </p:nvSpPr>
        <p:spPr>
          <a:xfrm>
            <a:off x="6827771" y="2304681"/>
            <a:ext cx="2045368" cy="923330"/>
          </a:xfrm>
          <a:prstGeom prst="rect">
            <a:avLst/>
          </a:prstGeom>
          <a:noFill/>
        </p:spPr>
        <p:txBody>
          <a:bodyPr wrap="square" rtlCol="0">
            <a:spAutoFit/>
          </a:bodyPr>
          <a:lstStyle/>
          <a:p>
            <a:r>
              <a:rPr lang="en-GB" i="1" dirty="0"/>
              <a:t>Recover the value entered using </a:t>
            </a:r>
            <a:r>
              <a:rPr lang="en-GB" b="1" i="1" dirty="0" err="1"/>
              <a:t>e.target.value</a:t>
            </a:r>
            <a:r>
              <a:rPr lang="en-GB" b="1" i="1" dirty="0"/>
              <a:t> </a:t>
            </a:r>
          </a:p>
        </p:txBody>
      </p:sp>
      <p:sp>
        <p:nvSpPr>
          <p:cNvPr id="5" name="TextBox 4">
            <a:extLst>
              <a:ext uri="{FF2B5EF4-FFF2-40B4-BE49-F238E27FC236}">
                <a16:creationId xmlns:a16="http://schemas.microsoft.com/office/drawing/2014/main" id="{B429AF07-FA1D-60F0-475E-B5236BF2EE59}"/>
              </a:ext>
            </a:extLst>
          </p:cNvPr>
          <p:cNvSpPr txBox="1"/>
          <p:nvPr/>
        </p:nvSpPr>
        <p:spPr>
          <a:xfrm>
            <a:off x="5504508" y="6081215"/>
            <a:ext cx="3560117" cy="738664"/>
          </a:xfrm>
          <a:prstGeom prst="rect">
            <a:avLst/>
          </a:prstGeom>
          <a:noFill/>
        </p:spPr>
        <p:txBody>
          <a:bodyPr wrap="square" rtlCol="0">
            <a:spAutoFit/>
          </a:bodyPr>
          <a:lstStyle/>
          <a:p>
            <a:r>
              <a:rPr lang="en-GB" sz="1400" i="1" dirty="0"/>
              <a:t>For controlled vs uncontrolled components see https://goshacmd.com/controlled-vs-uncontrolled-inputs-react/</a:t>
            </a:r>
          </a:p>
        </p:txBody>
      </p:sp>
    </p:spTree>
    <p:extLst>
      <p:ext uri="{BB962C8B-B14F-4D97-AF65-F5344CB8AC3E}">
        <p14:creationId xmlns:p14="http://schemas.microsoft.com/office/powerpoint/2010/main" val="32622648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FC510-DA57-2DD7-880B-00E539207913}"/>
              </a:ext>
            </a:extLst>
          </p:cNvPr>
          <p:cNvSpPr>
            <a:spLocks noGrp="1"/>
          </p:cNvSpPr>
          <p:nvPr>
            <p:ph type="title"/>
          </p:nvPr>
        </p:nvSpPr>
        <p:spPr/>
        <p:txBody>
          <a:bodyPr/>
          <a:lstStyle/>
          <a:p>
            <a:r>
              <a:rPr lang="en-GB" dirty="0"/>
              <a:t>Example: &lt;select&gt; Tag</a:t>
            </a:r>
          </a:p>
        </p:txBody>
      </p:sp>
      <p:sp>
        <p:nvSpPr>
          <p:cNvPr id="3" name="Content Placeholder 2">
            <a:extLst>
              <a:ext uri="{FF2B5EF4-FFF2-40B4-BE49-F238E27FC236}">
                <a16:creationId xmlns:a16="http://schemas.microsoft.com/office/drawing/2014/main" id="{A22EEC4C-39B1-BB28-4C98-B40135637639}"/>
              </a:ext>
            </a:extLst>
          </p:cNvPr>
          <p:cNvSpPr>
            <a:spLocks noGrp="1"/>
          </p:cNvSpPr>
          <p:nvPr>
            <p:ph idx="1"/>
          </p:nvPr>
        </p:nvSpPr>
        <p:spPr>
          <a:xfrm>
            <a:off x="257175" y="805430"/>
            <a:ext cx="8593080" cy="1042321"/>
          </a:xfrm>
        </p:spPr>
        <p:txBody>
          <a:bodyPr/>
          <a:lstStyle/>
          <a:p>
            <a:r>
              <a:rPr lang="en-GB" dirty="0"/>
              <a:t>The HTML </a:t>
            </a:r>
            <a:r>
              <a:rPr lang="en-GB" i="1" dirty="0"/>
              <a:t>selected</a:t>
            </a:r>
            <a:r>
              <a:rPr lang="en-GB" dirty="0"/>
              <a:t> attribute on an &lt;option&gt; tag, is replaced in React with a </a:t>
            </a:r>
            <a:r>
              <a:rPr lang="en-GB" i="1" dirty="0"/>
              <a:t>value</a:t>
            </a:r>
            <a:r>
              <a:rPr lang="en-GB" dirty="0"/>
              <a:t> attribute on the &lt;select&gt; tag which specifies the value of the selected option (typically stored to an state variable)</a:t>
            </a:r>
          </a:p>
        </p:txBody>
      </p:sp>
      <p:sp>
        <p:nvSpPr>
          <p:cNvPr id="4" name="Footer Placeholder 3">
            <a:extLst>
              <a:ext uri="{FF2B5EF4-FFF2-40B4-BE49-F238E27FC236}">
                <a16:creationId xmlns:a16="http://schemas.microsoft.com/office/drawing/2014/main" id="{13D9A680-078C-5090-F92B-14B67AEC839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C6B0CB8-EC1E-395A-7CE0-DC5B6148375F}"/>
              </a:ext>
            </a:extLst>
          </p:cNvPr>
          <p:cNvSpPr txBox="1"/>
          <p:nvPr/>
        </p:nvSpPr>
        <p:spPr>
          <a:xfrm>
            <a:off x="108674" y="1947763"/>
            <a:ext cx="9035326" cy="477053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MyForm</a:t>
            </a:r>
            <a:r>
              <a:rPr lang="en-GB" sz="1600" dirty="0"/>
              <a:t>(props) {</a:t>
            </a:r>
          </a:p>
          <a:p>
            <a:r>
              <a:rPr lang="en-GB" sz="1600" dirty="0"/>
              <a:t>  </a:t>
            </a:r>
            <a:r>
              <a:rPr lang="en-GB" sz="1600" dirty="0" err="1"/>
              <a:t>const</a:t>
            </a:r>
            <a:r>
              <a:rPr lang="en-GB" sz="1600" dirty="0"/>
              <a:t> [colour, </a:t>
            </a:r>
            <a:r>
              <a:rPr lang="en-GB" sz="1600" dirty="0" err="1"/>
              <a:t>setColour</a:t>
            </a:r>
            <a:r>
              <a:rPr lang="en-GB" sz="1600" dirty="0"/>
              <a:t>] = </a:t>
            </a:r>
            <a:r>
              <a:rPr lang="en-GB" sz="1600" dirty="0" err="1"/>
              <a:t>useState</a:t>
            </a:r>
            <a:r>
              <a:rPr lang="en-GB" sz="1600" dirty="0"/>
              <a:t>(“red”);</a:t>
            </a:r>
          </a:p>
          <a:p>
            <a:endParaRPr lang="en-GB" sz="1600" dirty="0"/>
          </a:p>
          <a:p>
            <a:r>
              <a:rPr lang="en-GB" sz="1600" dirty="0"/>
              <a:t>  function </a:t>
            </a:r>
            <a:r>
              <a:rPr lang="en-GB" sz="1600" dirty="0" err="1"/>
              <a:t>colourChange</a:t>
            </a:r>
            <a:r>
              <a:rPr lang="en-GB" sz="1600" dirty="0"/>
              <a:t>(e) { </a:t>
            </a:r>
            <a:r>
              <a:rPr lang="en-GB" sz="1600" dirty="0" err="1"/>
              <a:t>setColour</a:t>
            </a:r>
            <a:r>
              <a:rPr lang="en-GB" sz="1600" dirty="0"/>
              <a:t>(</a:t>
            </a:r>
            <a:r>
              <a:rPr lang="en-GB" sz="1600" dirty="0" err="1"/>
              <a:t>e.target.value</a:t>
            </a:r>
            <a:r>
              <a:rPr lang="en-GB" sz="1600" dirty="0"/>
              <a:t>); }</a:t>
            </a:r>
          </a:p>
          <a:p>
            <a:r>
              <a:rPr lang="en-GB" sz="1600" dirty="0"/>
              <a:t>  function </a:t>
            </a:r>
            <a:r>
              <a:rPr lang="en-GB" sz="1600" dirty="0" err="1"/>
              <a:t>formSubmit</a:t>
            </a:r>
            <a:r>
              <a:rPr lang="en-GB" sz="1600" dirty="0"/>
              <a:t>(e) { console.log(“Submitted”); </a:t>
            </a:r>
            <a:r>
              <a:rPr lang="en-GB" sz="1600" dirty="0" err="1"/>
              <a:t>e.preventDefault</a:t>
            </a:r>
            <a:r>
              <a:rPr lang="en-GB" sz="1600" dirty="0"/>
              <a:t>(); }</a:t>
            </a:r>
          </a:p>
          <a:p>
            <a:r>
              <a:rPr lang="en-GB" sz="1600" dirty="0"/>
              <a:t>  </a:t>
            </a:r>
          </a:p>
          <a:p>
            <a:r>
              <a:rPr lang="en-GB" sz="1600" dirty="0"/>
              <a:t>  render() {</a:t>
            </a:r>
          </a:p>
          <a:p>
            <a:r>
              <a:rPr lang="en-GB" sz="1600" dirty="0"/>
              <a:t>    return (&lt;form </a:t>
            </a:r>
            <a:r>
              <a:rPr lang="en-GB" sz="1600" dirty="0" err="1"/>
              <a:t>onSubmit</a:t>
            </a:r>
            <a:r>
              <a:rPr lang="en-GB" sz="1600" dirty="0"/>
              <a:t>={</a:t>
            </a:r>
            <a:r>
              <a:rPr lang="en-GB" sz="1600" dirty="0" err="1"/>
              <a:t>this.handleSubmit</a:t>
            </a:r>
            <a:r>
              <a:rPr lang="en-GB" sz="1600" dirty="0"/>
              <a:t>}&gt;</a:t>
            </a:r>
          </a:p>
          <a:p>
            <a:r>
              <a:rPr lang="en-GB" sz="1600" dirty="0"/>
              <a:t>                  &lt;label&gt;Pick a colour:</a:t>
            </a:r>
          </a:p>
          <a:p>
            <a:r>
              <a:rPr lang="en-GB" sz="1600" dirty="0"/>
              <a:t>                  &lt;select </a:t>
            </a:r>
            <a:r>
              <a:rPr lang="en-GB" sz="1600" b="1" dirty="0"/>
              <a:t>value={colour} </a:t>
            </a:r>
            <a:r>
              <a:rPr lang="en-GB" sz="1600" b="1" dirty="0" err="1"/>
              <a:t>onChange</a:t>
            </a:r>
            <a:r>
              <a:rPr lang="en-GB" sz="1600" dirty="0"/>
              <a:t>={</a:t>
            </a:r>
            <a:r>
              <a:rPr lang="en-GB" sz="1600" dirty="0" err="1"/>
              <a:t>colourChange</a:t>
            </a:r>
            <a:r>
              <a:rPr lang="en-GB" sz="1600" dirty="0"/>
              <a:t>}&gt;</a:t>
            </a:r>
          </a:p>
          <a:p>
            <a:r>
              <a:rPr lang="en-GB" sz="1600" dirty="0"/>
              <a:t>                  &lt;option value=“red"&gt;Grapefruit&lt;/option&gt;</a:t>
            </a:r>
          </a:p>
          <a:p>
            <a:r>
              <a:rPr lang="en-GB" sz="1600" dirty="0"/>
              <a:t>                  &lt;option value=“green"&gt;Lime&lt;/option&gt;</a:t>
            </a:r>
          </a:p>
          <a:p>
            <a:r>
              <a:rPr lang="en-GB" sz="1600" dirty="0"/>
              <a:t>                  &lt;option value=“blue"&gt;Coconut&lt;/option&gt;</a:t>
            </a:r>
          </a:p>
          <a:p>
            <a:r>
              <a:rPr lang="en-GB" sz="1600" dirty="0"/>
              <a:t>                  &lt;/select&gt;</a:t>
            </a:r>
          </a:p>
          <a:p>
            <a:r>
              <a:rPr lang="en-GB" sz="1600" dirty="0"/>
              <a:t>                  &lt;/label&gt;</a:t>
            </a:r>
          </a:p>
          <a:p>
            <a:r>
              <a:rPr lang="en-GB" sz="1600" dirty="0"/>
              <a:t>                  &lt;input type="submit" value="Submit" /&gt;</a:t>
            </a:r>
          </a:p>
          <a:p>
            <a:r>
              <a:rPr lang="en-GB" sz="1600" dirty="0"/>
              <a:t>                &lt;/form&gt;);</a:t>
            </a:r>
          </a:p>
          <a:p>
            <a:r>
              <a:rPr lang="en-GB" sz="1600" dirty="0"/>
              <a:t>  }</a:t>
            </a:r>
          </a:p>
          <a:p>
            <a:r>
              <a:rPr lang="en-GB" sz="1600" dirty="0"/>
              <a:t>}</a:t>
            </a:r>
          </a:p>
        </p:txBody>
      </p:sp>
    </p:spTree>
    <p:extLst>
      <p:ext uri="{BB962C8B-B14F-4D97-AF65-F5344CB8AC3E}">
        <p14:creationId xmlns:p14="http://schemas.microsoft.com/office/powerpoint/2010/main" val="14583161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3A31D-E94B-DEEC-7FA7-7045D9E21966}"/>
              </a:ext>
            </a:extLst>
          </p:cNvPr>
          <p:cNvSpPr>
            <a:spLocks noGrp="1"/>
          </p:cNvSpPr>
          <p:nvPr>
            <p:ph type="title"/>
          </p:nvPr>
        </p:nvSpPr>
        <p:spPr/>
        <p:txBody>
          <a:bodyPr/>
          <a:lstStyle/>
          <a:p>
            <a:r>
              <a:rPr lang="en-GB" dirty="0"/>
              <a:t>FYI</a:t>
            </a:r>
          </a:p>
        </p:txBody>
      </p:sp>
      <p:sp>
        <p:nvSpPr>
          <p:cNvPr id="3" name="Content Placeholder 2">
            <a:extLst>
              <a:ext uri="{FF2B5EF4-FFF2-40B4-BE49-F238E27FC236}">
                <a16:creationId xmlns:a16="http://schemas.microsoft.com/office/drawing/2014/main" id="{168F68BA-326B-8E32-8302-2F73FACA9100}"/>
              </a:ext>
            </a:extLst>
          </p:cNvPr>
          <p:cNvSpPr>
            <a:spLocks noGrp="1"/>
          </p:cNvSpPr>
          <p:nvPr>
            <p:ph idx="1"/>
          </p:nvPr>
        </p:nvSpPr>
        <p:spPr>
          <a:xfrm>
            <a:off x="151609" y="781741"/>
            <a:ext cx="8735215" cy="1407134"/>
          </a:xfrm>
        </p:spPr>
        <p:txBody>
          <a:bodyPr/>
          <a:lstStyle/>
          <a:p>
            <a:r>
              <a:rPr lang="en-GB" dirty="0"/>
              <a:t>You can give form inputs names and a common event handler.</a:t>
            </a:r>
          </a:p>
          <a:p>
            <a:r>
              <a:rPr lang="en-GB" dirty="0"/>
              <a:t>The event handler can then use </a:t>
            </a:r>
            <a:r>
              <a:rPr lang="en-GB" b="1" dirty="0"/>
              <a:t>e.target.name</a:t>
            </a:r>
            <a:r>
              <a:rPr lang="en-GB" dirty="0"/>
              <a:t> to identify the &lt;input&gt; tag that has changed</a:t>
            </a:r>
          </a:p>
        </p:txBody>
      </p:sp>
      <p:sp>
        <p:nvSpPr>
          <p:cNvPr id="4" name="Footer Placeholder 3">
            <a:extLst>
              <a:ext uri="{FF2B5EF4-FFF2-40B4-BE49-F238E27FC236}">
                <a16:creationId xmlns:a16="http://schemas.microsoft.com/office/drawing/2014/main" id="{595E2926-6642-A1B7-97BC-9C3BFECE8FD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F5B601B-E047-CF79-A0B7-6F791AA98F2D}"/>
              </a:ext>
            </a:extLst>
          </p:cNvPr>
          <p:cNvSpPr txBox="1"/>
          <p:nvPr/>
        </p:nvSpPr>
        <p:spPr>
          <a:xfrm>
            <a:off x="94458" y="2001746"/>
            <a:ext cx="8217903" cy="3046988"/>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render() {</a:t>
            </a:r>
          </a:p>
          <a:p>
            <a:r>
              <a:rPr lang="en-GB" sz="1600" dirty="0"/>
              <a:t>    return (</a:t>
            </a:r>
          </a:p>
          <a:p>
            <a:r>
              <a:rPr lang="en-GB" sz="1600" dirty="0"/>
              <a:t>      &lt;form&gt;</a:t>
            </a:r>
          </a:p>
          <a:p>
            <a:r>
              <a:rPr lang="en-GB" sz="1600" dirty="0"/>
              <a:t>        &lt;label&gt;Is going:</a:t>
            </a:r>
          </a:p>
          <a:p>
            <a:r>
              <a:rPr lang="en-GB" sz="1600" dirty="0"/>
              <a:t>          &lt;input </a:t>
            </a:r>
            <a:r>
              <a:rPr lang="en-GB" sz="1600" b="1" dirty="0"/>
              <a:t>name="</a:t>
            </a:r>
            <a:r>
              <a:rPr lang="en-GB" sz="1600" b="1" dirty="0" err="1"/>
              <a:t>isGoing</a:t>
            </a:r>
            <a:r>
              <a:rPr lang="en-GB" sz="1600" b="1" dirty="0"/>
              <a:t>" </a:t>
            </a:r>
            <a:r>
              <a:rPr lang="en-GB" sz="1600" dirty="0"/>
              <a:t>type="checkbox“ checked={</a:t>
            </a:r>
            <a:r>
              <a:rPr lang="en-GB" sz="1600" dirty="0" err="1"/>
              <a:t>isGoing</a:t>
            </a:r>
            <a:r>
              <a:rPr lang="en-GB" sz="1600" dirty="0"/>
              <a:t>}</a:t>
            </a:r>
          </a:p>
          <a:p>
            <a:r>
              <a:rPr lang="en-GB" sz="1600" dirty="0"/>
              <a:t>            </a:t>
            </a:r>
            <a:r>
              <a:rPr lang="en-GB" sz="1600" dirty="0" err="1"/>
              <a:t>onChange</a:t>
            </a:r>
            <a:r>
              <a:rPr lang="en-GB" sz="1600" dirty="0"/>
              <a:t>={</a:t>
            </a:r>
            <a:r>
              <a:rPr lang="en-GB" sz="1600" b="1" dirty="0" err="1"/>
              <a:t>handleInputChange</a:t>
            </a:r>
            <a:r>
              <a:rPr lang="en-GB" sz="1600" dirty="0"/>
              <a:t>} /&gt;&lt;/label&gt;&lt;</a:t>
            </a:r>
            <a:r>
              <a:rPr lang="en-GB" sz="1600" dirty="0" err="1"/>
              <a:t>br</a:t>
            </a:r>
            <a:r>
              <a:rPr lang="en-GB" sz="1600" dirty="0"/>
              <a:t> /&gt;</a:t>
            </a:r>
          </a:p>
          <a:p>
            <a:r>
              <a:rPr lang="en-GB" sz="1600" dirty="0"/>
              <a:t>        &lt;label&gt;Number of guests:</a:t>
            </a:r>
          </a:p>
          <a:p>
            <a:r>
              <a:rPr lang="en-GB" sz="1600" dirty="0"/>
              <a:t>          &lt;input </a:t>
            </a:r>
            <a:r>
              <a:rPr lang="en-GB" sz="1600" b="1" dirty="0"/>
              <a:t>name="</a:t>
            </a:r>
            <a:r>
              <a:rPr lang="en-GB" sz="1600" b="1" dirty="0" err="1"/>
              <a:t>numberOfGuests</a:t>
            </a:r>
            <a:r>
              <a:rPr lang="en-GB" sz="1600" b="1" dirty="0"/>
              <a:t>" </a:t>
            </a:r>
            <a:r>
              <a:rPr lang="en-GB" sz="1600" dirty="0"/>
              <a:t>type="number“ value={</a:t>
            </a:r>
            <a:r>
              <a:rPr lang="en-GB" sz="1600" dirty="0" err="1"/>
              <a:t>numberOfGuests</a:t>
            </a:r>
            <a:r>
              <a:rPr lang="en-GB" sz="1600" dirty="0"/>
              <a:t>}</a:t>
            </a:r>
          </a:p>
          <a:p>
            <a:r>
              <a:rPr lang="en-GB" sz="1600" dirty="0"/>
              <a:t>            </a:t>
            </a:r>
            <a:r>
              <a:rPr lang="en-GB" sz="1600" dirty="0" err="1"/>
              <a:t>onChange</a:t>
            </a:r>
            <a:r>
              <a:rPr lang="en-GB" sz="1600" dirty="0"/>
              <a:t>={</a:t>
            </a:r>
            <a:r>
              <a:rPr lang="en-GB" sz="1600" b="1" dirty="0" err="1"/>
              <a:t>handleInputChange</a:t>
            </a:r>
            <a:r>
              <a:rPr lang="en-GB" sz="1600" dirty="0"/>
              <a:t>} /&gt;&lt;/label&gt;</a:t>
            </a:r>
          </a:p>
          <a:p>
            <a:r>
              <a:rPr lang="en-GB" sz="1600" dirty="0"/>
              <a:t>      &lt;/form&gt;</a:t>
            </a:r>
          </a:p>
          <a:p>
            <a:r>
              <a:rPr lang="en-GB" sz="1600" dirty="0"/>
              <a:t>    );</a:t>
            </a:r>
          </a:p>
          <a:p>
            <a:r>
              <a:rPr lang="en-GB" sz="1600" dirty="0"/>
              <a:t>  }</a:t>
            </a:r>
          </a:p>
        </p:txBody>
      </p:sp>
      <p:sp>
        <p:nvSpPr>
          <p:cNvPr id="7" name="TextBox 6">
            <a:extLst>
              <a:ext uri="{FF2B5EF4-FFF2-40B4-BE49-F238E27FC236}">
                <a16:creationId xmlns:a16="http://schemas.microsoft.com/office/drawing/2014/main" id="{4B6C300C-2000-E00A-869F-5D1B8F4284BB}"/>
              </a:ext>
            </a:extLst>
          </p:cNvPr>
          <p:cNvSpPr txBox="1"/>
          <p:nvPr/>
        </p:nvSpPr>
        <p:spPr>
          <a:xfrm>
            <a:off x="1937225" y="5175525"/>
            <a:ext cx="7006750" cy="156966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function </a:t>
            </a:r>
            <a:r>
              <a:rPr lang="en-GB" sz="1600" dirty="0" err="1"/>
              <a:t>handleInputChange</a:t>
            </a:r>
            <a:r>
              <a:rPr lang="en-GB" sz="1600" dirty="0"/>
              <a:t>(e) {</a:t>
            </a:r>
          </a:p>
          <a:p>
            <a:r>
              <a:rPr lang="en-GB" sz="1600" dirty="0"/>
              <a:t>    </a:t>
            </a:r>
            <a:r>
              <a:rPr lang="en-GB" sz="1600" dirty="0" err="1"/>
              <a:t>const</a:t>
            </a:r>
            <a:r>
              <a:rPr lang="en-GB" sz="1600" dirty="0"/>
              <a:t> target = </a:t>
            </a:r>
            <a:r>
              <a:rPr lang="en-GB" sz="1600" dirty="0" err="1"/>
              <a:t>e.target</a:t>
            </a:r>
            <a:r>
              <a:rPr lang="en-GB" sz="1600" dirty="0"/>
              <a:t>;</a:t>
            </a:r>
          </a:p>
          <a:p>
            <a:r>
              <a:rPr lang="en-GB" sz="1600" dirty="0"/>
              <a:t>    </a:t>
            </a:r>
            <a:r>
              <a:rPr lang="en-GB" sz="1600" dirty="0" err="1"/>
              <a:t>const</a:t>
            </a:r>
            <a:r>
              <a:rPr lang="en-GB" sz="1600" dirty="0"/>
              <a:t> value = </a:t>
            </a:r>
            <a:r>
              <a:rPr lang="en-GB" sz="1600" dirty="0" err="1"/>
              <a:t>e.type</a:t>
            </a:r>
            <a:r>
              <a:rPr lang="en-GB" sz="1600" dirty="0"/>
              <a:t> === 'checkbox' ? </a:t>
            </a:r>
            <a:r>
              <a:rPr lang="en-GB" sz="1600" dirty="0" err="1"/>
              <a:t>target.checked</a:t>
            </a:r>
            <a:r>
              <a:rPr lang="en-GB" sz="1600" dirty="0"/>
              <a:t> : </a:t>
            </a:r>
            <a:r>
              <a:rPr lang="en-GB" sz="1600" dirty="0" err="1"/>
              <a:t>target.value</a:t>
            </a:r>
            <a:r>
              <a:rPr lang="en-GB" sz="1600" dirty="0"/>
              <a:t>;</a:t>
            </a:r>
          </a:p>
          <a:p>
            <a:r>
              <a:rPr lang="en-GB" sz="1600" dirty="0"/>
              <a:t>    </a:t>
            </a:r>
            <a:r>
              <a:rPr lang="en-GB" sz="1600" dirty="0" err="1"/>
              <a:t>const</a:t>
            </a:r>
            <a:r>
              <a:rPr lang="en-GB" sz="1600" dirty="0"/>
              <a:t> name = target.name;</a:t>
            </a:r>
          </a:p>
          <a:p>
            <a:r>
              <a:rPr lang="en-GB" sz="1600" dirty="0"/>
              <a:t>    </a:t>
            </a:r>
            <a:r>
              <a:rPr lang="en-GB" sz="1600" dirty="0" err="1"/>
              <a:t>setName</a:t>
            </a:r>
            <a:r>
              <a:rPr lang="en-GB" sz="1600" dirty="0"/>
              <a:t>(</a:t>
            </a:r>
            <a:r>
              <a:rPr lang="en-GB" sz="1600"/>
              <a:t>value);</a:t>
            </a:r>
            <a:endParaRPr lang="en-GB" sz="1600" dirty="0"/>
          </a:p>
          <a:p>
            <a:r>
              <a:rPr lang="en-GB" sz="1600" dirty="0"/>
              <a:t>  }</a:t>
            </a:r>
          </a:p>
        </p:txBody>
      </p:sp>
    </p:spTree>
    <p:extLst>
      <p:ext uri="{BB962C8B-B14F-4D97-AF65-F5344CB8AC3E}">
        <p14:creationId xmlns:p14="http://schemas.microsoft.com/office/powerpoint/2010/main" val="68869848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2578B-65E9-132E-1298-328AEFC9C846}"/>
              </a:ext>
            </a:extLst>
          </p:cNvPr>
          <p:cNvSpPr>
            <a:spLocks noGrp="1"/>
          </p:cNvSpPr>
          <p:nvPr>
            <p:ph type="title"/>
          </p:nvPr>
        </p:nvSpPr>
        <p:spPr>
          <a:xfrm>
            <a:off x="257175" y="0"/>
            <a:ext cx="8686800" cy="530636"/>
          </a:xfrm>
        </p:spPr>
        <p:txBody>
          <a:bodyPr/>
          <a:lstStyle/>
          <a:p>
            <a:r>
              <a:rPr lang="en-GB" dirty="0"/>
              <a:t>Custom Hook for </a:t>
            </a:r>
            <a:r>
              <a:rPr lang="en-GB" dirty="0" err="1"/>
              <a:t>Axios</a:t>
            </a:r>
            <a:endParaRPr lang="en-GB" dirty="0"/>
          </a:p>
        </p:txBody>
      </p:sp>
      <p:sp>
        <p:nvSpPr>
          <p:cNvPr id="3" name="Content Placeholder 2">
            <a:extLst>
              <a:ext uri="{FF2B5EF4-FFF2-40B4-BE49-F238E27FC236}">
                <a16:creationId xmlns:a16="http://schemas.microsoft.com/office/drawing/2014/main" id="{29AB3B6B-65DA-2C0B-5829-C5211A0D8C2E}"/>
              </a:ext>
            </a:extLst>
          </p:cNvPr>
          <p:cNvSpPr>
            <a:spLocks noGrp="1"/>
          </p:cNvSpPr>
          <p:nvPr>
            <p:ph idx="1"/>
          </p:nvPr>
        </p:nvSpPr>
        <p:spPr>
          <a:xfrm>
            <a:off x="1047750" y="767527"/>
            <a:ext cx="7029450" cy="397978"/>
          </a:xfrm>
        </p:spPr>
        <p:txBody>
          <a:bodyPr/>
          <a:lstStyle/>
          <a:p>
            <a:r>
              <a:rPr lang="en-GB" dirty="0"/>
              <a:t>ddd</a:t>
            </a:r>
          </a:p>
        </p:txBody>
      </p:sp>
      <p:sp>
        <p:nvSpPr>
          <p:cNvPr id="4" name="Footer Placeholder 3">
            <a:extLst>
              <a:ext uri="{FF2B5EF4-FFF2-40B4-BE49-F238E27FC236}">
                <a16:creationId xmlns:a16="http://schemas.microsoft.com/office/drawing/2014/main" id="{6900F196-F785-432E-D089-9E2D98698B8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D9D2148-0E31-06A8-443E-B1FD783A7E41}"/>
              </a:ext>
            </a:extLst>
          </p:cNvPr>
          <p:cNvSpPr txBox="1"/>
          <p:nvPr/>
        </p:nvSpPr>
        <p:spPr>
          <a:xfrm>
            <a:off x="5351504" y="6174442"/>
            <a:ext cx="3656267" cy="523220"/>
          </a:xfrm>
          <a:prstGeom prst="rect">
            <a:avLst/>
          </a:prstGeom>
          <a:noFill/>
        </p:spPr>
        <p:txBody>
          <a:bodyPr wrap="square" rtlCol="0">
            <a:spAutoFit/>
          </a:bodyPr>
          <a:lstStyle/>
          <a:p>
            <a:r>
              <a:rPr lang="en-GB" sz="1400" i="1" dirty="0"/>
              <a:t>https://dev.to/shaedrizwan/building-custom-hooks-in-react-to-fetch-data-4ig6</a:t>
            </a:r>
          </a:p>
        </p:txBody>
      </p:sp>
      <p:sp>
        <p:nvSpPr>
          <p:cNvPr id="6" name="TextBox 5">
            <a:extLst>
              <a:ext uri="{FF2B5EF4-FFF2-40B4-BE49-F238E27FC236}">
                <a16:creationId xmlns:a16="http://schemas.microsoft.com/office/drawing/2014/main" id="{CC13A7DE-9A0E-5085-9A74-A21E256F80BB}"/>
              </a:ext>
            </a:extLst>
          </p:cNvPr>
          <p:cNvSpPr txBox="1"/>
          <p:nvPr/>
        </p:nvSpPr>
        <p:spPr>
          <a:xfrm>
            <a:off x="0" y="611178"/>
            <a:ext cx="5012618" cy="622800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 </a:t>
            </a:r>
            <a:r>
              <a:rPr lang="en-GB" sz="1600" dirty="0" err="1"/>
              <a:t>useEffect</a:t>
            </a:r>
            <a:r>
              <a:rPr lang="en-GB" sz="1600" dirty="0"/>
              <a:t>, </a:t>
            </a:r>
            <a:r>
              <a:rPr lang="en-GB" sz="1600" dirty="0" err="1"/>
              <a:t>useState</a:t>
            </a:r>
            <a:r>
              <a:rPr lang="en-GB" sz="1600" dirty="0"/>
              <a:t> } from "react"</a:t>
            </a:r>
          </a:p>
          <a:p>
            <a:r>
              <a:rPr lang="en-GB" sz="1600" dirty="0"/>
              <a:t>import </a:t>
            </a:r>
            <a:r>
              <a:rPr lang="en-GB" sz="1600" dirty="0" err="1"/>
              <a:t>Axios</a:t>
            </a:r>
            <a:r>
              <a:rPr lang="en-GB" sz="1600" dirty="0"/>
              <a:t> from "</a:t>
            </a:r>
            <a:r>
              <a:rPr lang="en-GB" sz="1600" dirty="0" err="1"/>
              <a:t>axios</a:t>
            </a:r>
            <a:r>
              <a:rPr lang="en-GB" sz="1600" dirty="0"/>
              <a:t>"</a:t>
            </a:r>
          </a:p>
          <a:p>
            <a:endParaRPr lang="en-GB" sz="1600" dirty="0"/>
          </a:p>
          <a:p>
            <a:r>
              <a:rPr lang="en-GB" sz="1600" dirty="0">
                <a:solidFill>
                  <a:schemeClr val="accent1">
                    <a:lumMod val="25000"/>
                  </a:schemeClr>
                </a:solidFill>
              </a:rPr>
              <a:t>// Custom Hook (name starts with </a:t>
            </a:r>
            <a:r>
              <a:rPr lang="en-GB" sz="1600" b="1" dirty="0">
                <a:solidFill>
                  <a:schemeClr val="accent1">
                    <a:lumMod val="25000"/>
                  </a:schemeClr>
                </a:solidFill>
              </a:rPr>
              <a:t>use</a:t>
            </a:r>
            <a:r>
              <a:rPr lang="en-GB" sz="1600" dirty="0">
                <a:solidFill>
                  <a:schemeClr val="accent1">
                    <a:lumMod val="25000"/>
                  </a:schemeClr>
                </a:solidFill>
              </a:rPr>
              <a:t>)</a:t>
            </a:r>
          </a:p>
          <a:p>
            <a:r>
              <a:rPr lang="en-GB" sz="1600" dirty="0"/>
              <a:t>function </a:t>
            </a:r>
            <a:r>
              <a:rPr lang="en-GB" sz="1600" b="1" dirty="0" err="1"/>
              <a:t>use</a:t>
            </a:r>
            <a:r>
              <a:rPr lang="en-GB" sz="1600" dirty="0" err="1"/>
              <a:t>GetData</a:t>
            </a:r>
            <a:r>
              <a:rPr lang="en-GB" sz="1600" dirty="0"/>
              <a:t>(</a:t>
            </a:r>
            <a:r>
              <a:rPr lang="en-GB" sz="1600" dirty="0" err="1"/>
              <a:t>url</a:t>
            </a:r>
            <a:r>
              <a:rPr lang="en-GB" sz="1600" dirty="0"/>
              <a:t>) {</a:t>
            </a:r>
          </a:p>
          <a:p>
            <a:r>
              <a:rPr lang="en-GB" sz="1600" dirty="0"/>
              <a:t>    </a:t>
            </a:r>
            <a:r>
              <a:rPr lang="en-GB" sz="1600" dirty="0" err="1"/>
              <a:t>const</a:t>
            </a:r>
            <a:r>
              <a:rPr lang="en-GB" sz="1600" dirty="0"/>
              <a:t> [data, </a:t>
            </a:r>
            <a:r>
              <a:rPr lang="en-GB" sz="1600" dirty="0" err="1"/>
              <a:t>setData</a:t>
            </a:r>
            <a:r>
              <a:rPr lang="en-GB" sz="1600" dirty="0"/>
              <a:t>] = </a:t>
            </a:r>
            <a:r>
              <a:rPr lang="en-GB" sz="1600" dirty="0" err="1"/>
              <a:t>useState</a:t>
            </a:r>
            <a:r>
              <a:rPr lang="en-GB" sz="1600" dirty="0"/>
              <a:t>(null);</a:t>
            </a:r>
          </a:p>
          <a:p>
            <a:r>
              <a:rPr lang="en-GB" sz="1600" dirty="0"/>
              <a:t>    </a:t>
            </a:r>
            <a:r>
              <a:rPr lang="en-GB" sz="1600" dirty="0" err="1"/>
              <a:t>const</a:t>
            </a:r>
            <a:r>
              <a:rPr lang="en-GB" sz="1600" dirty="0"/>
              <a:t> [error, </a:t>
            </a:r>
            <a:r>
              <a:rPr lang="en-GB" sz="1600" dirty="0" err="1"/>
              <a:t>setError</a:t>
            </a:r>
            <a:r>
              <a:rPr lang="en-GB" sz="1600" dirty="0"/>
              <a:t>] = </a:t>
            </a:r>
            <a:r>
              <a:rPr lang="en-GB" sz="1600" dirty="0" err="1"/>
              <a:t>useState</a:t>
            </a:r>
            <a:r>
              <a:rPr lang="en-GB" sz="1600" dirty="0"/>
              <a:t>(null);</a:t>
            </a:r>
          </a:p>
          <a:p>
            <a:r>
              <a:rPr lang="en-GB" sz="1600" dirty="0"/>
              <a:t>    </a:t>
            </a:r>
            <a:r>
              <a:rPr lang="en-GB" sz="1600" dirty="0" err="1"/>
              <a:t>const</a:t>
            </a:r>
            <a:r>
              <a:rPr lang="en-GB" sz="1600" dirty="0"/>
              <a:t> [loading, </a:t>
            </a:r>
            <a:r>
              <a:rPr lang="en-GB" sz="1600" dirty="0" err="1"/>
              <a:t>setLoading</a:t>
            </a:r>
            <a:r>
              <a:rPr lang="en-GB" sz="1600" dirty="0"/>
              <a:t>] = </a:t>
            </a:r>
            <a:r>
              <a:rPr lang="en-GB" sz="1600" dirty="0" err="1"/>
              <a:t>useState</a:t>
            </a:r>
            <a:r>
              <a:rPr lang="en-GB" sz="1600" dirty="0"/>
              <a:t>(false);</a:t>
            </a:r>
          </a:p>
          <a:p>
            <a:endParaRPr lang="en-GB" sz="1600" dirty="0"/>
          </a:p>
          <a:p>
            <a:r>
              <a:rPr lang="en-GB" sz="1600" dirty="0"/>
              <a:t>    </a:t>
            </a:r>
            <a:r>
              <a:rPr lang="en-GB" sz="1600" dirty="0" err="1"/>
              <a:t>useEffect</a:t>
            </a:r>
            <a:r>
              <a:rPr lang="en-GB" sz="1600" dirty="0"/>
              <a:t>(() =&gt; { </a:t>
            </a:r>
          </a:p>
          <a:p>
            <a:r>
              <a:rPr lang="en-GB" sz="1600" dirty="0"/>
              <a:t>        (async function() {</a:t>
            </a:r>
          </a:p>
          <a:p>
            <a:r>
              <a:rPr lang="en-GB" sz="1600" dirty="0"/>
              <a:t>                try {</a:t>
            </a:r>
          </a:p>
          <a:p>
            <a:r>
              <a:rPr lang="en-GB" sz="1600" dirty="0"/>
              <a:t>                    </a:t>
            </a:r>
            <a:r>
              <a:rPr lang="en-GB" sz="1600" dirty="0" err="1"/>
              <a:t>setLoading</a:t>
            </a:r>
            <a:r>
              <a:rPr lang="en-GB" sz="1600" dirty="0"/>
              <a:t>(true);</a:t>
            </a:r>
          </a:p>
          <a:p>
            <a:r>
              <a:rPr lang="en-GB" sz="1600" dirty="0"/>
              <a:t>                    </a:t>
            </a:r>
            <a:r>
              <a:rPr lang="en-GB" sz="1600" b="1" dirty="0" err="1"/>
              <a:t>const</a:t>
            </a:r>
            <a:r>
              <a:rPr lang="en-GB" sz="1600" b="1" dirty="0"/>
              <a:t> response = await </a:t>
            </a:r>
            <a:r>
              <a:rPr lang="en-GB" sz="1600" b="1" dirty="0" err="1"/>
              <a:t>Axios.get</a:t>
            </a:r>
            <a:r>
              <a:rPr lang="en-GB" sz="1600" b="1" dirty="0"/>
              <a:t>(</a:t>
            </a:r>
            <a:r>
              <a:rPr lang="en-GB" sz="1600" b="1" dirty="0" err="1"/>
              <a:t>url</a:t>
            </a:r>
            <a:r>
              <a:rPr lang="en-GB" sz="1600" b="1" dirty="0"/>
              <a:t>);</a:t>
            </a:r>
          </a:p>
          <a:p>
            <a:r>
              <a:rPr lang="en-GB" sz="1600" dirty="0"/>
              <a:t>                    </a:t>
            </a:r>
            <a:r>
              <a:rPr lang="en-GB" sz="1600" dirty="0" err="1"/>
              <a:t>setData</a:t>
            </a:r>
            <a:r>
              <a:rPr lang="en-GB" sz="1600" dirty="0"/>
              <a:t>(</a:t>
            </a:r>
            <a:r>
              <a:rPr lang="en-GB" sz="1600" dirty="0" err="1"/>
              <a:t>response.data</a:t>
            </a:r>
            <a:r>
              <a:rPr lang="en-GB" sz="1600" dirty="0"/>
              <a:t>);</a:t>
            </a:r>
          </a:p>
          <a:p>
            <a:r>
              <a:rPr lang="en-GB" sz="1600" dirty="0"/>
              <a:t>                } </a:t>
            </a:r>
          </a:p>
          <a:p>
            <a:r>
              <a:rPr lang="en-GB" sz="1600" dirty="0"/>
              <a:t>                catch(err) { </a:t>
            </a:r>
            <a:r>
              <a:rPr lang="en-GB" sz="1600" dirty="0" err="1"/>
              <a:t>setError</a:t>
            </a:r>
            <a:r>
              <a:rPr lang="en-GB" sz="1600" dirty="0"/>
              <a:t>(err); }</a:t>
            </a:r>
          </a:p>
          <a:p>
            <a:r>
              <a:rPr lang="en-GB" sz="1600" dirty="0"/>
              <a:t>                finally { </a:t>
            </a:r>
            <a:r>
              <a:rPr lang="en-GB" sz="1600" dirty="0" err="1"/>
              <a:t>setLoading</a:t>
            </a:r>
            <a:r>
              <a:rPr lang="en-GB" sz="1600" dirty="0"/>
              <a:t>(false); }</a:t>
            </a:r>
          </a:p>
          <a:p>
            <a:r>
              <a:rPr lang="en-GB" sz="1600" dirty="0"/>
              <a:t>        })();    </a:t>
            </a:r>
            <a:r>
              <a:rPr lang="en-GB" sz="1600" dirty="0">
                <a:solidFill>
                  <a:schemeClr val="tx2">
                    <a:lumMod val="75000"/>
                  </a:schemeClr>
                </a:solidFill>
              </a:rPr>
              <a:t>// Self invoking function</a:t>
            </a:r>
          </a:p>
          <a:p>
            <a:r>
              <a:rPr lang="en-GB" sz="1600" dirty="0"/>
              <a:t>    }, [</a:t>
            </a:r>
            <a:r>
              <a:rPr lang="en-GB" sz="1600" dirty="0" err="1"/>
              <a:t>url</a:t>
            </a:r>
            <a:r>
              <a:rPr lang="en-GB" sz="1600" dirty="0"/>
              <a:t>])</a:t>
            </a:r>
          </a:p>
          <a:p>
            <a:endParaRPr lang="en-GB" sz="1600" dirty="0"/>
          </a:p>
          <a:p>
            <a:r>
              <a:rPr lang="en-GB" sz="1600" dirty="0"/>
              <a:t>    return [loading, data, error];</a:t>
            </a:r>
          </a:p>
          <a:p>
            <a:r>
              <a:rPr lang="en-GB" sz="1600" dirty="0"/>
              <a:t>}</a:t>
            </a:r>
          </a:p>
          <a:p>
            <a:r>
              <a:rPr lang="en-GB" sz="1600" dirty="0"/>
              <a:t>export default </a:t>
            </a:r>
            <a:r>
              <a:rPr lang="en-GB" sz="1600" dirty="0" err="1"/>
              <a:t>useGetData</a:t>
            </a:r>
            <a:r>
              <a:rPr lang="en-GB" sz="1600" dirty="0"/>
              <a:t>;</a:t>
            </a:r>
          </a:p>
        </p:txBody>
      </p:sp>
      <p:sp>
        <p:nvSpPr>
          <p:cNvPr id="9" name="TextBox 8">
            <a:extLst>
              <a:ext uri="{FF2B5EF4-FFF2-40B4-BE49-F238E27FC236}">
                <a16:creationId xmlns:a16="http://schemas.microsoft.com/office/drawing/2014/main" id="{9DAFA4C1-C803-8865-4C97-43E1719C476B}"/>
              </a:ext>
            </a:extLst>
          </p:cNvPr>
          <p:cNvSpPr txBox="1"/>
          <p:nvPr/>
        </p:nvSpPr>
        <p:spPr>
          <a:xfrm>
            <a:off x="4927337" y="611178"/>
            <a:ext cx="4216663"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 </a:t>
            </a:r>
            <a:r>
              <a:rPr lang="en-GB" sz="1600" dirty="0" err="1"/>
              <a:t>useEffect</a:t>
            </a:r>
            <a:r>
              <a:rPr lang="en-GB" sz="1600" dirty="0"/>
              <a:t>, </a:t>
            </a:r>
            <a:r>
              <a:rPr lang="en-GB" sz="1600" dirty="0" err="1"/>
              <a:t>useState</a:t>
            </a:r>
            <a:r>
              <a:rPr lang="en-GB" sz="1600" dirty="0"/>
              <a:t> } from "react"</a:t>
            </a:r>
          </a:p>
          <a:p>
            <a:endParaRPr lang="en-GB" sz="1600" dirty="0"/>
          </a:p>
          <a:p>
            <a:r>
              <a:rPr lang="en-GB" sz="1600" dirty="0">
                <a:solidFill>
                  <a:schemeClr val="accent1">
                    <a:lumMod val="25000"/>
                  </a:schemeClr>
                </a:solidFill>
              </a:rPr>
              <a:t>// Function Component</a:t>
            </a:r>
            <a:endParaRPr lang="en-GB" sz="1600" dirty="0"/>
          </a:p>
          <a:p>
            <a:r>
              <a:rPr lang="en-GB" sz="1600" dirty="0"/>
              <a:t>export function Home() {</a:t>
            </a:r>
          </a:p>
          <a:p>
            <a:r>
              <a:rPr lang="en-GB" sz="1600" dirty="0"/>
              <a:t>    </a:t>
            </a:r>
            <a:r>
              <a:rPr lang="en-GB" sz="1600" dirty="0">
                <a:solidFill>
                  <a:schemeClr val="accent1">
                    <a:lumMod val="25000"/>
                  </a:schemeClr>
                </a:solidFill>
              </a:rPr>
              <a:t>// Use our custom hook</a:t>
            </a:r>
            <a:endParaRPr lang="en-GB" sz="1600" dirty="0"/>
          </a:p>
          <a:p>
            <a:r>
              <a:rPr lang="en-GB" sz="1600" dirty="0"/>
              <a:t>    </a:t>
            </a:r>
            <a:r>
              <a:rPr lang="en-GB" sz="1600" dirty="0" err="1"/>
              <a:t>const</a:t>
            </a:r>
            <a:r>
              <a:rPr lang="en-GB" sz="1600" dirty="0"/>
              <a:t> [loading, data, error] =</a:t>
            </a:r>
            <a:br>
              <a:rPr lang="en-GB" sz="1600" dirty="0"/>
            </a:br>
            <a:r>
              <a:rPr lang="en-GB" sz="1600" dirty="0"/>
              <a:t>          </a:t>
            </a:r>
            <a:r>
              <a:rPr lang="en-GB" sz="1600" b="1" dirty="0" err="1"/>
              <a:t>useAxiosGet</a:t>
            </a:r>
            <a:r>
              <a:rPr lang="en-GB" sz="1600" dirty="0"/>
              <a:t>('https://localhost:4000’);</a:t>
            </a:r>
          </a:p>
          <a:p>
            <a:endParaRPr lang="en-GB" sz="1600" dirty="0"/>
          </a:p>
          <a:p>
            <a:r>
              <a:rPr lang="en-GB" sz="1600" dirty="0"/>
              <a:t>     if(error) { console.log(</a:t>
            </a:r>
            <a:r>
              <a:rPr lang="en-GB" sz="1600" dirty="0" err="1"/>
              <a:t>error.message</a:t>
            </a:r>
            <a:r>
              <a:rPr lang="en-GB" sz="1600" dirty="0"/>
              <a:t>); }</a:t>
            </a:r>
          </a:p>
          <a:p>
            <a:endParaRPr lang="en-GB" sz="1600" dirty="0"/>
          </a:p>
          <a:p>
            <a:r>
              <a:rPr lang="en-GB" sz="1600" dirty="0"/>
              <a:t>     return(</a:t>
            </a:r>
          </a:p>
          <a:p>
            <a:r>
              <a:rPr lang="en-GB" sz="1600" dirty="0"/>
              <a:t>        {loading &amp;&amp; &lt;div&gt;Loading...&lt;/div&gt;}</a:t>
            </a:r>
          </a:p>
          <a:p>
            <a:r>
              <a:rPr lang="en-GB" sz="1600" dirty="0"/>
              <a:t>        {data &amp;&amp; &lt;div&gt;{</a:t>
            </a:r>
          </a:p>
          <a:p>
            <a:r>
              <a:rPr lang="en-GB" sz="1600" dirty="0"/>
              <a:t>          </a:t>
            </a:r>
            <a:r>
              <a:rPr lang="en-GB" sz="1600" dirty="0" err="1"/>
              <a:t>data.map</a:t>
            </a:r>
            <a:r>
              <a:rPr lang="en-GB" sz="1600" dirty="0"/>
              <a:t>(item =&gt; &lt;div&gt;{item}&lt;/div&gt;)</a:t>
            </a:r>
          </a:p>
          <a:p>
            <a:r>
              <a:rPr lang="en-GB" sz="1600" dirty="0"/>
              <a:t>        }&lt;/div&gt;});</a:t>
            </a:r>
          </a:p>
          <a:p>
            <a:r>
              <a:rPr lang="en-GB" sz="1600" dirty="0"/>
              <a:t>}</a:t>
            </a:r>
          </a:p>
          <a:p>
            <a:endParaRPr lang="en-GB" sz="1600" dirty="0"/>
          </a:p>
          <a:p>
            <a:r>
              <a:rPr lang="en-GB" sz="1600" dirty="0"/>
              <a:t>export default Home;</a:t>
            </a:r>
          </a:p>
        </p:txBody>
      </p:sp>
      <p:sp>
        <p:nvSpPr>
          <p:cNvPr id="7" name="TextBox 6">
            <a:extLst>
              <a:ext uri="{FF2B5EF4-FFF2-40B4-BE49-F238E27FC236}">
                <a16:creationId xmlns:a16="http://schemas.microsoft.com/office/drawing/2014/main" id="{4D887F16-0BC7-7960-2C7C-BD4B51EDCC9E}"/>
              </a:ext>
            </a:extLst>
          </p:cNvPr>
          <p:cNvSpPr txBox="1"/>
          <p:nvPr/>
        </p:nvSpPr>
        <p:spPr>
          <a:xfrm>
            <a:off x="35577" y="272624"/>
            <a:ext cx="1667444" cy="338554"/>
          </a:xfrm>
          <a:prstGeom prst="rect">
            <a:avLst/>
          </a:prstGeom>
          <a:noFill/>
        </p:spPr>
        <p:txBody>
          <a:bodyPr wrap="none" rtlCol="0">
            <a:spAutoFit/>
          </a:bodyPr>
          <a:lstStyle/>
          <a:p>
            <a:r>
              <a:rPr lang="en-GB" sz="1600" b="1" dirty="0"/>
              <a:t>useAxiosGet.js</a:t>
            </a:r>
          </a:p>
        </p:txBody>
      </p:sp>
      <p:sp>
        <p:nvSpPr>
          <p:cNvPr id="8" name="TextBox 7">
            <a:extLst>
              <a:ext uri="{FF2B5EF4-FFF2-40B4-BE49-F238E27FC236}">
                <a16:creationId xmlns:a16="http://schemas.microsoft.com/office/drawing/2014/main" id="{1B589461-6751-B074-14B1-47191E2A1897}"/>
              </a:ext>
            </a:extLst>
          </p:cNvPr>
          <p:cNvSpPr txBox="1"/>
          <p:nvPr/>
        </p:nvSpPr>
        <p:spPr>
          <a:xfrm>
            <a:off x="8198521" y="265318"/>
            <a:ext cx="982961" cy="338554"/>
          </a:xfrm>
          <a:prstGeom prst="rect">
            <a:avLst/>
          </a:prstGeom>
          <a:noFill/>
        </p:spPr>
        <p:txBody>
          <a:bodyPr wrap="none" rtlCol="0">
            <a:spAutoFit/>
          </a:bodyPr>
          <a:lstStyle/>
          <a:p>
            <a:r>
              <a:rPr lang="en-GB" sz="1600" b="1" dirty="0"/>
              <a:t>Home.js</a:t>
            </a:r>
          </a:p>
        </p:txBody>
      </p:sp>
      <p:sp>
        <p:nvSpPr>
          <p:cNvPr id="10" name="TextBox 9">
            <a:extLst>
              <a:ext uri="{FF2B5EF4-FFF2-40B4-BE49-F238E27FC236}">
                <a16:creationId xmlns:a16="http://schemas.microsoft.com/office/drawing/2014/main" id="{15C4A63B-8A6E-1922-9B82-89D209BAAA85}"/>
              </a:ext>
            </a:extLst>
          </p:cNvPr>
          <p:cNvSpPr txBox="1"/>
          <p:nvPr/>
        </p:nvSpPr>
        <p:spPr>
          <a:xfrm>
            <a:off x="5391241" y="5212376"/>
            <a:ext cx="230733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err="1">
                <a:solidFill>
                  <a:schemeClr val="accent1">
                    <a:lumMod val="50000"/>
                  </a:schemeClr>
                </a:solidFill>
              </a:rPr>
              <a:t>axios</a:t>
            </a:r>
            <a:endParaRPr lang="en-GB" i="1" dirty="0">
              <a:solidFill>
                <a:srgbClr val="FF0000"/>
              </a:solidFill>
            </a:endParaRPr>
          </a:p>
        </p:txBody>
      </p:sp>
    </p:spTree>
    <p:extLst>
      <p:ext uri="{BB962C8B-B14F-4D97-AF65-F5344CB8AC3E}">
        <p14:creationId xmlns:p14="http://schemas.microsoft.com/office/powerpoint/2010/main" val="403550894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CFFB-0D84-DA97-7C43-E037877C4FF9}"/>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BED44DB5-DA33-8F60-38AA-F8756B8F61B3}"/>
              </a:ext>
            </a:extLst>
          </p:cNvPr>
          <p:cNvSpPr>
            <a:spLocks noGrp="1"/>
          </p:cNvSpPr>
          <p:nvPr>
            <p:ph idx="1"/>
          </p:nvPr>
        </p:nvSpPr>
        <p:spPr>
          <a:xfrm>
            <a:off x="42639" y="938089"/>
            <a:ext cx="8954487" cy="4900736"/>
          </a:xfrm>
        </p:spPr>
        <p:txBody>
          <a:bodyPr/>
          <a:lstStyle/>
          <a:p>
            <a:r>
              <a:rPr lang="en-GB" dirty="0"/>
              <a:t>Install </a:t>
            </a:r>
            <a:r>
              <a:rPr lang="en-GB" dirty="0" err="1"/>
              <a:t>Axios</a:t>
            </a:r>
            <a:endParaRPr lang="en-GB" dirty="0"/>
          </a:p>
          <a:p>
            <a:r>
              <a:rPr lang="en-GB" dirty="0"/>
              <a:t>Using the web service </a:t>
            </a:r>
            <a:r>
              <a:rPr lang="en-GB" i="1" dirty="0"/>
              <a:t>https://jsonplaceholder.typicode.com/posts</a:t>
            </a:r>
            <a:r>
              <a:rPr lang="en-GB" dirty="0"/>
              <a:t> create and </a:t>
            </a:r>
            <a:r>
              <a:rPr lang="en-GB" b="1" dirty="0" err="1"/>
              <a:t>AjaxPage</a:t>
            </a:r>
            <a:r>
              <a:rPr lang="en-GB" dirty="0"/>
              <a:t> and custom component </a:t>
            </a:r>
            <a:r>
              <a:rPr lang="en-GB" b="1" dirty="0" err="1"/>
              <a:t>useAxiosGet</a:t>
            </a:r>
            <a:endParaRPr lang="en-GB" b="1" dirty="0"/>
          </a:p>
          <a:p>
            <a:r>
              <a:rPr lang="en-GB" dirty="0"/>
              <a:t>The </a:t>
            </a:r>
            <a:r>
              <a:rPr lang="en-GB" dirty="0" err="1"/>
              <a:t>AjaxPage</a:t>
            </a:r>
            <a:r>
              <a:rPr lang="en-GB" dirty="0"/>
              <a:t> should demonstrate reading and displaying all the </a:t>
            </a:r>
            <a:r>
              <a:rPr lang="en-GB" i="1" dirty="0"/>
              <a:t>posted messages</a:t>
            </a:r>
            <a:r>
              <a:rPr lang="en-GB" dirty="0"/>
              <a:t> from the webservice using </a:t>
            </a:r>
            <a:r>
              <a:rPr lang="en-GB" b="1" dirty="0" err="1"/>
              <a:t>Axios.get</a:t>
            </a:r>
            <a:endParaRPr lang="en-GB" b="1" dirty="0"/>
          </a:p>
          <a:p>
            <a:r>
              <a:rPr lang="en-GB" dirty="0"/>
              <a:t>The </a:t>
            </a:r>
            <a:r>
              <a:rPr lang="en-GB" dirty="0" err="1"/>
              <a:t>AjaxPage</a:t>
            </a:r>
            <a:r>
              <a:rPr lang="en-GB" dirty="0"/>
              <a:t> should display a form allowing the user to provide all the information to create a new </a:t>
            </a:r>
            <a:r>
              <a:rPr lang="en-GB" i="1" dirty="0"/>
              <a:t>message</a:t>
            </a:r>
            <a:r>
              <a:rPr lang="en-GB" dirty="0"/>
              <a:t> and then add it using </a:t>
            </a:r>
            <a:r>
              <a:rPr lang="en-GB" b="1" dirty="0" err="1"/>
              <a:t>Axios.push</a:t>
            </a:r>
            <a:endParaRPr lang="en-GB" dirty="0"/>
          </a:p>
          <a:p>
            <a:pPr lvl="1">
              <a:buFont typeface="Wingdings" panose="05000000000000000000" pitchFamily="2" charset="2"/>
              <a:buChar char="Ø"/>
            </a:pPr>
            <a:r>
              <a:rPr lang="en-GB" dirty="0"/>
              <a:t>Please not that this a dummy webservice so the push operation will succeed but the new record will never be created (so will never be displayed)</a:t>
            </a:r>
          </a:p>
          <a:p>
            <a:pPr lvl="1">
              <a:buFont typeface="Wingdings" panose="05000000000000000000" pitchFamily="2" charset="2"/>
              <a:buChar char="Ø"/>
            </a:pPr>
            <a:r>
              <a:rPr lang="en-GB" dirty="0"/>
              <a:t>For now we will just display a message showing the response we got from the web service as proof the push worked.</a:t>
            </a:r>
          </a:p>
          <a:p>
            <a:endParaRPr lang="en-GB" dirty="0"/>
          </a:p>
        </p:txBody>
      </p:sp>
      <p:sp>
        <p:nvSpPr>
          <p:cNvPr id="4" name="Footer Placeholder 3">
            <a:extLst>
              <a:ext uri="{FF2B5EF4-FFF2-40B4-BE49-F238E27FC236}">
                <a16:creationId xmlns:a16="http://schemas.microsoft.com/office/drawing/2014/main" id="{1D0F0D53-DEBE-4D49-E912-BF34E88D2947}"/>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8558270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D940C-A3B6-A8DF-B57C-B97C4EE24776}"/>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33FAB50A-DDC3-2E53-6A9C-67B76F5D11B5}"/>
              </a:ext>
            </a:extLst>
          </p:cNvPr>
          <p:cNvSpPr>
            <a:spLocks noGrp="1"/>
          </p:cNvSpPr>
          <p:nvPr>
            <p:ph idx="1"/>
          </p:nvPr>
        </p:nvSpPr>
        <p:spPr>
          <a:xfrm>
            <a:off x="5367953" y="923876"/>
            <a:ext cx="3576021" cy="4914949"/>
          </a:xfrm>
        </p:spPr>
        <p:txBody>
          <a:bodyPr/>
          <a:lstStyle/>
          <a:p>
            <a:r>
              <a:rPr lang="en-GB" dirty="0"/>
              <a:t>Create a </a:t>
            </a:r>
            <a:r>
              <a:rPr lang="en-GB" b="1" dirty="0"/>
              <a:t>custom Hook</a:t>
            </a:r>
            <a:r>
              <a:rPr lang="en-GB" dirty="0"/>
              <a:t> called </a:t>
            </a:r>
            <a:r>
              <a:rPr lang="en-GB" dirty="0" err="1"/>
              <a:t>useAxiosGet</a:t>
            </a:r>
            <a:endParaRPr lang="en-GB" dirty="0"/>
          </a:p>
          <a:p>
            <a:r>
              <a:rPr lang="en-GB" dirty="0"/>
              <a:t>This hook follows the rules of hooks, meaning we can only call it at the top of a function component</a:t>
            </a:r>
          </a:p>
          <a:p>
            <a:r>
              <a:rPr lang="en-GB" dirty="0"/>
              <a:t>Hence, we would use when a component always wants to display the data from the webservice</a:t>
            </a:r>
          </a:p>
          <a:p>
            <a:pPr lvl="1"/>
            <a:r>
              <a:rPr lang="en-GB" dirty="0"/>
              <a:t>Including immediately when the component is first rendered</a:t>
            </a:r>
          </a:p>
        </p:txBody>
      </p:sp>
      <p:sp>
        <p:nvSpPr>
          <p:cNvPr id="4" name="Footer Placeholder 3">
            <a:extLst>
              <a:ext uri="{FF2B5EF4-FFF2-40B4-BE49-F238E27FC236}">
                <a16:creationId xmlns:a16="http://schemas.microsoft.com/office/drawing/2014/main" id="{99CBEE44-B0AF-6AB5-B278-8BAA2CC01F0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393CFC3-B77D-9182-7F69-1CB4C1E09B11}"/>
              </a:ext>
            </a:extLst>
          </p:cNvPr>
          <p:cNvSpPr txBox="1"/>
          <p:nvPr/>
        </p:nvSpPr>
        <p:spPr>
          <a:xfrm>
            <a:off x="200025" y="881234"/>
            <a:ext cx="5012618" cy="550920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 </a:t>
            </a:r>
            <a:r>
              <a:rPr lang="en-GB" sz="1600" dirty="0" err="1"/>
              <a:t>useEffect</a:t>
            </a:r>
            <a:r>
              <a:rPr lang="en-GB" sz="1600" dirty="0"/>
              <a:t>, </a:t>
            </a:r>
            <a:r>
              <a:rPr lang="en-GB" sz="1600" dirty="0" err="1"/>
              <a:t>useState</a:t>
            </a:r>
            <a:r>
              <a:rPr lang="en-GB" sz="1600" dirty="0"/>
              <a:t> } from "react"</a:t>
            </a:r>
          </a:p>
          <a:p>
            <a:r>
              <a:rPr lang="en-GB" sz="1600" dirty="0"/>
              <a:t>import </a:t>
            </a:r>
            <a:r>
              <a:rPr lang="en-GB" sz="1600" dirty="0" err="1"/>
              <a:t>Axios</a:t>
            </a:r>
            <a:r>
              <a:rPr lang="en-GB" sz="1600" dirty="0"/>
              <a:t> from "</a:t>
            </a:r>
            <a:r>
              <a:rPr lang="en-GB" sz="1600" dirty="0" err="1"/>
              <a:t>axios</a:t>
            </a:r>
            <a:r>
              <a:rPr lang="en-GB" sz="1600" dirty="0"/>
              <a:t>"</a:t>
            </a:r>
          </a:p>
          <a:p>
            <a:endParaRPr lang="en-GB" sz="1600" dirty="0"/>
          </a:p>
          <a:p>
            <a:r>
              <a:rPr lang="en-GB" sz="1600" dirty="0"/>
              <a:t>function </a:t>
            </a:r>
            <a:r>
              <a:rPr lang="en-GB" sz="1600" dirty="0" err="1"/>
              <a:t>useAxiosGet</a:t>
            </a:r>
            <a:r>
              <a:rPr lang="en-GB" sz="1600" dirty="0"/>
              <a:t>(</a:t>
            </a:r>
            <a:r>
              <a:rPr lang="en-GB" sz="1600" dirty="0" err="1"/>
              <a:t>url</a:t>
            </a:r>
            <a:r>
              <a:rPr lang="en-GB" sz="1600" dirty="0"/>
              <a:t>) {</a:t>
            </a:r>
          </a:p>
          <a:p>
            <a:r>
              <a:rPr lang="en-GB" sz="1600" dirty="0"/>
              <a:t>  </a:t>
            </a:r>
            <a:r>
              <a:rPr lang="en-GB" sz="1600" dirty="0" err="1"/>
              <a:t>const</a:t>
            </a:r>
            <a:r>
              <a:rPr lang="en-GB" sz="1600" dirty="0"/>
              <a:t> [data, </a:t>
            </a:r>
            <a:r>
              <a:rPr lang="en-GB" sz="1600" dirty="0" err="1"/>
              <a:t>setData</a:t>
            </a:r>
            <a:r>
              <a:rPr lang="en-GB" sz="1600" dirty="0"/>
              <a:t>] = </a:t>
            </a:r>
            <a:r>
              <a:rPr lang="en-GB" sz="1600" dirty="0" err="1"/>
              <a:t>useState</a:t>
            </a:r>
            <a:r>
              <a:rPr lang="en-GB" sz="1600" dirty="0"/>
              <a:t>(null);</a:t>
            </a:r>
          </a:p>
          <a:p>
            <a:r>
              <a:rPr lang="en-GB" sz="1600" dirty="0"/>
              <a:t>  </a:t>
            </a:r>
            <a:r>
              <a:rPr lang="en-GB" sz="1600" dirty="0" err="1"/>
              <a:t>const</a:t>
            </a:r>
            <a:r>
              <a:rPr lang="en-GB" sz="1600" dirty="0"/>
              <a:t> [error, </a:t>
            </a:r>
            <a:r>
              <a:rPr lang="en-GB" sz="1600" dirty="0" err="1"/>
              <a:t>setError</a:t>
            </a:r>
            <a:r>
              <a:rPr lang="en-GB" sz="1600" dirty="0"/>
              <a:t>] = </a:t>
            </a:r>
            <a:r>
              <a:rPr lang="en-GB" sz="1600" dirty="0" err="1"/>
              <a:t>useState</a:t>
            </a:r>
            <a:r>
              <a:rPr lang="en-GB" sz="1600" dirty="0"/>
              <a:t>(null);</a:t>
            </a:r>
          </a:p>
          <a:p>
            <a:r>
              <a:rPr lang="en-GB" sz="1600" dirty="0"/>
              <a:t>  </a:t>
            </a:r>
            <a:r>
              <a:rPr lang="en-GB" sz="1600" dirty="0" err="1"/>
              <a:t>const</a:t>
            </a:r>
            <a:r>
              <a:rPr lang="en-GB" sz="1600" dirty="0"/>
              <a:t> [loading, </a:t>
            </a:r>
            <a:r>
              <a:rPr lang="en-GB" sz="1600" dirty="0" err="1"/>
              <a:t>setLoading</a:t>
            </a:r>
            <a:r>
              <a:rPr lang="en-GB" sz="1600" dirty="0"/>
              <a:t>] = </a:t>
            </a:r>
            <a:r>
              <a:rPr lang="en-GB" sz="1600" dirty="0" err="1"/>
              <a:t>useState</a:t>
            </a:r>
            <a:r>
              <a:rPr lang="en-GB" sz="1600" dirty="0"/>
              <a:t>(false);</a:t>
            </a:r>
          </a:p>
          <a:p>
            <a:endParaRPr lang="en-GB" sz="1600" dirty="0"/>
          </a:p>
          <a:p>
            <a:r>
              <a:rPr lang="en-GB" sz="1600" dirty="0"/>
              <a:t>  </a:t>
            </a:r>
            <a:r>
              <a:rPr lang="en-GB" sz="1600" dirty="0" err="1"/>
              <a:t>useEffect</a:t>
            </a:r>
            <a:r>
              <a:rPr lang="en-GB" sz="1600" dirty="0"/>
              <a:t>(() =&gt; {</a:t>
            </a:r>
          </a:p>
          <a:p>
            <a:r>
              <a:rPr lang="en-GB" sz="1600" dirty="0"/>
              <a:t>     (async function() {</a:t>
            </a:r>
          </a:p>
          <a:p>
            <a:r>
              <a:rPr lang="en-GB" sz="1600" dirty="0"/>
              <a:t>        try {</a:t>
            </a:r>
          </a:p>
          <a:p>
            <a:r>
              <a:rPr lang="en-GB" sz="1600" dirty="0"/>
              <a:t>           </a:t>
            </a:r>
            <a:r>
              <a:rPr lang="en-GB" sz="1600" dirty="0" err="1"/>
              <a:t>setLoading</a:t>
            </a:r>
            <a:r>
              <a:rPr lang="en-GB" sz="1600" dirty="0"/>
              <a:t>(true);</a:t>
            </a:r>
          </a:p>
          <a:p>
            <a:r>
              <a:rPr lang="en-GB" sz="1600" dirty="0"/>
              <a:t>           </a:t>
            </a:r>
            <a:r>
              <a:rPr lang="en-GB" sz="1600" dirty="0" err="1"/>
              <a:t>const</a:t>
            </a:r>
            <a:r>
              <a:rPr lang="en-GB" sz="1600" dirty="0"/>
              <a:t> response = await </a:t>
            </a:r>
            <a:r>
              <a:rPr lang="en-GB" sz="1600" dirty="0" err="1"/>
              <a:t>Axios.get</a:t>
            </a:r>
            <a:r>
              <a:rPr lang="en-GB" sz="1600" dirty="0"/>
              <a:t>(</a:t>
            </a:r>
            <a:r>
              <a:rPr lang="en-GB" sz="1600" dirty="0" err="1"/>
              <a:t>url</a:t>
            </a:r>
            <a:r>
              <a:rPr lang="en-GB" sz="1600" dirty="0"/>
              <a:t>);</a:t>
            </a:r>
          </a:p>
          <a:p>
            <a:r>
              <a:rPr lang="en-GB" sz="1600" dirty="0"/>
              <a:t>           </a:t>
            </a:r>
            <a:r>
              <a:rPr lang="en-GB" sz="1600" dirty="0" err="1"/>
              <a:t>setData</a:t>
            </a:r>
            <a:r>
              <a:rPr lang="en-GB" sz="1600" dirty="0"/>
              <a:t>(</a:t>
            </a:r>
            <a:r>
              <a:rPr lang="en-GB" sz="1600" dirty="0" err="1"/>
              <a:t>response.data</a:t>
            </a:r>
            <a:r>
              <a:rPr lang="en-GB" sz="1600" dirty="0"/>
              <a:t>);</a:t>
            </a:r>
          </a:p>
          <a:p>
            <a:r>
              <a:rPr lang="en-GB" sz="1600" dirty="0"/>
              <a:t>        }</a:t>
            </a:r>
          </a:p>
          <a:p>
            <a:r>
              <a:rPr lang="en-GB" sz="1600" dirty="0"/>
              <a:t>        catch(err) { </a:t>
            </a:r>
            <a:r>
              <a:rPr lang="en-GB" sz="1600" dirty="0" err="1"/>
              <a:t>setError</a:t>
            </a:r>
            <a:r>
              <a:rPr lang="en-GB" sz="1600" dirty="0"/>
              <a:t>(err); }</a:t>
            </a:r>
          </a:p>
          <a:p>
            <a:r>
              <a:rPr lang="en-GB" sz="1600" dirty="0"/>
              <a:t>        finally { </a:t>
            </a:r>
            <a:r>
              <a:rPr lang="en-GB" sz="1600" dirty="0" err="1"/>
              <a:t>setLoading</a:t>
            </a:r>
            <a:r>
              <a:rPr lang="en-GB" sz="1600" dirty="0"/>
              <a:t>(false);  }</a:t>
            </a:r>
          </a:p>
          <a:p>
            <a:r>
              <a:rPr lang="en-GB" sz="1600" dirty="0"/>
              <a:t>     })();  </a:t>
            </a:r>
            <a:r>
              <a:rPr lang="en-GB" sz="1600" dirty="0">
                <a:solidFill>
                  <a:schemeClr val="tx2">
                    <a:lumMod val="75000"/>
                  </a:schemeClr>
                </a:solidFill>
              </a:rPr>
              <a:t>// Self invoking function</a:t>
            </a:r>
          </a:p>
          <a:p>
            <a:r>
              <a:rPr lang="en-GB" sz="1600" dirty="0"/>
              <a:t>  }, [</a:t>
            </a:r>
            <a:r>
              <a:rPr lang="en-GB" sz="1600" dirty="0" err="1"/>
              <a:t>url</a:t>
            </a:r>
            <a:r>
              <a:rPr lang="en-GB" sz="1600" dirty="0"/>
              <a:t>]);</a:t>
            </a:r>
          </a:p>
          <a:p>
            <a:r>
              <a:rPr lang="en-GB" sz="1600" dirty="0"/>
              <a:t>  return [ loading, data, error ];</a:t>
            </a:r>
          </a:p>
          <a:p>
            <a:r>
              <a:rPr lang="en-GB" sz="1600" dirty="0"/>
              <a:t>}</a:t>
            </a:r>
          </a:p>
          <a:p>
            <a:r>
              <a:rPr lang="en-GB" sz="1600" dirty="0"/>
              <a:t>export default </a:t>
            </a:r>
            <a:r>
              <a:rPr lang="en-GB" sz="1600" dirty="0" err="1"/>
              <a:t>useAxiosGet</a:t>
            </a:r>
            <a:r>
              <a:rPr lang="en-GB" sz="1600" dirty="0"/>
              <a:t>;</a:t>
            </a:r>
          </a:p>
        </p:txBody>
      </p:sp>
      <p:sp>
        <p:nvSpPr>
          <p:cNvPr id="6" name="TextBox 5">
            <a:extLst>
              <a:ext uri="{FF2B5EF4-FFF2-40B4-BE49-F238E27FC236}">
                <a16:creationId xmlns:a16="http://schemas.microsoft.com/office/drawing/2014/main" id="{9D436D6F-6C61-9482-2393-189F06EB710E}"/>
              </a:ext>
            </a:extLst>
          </p:cNvPr>
          <p:cNvSpPr txBox="1"/>
          <p:nvPr/>
        </p:nvSpPr>
        <p:spPr>
          <a:xfrm>
            <a:off x="235602" y="542680"/>
            <a:ext cx="1667444" cy="338554"/>
          </a:xfrm>
          <a:prstGeom prst="rect">
            <a:avLst/>
          </a:prstGeom>
          <a:noFill/>
        </p:spPr>
        <p:txBody>
          <a:bodyPr wrap="none" rtlCol="0">
            <a:spAutoFit/>
          </a:bodyPr>
          <a:lstStyle/>
          <a:p>
            <a:r>
              <a:rPr lang="en-GB" sz="1600" b="1" dirty="0"/>
              <a:t>useAxiosGet.js</a:t>
            </a:r>
          </a:p>
        </p:txBody>
      </p:sp>
    </p:spTree>
    <p:extLst>
      <p:ext uri="{BB962C8B-B14F-4D97-AF65-F5344CB8AC3E}">
        <p14:creationId xmlns:p14="http://schemas.microsoft.com/office/powerpoint/2010/main" val="199642068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5908067" y="881234"/>
            <a:ext cx="2932712" cy="4957591"/>
          </a:xfrm>
        </p:spPr>
        <p:txBody>
          <a:bodyPr/>
          <a:lstStyle/>
          <a:p>
            <a:r>
              <a:rPr lang="en-GB" dirty="0"/>
              <a:t>We import the custom component </a:t>
            </a:r>
            <a:r>
              <a:rPr lang="en-GB" b="1" dirty="0" err="1"/>
              <a:t>useAxiosGet</a:t>
            </a:r>
            <a:r>
              <a:rPr lang="en-GB" dirty="0"/>
              <a:t> and </a:t>
            </a:r>
            <a:r>
              <a:rPr lang="en-GB" b="1" dirty="0" err="1"/>
              <a:t>Axios</a:t>
            </a:r>
            <a:r>
              <a:rPr lang="en-GB" dirty="0"/>
              <a:t> itself</a:t>
            </a:r>
          </a:p>
          <a:p>
            <a:endParaRPr lang="en-GB" dirty="0"/>
          </a:p>
          <a:p>
            <a:r>
              <a:rPr lang="en-GB" dirty="0"/>
              <a:t>For simplicity, we will create a </a:t>
            </a:r>
            <a:r>
              <a:rPr lang="en-GB" b="1" dirty="0" err="1"/>
              <a:t>DataItem</a:t>
            </a:r>
            <a:r>
              <a:rPr lang="en-GB" dirty="0"/>
              <a:t> function component in this file. </a:t>
            </a:r>
          </a:p>
          <a:p>
            <a:pPr lvl="1">
              <a:buFont typeface="Wingdings" panose="05000000000000000000" pitchFamily="2" charset="2"/>
              <a:buChar char="v"/>
            </a:pPr>
            <a:r>
              <a:rPr lang="en-GB" dirty="0"/>
              <a:t>We do not want expose this component so keeping it private here makes some sense. </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222721" y="881234"/>
            <a:ext cx="5647443" cy="477053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React,{ </a:t>
            </a:r>
            <a:r>
              <a:rPr lang="en-GB" sz="1600" dirty="0" err="1"/>
              <a:t>useState</a:t>
            </a:r>
            <a:r>
              <a:rPr lang="en-GB" sz="1600" dirty="0"/>
              <a:t> } from 'react';</a:t>
            </a:r>
          </a:p>
          <a:p>
            <a:r>
              <a:rPr lang="en-GB" sz="1600" dirty="0"/>
              <a:t>import </a:t>
            </a:r>
            <a:r>
              <a:rPr lang="en-GB" sz="1600" dirty="0" err="1"/>
              <a:t>useAxiosGet</a:t>
            </a:r>
            <a:r>
              <a:rPr lang="en-GB" sz="1600" dirty="0"/>
              <a:t> from './</a:t>
            </a:r>
            <a:r>
              <a:rPr lang="en-GB" sz="1600" dirty="0" err="1"/>
              <a:t>useAxiosGet</a:t>
            </a:r>
            <a:r>
              <a:rPr lang="en-GB" sz="1600" dirty="0"/>
              <a:t>';</a:t>
            </a:r>
          </a:p>
          <a:p>
            <a:r>
              <a:rPr lang="en-GB" sz="1600" dirty="0"/>
              <a:t>import </a:t>
            </a:r>
            <a:r>
              <a:rPr lang="en-GB" sz="1600" dirty="0" err="1"/>
              <a:t>Axios</a:t>
            </a:r>
            <a:r>
              <a:rPr lang="en-GB" sz="1600" dirty="0"/>
              <a:t> from "</a:t>
            </a:r>
            <a:r>
              <a:rPr lang="en-GB" sz="1600" dirty="0" err="1"/>
              <a:t>axios</a:t>
            </a:r>
            <a:r>
              <a:rPr lang="en-GB" sz="1600" dirty="0"/>
              <a:t>"</a:t>
            </a:r>
          </a:p>
          <a:p>
            <a:endParaRPr lang="en-GB" sz="1600" dirty="0"/>
          </a:p>
          <a:p>
            <a:r>
              <a:rPr lang="en-GB" sz="1600" dirty="0">
                <a:solidFill>
                  <a:schemeClr val="tx2">
                    <a:lumMod val="75000"/>
                  </a:schemeClr>
                </a:solidFill>
              </a:rPr>
              <a:t>// Function component</a:t>
            </a:r>
          </a:p>
          <a:p>
            <a:r>
              <a:rPr lang="en-GB" sz="1600" dirty="0">
                <a:solidFill>
                  <a:schemeClr val="tx2">
                    <a:lumMod val="75000"/>
                  </a:schemeClr>
                </a:solidFill>
              </a:rPr>
              <a:t>// We will keep it private it to this file, hence we</a:t>
            </a:r>
          </a:p>
          <a:p>
            <a:r>
              <a:rPr lang="en-GB" sz="1600" dirty="0">
                <a:solidFill>
                  <a:schemeClr val="tx2">
                    <a:lumMod val="75000"/>
                  </a:schemeClr>
                </a:solidFill>
              </a:rPr>
              <a:t>// will not create a separate file which technically we should</a:t>
            </a:r>
            <a:r>
              <a:rPr lang="en-GB" sz="1600" dirty="0"/>
              <a:t>.</a:t>
            </a:r>
          </a:p>
          <a:p>
            <a:r>
              <a:rPr lang="en-GB" sz="1600" dirty="0"/>
              <a:t>function </a:t>
            </a:r>
            <a:r>
              <a:rPr lang="en-GB" sz="1600" dirty="0" err="1"/>
              <a:t>DataItem</a:t>
            </a:r>
            <a:r>
              <a:rPr lang="en-GB" sz="1600" dirty="0"/>
              <a:t>(props)</a:t>
            </a:r>
          </a:p>
          <a:p>
            <a:r>
              <a:rPr lang="en-GB" sz="1600" dirty="0"/>
              <a:t>{</a:t>
            </a:r>
          </a:p>
          <a:p>
            <a:r>
              <a:rPr lang="en-GB" sz="1600" dirty="0"/>
              <a:t>    return (</a:t>
            </a:r>
          </a:p>
          <a:p>
            <a:r>
              <a:rPr lang="en-GB" sz="1600" dirty="0"/>
              <a:t>       &lt;tr&gt;</a:t>
            </a:r>
          </a:p>
          <a:p>
            <a:r>
              <a:rPr lang="en-GB" sz="1600" dirty="0"/>
              <a:t>       &lt;td&gt;{</a:t>
            </a:r>
            <a:r>
              <a:rPr lang="en-GB" sz="1600" dirty="0" err="1"/>
              <a:t>props.</a:t>
            </a:r>
            <a:r>
              <a:rPr lang="en-GB" sz="1600" b="1" dirty="0" err="1"/>
              <a:t>userId</a:t>
            </a:r>
            <a:r>
              <a:rPr lang="en-GB" sz="1600" dirty="0"/>
              <a:t>}&lt;/td&gt;</a:t>
            </a:r>
          </a:p>
          <a:p>
            <a:r>
              <a:rPr lang="en-GB" sz="1600" dirty="0"/>
              <a:t>       &lt;td&gt;{</a:t>
            </a:r>
            <a:r>
              <a:rPr lang="en-GB" sz="1600" dirty="0" err="1"/>
              <a:t>props.</a:t>
            </a:r>
            <a:r>
              <a:rPr lang="en-GB" sz="1600" b="1" dirty="0" err="1"/>
              <a:t>title</a:t>
            </a:r>
            <a:r>
              <a:rPr lang="en-GB" sz="1600" dirty="0"/>
              <a:t>}&lt;/td&gt;</a:t>
            </a:r>
          </a:p>
          <a:p>
            <a:r>
              <a:rPr lang="en-GB" sz="1600" dirty="0"/>
              <a:t>       &lt;td&gt;{</a:t>
            </a:r>
            <a:r>
              <a:rPr lang="en-GB" sz="1600" dirty="0" err="1"/>
              <a:t>props.</a:t>
            </a:r>
            <a:r>
              <a:rPr lang="en-GB" sz="1600" b="1" dirty="0" err="1"/>
              <a:t>text</a:t>
            </a:r>
            <a:r>
              <a:rPr lang="en-GB" sz="1600" dirty="0"/>
              <a:t>}&lt;/td&gt;</a:t>
            </a:r>
          </a:p>
          <a:p>
            <a:r>
              <a:rPr lang="en-GB" sz="1600" dirty="0"/>
              <a:t>       &lt;/tr&gt;</a:t>
            </a:r>
          </a:p>
          <a:p>
            <a:r>
              <a:rPr lang="en-GB" sz="1600" dirty="0"/>
              <a:t>    );</a:t>
            </a:r>
          </a:p>
          <a:p>
            <a:r>
              <a:rPr lang="en-GB" sz="1600" dirty="0"/>
              <a:t>}</a:t>
            </a:r>
          </a:p>
          <a:p>
            <a:endParaRPr lang="en-GB" sz="1600" dirty="0"/>
          </a:p>
          <a:p>
            <a:r>
              <a:rPr lang="en-GB" sz="1600" dirty="0"/>
              <a:t>…….</a:t>
            </a:r>
          </a:p>
        </p:txBody>
      </p:sp>
      <p:sp>
        <p:nvSpPr>
          <p:cNvPr id="6" name="TextBox 5">
            <a:extLst>
              <a:ext uri="{FF2B5EF4-FFF2-40B4-BE49-F238E27FC236}">
                <a16:creationId xmlns:a16="http://schemas.microsoft.com/office/drawing/2014/main" id="{39EEC9F4-1A3D-630E-2CCB-B4E439D3B90A}"/>
              </a:ext>
            </a:extLst>
          </p:cNvPr>
          <p:cNvSpPr txBox="1"/>
          <p:nvPr/>
        </p:nvSpPr>
        <p:spPr>
          <a:xfrm>
            <a:off x="235602" y="542680"/>
            <a:ext cx="1335622" cy="338554"/>
          </a:xfrm>
          <a:prstGeom prst="rect">
            <a:avLst/>
          </a:prstGeom>
          <a:noFill/>
        </p:spPr>
        <p:txBody>
          <a:bodyPr wrap="none" rtlCol="0">
            <a:spAutoFit/>
          </a:bodyPr>
          <a:lstStyle/>
          <a:p>
            <a:r>
              <a:rPr lang="en-GB" sz="1600" b="1" dirty="0"/>
              <a:t>AjaxPage.js</a:t>
            </a:r>
          </a:p>
        </p:txBody>
      </p:sp>
      <p:sp>
        <p:nvSpPr>
          <p:cNvPr id="7" name="TextBox 6">
            <a:extLst>
              <a:ext uri="{FF2B5EF4-FFF2-40B4-BE49-F238E27FC236}">
                <a16:creationId xmlns:a16="http://schemas.microsoft.com/office/drawing/2014/main" id="{BB252FAA-2405-C336-03F4-1ADADDE1BAE5}"/>
              </a:ext>
            </a:extLst>
          </p:cNvPr>
          <p:cNvSpPr txBox="1"/>
          <p:nvPr/>
        </p:nvSpPr>
        <p:spPr>
          <a:xfrm>
            <a:off x="3243143" y="3360029"/>
            <a:ext cx="2248070" cy="1077218"/>
          </a:xfrm>
          <a:prstGeom prst="rect">
            <a:avLst/>
          </a:prstGeom>
          <a:noFill/>
        </p:spPr>
        <p:txBody>
          <a:bodyPr wrap="square" rtlCol="0">
            <a:spAutoFit/>
          </a:bodyPr>
          <a:lstStyle/>
          <a:p>
            <a:r>
              <a:rPr lang="en-GB" sz="1600" dirty="0">
                <a:solidFill>
                  <a:schemeClr val="tx2">
                    <a:lumMod val="75000"/>
                  </a:schemeClr>
                </a:solidFill>
              </a:rPr>
              <a:t>Render each </a:t>
            </a:r>
            <a:r>
              <a:rPr lang="en-GB" sz="1600" i="1" dirty="0">
                <a:solidFill>
                  <a:schemeClr val="tx2">
                    <a:lumMod val="75000"/>
                  </a:schemeClr>
                </a:solidFill>
              </a:rPr>
              <a:t>message post</a:t>
            </a:r>
            <a:r>
              <a:rPr lang="en-GB" sz="1600" dirty="0">
                <a:solidFill>
                  <a:schemeClr val="tx2">
                    <a:lumMod val="75000"/>
                  </a:schemeClr>
                </a:solidFill>
              </a:rPr>
              <a:t> we receive from the webservice as a new row in a table</a:t>
            </a:r>
          </a:p>
        </p:txBody>
      </p:sp>
      <p:sp>
        <p:nvSpPr>
          <p:cNvPr id="8" name="TextBox 7">
            <a:extLst>
              <a:ext uri="{FF2B5EF4-FFF2-40B4-BE49-F238E27FC236}">
                <a16:creationId xmlns:a16="http://schemas.microsoft.com/office/drawing/2014/main" id="{301332D9-C199-4F16-5B3E-9853EC544E5C}"/>
              </a:ext>
            </a:extLst>
          </p:cNvPr>
          <p:cNvSpPr txBox="1"/>
          <p:nvPr/>
        </p:nvSpPr>
        <p:spPr>
          <a:xfrm>
            <a:off x="3227730" y="4820774"/>
            <a:ext cx="2661385" cy="830997"/>
          </a:xfrm>
          <a:prstGeom prst="rect">
            <a:avLst/>
          </a:prstGeom>
          <a:noFill/>
        </p:spPr>
        <p:txBody>
          <a:bodyPr wrap="square" rtlCol="0">
            <a:spAutoFit/>
          </a:bodyPr>
          <a:lstStyle/>
          <a:p>
            <a:r>
              <a:rPr lang="en-GB" sz="1600" dirty="0"/>
              <a:t>We will also want a unique </a:t>
            </a:r>
            <a:r>
              <a:rPr lang="en-GB" sz="1600" i="1" dirty="0"/>
              <a:t>key</a:t>
            </a:r>
            <a:r>
              <a:rPr lang="en-GB" sz="1600" dirty="0"/>
              <a:t> value but we do not want to display this</a:t>
            </a:r>
          </a:p>
        </p:txBody>
      </p:sp>
    </p:spTree>
    <p:extLst>
      <p:ext uri="{BB962C8B-B14F-4D97-AF65-F5344CB8AC3E}">
        <p14:creationId xmlns:p14="http://schemas.microsoft.com/office/powerpoint/2010/main" val="35320415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6471867" y="881234"/>
            <a:ext cx="2368911" cy="3619699"/>
          </a:xfrm>
        </p:spPr>
        <p:txBody>
          <a:bodyPr/>
          <a:lstStyle/>
          <a:p>
            <a:r>
              <a:rPr lang="en-GB" dirty="0"/>
              <a:t>We create the </a:t>
            </a:r>
            <a:r>
              <a:rPr lang="en-GB" dirty="0" err="1"/>
              <a:t>AjaxPage</a:t>
            </a:r>
            <a:r>
              <a:rPr lang="en-GB" dirty="0"/>
              <a:t> function component</a:t>
            </a:r>
          </a:p>
          <a:p>
            <a:endParaRPr lang="en-GB" dirty="0"/>
          </a:p>
          <a:p>
            <a:r>
              <a:rPr lang="en-GB" dirty="0"/>
              <a:t>We immediately create the </a:t>
            </a:r>
            <a:r>
              <a:rPr lang="en-GB" b="1" dirty="0" err="1"/>
              <a:t>useAxiosGet</a:t>
            </a:r>
            <a:r>
              <a:rPr lang="en-GB" dirty="0"/>
              <a:t> hook to read data from the web service</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200025" y="824378"/>
            <a:ext cx="6271842" cy="3785652"/>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a:t>
            </a:r>
          </a:p>
          <a:p>
            <a:r>
              <a:rPr lang="en-GB" sz="1600" dirty="0"/>
              <a:t>function </a:t>
            </a:r>
            <a:r>
              <a:rPr lang="en-GB" sz="1600" dirty="0" err="1"/>
              <a:t>AjaxPage</a:t>
            </a:r>
            <a:r>
              <a:rPr lang="en-GB" sz="1600" dirty="0"/>
              <a:t>() {</a:t>
            </a:r>
          </a:p>
          <a:p>
            <a:r>
              <a:rPr lang="en-GB" sz="1600" dirty="0"/>
              <a:t>   </a:t>
            </a:r>
            <a:r>
              <a:rPr lang="en-GB" sz="1600" dirty="0" err="1"/>
              <a:t>const</a:t>
            </a:r>
            <a:r>
              <a:rPr lang="en-GB" sz="1600" dirty="0"/>
              <a:t> [</a:t>
            </a:r>
            <a:r>
              <a:rPr lang="en-GB" sz="1600" dirty="0" err="1"/>
              <a:t>userId</a:t>
            </a:r>
            <a:r>
              <a:rPr lang="en-GB" sz="1600" dirty="0"/>
              <a:t>, </a:t>
            </a:r>
            <a:r>
              <a:rPr lang="en-GB" sz="1600" dirty="0" err="1"/>
              <a:t>setId</a:t>
            </a:r>
            <a:r>
              <a:rPr lang="en-GB" sz="1600" dirty="0"/>
              <a:t>] = </a:t>
            </a:r>
            <a:r>
              <a:rPr lang="en-GB" sz="1600" dirty="0" err="1"/>
              <a:t>useState</a:t>
            </a:r>
            <a:r>
              <a:rPr lang="en-GB" sz="1600" dirty="0"/>
              <a:t>(0);</a:t>
            </a:r>
          </a:p>
          <a:p>
            <a:r>
              <a:rPr lang="en-GB" sz="1600" dirty="0"/>
              <a:t>   </a:t>
            </a:r>
            <a:r>
              <a:rPr lang="en-GB" sz="1600" dirty="0" err="1"/>
              <a:t>const</a:t>
            </a:r>
            <a:r>
              <a:rPr lang="en-GB" sz="1600" dirty="0"/>
              <a:t> [title, </a:t>
            </a:r>
            <a:r>
              <a:rPr lang="en-GB" sz="1600" dirty="0" err="1"/>
              <a:t>setTitle</a:t>
            </a:r>
            <a:r>
              <a:rPr lang="en-GB" sz="1600" dirty="0"/>
              <a:t>] = </a:t>
            </a:r>
            <a:r>
              <a:rPr lang="en-GB" sz="1600" dirty="0" err="1"/>
              <a:t>useState</a:t>
            </a:r>
            <a:r>
              <a:rPr lang="en-GB" sz="1600" dirty="0"/>
              <a:t>("");</a:t>
            </a:r>
          </a:p>
          <a:p>
            <a:r>
              <a:rPr lang="en-GB" sz="1600" dirty="0"/>
              <a:t>   </a:t>
            </a:r>
            <a:r>
              <a:rPr lang="en-GB" sz="1600" dirty="0" err="1"/>
              <a:t>const</a:t>
            </a:r>
            <a:r>
              <a:rPr lang="en-GB" sz="1600" dirty="0"/>
              <a:t> [</a:t>
            </a:r>
            <a:r>
              <a:rPr lang="en-GB" sz="1600" dirty="0" err="1"/>
              <a:t>articleBody</a:t>
            </a:r>
            <a:r>
              <a:rPr lang="en-GB" sz="1600" dirty="0"/>
              <a:t>, </a:t>
            </a:r>
            <a:r>
              <a:rPr lang="en-GB" sz="1600" dirty="0" err="1"/>
              <a:t>setArticleBody</a:t>
            </a:r>
            <a:r>
              <a:rPr lang="en-GB" sz="1600" dirty="0"/>
              <a:t>] = </a:t>
            </a:r>
            <a:r>
              <a:rPr lang="en-GB" sz="1600" dirty="0" err="1"/>
              <a:t>useState</a:t>
            </a:r>
            <a:r>
              <a:rPr lang="en-GB" sz="1600" dirty="0"/>
              <a:t>("");</a:t>
            </a:r>
          </a:p>
          <a:p>
            <a:r>
              <a:rPr lang="en-GB" sz="1600" dirty="0"/>
              <a:t>   </a:t>
            </a:r>
            <a:r>
              <a:rPr lang="en-GB" sz="1600" dirty="0" err="1"/>
              <a:t>const</a:t>
            </a:r>
            <a:r>
              <a:rPr lang="en-GB" sz="1600" dirty="0"/>
              <a:t> [</a:t>
            </a:r>
            <a:r>
              <a:rPr lang="en-GB" sz="1600" dirty="0" err="1"/>
              <a:t>postResponse</a:t>
            </a:r>
            <a:r>
              <a:rPr lang="en-GB" sz="1600" dirty="0"/>
              <a:t>, </a:t>
            </a:r>
            <a:r>
              <a:rPr lang="en-GB" sz="1600" dirty="0" err="1"/>
              <a:t>setPostResponse</a:t>
            </a:r>
            <a:r>
              <a:rPr lang="en-GB" sz="1600" dirty="0"/>
              <a:t>] = </a:t>
            </a:r>
            <a:r>
              <a:rPr lang="en-GB" sz="1600" dirty="0" err="1"/>
              <a:t>useState</a:t>
            </a:r>
            <a:r>
              <a:rPr lang="en-GB" sz="1600" dirty="0"/>
              <a:t>(null);</a:t>
            </a:r>
          </a:p>
          <a:p>
            <a:r>
              <a:rPr lang="en-GB" sz="1600" dirty="0"/>
              <a:t>   </a:t>
            </a:r>
            <a:r>
              <a:rPr lang="en-GB" sz="1600" dirty="0" err="1"/>
              <a:t>const</a:t>
            </a:r>
            <a:r>
              <a:rPr lang="en-GB" sz="1600" dirty="0"/>
              <a:t> [</a:t>
            </a:r>
            <a:r>
              <a:rPr lang="en-GB" sz="1600" dirty="0" err="1"/>
              <a:t>postError</a:t>
            </a:r>
            <a:r>
              <a:rPr lang="en-GB" sz="1600" dirty="0"/>
              <a:t>, </a:t>
            </a:r>
            <a:r>
              <a:rPr lang="en-GB" sz="1600" dirty="0" err="1"/>
              <a:t>setPostError</a:t>
            </a:r>
            <a:r>
              <a:rPr lang="en-GB" sz="1600" dirty="0"/>
              <a:t>] = </a:t>
            </a:r>
            <a:r>
              <a:rPr lang="en-GB" sz="1600" dirty="0" err="1"/>
              <a:t>useState</a:t>
            </a:r>
            <a:r>
              <a:rPr lang="en-GB" sz="1600" dirty="0"/>
              <a:t>(null);</a:t>
            </a:r>
          </a:p>
          <a:p>
            <a:r>
              <a:rPr lang="en-GB" sz="1600" dirty="0"/>
              <a:t>   </a:t>
            </a:r>
            <a:r>
              <a:rPr lang="en-GB" sz="1600" dirty="0" err="1"/>
              <a:t>const</a:t>
            </a:r>
            <a:r>
              <a:rPr lang="en-GB" sz="1600" dirty="0"/>
              <a:t> [</a:t>
            </a:r>
            <a:r>
              <a:rPr lang="en-GB" sz="1600" dirty="0" err="1"/>
              <a:t>processingPost</a:t>
            </a:r>
            <a:r>
              <a:rPr lang="en-GB" sz="1600" dirty="0"/>
              <a:t>, </a:t>
            </a:r>
            <a:r>
              <a:rPr lang="en-GB" sz="1600" dirty="0" err="1"/>
              <a:t>setProcessingPost</a:t>
            </a:r>
            <a:r>
              <a:rPr lang="en-GB" sz="1600" dirty="0"/>
              <a:t>] = </a:t>
            </a:r>
            <a:r>
              <a:rPr lang="en-GB" sz="1600" dirty="0" err="1"/>
              <a:t>useState</a:t>
            </a:r>
            <a:r>
              <a:rPr lang="en-GB" sz="1600" dirty="0"/>
              <a:t>(false);</a:t>
            </a:r>
          </a:p>
          <a:p>
            <a:endParaRPr lang="en-GB" sz="1600" dirty="0"/>
          </a:p>
          <a:p>
            <a:r>
              <a:rPr lang="en-GB" sz="1600" dirty="0"/>
              <a:t>   // Custom hooks obey Rules of Hooks.</a:t>
            </a:r>
          </a:p>
          <a:p>
            <a:r>
              <a:rPr lang="en-GB" sz="1600" dirty="0"/>
              <a:t>   </a:t>
            </a:r>
            <a:r>
              <a:rPr lang="en-GB" sz="1600" dirty="0" err="1"/>
              <a:t>const</a:t>
            </a:r>
            <a:r>
              <a:rPr lang="en-GB" sz="1600" dirty="0"/>
              <a:t> [loading, data, error] =    </a:t>
            </a:r>
            <a:br>
              <a:rPr lang="en-GB" sz="1600" dirty="0"/>
            </a:br>
            <a:r>
              <a:rPr lang="en-GB" sz="1600" dirty="0"/>
              <a:t>            </a:t>
            </a:r>
            <a:r>
              <a:rPr lang="en-GB" sz="1600" b="1" dirty="0" err="1"/>
              <a:t>useAxiosGet</a:t>
            </a:r>
            <a:r>
              <a:rPr lang="en-GB" sz="1600" dirty="0"/>
              <a:t>("https://jsonplaceholder.typicode.com/posts");</a:t>
            </a:r>
          </a:p>
          <a:p>
            <a:endParaRPr lang="en-GB" sz="1600" dirty="0"/>
          </a:p>
          <a:p>
            <a:r>
              <a:rPr lang="en-GB" sz="1600" dirty="0"/>
              <a:t>   if(error) { console.log(</a:t>
            </a:r>
            <a:r>
              <a:rPr lang="en-GB" sz="1600" dirty="0" err="1"/>
              <a:t>error.message</a:t>
            </a:r>
            <a:r>
              <a:rPr lang="en-GB" sz="1600" dirty="0"/>
              <a:t>); }</a:t>
            </a:r>
          </a:p>
          <a:p>
            <a:r>
              <a:rPr lang="en-GB" sz="1600" dirty="0"/>
              <a:t>   if(</a:t>
            </a:r>
            <a:r>
              <a:rPr lang="en-GB" sz="1600" dirty="0" err="1"/>
              <a:t>postError</a:t>
            </a:r>
            <a:r>
              <a:rPr lang="en-GB" sz="1600" dirty="0"/>
              <a:t>) { console.log(</a:t>
            </a:r>
            <a:r>
              <a:rPr lang="en-GB" sz="1600" dirty="0" err="1"/>
              <a:t>postError.message</a:t>
            </a:r>
            <a:r>
              <a:rPr lang="en-GB" sz="1600" dirty="0"/>
              <a:t>); }</a:t>
            </a:r>
          </a:p>
        </p:txBody>
      </p:sp>
      <p:sp>
        <p:nvSpPr>
          <p:cNvPr id="6" name="TextBox 5">
            <a:extLst>
              <a:ext uri="{FF2B5EF4-FFF2-40B4-BE49-F238E27FC236}">
                <a16:creationId xmlns:a16="http://schemas.microsoft.com/office/drawing/2014/main" id="{39EEC9F4-1A3D-630E-2CCB-B4E439D3B90A}"/>
              </a:ext>
            </a:extLst>
          </p:cNvPr>
          <p:cNvSpPr txBox="1"/>
          <p:nvPr/>
        </p:nvSpPr>
        <p:spPr>
          <a:xfrm>
            <a:off x="235602" y="485824"/>
            <a:ext cx="1335622" cy="338554"/>
          </a:xfrm>
          <a:prstGeom prst="rect">
            <a:avLst/>
          </a:prstGeom>
          <a:noFill/>
        </p:spPr>
        <p:txBody>
          <a:bodyPr wrap="none" rtlCol="0">
            <a:spAutoFit/>
          </a:bodyPr>
          <a:lstStyle/>
          <a:p>
            <a:r>
              <a:rPr lang="en-GB" sz="1600" b="1" dirty="0"/>
              <a:t>AjaxPage.js</a:t>
            </a:r>
          </a:p>
        </p:txBody>
      </p:sp>
      <p:sp>
        <p:nvSpPr>
          <p:cNvPr id="7" name="Content Placeholder 2">
            <a:extLst>
              <a:ext uri="{FF2B5EF4-FFF2-40B4-BE49-F238E27FC236}">
                <a16:creationId xmlns:a16="http://schemas.microsoft.com/office/drawing/2014/main" id="{0905D37C-419F-D695-8BBB-D353944F93AB}"/>
              </a:ext>
            </a:extLst>
          </p:cNvPr>
          <p:cNvSpPr txBox="1">
            <a:spLocks/>
          </p:cNvSpPr>
          <p:nvPr/>
        </p:nvSpPr>
        <p:spPr bwMode="auto">
          <a:xfrm>
            <a:off x="-75016" y="4593319"/>
            <a:ext cx="8598361" cy="2264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We have a number of state variables</a:t>
            </a:r>
          </a:p>
          <a:p>
            <a:pPr lvl="1">
              <a:buFont typeface="Wingdings" panose="05000000000000000000" pitchFamily="2" charset="2"/>
              <a:buChar char="v"/>
            </a:pPr>
            <a:r>
              <a:rPr lang="en-GB" b="1" dirty="0" err="1"/>
              <a:t>userId</a:t>
            </a:r>
            <a:r>
              <a:rPr lang="en-GB" dirty="0"/>
              <a:t>, </a:t>
            </a:r>
            <a:r>
              <a:rPr lang="en-GB" b="1" dirty="0"/>
              <a:t>title</a:t>
            </a:r>
            <a:r>
              <a:rPr lang="en-GB" dirty="0"/>
              <a:t> and </a:t>
            </a:r>
            <a:r>
              <a:rPr lang="en-GB" b="1" dirty="0" err="1"/>
              <a:t>articleBody</a:t>
            </a:r>
            <a:r>
              <a:rPr lang="en-GB" dirty="0"/>
              <a:t> are used to store the form values that will be entered by the user</a:t>
            </a:r>
          </a:p>
          <a:p>
            <a:pPr lvl="1">
              <a:buFont typeface="Wingdings" panose="05000000000000000000" pitchFamily="2" charset="2"/>
              <a:buChar char="v"/>
            </a:pPr>
            <a:r>
              <a:rPr lang="en-GB" b="1" dirty="0" err="1"/>
              <a:t>postResponse</a:t>
            </a:r>
            <a:r>
              <a:rPr lang="en-GB" dirty="0"/>
              <a:t>, </a:t>
            </a:r>
            <a:r>
              <a:rPr lang="en-GB" b="1" dirty="0" err="1"/>
              <a:t>postError</a:t>
            </a:r>
            <a:r>
              <a:rPr lang="en-GB" dirty="0"/>
              <a:t> and </a:t>
            </a:r>
            <a:r>
              <a:rPr lang="en-GB" b="1" dirty="0" err="1"/>
              <a:t>processingPost</a:t>
            </a:r>
            <a:r>
              <a:rPr lang="en-GB" dirty="0"/>
              <a:t> are used to record the state of the </a:t>
            </a:r>
            <a:r>
              <a:rPr lang="en-GB" dirty="0" err="1"/>
              <a:t>Axios</a:t>
            </a:r>
            <a:r>
              <a:rPr lang="en-GB" dirty="0"/>
              <a:t> POST request when the user submits the form to add the new record</a:t>
            </a:r>
            <a:endParaRPr lang="en-GB" b="1" dirty="0"/>
          </a:p>
        </p:txBody>
      </p:sp>
    </p:spTree>
    <p:extLst>
      <p:ext uri="{BB962C8B-B14F-4D97-AF65-F5344CB8AC3E}">
        <p14:creationId xmlns:p14="http://schemas.microsoft.com/office/powerpoint/2010/main" val="382279915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6319088" y="844550"/>
            <a:ext cx="2766888" cy="2988349"/>
          </a:xfrm>
        </p:spPr>
        <p:txBody>
          <a:bodyPr/>
          <a:lstStyle/>
          <a:p>
            <a:r>
              <a:rPr lang="en-GB" dirty="0"/>
              <a:t>When the user submits the form we use </a:t>
            </a:r>
            <a:r>
              <a:rPr lang="en-GB" dirty="0" err="1"/>
              <a:t>Axios.post</a:t>
            </a:r>
            <a:r>
              <a:rPr lang="en-GB" dirty="0"/>
              <a:t> to send the data to the webservice</a:t>
            </a:r>
          </a:p>
          <a:p>
            <a:r>
              <a:rPr lang="en-GB" dirty="0"/>
              <a:t>The webservice itself expects the values “</a:t>
            </a:r>
            <a:r>
              <a:rPr lang="en-GB" dirty="0" err="1"/>
              <a:t>userId</a:t>
            </a:r>
            <a:r>
              <a:rPr lang="en-GB" dirty="0"/>
              <a:t>”, “title” and “body”</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117278" y="844550"/>
            <a:ext cx="6201810" cy="403187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a:t>
            </a:r>
          </a:p>
          <a:p>
            <a:r>
              <a:rPr lang="en-GB" sz="1600" dirty="0"/>
              <a:t>function </a:t>
            </a:r>
            <a:r>
              <a:rPr lang="en-GB" sz="1600" b="1" dirty="0" err="1"/>
              <a:t>handleSubmit</a:t>
            </a:r>
            <a:r>
              <a:rPr lang="en-GB" sz="1600" dirty="0"/>
              <a:t>(e) {</a:t>
            </a:r>
          </a:p>
          <a:p>
            <a:r>
              <a:rPr lang="en-GB" sz="1600" dirty="0"/>
              <a:t>      try {</a:t>
            </a:r>
          </a:p>
          <a:p>
            <a:r>
              <a:rPr lang="en-GB" sz="1600" dirty="0"/>
              <a:t>         </a:t>
            </a:r>
            <a:r>
              <a:rPr lang="en-GB" sz="1600" b="1" dirty="0" err="1"/>
              <a:t>setProcessingPost</a:t>
            </a:r>
            <a:r>
              <a:rPr lang="en-GB" sz="1600" b="1" dirty="0"/>
              <a:t>(true);</a:t>
            </a:r>
          </a:p>
          <a:p>
            <a:r>
              <a:rPr lang="en-GB" sz="1600" dirty="0"/>
              <a:t>         let response = </a:t>
            </a:r>
            <a:br>
              <a:rPr lang="en-GB" sz="1600" dirty="0"/>
            </a:br>
            <a:r>
              <a:rPr lang="en-GB" sz="1600" dirty="0"/>
              <a:t>             </a:t>
            </a:r>
            <a:r>
              <a:rPr lang="en-GB" sz="1600" b="1" dirty="0" err="1"/>
              <a:t>Axios.post</a:t>
            </a:r>
            <a:r>
              <a:rPr lang="en-GB" sz="1600" dirty="0"/>
              <a:t>("https://jsonplaceholder.typicode.com/posts", {</a:t>
            </a:r>
          </a:p>
          <a:p>
            <a:r>
              <a:rPr lang="en-GB" sz="1600" dirty="0"/>
              <a:t>             "</a:t>
            </a:r>
            <a:r>
              <a:rPr lang="en-GB" sz="1600" dirty="0" err="1"/>
              <a:t>userId</a:t>
            </a:r>
            <a:r>
              <a:rPr lang="en-GB" sz="1600" dirty="0"/>
              <a:t>": </a:t>
            </a:r>
            <a:r>
              <a:rPr lang="en-GB" sz="1600" b="1" dirty="0" err="1"/>
              <a:t>userId</a:t>
            </a:r>
            <a:r>
              <a:rPr lang="en-GB" sz="1600" dirty="0"/>
              <a:t>,</a:t>
            </a:r>
          </a:p>
          <a:p>
            <a:r>
              <a:rPr lang="en-GB" sz="1600" dirty="0"/>
              <a:t>             "title": </a:t>
            </a:r>
            <a:r>
              <a:rPr lang="en-GB" sz="1600" b="1" dirty="0"/>
              <a:t>title</a:t>
            </a:r>
            <a:r>
              <a:rPr lang="en-GB" sz="1600" dirty="0"/>
              <a:t>,</a:t>
            </a:r>
          </a:p>
          <a:p>
            <a:r>
              <a:rPr lang="en-GB" sz="1600" dirty="0"/>
              <a:t>             "body": </a:t>
            </a:r>
            <a:r>
              <a:rPr lang="en-GB" sz="1600" b="1" dirty="0" err="1"/>
              <a:t>articleBody</a:t>
            </a:r>
            <a:endParaRPr lang="en-GB" sz="1600" b="1" dirty="0"/>
          </a:p>
          <a:p>
            <a:r>
              <a:rPr lang="en-GB" sz="1600" dirty="0"/>
              <a:t>         });</a:t>
            </a:r>
          </a:p>
          <a:p>
            <a:r>
              <a:rPr lang="en-GB" sz="1600" dirty="0"/>
              <a:t>         </a:t>
            </a:r>
            <a:r>
              <a:rPr lang="en-GB" sz="1600" b="1" dirty="0" err="1"/>
              <a:t>setPostResponse</a:t>
            </a:r>
            <a:r>
              <a:rPr lang="en-GB" sz="1600" b="1" dirty="0"/>
              <a:t>(response);</a:t>
            </a:r>
          </a:p>
          <a:p>
            <a:r>
              <a:rPr lang="en-GB" sz="1600" dirty="0"/>
              <a:t>      }</a:t>
            </a:r>
          </a:p>
          <a:p>
            <a:r>
              <a:rPr lang="en-GB" sz="1600" dirty="0"/>
              <a:t>      catch(error) </a:t>
            </a:r>
            <a:r>
              <a:rPr lang="en-GB" sz="1600" b="1" dirty="0"/>
              <a:t>{ </a:t>
            </a:r>
            <a:r>
              <a:rPr lang="en-GB" sz="1600" b="1" dirty="0" err="1"/>
              <a:t>setPostError</a:t>
            </a:r>
            <a:r>
              <a:rPr lang="en-GB" sz="1600" b="1" dirty="0"/>
              <a:t>(error); </a:t>
            </a:r>
            <a:r>
              <a:rPr lang="en-GB" sz="1600" dirty="0"/>
              <a:t>}</a:t>
            </a:r>
          </a:p>
          <a:p>
            <a:r>
              <a:rPr lang="en-GB" sz="1600" dirty="0"/>
              <a:t>      finally { </a:t>
            </a:r>
            <a:r>
              <a:rPr lang="en-GB" sz="1600" b="1" dirty="0" err="1"/>
              <a:t>setProcessingPost</a:t>
            </a:r>
            <a:r>
              <a:rPr lang="en-GB" sz="1600" b="1" dirty="0"/>
              <a:t>(false); </a:t>
            </a:r>
            <a:r>
              <a:rPr lang="en-GB" sz="1600" dirty="0"/>
              <a:t>}</a:t>
            </a:r>
          </a:p>
          <a:p>
            <a:r>
              <a:rPr lang="en-GB" sz="1600" dirty="0"/>
              <a:t>      </a:t>
            </a:r>
            <a:r>
              <a:rPr lang="en-GB" sz="1600" dirty="0" err="1"/>
              <a:t>e.preventDefault</a:t>
            </a:r>
            <a:r>
              <a:rPr lang="en-GB" sz="1600" dirty="0"/>
              <a:t>();</a:t>
            </a:r>
          </a:p>
          <a:p>
            <a:r>
              <a:rPr lang="en-GB" sz="1600" dirty="0"/>
              <a:t>   }</a:t>
            </a:r>
          </a:p>
        </p:txBody>
      </p:sp>
      <p:sp>
        <p:nvSpPr>
          <p:cNvPr id="6" name="TextBox 5">
            <a:extLst>
              <a:ext uri="{FF2B5EF4-FFF2-40B4-BE49-F238E27FC236}">
                <a16:creationId xmlns:a16="http://schemas.microsoft.com/office/drawing/2014/main" id="{39EEC9F4-1A3D-630E-2CCB-B4E439D3B90A}"/>
              </a:ext>
            </a:extLst>
          </p:cNvPr>
          <p:cNvSpPr txBox="1"/>
          <p:nvPr/>
        </p:nvSpPr>
        <p:spPr>
          <a:xfrm>
            <a:off x="117278" y="505996"/>
            <a:ext cx="1335622" cy="338554"/>
          </a:xfrm>
          <a:prstGeom prst="rect">
            <a:avLst/>
          </a:prstGeom>
          <a:noFill/>
        </p:spPr>
        <p:txBody>
          <a:bodyPr wrap="none" rtlCol="0">
            <a:spAutoFit/>
          </a:bodyPr>
          <a:lstStyle/>
          <a:p>
            <a:r>
              <a:rPr lang="en-GB" sz="1600" b="1" dirty="0"/>
              <a:t>AjaxPage.js</a:t>
            </a:r>
          </a:p>
        </p:txBody>
      </p:sp>
      <p:sp>
        <p:nvSpPr>
          <p:cNvPr id="7" name="Content Placeholder 2">
            <a:extLst>
              <a:ext uri="{FF2B5EF4-FFF2-40B4-BE49-F238E27FC236}">
                <a16:creationId xmlns:a16="http://schemas.microsoft.com/office/drawing/2014/main" id="{AB08028F-E986-898A-DCF8-7CA937CB2519}"/>
              </a:ext>
            </a:extLst>
          </p:cNvPr>
          <p:cNvSpPr txBox="1">
            <a:spLocks/>
          </p:cNvSpPr>
          <p:nvPr/>
        </p:nvSpPr>
        <p:spPr bwMode="auto">
          <a:xfrm>
            <a:off x="117278" y="5059995"/>
            <a:ext cx="8834257" cy="12460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We use the state variables  </a:t>
            </a:r>
            <a:r>
              <a:rPr lang="en-GB" b="1" dirty="0" err="1"/>
              <a:t>postResponse</a:t>
            </a:r>
            <a:r>
              <a:rPr lang="en-GB" dirty="0"/>
              <a:t>, </a:t>
            </a:r>
            <a:r>
              <a:rPr lang="en-GB" b="1" dirty="0" err="1"/>
              <a:t>postError</a:t>
            </a:r>
            <a:r>
              <a:rPr lang="en-GB" dirty="0"/>
              <a:t> and </a:t>
            </a:r>
            <a:r>
              <a:rPr lang="en-GB" b="1" dirty="0" err="1"/>
              <a:t>processingPost</a:t>
            </a:r>
            <a:r>
              <a:rPr lang="en-GB" dirty="0"/>
              <a:t> to record the status of this post request and the response</a:t>
            </a:r>
          </a:p>
        </p:txBody>
      </p:sp>
      <p:sp>
        <p:nvSpPr>
          <p:cNvPr id="8" name="TextBox 7">
            <a:extLst>
              <a:ext uri="{FF2B5EF4-FFF2-40B4-BE49-F238E27FC236}">
                <a16:creationId xmlns:a16="http://schemas.microsoft.com/office/drawing/2014/main" id="{6CE9F492-2488-7FE9-1DD8-B500A3ABD769}"/>
              </a:ext>
            </a:extLst>
          </p:cNvPr>
          <p:cNvSpPr txBox="1"/>
          <p:nvPr/>
        </p:nvSpPr>
        <p:spPr>
          <a:xfrm>
            <a:off x="3263120" y="2372041"/>
            <a:ext cx="2766888" cy="830997"/>
          </a:xfrm>
          <a:prstGeom prst="rect">
            <a:avLst/>
          </a:prstGeom>
          <a:noFill/>
        </p:spPr>
        <p:txBody>
          <a:bodyPr wrap="square" rtlCol="0">
            <a:spAutoFit/>
          </a:bodyPr>
          <a:lstStyle/>
          <a:p>
            <a:r>
              <a:rPr lang="en-GB" sz="1600" dirty="0">
                <a:solidFill>
                  <a:schemeClr val="tx2">
                    <a:lumMod val="75000"/>
                  </a:schemeClr>
                </a:solidFill>
              </a:rPr>
              <a:t>Use the data entered by the user in the form stored in the state variables</a:t>
            </a:r>
          </a:p>
        </p:txBody>
      </p:sp>
      <p:sp>
        <p:nvSpPr>
          <p:cNvPr id="9" name="Right Brace 8">
            <a:extLst>
              <a:ext uri="{FF2B5EF4-FFF2-40B4-BE49-F238E27FC236}">
                <a16:creationId xmlns:a16="http://schemas.microsoft.com/office/drawing/2014/main" id="{077A7464-6586-5619-3151-B8154E32C963}"/>
              </a:ext>
            </a:extLst>
          </p:cNvPr>
          <p:cNvSpPr/>
          <p:nvPr/>
        </p:nvSpPr>
        <p:spPr bwMode="auto">
          <a:xfrm>
            <a:off x="2974975" y="2402077"/>
            <a:ext cx="237270" cy="75805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4411670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166C-2F9F-47B9-228F-AFED670B6B44}"/>
              </a:ext>
            </a:extLst>
          </p:cNvPr>
          <p:cNvSpPr>
            <a:spLocks noGrp="1"/>
          </p:cNvSpPr>
          <p:nvPr>
            <p:ph type="title"/>
          </p:nvPr>
        </p:nvSpPr>
        <p:spPr>
          <a:xfrm>
            <a:off x="6694543" y="0"/>
            <a:ext cx="2249431" cy="844550"/>
          </a:xfrm>
        </p:spPr>
        <p:txBody>
          <a:bodyPr/>
          <a:lstStyle/>
          <a:p>
            <a:r>
              <a:rPr lang="en-GB" sz="2800" dirty="0"/>
              <a:t>Exercise (</a:t>
            </a:r>
            <a:r>
              <a:rPr lang="en-GB" sz="2800" dirty="0" err="1"/>
              <a:t>Cont</a:t>
            </a:r>
            <a:r>
              <a:rPr lang="en-GB" sz="2800" dirty="0"/>
              <a:t>)</a:t>
            </a:r>
          </a:p>
        </p:txBody>
      </p:sp>
      <p:sp>
        <p:nvSpPr>
          <p:cNvPr id="3" name="Content Placeholder 2">
            <a:extLst>
              <a:ext uri="{FF2B5EF4-FFF2-40B4-BE49-F238E27FC236}">
                <a16:creationId xmlns:a16="http://schemas.microsoft.com/office/drawing/2014/main" id="{73108AF5-F0FE-9F90-E80C-E65C349659B5}"/>
              </a:ext>
            </a:extLst>
          </p:cNvPr>
          <p:cNvSpPr>
            <a:spLocks noGrp="1"/>
          </p:cNvSpPr>
          <p:nvPr>
            <p:ph idx="1"/>
          </p:nvPr>
        </p:nvSpPr>
        <p:spPr>
          <a:xfrm>
            <a:off x="6604526" y="860787"/>
            <a:ext cx="2539473" cy="5960118"/>
          </a:xfrm>
          <a:solidFill>
            <a:schemeClr val="bg1"/>
          </a:solidFill>
        </p:spPr>
        <p:txBody>
          <a:bodyPr/>
          <a:lstStyle/>
          <a:p>
            <a:r>
              <a:rPr lang="en-GB" sz="1800" dirty="0"/>
              <a:t>The </a:t>
            </a:r>
            <a:r>
              <a:rPr lang="en-GB" sz="1800" b="1" dirty="0" err="1"/>
              <a:t>displayData</a:t>
            </a:r>
            <a:r>
              <a:rPr lang="en-GB" sz="1800" dirty="0"/>
              <a:t> function is used to convert the data from the webservice into a list of </a:t>
            </a:r>
            <a:r>
              <a:rPr lang="en-GB" sz="1800" b="1" dirty="0" err="1"/>
              <a:t>DataItem</a:t>
            </a:r>
            <a:r>
              <a:rPr lang="en-GB" sz="1800" dirty="0" err="1"/>
              <a:t>s</a:t>
            </a:r>
            <a:r>
              <a:rPr lang="en-GB" sz="1800" dirty="0"/>
              <a:t>  that are then displayed in a HTML table</a:t>
            </a:r>
          </a:p>
          <a:p>
            <a:r>
              <a:rPr lang="en-GB" sz="1800" dirty="0"/>
              <a:t>The webservice gives us back an array of objects with each object containing “id”, “</a:t>
            </a:r>
            <a:r>
              <a:rPr lang="en-GB" sz="1800" dirty="0" err="1"/>
              <a:t>userId</a:t>
            </a:r>
            <a:r>
              <a:rPr lang="en-GB" sz="1800" dirty="0"/>
              <a:t>”, “title” and “body”</a:t>
            </a:r>
          </a:p>
          <a:p>
            <a:r>
              <a:rPr lang="en-GB" sz="1800" dirty="0"/>
              <a:t>The </a:t>
            </a:r>
            <a:r>
              <a:rPr lang="en-GB" sz="1800" b="1" dirty="0" err="1"/>
              <a:t>DataItem</a:t>
            </a:r>
            <a:r>
              <a:rPr lang="en-GB" sz="1800" dirty="0"/>
              <a:t> component we created expects the properties “</a:t>
            </a:r>
            <a:r>
              <a:rPr lang="en-GB" sz="1800" dirty="0" err="1"/>
              <a:t>userId</a:t>
            </a:r>
            <a:r>
              <a:rPr lang="en-GB" sz="1800" dirty="0"/>
              <a:t>”, “title” and “text”</a:t>
            </a:r>
          </a:p>
        </p:txBody>
      </p:sp>
      <p:sp>
        <p:nvSpPr>
          <p:cNvPr id="4" name="Footer Placeholder 3">
            <a:extLst>
              <a:ext uri="{FF2B5EF4-FFF2-40B4-BE49-F238E27FC236}">
                <a16:creationId xmlns:a16="http://schemas.microsoft.com/office/drawing/2014/main" id="{158537F0-6D7F-071E-F51A-ED689C8327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4CD12BD-25EB-1986-B201-07BD0B02302E}"/>
              </a:ext>
            </a:extLst>
          </p:cNvPr>
          <p:cNvSpPr txBox="1"/>
          <p:nvPr/>
        </p:nvSpPr>
        <p:spPr>
          <a:xfrm>
            <a:off x="117277" y="53332"/>
            <a:ext cx="6487249" cy="674030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a:t>
            </a:r>
          </a:p>
          <a:p>
            <a:r>
              <a:rPr lang="en-GB" sz="1600" dirty="0"/>
              <a:t> function </a:t>
            </a:r>
            <a:r>
              <a:rPr lang="en-GB" sz="1600" dirty="0" err="1"/>
              <a:t>displayData</a:t>
            </a:r>
            <a:r>
              <a:rPr lang="en-GB" sz="1600" dirty="0"/>
              <a:t>(data)</a:t>
            </a:r>
          </a:p>
          <a:p>
            <a:r>
              <a:rPr lang="en-GB" sz="1600" dirty="0"/>
              <a:t>   {</a:t>
            </a:r>
          </a:p>
          <a:p>
            <a:r>
              <a:rPr lang="en-GB" sz="1600" dirty="0"/>
              <a:t>      if(data &amp;&amp; </a:t>
            </a:r>
            <a:r>
              <a:rPr lang="en-GB" sz="1600" dirty="0" err="1"/>
              <a:t>data.length</a:t>
            </a:r>
            <a:r>
              <a:rPr lang="en-GB" sz="1600" dirty="0"/>
              <a:t> &gt; 0)</a:t>
            </a:r>
          </a:p>
          <a:p>
            <a:r>
              <a:rPr lang="en-GB" sz="1600" dirty="0"/>
              <a:t>      {</a:t>
            </a:r>
          </a:p>
          <a:p>
            <a:r>
              <a:rPr lang="en-GB" sz="1600" dirty="0"/>
              <a:t>         </a:t>
            </a:r>
            <a:r>
              <a:rPr lang="en-GB" sz="1600" dirty="0" err="1"/>
              <a:t>const</a:t>
            </a:r>
            <a:r>
              <a:rPr lang="en-GB" sz="1600" dirty="0"/>
              <a:t> </a:t>
            </a:r>
            <a:r>
              <a:rPr lang="en-GB" sz="1600" dirty="0">
                <a:solidFill>
                  <a:schemeClr val="bg2">
                    <a:lumMod val="50000"/>
                  </a:schemeClr>
                </a:solidFill>
              </a:rPr>
              <a:t>list</a:t>
            </a:r>
            <a:r>
              <a:rPr lang="en-GB" sz="1600" dirty="0"/>
              <a:t> = </a:t>
            </a:r>
            <a:r>
              <a:rPr lang="en-GB" sz="1600" dirty="0" err="1"/>
              <a:t>data.map</a:t>
            </a:r>
            <a:r>
              <a:rPr lang="en-GB" sz="1600" dirty="0"/>
              <a:t>(item =&gt; (</a:t>
            </a:r>
          </a:p>
          <a:p>
            <a:r>
              <a:rPr lang="en-GB" sz="1600" dirty="0"/>
              <a:t>            &lt;</a:t>
            </a:r>
            <a:r>
              <a:rPr lang="en-GB" sz="1600" b="1" dirty="0" err="1"/>
              <a:t>DataItem</a:t>
            </a:r>
            <a:r>
              <a:rPr lang="en-GB" sz="1600" dirty="0"/>
              <a:t> </a:t>
            </a:r>
            <a:r>
              <a:rPr lang="en-GB" sz="1600" b="1" dirty="0"/>
              <a:t>key</a:t>
            </a:r>
            <a:r>
              <a:rPr lang="en-GB" sz="1600" dirty="0"/>
              <a:t>={item.</a:t>
            </a:r>
            <a:r>
              <a:rPr lang="en-GB" sz="1600" b="1" dirty="0"/>
              <a:t>id</a:t>
            </a:r>
            <a:r>
              <a:rPr lang="en-GB" sz="1600" dirty="0"/>
              <a:t>} </a:t>
            </a:r>
            <a:r>
              <a:rPr lang="en-GB" sz="1600" b="1" dirty="0" err="1"/>
              <a:t>userId</a:t>
            </a:r>
            <a:r>
              <a:rPr lang="en-GB" sz="1600" dirty="0"/>
              <a:t>={</a:t>
            </a:r>
            <a:r>
              <a:rPr lang="en-GB" sz="1600" dirty="0" err="1"/>
              <a:t>item.</a:t>
            </a:r>
            <a:r>
              <a:rPr lang="en-GB" sz="1600" b="1" dirty="0" err="1"/>
              <a:t>userId</a:t>
            </a:r>
            <a:r>
              <a:rPr lang="en-GB" sz="1600" dirty="0"/>
              <a:t>}</a:t>
            </a:r>
            <a:br>
              <a:rPr lang="en-GB" sz="1600" dirty="0"/>
            </a:br>
            <a:r>
              <a:rPr lang="en-GB" sz="1600" dirty="0"/>
              <a:t>                      </a:t>
            </a:r>
            <a:r>
              <a:rPr lang="en-GB" sz="1600" b="1" dirty="0"/>
              <a:t>title</a:t>
            </a:r>
            <a:r>
              <a:rPr lang="en-GB" sz="1600" dirty="0"/>
              <a:t>={</a:t>
            </a:r>
            <a:r>
              <a:rPr lang="en-GB" sz="1600" dirty="0" err="1"/>
              <a:t>item.</a:t>
            </a:r>
            <a:r>
              <a:rPr lang="en-GB" sz="1600" b="1" dirty="0" err="1"/>
              <a:t>title</a:t>
            </a:r>
            <a:r>
              <a:rPr lang="en-GB" sz="1600" dirty="0"/>
              <a:t>} </a:t>
            </a:r>
            <a:r>
              <a:rPr lang="en-GB" sz="1600" b="1" dirty="0"/>
              <a:t>text</a:t>
            </a:r>
            <a:r>
              <a:rPr lang="en-GB" sz="1600" dirty="0"/>
              <a:t>={</a:t>
            </a:r>
            <a:r>
              <a:rPr lang="en-GB" sz="1600" dirty="0" err="1"/>
              <a:t>item.</a:t>
            </a:r>
            <a:r>
              <a:rPr lang="en-GB" sz="1600" b="1" dirty="0" err="1"/>
              <a:t>body</a:t>
            </a:r>
            <a:r>
              <a:rPr lang="en-GB" sz="1600" dirty="0"/>
              <a:t>} /&gt;</a:t>
            </a:r>
          </a:p>
          <a:p>
            <a:r>
              <a:rPr lang="en-GB" sz="1600" dirty="0"/>
              <a:t>         ));</a:t>
            </a:r>
          </a:p>
          <a:p>
            <a:endParaRPr lang="en-GB" sz="1600" dirty="0"/>
          </a:p>
          <a:p>
            <a:r>
              <a:rPr lang="en-GB" sz="1600" dirty="0"/>
              <a:t>         return (</a:t>
            </a:r>
          </a:p>
          <a:p>
            <a:r>
              <a:rPr lang="en-GB" sz="1600" dirty="0"/>
              <a:t>            &lt;table&gt;</a:t>
            </a:r>
          </a:p>
          <a:p>
            <a:r>
              <a:rPr lang="en-GB" sz="1600" dirty="0"/>
              <a:t>            &lt;</a:t>
            </a:r>
            <a:r>
              <a:rPr lang="en-GB" sz="1600" dirty="0" err="1"/>
              <a:t>thead</a:t>
            </a:r>
            <a:r>
              <a:rPr lang="en-GB" sz="1600" dirty="0"/>
              <a:t>&gt;</a:t>
            </a:r>
          </a:p>
          <a:p>
            <a:r>
              <a:rPr lang="en-GB" sz="1600" dirty="0"/>
              <a:t>            &lt;tr&gt;&lt;</a:t>
            </a:r>
            <a:r>
              <a:rPr lang="en-GB" sz="1600" dirty="0" err="1"/>
              <a:t>th</a:t>
            </a:r>
            <a:r>
              <a:rPr lang="en-GB" sz="1600" dirty="0"/>
              <a:t>&gt;</a:t>
            </a:r>
            <a:r>
              <a:rPr lang="en-GB" sz="1600" dirty="0" err="1"/>
              <a:t>UserID</a:t>
            </a:r>
            <a:r>
              <a:rPr lang="en-GB" sz="1600" dirty="0"/>
              <a:t>&lt;/</a:t>
            </a:r>
            <a:r>
              <a:rPr lang="en-GB" sz="1600" dirty="0" err="1"/>
              <a:t>th</a:t>
            </a:r>
            <a:r>
              <a:rPr lang="en-GB" sz="1600" dirty="0"/>
              <a:t>&gt;&lt;</a:t>
            </a:r>
            <a:r>
              <a:rPr lang="en-GB" sz="1600" dirty="0" err="1"/>
              <a:t>th</a:t>
            </a:r>
            <a:r>
              <a:rPr lang="en-GB" sz="1600" dirty="0"/>
              <a:t>&gt;Title&lt;/</a:t>
            </a:r>
            <a:r>
              <a:rPr lang="en-GB" sz="1600" dirty="0" err="1"/>
              <a:t>th</a:t>
            </a:r>
            <a:r>
              <a:rPr lang="en-GB" sz="1600" dirty="0"/>
              <a:t>&gt;&lt;</a:t>
            </a:r>
            <a:r>
              <a:rPr lang="en-GB" sz="1600" dirty="0" err="1"/>
              <a:t>th</a:t>
            </a:r>
            <a:r>
              <a:rPr lang="en-GB" sz="1600" dirty="0"/>
              <a:t>&gt;</a:t>
            </a:r>
            <a:r>
              <a:rPr lang="en-GB" sz="1600" dirty="0" err="1"/>
              <a:t>MessageText</a:t>
            </a:r>
            <a:r>
              <a:rPr lang="en-GB" sz="1600" dirty="0"/>
              <a:t>&lt;/</a:t>
            </a:r>
            <a:r>
              <a:rPr lang="en-GB" sz="1600" dirty="0" err="1"/>
              <a:t>th</a:t>
            </a:r>
            <a:r>
              <a:rPr lang="en-GB" sz="1600" dirty="0"/>
              <a:t>&gt;&lt;/tr&gt;</a:t>
            </a:r>
          </a:p>
          <a:p>
            <a:r>
              <a:rPr lang="en-GB" sz="1600" dirty="0"/>
              <a:t>            &lt;/</a:t>
            </a:r>
            <a:r>
              <a:rPr lang="en-GB" sz="1600" dirty="0" err="1"/>
              <a:t>thead</a:t>
            </a:r>
            <a:r>
              <a:rPr lang="en-GB" sz="1600" dirty="0"/>
              <a:t>&gt;</a:t>
            </a:r>
          </a:p>
          <a:p>
            <a:r>
              <a:rPr lang="en-GB" sz="1600" dirty="0"/>
              <a:t>            &lt;</a:t>
            </a:r>
            <a:r>
              <a:rPr lang="en-GB" sz="1600" dirty="0" err="1"/>
              <a:t>tbody</a:t>
            </a:r>
            <a:r>
              <a:rPr lang="en-GB" sz="1600" dirty="0"/>
              <a:t>&gt;</a:t>
            </a:r>
          </a:p>
          <a:p>
            <a:r>
              <a:rPr lang="en-GB" sz="1600" dirty="0"/>
              <a:t>            </a:t>
            </a:r>
            <a:r>
              <a:rPr lang="en-GB" sz="1600" dirty="0">
                <a:solidFill>
                  <a:schemeClr val="bg2">
                    <a:lumMod val="50000"/>
                  </a:schemeClr>
                </a:solidFill>
              </a:rPr>
              <a:t>{list}</a:t>
            </a:r>
          </a:p>
          <a:p>
            <a:r>
              <a:rPr lang="en-GB" sz="1600" dirty="0"/>
              <a:t>            &lt;/</a:t>
            </a:r>
            <a:r>
              <a:rPr lang="en-GB" sz="1600" dirty="0" err="1"/>
              <a:t>tbody</a:t>
            </a:r>
            <a:r>
              <a:rPr lang="en-GB" sz="1600" dirty="0"/>
              <a:t>&gt;</a:t>
            </a:r>
          </a:p>
          <a:p>
            <a:r>
              <a:rPr lang="en-GB" sz="1600" dirty="0"/>
              <a:t>            &lt;/table&gt;</a:t>
            </a:r>
          </a:p>
          <a:p>
            <a:r>
              <a:rPr lang="en-GB" sz="1600" dirty="0"/>
              <a:t>         );</a:t>
            </a:r>
          </a:p>
          <a:p>
            <a:r>
              <a:rPr lang="en-GB" sz="1600" dirty="0"/>
              <a:t>      }</a:t>
            </a:r>
          </a:p>
          <a:p>
            <a:r>
              <a:rPr lang="en-GB" sz="1600" dirty="0"/>
              <a:t>      else</a:t>
            </a:r>
          </a:p>
          <a:p>
            <a:r>
              <a:rPr lang="en-GB" sz="1600" dirty="0"/>
              <a:t>      {</a:t>
            </a:r>
          </a:p>
          <a:p>
            <a:r>
              <a:rPr lang="en-GB" sz="1600" dirty="0"/>
              <a:t>         return &lt;span&gt;No data available&lt;/span&gt;;</a:t>
            </a:r>
          </a:p>
          <a:p>
            <a:r>
              <a:rPr lang="en-GB" sz="1600" dirty="0"/>
              <a:t>      }</a:t>
            </a:r>
          </a:p>
          <a:p>
            <a:r>
              <a:rPr lang="en-GB" sz="1600" dirty="0"/>
              <a:t>   }</a:t>
            </a:r>
          </a:p>
        </p:txBody>
      </p:sp>
      <p:sp>
        <p:nvSpPr>
          <p:cNvPr id="6" name="TextBox 5">
            <a:extLst>
              <a:ext uri="{FF2B5EF4-FFF2-40B4-BE49-F238E27FC236}">
                <a16:creationId xmlns:a16="http://schemas.microsoft.com/office/drawing/2014/main" id="{6A43561C-A44E-2349-A99F-9A28ABC2EFCB}"/>
              </a:ext>
            </a:extLst>
          </p:cNvPr>
          <p:cNvSpPr txBox="1"/>
          <p:nvPr/>
        </p:nvSpPr>
        <p:spPr>
          <a:xfrm>
            <a:off x="5339970" y="37095"/>
            <a:ext cx="1335622" cy="338554"/>
          </a:xfrm>
          <a:prstGeom prst="rect">
            <a:avLst/>
          </a:prstGeom>
          <a:noFill/>
        </p:spPr>
        <p:txBody>
          <a:bodyPr wrap="none" rtlCol="0">
            <a:spAutoFit/>
          </a:bodyPr>
          <a:lstStyle/>
          <a:p>
            <a:r>
              <a:rPr lang="en-GB" sz="1600" b="1" dirty="0"/>
              <a:t>AjaxPage.js</a:t>
            </a:r>
          </a:p>
        </p:txBody>
      </p:sp>
      <p:sp>
        <p:nvSpPr>
          <p:cNvPr id="7" name="TextBox 6">
            <a:extLst>
              <a:ext uri="{FF2B5EF4-FFF2-40B4-BE49-F238E27FC236}">
                <a16:creationId xmlns:a16="http://schemas.microsoft.com/office/drawing/2014/main" id="{6C8292C4-9E92-39FD-B4B3-9C90B1AB1802}"/>
              </a:ext>
            </a:extLst>
          </p:cNvPr>
          <p:cNvSpPr txBox="1"/>
          <p:nvPr/>
        </p:nvSpPr>
        <p:spPr>
          <a:xfrm>
            <a:off x="4434603" y="5439563"/>
            <a:ext cx="2132021" cy="1077218"/>
          </a:xfrm>
          <a:prstGeom prst="rect">
            <a:avLst/>
          </a:prstGeom>
          <a:noFill/>
        </p:spPr>
        <p:txBody>
          <a:bodyPr wrap="square" rtlCol="0">
            <a:spAutoFit/>
          </a:bodyPr>
          <a:lstStyle/>
          <a:p>
            <a:r>
              <a:rPr lang="en-GB" sz="1600" dirty="0">
                <a:solidFill>
                  <a:schemeClr val="tx2">
                    <a:lumMod val="75000"/>
                  </a:schemeClr>
                </a:solidFill>
              </a:rPr>
              <a:t>Display this message if there are no message posts to display</a:t>
            </a:r>
          </a:p>
        </p:txBody>
      </p:sp>
      <p:sp>
        <p:nvSpPr>
          <p:cNvPr id="8" name="TextBox 7">
            <a:extLst>
              <a:ext uri="{FF2B5EF4-FFF2-40B4-BE49-F238E27FC236}">
                <a16:creationId xmlns:a16="http://schemas.microsoft.com/office/drawing/2014/main" id="{6738E01A-C3F3-780C-6260-3580A7BABAC0}"/>
              </a:ext>
            </a:extLst>
          </p:cNvPr>
          <p:cNvSpPr txBox="1"/>
          <p:nvPr/>
        </p:nvSpPr>
        <p:spPr>
          <a:xfrm>
            <a:off x="2522893" y="3786851"/>
            <a:ext cx="3567580" cy="830997"/>
          </a:xfrm>
          <a:prstGeom prst="rect">
            <a:avLst/>
          </a:prstGeom>
          <a:noFill/>
        </p:spPr>
        <p:txBody>
          <a:bodyPr wrap="square" rtlCol="0">
            <a:spAutoFit/>
          </a:bodyPr>
          <a:lstStyle/>
          <a:p>
            <a:r>
              <a:rPr lang="en-GB" sz="1600" dirty="0">
                <a:solidFill>
                  <a:schemeClr val="tx2">
                    <a:lumMod val="75000"/>
                  </a:schemeClr>
                </a:solidFill>
              </a:rPr>
              <a:t>Return a HTML table, use the </a:t>
            </a:r>
            <a:r>
              <a:rPr lang="en-GB" sz="1600" dirty="0" err="1">
                <a:solidFill>
                  <a:schemeClr val="tx2">
                    <a:lumMod val="75000"/>
                  </a:schemeClr>
                </a:solidFill>
              </a:rPr>
              <a:t>DataItem</a:t>
            </a:r>
            <a:r>
              <a:rPr lang="en-GB" sz="1600" dirty="0">
                <a:solidFill>
                  <a:schemeClr val="tx2">
                    <a:lumMod val="75000"/>
                  </a:schemeClr>
                </a:solidFill>
              </a:rPr>
              <a:t> list to create the rows for each message post we received</a:t>
            </a:r>
          </a:p>
        </p:txBody>
      </p:sp>
      <p:sp>
        <p:nvSpPr>
          <p:cNvPr id="9" name="TextBox 8">
            <a:extLst>
              <a:ext uri="{FF2B5EF4-FFF2-40B4-BE49-F238E27FC236}">
                <a16:creationId xmlns:a16="http://schemas.microsoft.com/office/drawing/2014/main" id="{A60DA411-2F18-DE86-BD89-ED9EE2D1049F}"/>
              </a:ext>
            </a:extLst>
          </p:cNvPr>
          <p:cNvSpPr txBox="1"/>
          <p:nvPr/>
        </p:nvSpPr>
        <p:spPr>
          <a:xfrm>
            <a:off x="2577376" y="1028087"/>
            <a:ext cx="3828162" cy="338554"/>
          </a:xfrm>
          <a:prstGeom prst="rect">
            <a:avLst/>
          </a:prstGeom>
          <a:noFill/>
        </p:spPr>
        <p:txBody>
          <a:bodyPr wrap="square" rtlCol="0">
            <a:spAutoFit/>
          </a:bodyPr>
          <a:lstStyle/>
          <a:p>
            <a:r>
              <a:rPr lang="en-GB" sz="1600" dirty="0">
                <a:solidFill>
                  <a:schemeClr val="tx2">
                    <a:lumMod val="75000"/>
                  </a:schemeClr>
                </a:solidFill>
              </a:rPr>
              <a:t>Convert the data into a list of </a:t>
            </a:r>
            <a:r>
              <a:rPr lang="en-GB" sz="1600" dirty="0" err="1">
                <a:solidFill>
                  <a:schemeClr val="tx2">
                    <a:lumMod val="75000"/>
                  </a:schemeClr>
                </a:solidFill>
              </a:rPr>
              <a:t>DataItems</a:t>
            </a:r>
            <a:endParaRPr lang="en-GB" sz="1600" dirty="0">
              <a:solidFill>
                <a:schemeClr val="tx2">
                  <a:lumMod val="75000"/>
                </a:schemeClr>
              </a:solidFill>
            </a:endParaRPr>
          </a:p>
        </p:txBody>
      </p:sp>
    </p:spTree>
    <p:extLst>
      <p:ext uri="{BB962C8B-B14F-4D97-AF65-F5344CB8AC3E}">
        <p14:creationId xmlns:p14="http://schemas.microsoft.com/office/powerpoint/2010/main" val="102635303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117277" y="844550"/>
            <a:ext cx="8950917" cy="5016758"/>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a:t>
            </a:r>
            <a:r>
              <a:rPr lang="en-GB" sz="1550" dirty="0"/>
              <a:t>return (</a:t>
            </a:r>
          </a:p>
          <a:p>
            <a:r>
              <a:rPr lang="en-GB" sz="1550" dirty="0"/>
              <a:t>      &lt;div&gt;</a:t>
            </a:r>
          </a:p>
          <a:p>
            <a:r>
              <a:rPr lang="en-GB" sz="1550" dirty="0"/>
              <a:t>      &lt;form </a:t>
            </a:r>
            <a:r>
              <a:rPr lang="en-GB" sz="1550" dirty="0" err="1"/>
              <a:t>onSubmit</a:t>
            </a:r>
            <a:r>
              <a:rPr lang="en-GB" sz="1550" dirty="0"/>
              <a:t>={</a:t>
            </a:r>
            <a:r>
              <a:rPr lang="en-GB" sz="1550" dirty="0" err="1"/>
              <a:t>handleSubmit</a:t>
            </a:r>
            <a:r>
              <a:rPr lang="en-GB" sz="1550" dirty="0"/>
              <a:t>}&gt;</a:t>
            </a:r>
          </a:p>
          <a:p>
            <a:r>
              <a:rPr lang="en-GB" sz="1550" dirty="0"/>
              <a:t>         &lt;label&gt;</a:t>
            </a:r>
            <a:r>
              <a:rPr lang="en-GB" sz="1550" dirty="0" err="1"/>
              <a:t>UserId</a:t>
            </a:r>
            <a:r>
              <a:rPr lang="en-GB" sz="1550" dirty="0"/>
              <a:t>&lt;input value={</a:t>
            </a:r>
            <a:r>
              <a:rPr lang="en-GB" sz="1550" b="1" dirty="0" err="1"/>
              <a:t>userId</a:t>
            </a:r>
            <a:r>
              <a:rPr lang="en-GB" sz="1550" dirty="0"/>
              <a:t>} </a:t>
            </a:r>
            <a:r>
              <a:rPr lang="en-GB" sz="1550" dirty="0" err="1"/>
              <a:t>onChange</a:t>
            </a:r>
            <a:r>
              <a:rPr lang="en-GB" sz="1550" dirty="0"/>
              <a:t>={(e)=&gt;{</a:t>
            </a:r>
            <a:r>
              <a:rPr lang="en-GB" sz="1550" b="1" dirty="0" err="1"/>
              <a:t>setId</a:t>
            </a:r>
            <a:r>
              <a:rPr lang="en-GB" sz="1550" dirty="0"/>
              <a:t>(</a:t>
            </a:r>
            <a:r>
              <a:rPr lang="en-GB" sz="1550" dirty="0" err="1"/>
              <a:t>parseInt</a:t>
            </a:r>
            <a:r>
              <a:rPr lang="en-GB" sz="1550" dirty="0"/>
              <a:t>(</a:t>
            </a:r>
            <a:r>
              <a:rPr lang="en-GB" sz="1550" dirty="0" err="1"/>
              <a:t>e.target.value</a:t>
            </a:r>
            <a:r>
              <a:rPr lang="en-GB" sz="1550" dirty="0"/>
              <a:t>))}} /&gt;&lt;/label&gt;</a:t>
            </a:r>
          </a:p>
          <a:p>
            <a:r>
              <a:rPr lang="en-GB" sz="1550" dirty="0"/>
              <a:t>         &lt;</a:t>
            </a:r>
            <a:r>
              <a:rPr lang="en-GB" sz="1550" dirty="0" err="1"/>
              <a:t>br</a:t>
            </a:r>
            <a:r>
              <a:rPr lang="en-GB" sz="1550" dirty="0"/>
              <a:t>/&gt;&lt;label&gt;Title:&lt;input value={</a:t>
            </a:r>
            <a:r>
              <a:rPr lang="en-GB" sz="1550" b="1" dirty="0"/>
              <a:t>title</a:t>
            </a:r>
            <a:r>
              <a:rPr lang="en-GB" sz="1550" dirty="0"/>
              <a:t>} </a:t>
            </a:r>
            <a:r>
              <a:rPr lang="en-GB" sz="1550" dirty="0" err="1"/>
              <a:t>onChange</a:t>
            </a:r>
            <a:r>
              <a:rPr lang="en-GB" sz="1550" dirty="0"/>
              <a:t>={(e)=&gt;{</a:t>
            </a:r>
            <a:r>
              <a:rPr lang="en-GB" sz="1550" b="1" dirty="0" err="1"/>
              <a:t>setTitle</a:t>
            </a:r>
            <a:r>
              <a:rPr lang="en-GB" sz="1550" dirty="0"/>
              <a:t>(</a:t>
            </a:r>
            <a:r>
              <a:rPr lang="en-GB" sz="1550" dirty="0" err="1"/>
              <a:t>e.target.value</a:t>
            </a:r>
            <a:r>
              <a:rPr lang="en-GB" sz="1550" dirty="0"/>
              <a:t>)}} /&gt;&lt;/label&gt;</a:t>
            </a:r>
          </a:p>
          <a:p>
            <a:r>
              <a:rPr lang="en-GB" sz="1550" dirty="0"/>
              <a:t>         &lt;</a:t>
            </a:r>
            <a:r>
              <a:rPr lang="en-GB" sz="1550" dirty="0" err="1"/>
              <a:t>br</a:t>
            </a:r>
            <a:r>
              <a:rPr lang="en-GB" sz="1550" dirty="0"/>
              <a:t>/&gt;&lt;label&gt;Text:&lt;input value={</a:t>
            </a:r>
            <a:r>
              <a:rPr lang="en-GB" sz="1550" b="1" dirty="0" err="1"/>
              <a:t>articleBody</a:t>
            </a:r>
            <a:r>
              <a:rPr lang="en-GB" sz="1550" dirty="0"/>
              <a:t>} </a:t>
            </a:r>
            <a:r>
              <a:rPr lang="en-GB" sz="1550" dirty="0" err="1"/>
              <a:t>onChange</a:t>
            </a:r>
            <a:r>
              <a:rPr lang="en-GB" sz="1550" dirty="0"/>
              <a:t>={(e)=&gt;{</a:t>
            </a:r>
            <a:r>
              <a:rPr lang="en-GB" sz="1550" b="1" dirty="0" err="1"/>
              <a:t>setArticleBody</a:t>
            </a:r>
            <a:r>
              <a:rPr lang="en-GB" sz="1550" dirty="0"/>
              <a:t>(</a:t>
            </a:r>
            <a:r>
              <a:rPr lang="en-GB" sz="1550" dirty="0" err="1"/>
              <a:t>e.target.value</a:t>
            </a:r>
            <a:r>
              <a:rPr lang="en-GB" sz="1550" dirty="0"/>
              <a:t>)}} /&gt;&lt;/label&gt;</a:t>
            </a:r>
          </a:p>
          <a:p>
            <a:r>
              <a:rPr lang="en-GB" sz="1550" dirty="0"/>
              <a:t>         &lt;</a:t>
            </a:r>
            <a:r>
              <a:rPr lang="en-GB" sz="1550" dirty="0" err="1"/>
              <a:t>br</a:t>
            </a:r>
            <a:r>
              <a:rPr lang="en-GB" sz="1550" dirty="0"/>
              <a:t>/&gt;&lt;button type="submit"&gt;Submit&lt;/button&gt;</a:t>
            </a:r>
          </a:p>
          <a:p>
            <a:r>
              <a:rPr lang="en-GB" sz="1550" dirty="0"/>
              <a:t>      &lt;/form&gt;</a:t>
            </a:r>
          </a:p>
          <a:p>
            <a:r>
              <a:rPr lang="en-GB" sz="1550" dirty="0"/>
              <a:t>      {</a:t>
            </a:r>
            <a:r>
              <a:rPr lang="en-GB" sz="1550" dirty="0" err="1"/>
              <a:t>processingPost</a:t>
            </a:r>
            <a:r>
              <a:rPr lang="en-GB" sz="1550" dirty="0"/>
              <a:t> ? &lt;span&gt;Busy processing record add...&lt;/span&gt;</a:t>
            </a:r>
          </a:p>
          <a:p>
            <a:r>
              <a:rPr lang="en-GB" sz="1550" dirty="0"/>
              <a:t>      : </a:t>
            </a:r>
            <a:r>
              <a:rPr lang="en-GB" sz="1550" dirty="0" err="1"/>
              <a:t>postResponse</a:t>
            </a:r>
            <a:r>
              <a:rPr lang="en-GB" sz="1550" dirty="0"/>
              <a:t> &amp;&amp; &lt;span&gt;</a:t>
            </a:r>
          </a:p>
          <a:p>
            <a:r>
              <a:rPr lang="en-GB" sz="1550" dirty="0"/>
              <a:t>            Record added for </a:t>
            </a:r>
            <a:r>
              <a:rPr lang="en-GB" sz="1550" dirty="0" err="1"/>
              <a:t>userID</a:t>
            </a:r>
            <a:r>
              <a:rPr lang="en-GB" sz="1550" dirty="0"/>
              <a:t> {</a:t>
            </a:r>
            <a:r>
              <a:rPr lang="en-GB" sz="1550" dirty="0" err="1"/>
              <a:t>userId</a:t>
            </a:r>
            <a:r>
              <a:rPr lang="en-GB" sz="1550" dirty="0"/>
              <a:t>} titled {title} with message {</a:t>
            </a:r>
            <a:r>
              <a:rPr lang="en-GB" sz="1550" dirty="0" err="1"/>
              <a:t>articleBody</a:t>
            </a:r>
            <a:r>
              <a:rPr lang="en-GB" sz="1550" dirty="0"/>
              <a:t>}&lt;/span&gt;}</a:t>
            </a:r>
          </a:p>
          <a:p>
            <a:r>
              <a:rPr lang="en-GB" sz="1550" dirty="0"/>
              <a:t>      {loading &amp;&amp; &lt;span&gt;Loading...&lt;/span&gt;}</a:t>
            </a:r>
          </a:p>
          <a:p>
            <a:r>
              <a:rPr lang="en-GB" sz="1550" dirty="0"/>
              <a:t>      {</a:t>
            </a:r>
            <a:r>
              <a:rPr lang="en-GB" sz="1550" dirty="0" err="1"/>
              <a:t>displayData</a:t>
            </a:r>
            <a:r>
              <a:rPr lang="en-GB" sz="1550" dirty="0"/>
              <a:t>(data)}</a:t>
            </a:r>
          </a:p>
          <a:p>
            <a:r>
              <a:rPr lang="en-GB" sz="1550" dirty="0"/>
              <a:t>      &lt;/div&gt;</a:t>
            </a:r>
          </a:p>
          <a:p>
            <a:r>
              <a:rPr lang="en-GB" sz="1550" dirty="0"/>
              <a:t>   );</a:t>
            </a:r>
          </a:p>
          <a:p>
            <a:r>
              <a:rPr lang="en-GB" sz="1550" dirty="0"/>
              <a:t>}</a:t>
            </a:r>
          </a:p>
          <a:p>
            <a:endParaRPr lang="en-GB" sz="1550" dirty="0"/>
          </a:p>
          <a:p>
            <a:r>
              <a:rPr lang="en-GB" sz="1550" dirty="0"/>
              <a:t>export default </a:t>
            </a:r>
            <a:r>
              <a:rPr lang="en-GB" sz="1550" dirty="0" err="1"/>
              <a:t>AjaxPage</a:t>
            </a:r>
            <a:r>
              <a:rPr lang="en-GB" sz="1550" dirty="0"/>
              <a:t>;</a:t>
            </a:r>
          </a:p>
        </p:txBody>
      </p:sp>
      <p:sp>
        <p:nvSpPr>
          <p:cNvPr id="6" name="TextBox 5">
            <a:extLst>
              <a:ext uri="{FF2B5EF4-FFF2-40B4-BE49-F238E27FC236}">
                <a16:creationId xmlns:a16="http://schemas.microsoft.com/office/drawing/2014/main" id="{39EEC9F4-1A3D-630E-2CCB-B4E439D3B90A}"/>
              </a:ext>
            </a:extLst>
          </p:cNvPr>
          <p:cNvSpPr txBox="1"/>
          <p:nvPr/>
        </p:nvSpPr>
        <p:spPr>
          <a:xfrm>
            <a:off x="117278" y="505996"/>
            <a:ext cx="1335622" cy="338554"/>
          </a:xfrm>
          <a:prstGeom prst="rect">
            <a:avLst/>
          </a:prstGeom>
          <a:noFill/>
        </p:spPr>
        <p:txBody>
          <a:bodyPr wrap="none" rtlCol="0">
            <a:spAutoFit/>
          </a:bodyPr>
          <a:lstStyle/>
          <a:p>
            <a:r>
              <a:rPr lang="en-GB" sz="1600" b="1" dirty="0"/>
              <a:t>AjaxPage.js</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2708867" y="4330372"/>
            <a:ext cx="6397231" cy="2489726"/>
          </a:xfrm>
          <a:solidFill>
            <a:schemeClr val="bg1"/>
          </a:solidFill>
        </p:spPr>
        <p:txBody>
          <a:bodyPr/>
          <a:lstStyle/>
          <a:p>
            <a:r>
              <a:rPr lang="en-GB" sz="1750" dirty="0"/>
              <a:t>The </a:t>
            </a:r>
            <a:r>
              <a:rPr lang="en-GB" sz="1750" dirty="0" err="1"/>
              <a:t>AjaxPage</a:t>
            </a:r>
            <a:r>
              <a:rPr lang="en-GB" sz="1750" dirty="0"/>
              <a:t> component returns this JSX content</a:t>
            </a:r>
          </a:p>
          <a:p>
            <a:pPr lvl="1">
              <a:buFont typeface="Wingdings" panose="05000000000000000000" pitchFamily="2" charset="2"/>
              <a:buChar char="v"/>
            </a:pPr>
            <a:r>
              <a:rPr lang="en-GB" sz="1750" dirty="0"/>
              <a:t>Displays a form using the state variables </a:t>
            </a:r>
            <a:r>
              <a:rPr lang="en-GB" sz="1750" b="1" dirty="0" err="1"/>
              <a:t>userId</a:t>
            </a:r>
            <a:r>
              <a:rPr lang="en-GB" sz="1750" dirty="0"/>
              <a:t>, </a:t>
            </a:r>
            <a:r>
              <a:rPr lang="en-GB" sz="1750" b="1" dirty="0"/>
              <a:t>title</a:t>
            </a:r>
            <a:r>
              <a:rPr lang="en-GB" sz="1750" dirty="0"/>
              <a:t> and </a:t>
            </a:r>
            <a:r>
              <a:rPr lang="en-GB" sz="1750" b="1" dirty="0" err="1"/>
              <a:t>articleBody</a:t>
            </a:r>
            <a:endParaRPr lang="en-GB" sz="1750" dirty="0"/>
          </a:p>
          <a:p>
            <a:pPr lvl="1">
              <a:buFont typeface="Wingdings" panose="05000000000000000000" pitchFamily="2" charset="2"/>
              <a:buChar char="v"/>
            </a:pPr>
            <a:r>
              <a:rPr lang="en-GB" sz="1750" dirty="0"/>
              <a:t>Displays either “Processing record add..” or “Record added…” with the posted message details</a:t>
            </a:r>
          </a:p>
          <a:p>
            <a:pPr lvl="1">
              <a:buFont typeface="Wingdings" panose="05000000000000000000" pitchFamily="2" charset="2"/>
              <a:buChar char="v"/>
            </a:pPr>
            <a:r>
              <a:rPr lang="en-GB" sz="1750" dirty="0"/>
              <a:t>Displays a “Loading..” message when data is being read</a:t>
            </a:r>
          </a:p>
          <a:p>
            <a:pPr lvl="1">
              <a:buFont typeface="Wingdings" panose="05000000000000000000" pitchFamily="2" charset="2"/>
              <a:buChar char="v"/>
            </a:pPr>
            <a:r>
              <a:rPr lang="en-GB" sz="1750" dirty="0"/>
              <a:t>Displays the read data using the </a:t>
            </a:r>
            <a:r>
              <a:rPr lang="en-GB" sz="1750" b="1" dirty="0" err="1"/>
              <a:t>displayData</a:t>
            </a:r>
            <a:r>
              <a:rPr lang="en-GB" sz="1750" dirty="0"/>
              <a:t> function</a:t>
            </a:r>
          </a:p>
        </p:txBody>
      </p:sp>
      <p:sp>
        <p:nvSpPr>
          <p:cNvPr id="10" name="TextBox 9">
            <a:extLst>
              <a:ext uri="{FF2B5EF4-FFF2-40B4-BE49-F238E27FC236}">
                <a16:creationId xmlns:a16="http://schemas.microsoft.com/office/drawing/2014/main" id="{0EF80288-5D82-CB3B-BA46-7973299E6859}"/>
              </a:ext>
            </a:extLst>
          </p:cNvPr>
          <p:cNvSpPr txBox="1"/>
          <p:nvPr/>
        </p:nvSpPr>
        <p:spPr>
          <a:xfrm>
            <a:off x="3975034" y="844550"/>
            <a:ext cx="5093160" cy="461665"/>
          </a:xfrm>
          <a:prstGeom prst="rect">
            <a:avLst/>
          </a:prstGeom>
          <a:noFill/>
          <a:ln>
            <a:solidFill>
              <a:schemeClr val="tx1"/>
            </a:solidFill>
          </a:ln>
        </p:spPr>
        <p:txBody>
          <a:bodyPr wrap="square" rtlCol="0">
            <a:spAutoFit/>
          </a:bodyPr>
          <a:lstStyle/>
          <a:p>
            <a:r>
              <a:rPr lang="en-GB" sz="1200" dirty="0"/>
              <a:t>This shorthand syntax is equivalent to if(</a:t>
            </a:r>
            <a:r>
              <a:rPr lang="en-GB" sz="1200" dirty="0" err="1"/>
              <a:t>processingPost</a:t>
            </a:r>
            <a:r>
              <a:rPr lang="en-GB" sz="1200" dirty="0"/>
              <a:t>) { show busy }</a:t>
            </a:r>
          </a:p>
          <a:p>
            <a:r>
              <a:rPr lang="en-GB" sz="1200" dirty="0"/>
              <a:t>else if(</a:t>
            </a:r>
            <a:r>
              <a:rPr lang="en-GB" sz="1200" dirty="0" err="1"/>
              <a:t>postResponse</a:t>
            </a:r>
            <a:r>
              <a:rPr lang="en-GB" sz="1200" dirty="0"/>
              <a:t>) { display response data }</a:t>
            </a:r>
          </a:p>
        </p:txBody>
      </p:sp>
      <p:cxnSp>
        <p:nvCxnSpPr>
          <p:cNvPr id="13" name="Connector: Elbow 12">
            <a:extLst>
              <a:ext uri="{FF2B5EF4-FFF2-40B4-BE49-F238E27FC236}">
                <a16:creationId xmlns:a16="http://schemas.microsoft.com/office/drawing/2014/main" id="{8C1347BC-DD0C-BF72-4591-ED34F55AEA04}"/>
              </a:ext>
            </a:extLst>
          </p:cNvPr>
          <p:cNvCxnSpPr>
            <a:stCxn id="10" idx="2"/>
            <a:endCxn id="20" idx="3"/>
          </p:cNvCxnSpPr>
          <p:nvPr/>
        </p:nvCxnSpPr>
        <p:spPr bwMode="auto">
          <a:xfrm rot="16200000" flipH="1">
            <a:off x="6107152" y="1720676"/>
            <a:ext cx="2309491" cy="1480567"/>
          </a:xfrm>
          <a:prstGeom prst="bentConnector4">
            <a:avLst>
              <a:gd name="adj1" fmla="val 8442"/>
              <a:gd name="adj2" fmla="val 15832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Rectangle 19">
            <a:extLst>
              <a:ext uri="{FF2B5EF4-FFF2-40B4-BE49-F238E27FC236}">
                <a16:creationId xmlns:a16="http://schemas.microsoft.com/office/drawing/2014/main" id="{417B2CB6-54A1-9AD9-C0D7-C3DAF51AB733}"/>
              </a:ext>
            </a:extLst>
          </p:cNvPr>
          <p:cNvSpPr/>
          <p:nvPr/>
        </p:nvSpPr>
        <p:spPr bwMode="auto">
          <a:xfrm>
            <a:off x="416928" y="3250147"/>
            <a:ext cx="7585253" cy="731118"/>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1273955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67632-8399-B452-4B18-336FE7EF427A}"/>
              </a:ext>
            </a:extLst>
          </p:cNvPr>
          <p:cNvSpPr>
            <a:spLocks noGrp="1"/>
          </p:cNvSpPr>
          <p:nvPr>
            <p:ph type="title"/>
          </p:nvPr>
        </p:nvSpPr>
        <p:spPr/>
        <p:txBody>
          <a:bodyPr/>
          <a:lstStyle/>
          <a:p>
            <a:r>
              <a:rPr lang="en-GB" dirty="0"/>
              <a:t>Further Information</a:t>
            </a:r>
          </a:p>
        </p:txBody>
      </p:sp>
      <p:sp>
        <p:nvSpPr>
          <p:cNvPr id="3" name="Content Placeholder 2">
            <a:extLst>
              <a:ext uri="{FF2B5EF4-FFF2-40B4-BE49-F238E27FC236}">
                <a16:creationId xmlns:a16="http://schemas.microsoft.com/office/drawing/2014/main" id="{9C67F533-5A4E-20DF-BECB-A93F93F9E643}"/>
              </a:ext>
            </a:extLst>
          </p:cNvPr>
          <p:cNvSpPr>
            <a:spLocks noGrp="1"/>
          </p:cNvSpPr>
          <p:nvPr>
            <p:ph idx="1"/>
          </p:nvPr>
        </p:nvSpPr>
        <p:spPr/>
        <p:txBody>
          <a:bodyPr/>
          <a:lstStyle/>
          <a:p>
            <a:r>
              <a:rPr lang="en-GB" dirty="0"/>
              <a:t>https://www.taniarascia.com/getting-started-with-react/</a:t>
            </a:r>
          </a:p>
        </p:txBody>
      </p:sp>
      <p:sp>
        <p:nvSpPr>
          <p:cNvPr id="4" name="Footer Placeholder 3">
            <a:extLst>
              <a:ext uri="{FF2B5EF4-FFF2-40B4-BE49-F238E27FC236}">
                <a16:creationId xmlns:a16="http://schemas.microsoft.com/office/drawing/2014/main" id="{81934475-CE8A-2BBB-8FE5-74F55B8D6C4D}"/>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617280397"/>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92902</TotalTime>
  <Words>12270</Words>
  <Application>Microsoft Office PowerPoint</Application>
  <PresentationFormat>On-screen Show (4:3)</PresentationFormat>
  <Paragraphs>1688</Paragraphs>
  <Slides>68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68</vt:i4>
      </vt:variant>
    </vt:vector>
  </HeadingPairs>
  <TitlesOfParts>
    <vt:vector size="76" baseType="lpstr">
      <vt:lpstr>Helvetica-Narrow</vt:lpstr>
      <vt:lpstr>Monotype Sorts</vt:lpstr>
      <vt:lpstr>Arial</vt:lpstr>
      <vt:lpstr>Helvetica</vt:lpstr>
      <vt:lpstr>Impact</vt:lpstr>
      <vt:lpstr>Times New Roman</vt:lpstr>
      <vt:lpstr>Wingdings</vt:lpstr>
      <vt:lpstr>os-slides</vt:lpstr>
      <vt:lpstr>Create React App</vt:lpstr>
      <vt:lpstr>What is React?</vt:lpstr>
      <vt:lpstr>FYI: Function vs Class Components</vt:lpstr>
      <vt:lpstr>create-react-app</vt:lpstr>
      <vt:lpstr>Usage</vt:lpstr>
      <vt:lpstr>Setup</vt:lpstr>
      <vt:lpstr>src/App.js</vt:lpstr>
      <vt:lpstr>src/index.js</vt:lpstr>
      <vt:lpstr>FYI</vt:lpstr>
      <vt:lpstr>React</vt:lpstr>
      <vt:lpstr>JavaScript XML (JSX)</vt:lpstr>
      <vt:lpstr>React Elements</vt:lpstr>
      <vt:lpstr>JSX Examples</vt:lpstr>
      <vt:lpstr>Exercise</vt:lpstr>
      <vt:lpstr>HINT</vt:lpstr>
      <vt:lpstr>JSX Examples</vt:lpstr>
      <vt:lpstr>Exercise</vt:lpstr>
      <vt:lpstr>Differences between JSX and HTML</vt:lpstr>
      <vt:lpstr>Grouping JSX</vt:lpstr>
      <vt:lpstr>JSX Event Handling</vt:lpstr>
      <vt:lpstr>Components</vt:lpstr>
      <vt:lpstr>Function Component</vt:lpstr>
      <vt:lpstr>Render Components</vt:lpstr>
      <vt:lpstr>Exercise</vt:lpstr>
      <vt:lpstr>Exercise</vt:lpstr>
      <vt:lpstr>Subcomponents</vt:lpstr>
      <vt:lpstr>Properties</vt:lpstr>
      <vt:lpstr>Exercise</vt:lpstr>
      <vt:lpstr>Children</vt:lpstr>
      <vt:lpstr>Conditional Rendering</vt:lpstr>
      <vt:lpstr>Lists</vt:lpstr>
      <vt:lpstr>Example</vt:lpstr>
      <vt:lpstr>Exercise</vt:lpstr>
      <vt:lpstr>Hooks</vt:lpstr>
      <vt:lpstr>useState</vt:lpstr>
      <vt:lpstr>Important</vt:lpstr>
      <vt:lpstr>Rules of Hooks</vt:lpstr>
      <vt:lpstr>Example</vt:lpstr>
      <vt:lpstr>Exercise</vt:lpstr>
      <vt:lpstr>Exercise</vt:lpstr>
      <vt:lpstr>Exercise</vt:lpstr>
      <vt:lpstr>Exercise</vt:lpstr>
      <vt:lpstr>Effect Hook</vt:lpstr>
      <vt:lpstr>Example</vt:lpstr>
      <vt:lpstr>Example</vt:lpstr>
      <vt:lpstr>Example</vt:lpstr>
      <vt:lpstr>Exercise</vt:lpstr>
      <vt:lpstr>Passing Data Down</vt:lpstr>
      <vt:lpstr>Passing Data Up</vt:lpstr>
      <vt:lpstr>Passing Data Between Components</vt:lpstr>
      <vt:lpstr>Exercise</vt:lpstr>
      <vt:lpstr>Exercise (Cont)</vt:lpstr>
      <vt:lpstr>Hint</vt:lpstr>
      <vt:lpstr>Sharing State Logic Between Components</vt:lpstr>
      <vt:lpstr>Example</vt:lpstr>
      <vt:lpstr>Redux</vt:lpstr>
      <vt:lpstr>Controlled Components</vt:lpstr>
      <vt:lpstr>Example: &lt;select&gt; Tag</vt:lpstr>
      <vt:lpstr>FYI</vt:lpstr>
      <vt:lpstr>Custom Hook for Axios</vt:lpstr>
      <vt:lpstr>Exercise</vt:lpstr>
      <vt:lpstr>Exercise (Cont)</vt:lpstr>
      <vt:lpstr>Exercise (Cont)</vt:lpstr>
      <vt:lpstr>Exercise (Cont)</vt:lpstr>
      <vt:lpstr>Exercise (Cont)</vt:lpstr>
      <vt:lpstr>Exercise (Cont)</vt:lpstr>
      <vt:lpstr>Exercise (Cont)</vt:lpstr>
      <vt:lpstr>Further Information</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1565</cp:revision>
  <cp:lastPrinted>2001-06-14T13:58:17Z</cp:lastPrinted>
  <dcterms:created xsi:type="dcterms:W3CDTF">1999-06-25T18:38:26Z</dcterms:created>
  <dcterms:modified xsi:type="dcterms:W3CDTF">2022-12-05T16:57:52Z</dcterms:modified>
</cp:coreProperties>
</file>