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5" Type="http://schemas.openxmlformats.org/officeDocument/2006/relationships/slide" Target="slides/slide20.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296ac607c74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296ac607c74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296ac607fe8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296ac607fe8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296ac607fe8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296ac607fe8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296ac607fe8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296ac607fe8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296ac607fe8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296ac607fe8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296ac607fe8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296ac607fe8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296ac607fe8_0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296ac607fe8_0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296ac607fe8_0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296ac607fe8_0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296ac607fe8_0_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296ac607fe8_0_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296ac607fe8_0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296ac607fe8_0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296ac607fe8_0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296ac607fe8_0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296ac607fe8_0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296ac607fe8_0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g296ac607fe8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296ac607fe8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296ac607fe8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296ac607fe8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296ac607fe8_0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296ac607fe8_0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296ac607fe8_0_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296ac607fe8_0_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g296ac607fe8_0_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296ac607fe8_0_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296ac607fe8_0_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296ac607fe8_0_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296ac607fe8_0_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296ac607fe8_0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hyperlink" Target="http://www.chrysocome.net/d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hyperlink" Target="https://www.sleuthkit.org/sleuthkit/download.php"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a:t>Hands-On Activity 2</a:t>
            </a:r>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t>ACCA7031 - Digital Forensics Analysis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2.1. File Formats and FTK</a:t>
            </a:r>
            <a:endParaRPr/>
          </a:p>
        </p:txBody>
      </p:sp>
      <p:sp>
        <p:nvSpPr>
          <p:cNvPr id="61" name="Google Shape;61;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457200" rtl="0" algn="l">
              <a:spcBef>
                <a:spcPts val="0"/>
              </a:spcBef>
              <a:spcAft>
                <a:spcPts val="0"/>
              </a:spcAft>
              <a:buNone/>
            </a:pPr>
            <a:r>
              <a:rPr b="1" lang="en">
                <a:solidFill>
                  <a:schemeClr val="dk1"/>
                </a:solidFill>
              </a:rPr>
              <a:t>Raw (dd)</a:t>
            </a:r>
            <a:endParaRPr b="1">
              <a:solidFill>
                <a:schemeClr val="dk1"/>
              </a:solidFill>
            </a:endParaRPr>
          </a:p>
          <a:p>
            <a:pPr indent="-342900" lvl="0" marL="457200" rtl="0" algn="l">
              <a:spcBef>
                <a:spcPts val="1200"/>
              </a:spcBef>
              <a:spcAft>
                <a:spcPts val="0"/>
              </a:spcAft>
              <a:buClr>
                <a:schemeClr val="dk1"/>
              </a:buClr>
              <a:buSzPts val="1800"/>
              <a:buAutoNum type="arabicPeriod"/>
            </a:pPr>
            <a:r>
              <a:rPr lang="en">
                <a:solidFill>
                  <a:schemeClr val="dk1"/>
                </a:solidFill>
              </a:rPr>
              <a:t>Raw (dd) disk images are exact, bit-by-bit copies of the original data or storage device.</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These images do not contain any additional information or metadata.</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They are commonly used in digital forensics for creating forensic copies of storage media.</a:t>
            </a:r>
            <a:endParaRPr>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2.1. File Formats and FTK</a:t>
            </a:r>
            <a:endParaRPr/>
          </a:p>
        </p:txBody>
      </p:sp>
      <p:sp>
        <p:nvSpPr>
          <p:cNvPr id="67" name="Google Shape;67;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457200" rtl="0" algn="l">
              <a:spcBef>
                <a:spcPts val="0"/>
              </a:spcBef>
              <a:spcAft>
                <a:spcPts val="0"/>
              </a:spcAft>
              <a:buNone/>
            </a:pPr>
            <a:r>
              <a:rPr b="1" lang="en">
                <a:solidFill>
                  <a:schemeClr val="dk1"/>
                </a:solidFill>
              </a:rPr>
              <a:t>SMART:</a:t>
            </a:r>
            <a:endParaRPr b="1">
              <a:solidFill>
                <a:schemeClr val="dk1"/>
              </a:solidFill>
            </a:endParaRPr>
          </a:p>
          <a:p>
            <a:pPr indent="0" lvl="0" marL="457200" rtl="0" algn="l">
              <a:spcBef>
                <a:spcPts val="0"/>
              </a:spcBef>
              <a:spcAft>
                <a:spcPts val="0"/>
              </a:spcAft>
              <a:buClr>
                <a:schemeClr val="dk1"/>
              </a:buClr>
              <a:buSzPts val="1100"/>
              <a:buFont typeface="Arial"/>
              <a:buNone/>
            </a:pPr>
            <a:r>
              <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SMART is not an image format but rather a technology used for monitoring and self-diagnosing the health of hard drives.</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It provides information about the hard drive's performance and potential issues.</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While SMART data is not an image format, it can be valuable in the context of digital forensics to assess the condition of storage devices.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2.1. File Formats and FTK</a:t>
            </a:r>
            <a:endParaRPr/>
          </a:p>
        </p:txBody>
      </p:sp>
      <p:sp>
        <p:nvSpPr>
          <p:cNvPr id="73" name="Google Shape;73;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457200" rtl="0" algn="l">
              <a:spcBef>
                <a:spcPts val="0"/>
              </a:spcBef>
              <a:spcAft>
                <a:spcPts val="0"/>
              </a:spcAft>
              <a:buNone/>
            </a:pPr>
            <a:r>
              <a:rPr b="1" lang="en">
                <a:solidFill>
                  <a:schemeClr val="dk1"/>
                </a:solidFill>
              </a:rPr>
              <a:t>E01 (EnCase Evidence File):</a:t>
            </a:r>
            <a:endParaRPr b="1">
              <a:solidFill>
                <a:schemeClr val="dk1"/>
              </a:solidFill>
            </a:endParaRPr>
          </a:p>
          <a:p>
            <a:pPr indent="0" lvl="0" marL="457200" rtl="0" algn="l">
              <a:spcBef>
                <a:spcPts val="0"/>
              </a:spcBef>
              <a:spcAft>
                <a:spcPts val="0"/>
              </a:spcAft>
              <a:buNone/>
            </a:pPr>
            <a:r>
              <a:t/>
            </a:r>
            <a:endParaRPr>
              <a:solidFill>
                <a:schemeClr val="dk1"/>
              </a:solidFill>
            </a:endParaRPr>
          </a:p>
          <a:p>
            <a:pPr indent="-342900" lvl="0" marL="457200" rtl="0" algn="l">
              <a:spcBef>
                <a:spcPts val="0"/>
              </a:spcBef>
              <a:spcAft>
                <a:spcPts val="0"/>
              </a:spcAft>
              <a:buClr>
                <a:schemeClr val="dk1"/>
              </a:buClr>
              <a:buSzPts val="1800"/>
              <a:buFont typeface="Calibri"/>
              <a:buAutoNum type="arabicPeriod"/>
            </a:pPr>
            <a:r>
              <a:rPr lang="en">
                <a:solidFill>
                  <a:schemeClr val="dk1"/>
                </a:solidFill>
              </a:rPr>
              <a:t>E01 is a commonly used forensic disk image format created by </a:t>
            </a:r>
            <a:r>
              <a:rPr b="1" lang="en">
                <a:solidFill>
                  <a:schemeClr val="dk1"/>
                </a:solidFill>
              </a:rPr>
              <a:t>EnCase software</a:t>
            </a:r>
            <a:r>
              <a:rPr lang="en">
                <a:solidFill>
                  <a:schemeClr val="dk1"/>
                </a:solidFill>
              </a:rPr>
              <a:t>.</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It is a versatile format that includes metadata and supports both logical and physical acquisitions.</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E01 files are widely used in digital forensics investigations and can be processed with tools like EnCase and FTK.</a:t>
            </a:r>
            <a:endParaRPr>
              <a:solidFill>
                <a:schemeClr val="dk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2.1. File Formats and FTK</a:t>
            </a:r>
            <a:endParaRPr/>
          </a:p>
        </p:txBody>
      </p:sp>
      <p:sp>
        <p:nvSpPr>
          <p:cNvPr id="79" name="Google Shape;79;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a:solidFill>
                  <a:schemeClr val="dk1"/>
                </a:solidFill>
              </a:rPr>
              <a:t>AFF (Advanced Forensic Format):</a:t>
            </a:r>
            <a:endParaRPr b="1">
              <a:solidFill>
                <a:schemeClr val="dk1"/>
              </a:solidFill>
            </a:endParaRPr>
          </a:p>
          <a:p>
            <a:pPr indent="0" lvl="0" marL="457200" rtl="0" algn="l">
              <a:spcBef>
                <a:spcPts val="0"/>
              </a:spcBef>
              <a:spcAft>
                <a:spcPts val="0"/>
              </a:spcAft>
              <a:buNone/>
            </a:pPr>
            <a:r>
              <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AFF is an open-source disk image format designed specifically for digital forensics.</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It provides support for metadata and various optional features to enhance the forensic analysis.</a:t>
            </a:r>
            <a:endParaRPr>
              <a:solidFill>
                <a:schemeClr val="dk1"/>
              </a:solidFill>
            </a:endParaRPr>
          </a:p>
          <a:p>
            <a:pPr indent="-342900" lvl="0" marL="457200" rtl="0" algn="l">
              <a:spcBef>
                <a:spcPts val="0"/>
              </a:spcBef>
              <a:spcAft>
                <a:spcPts val="0"/>
              </a:spcAft>
              <a:buClr>
                <a:schemeClr val="dk1"/>
              </a:buClr>
              <a:buSzPts val="1800"/>
              <a:buFont typeface="Calibri"/>
              <a:buAutoNum type="arabicPeriod"/>
            </a:pPr>
            <a:r>
              <a:rPr lang="en">
                <a:solidFill>
                  <a:schemeClr val="dk1"/>
                </a:solidFill>
              </a:rPr>
              <a:t>AFF is used in </a:t>
            </a:r>
            <a:r>
              <a:rPr b="1" lang="en">
                <a:solidFill>
                  <a:schemeClr val="dk1"/>
                </a:solidFill>
              </a:rPr>
              <a:t>open-source</a:t>
            </a:r>
            <a:r>
              <a:rPr lang="en">
                <a:solidFill>
                  <a:schemeClr val="dk1"/>
                </a:solidFill>
              </a:rPr>
              <a:t> forensic tools and is becoming increasingly popular in the field.</a:t>
            </a:r>
            <a:endParaRPr b="1">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2.2. Tools For Acquiring An Image</a:t>
            </a:r>
            <a:endParaRPr/>
          </a:p>
        </p:txBody>
      </p:sp>
      <p:sp>
        <p:nvSpPr>
          <p:cNvPr id="85" name="Google Shape;85;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chemeClr val="dk1"/>
              </a:buClr>
              <a:buSzPts val="1800"/>
              <a:buFont typeface="Calibri"/>
              <a:buAutoNum type="arabicPeriod"/>
            </a:pPr>
            <a:r>
              <a:rPr b="1" lang="en">
                <a:solidFill>
                  <a:schemeClr val="dk1"/>
                </a:solidFill>
              </a:rPr>
              <a:t>FTK® Forensic Toolkit</a:t>
            </a:r>
            <a:br>
              <a:rPr lang="en">
                <a:solidFill>
                  <a:schemeClr val="dk1"/>
                </a:solidFill>
              </a:rPr>
            </a:br>
            <a:br>
              <a:rPr lang="en">
                <a:solidFill>
                  <a:schemeClr val="dk1"/>
                </a:solidFill>
              </a:rPr>
            </a:br>
            <a:r>
              <a:rPr lang="en">
                <a:solidFill>
                  <a:schemeClr val="dk1"/>
                </a:solidFill>
              </a:rPr>
              <a:t>It is a commercial digital forensic software application developed by </a:t>
            </a:r>
            <a:r>
              <a:rPr b="1" lang="en">
                <a:solidFill>
                  <a:schemeClr val="dk1"/>
                </a:solidFill>
              </a:rPr>
              <a:t>AccessData</a:t>
            </a:r>
            <a:r>
              <a:rPr lang="en">
                <a:solidFill>
                  <a:schemeClr val="dk1"/>
                </a:solidFill>
              </a:rPr>
              <a:t>. FTK® is widely used in the digital forensics field for tasks such as evidence acquisition, analysis, and reporting. The latest version is currently 8.0.</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91" name="Google Shape;91;p1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a:solidFill>
                  <a:schemeClr val="dk1"/>
                </a:solidFill>
              </a:rPr>
              <a:t>EnCase</a:t>
            </a:r>
            <a:br>
              <a:rPr lang="en">
                <a:solidFill>
                  <a:schemeClr val="dk1"/>
                </a:solidFill>
              </a:rPr>
            </a:br>
            <a:br>
              <a:rPr lang="en">
                <a:solidFill>
                  <a:schemeClr val="dk1"/>
                </a:solidFill>
              </a:rPr>
            </a:br>
            <a:r>
              <a:rPr lang="en">
                <a:solidFill>
                  <a:schemeClr val="dk1"/>
                </a:solidFill>
              </a:rPr>
              <a:t>EnCase is traditionally used in forensics to recover evidence from seized hard drives. It allows the investigator to conduct in-depth analysis of user files to collect evidence such as documents, pictures, internet history and Windows Registry information. The current stable realse is 21.1.</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97" name="Google Shape;97;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a:solidFill>
                  <a:schemeClr val="dk1"/>
                </a:solidFill>
              </a:rPr>
              <a:t>Autopsy</a:t>
            </a:r>
            <a:br>
              <a:rPr lang="en">
                <a:solidFill>
                  <a:schemeClr val="dk1"/>
                </a:solidFill>
              </a:rPr>
            </a:br>
            <a:br>
              <a:rPr lang="en">
                <a:solidFill>
                  <a:schemeClr val="dk1"/>
                </a:solidFill>
              </a:rPr>
            </a:br>
            <a:r>
              <a:rPr lang="en">
                <a:solidFill>
                  <a:schemeClr val="dk1"/>
                </a:solidFill>
              </a:rPr>
              <a:t>Autopsy is an </a:t>
            </a:r>
            <a:r>
              <a:rPr b="1" lang="en">
                <a:solidFill>
                  <a:schemeClr val="dk1"/>
                </a:solidFill>
              </a:rPr>
              <a:t>open-source</a:t>
            </a:r>
            <a:r>
              <a:rPr lang="en">
                <a:solidFill>
                  <a:schemeClr val="dk1"/>
                </a:solidFill>
              </a:rPr>
              <a:t> digital forensic tool that offers a user-friendly interface. It includes features for disk and file system analysis, keyword searching, and artefact analysis. The latest version is 4.21.0 for Windows.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03" name="Google Shape;103;p2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a:solidFill>
                  <a:schemeClr val="dk1"/>
                </a:solidFill>
              </a:rPr>
              <a:t>X-Ways Forensics</a:t>
            </a:r>
            <a:br>
              <a:rPr lang="en">
                <a:solidFill>
                  <a:schemeClr val="dk1"/>
                </a:solidFill>
              </a:rPr>
            </a:br>
            <a:br>
              <a:rPr lang="en">
                <a:solidFill>
                  <a:schemeClr val="dk1"/>
                </a:solidFill>
              </a:rPr>
            </a:br>
            <a:r>
              <a:rPr lang="en">
                <a:solidFill>
                  <a:schemeClr val="dk1"/>
                </a:solidFill>
              </a:rPr>
              <a:t>X-Ways Forensics is known for its speed and efficiency. It provides advanced features for disk and memory analysis, data carving, and file recovery. Ability to read partitioning and file system structures inside raw (.dd) image files, ISO, VHD, VHDX, VDI, and VMDK images. 20.9 is the newest version.</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09" name="Google Shape;109;p2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a:solidFill>
                  <a:schemeClr val="dk1"/>
                </a:solidFill>
              </a:rPr>
              <a:t>ProDiscover Forensics</a:t>
            </a:r>
            <a:br>
              <a:rPr lang="en">
                <a:solidFill>
                  <a:schemeClr val="dk1"/>
                </a:solidFill>
              </a:rPr>
            </a:br>
            <a:br>
              <a:rPr lang="en">
                <a:solidFill>
                  <a:schemeClr val="dk1"/>
                </a:solidFill>
              </a:rPr>
            </a:br>
            <a:r>
              <a:rPr lang="en">
                <a:solidFill>
                  <a:schemeClr val="dk1"/>
                </a:solidFill>
              </a:rPr>
              <a:t>ProDiscover Forensics is a forensic tool that offers a range of features, including disk and file system analysis, registry analysis, and keyword searching. It is commonly used in both law enforcement and corporate investigations. Equipped to efficiently address cyber incident investigation and response scenarios encountered by law enforcement agencies, corporate cyber security, and policy governance teams.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2.3.1. Image Verification Results (Cont.)</a:t>
            </a:r>
            <a:endParaRPr/>
          </a:p>
        </p:txBody>
      </p:sp>
      <p:sp>
        <p:nvSpPr>
          <p:cNvPr id="115" name="Google Shape;115;p23"/>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chemeClr val="dk1"/>
                </a:solidFill>
                <a:latin typeface="Calibri"/>
                <a:ea typeface="Calibri"/>
                <a:cs typeface="Calibri"/>
                <a:sym typeface="Calibri"/>
              </a:rPr>
              <a:t>This is the Image (RAW DD) we acquired using FTK Imager on Friday, October 20, 2023. Following is the Image Verification Results details.</a:t>
            </a:r>
            <a:endParaRPr sz="1100">
              <a:solidFill>
                <a:schemeClr val="dk1"/>
              </a:solidFill>
              <a:latin typeface="Calibri"/>
              <a:ea typeface="Calibri"/>
              <a:cs typeface="Calibri"/>
              <a:sym typeface="Calibri"/>
            </a:endParaRPr>
          </a:p>
          <a:p>
            <a:pPr indent="0" lvl="0" marL="0" rtl="0" algn="l">
              <a:spcBef>
                <a:spcPts val="0"/>
              </a:spcBef>
              <a:spcAft>
                <a:spcPts val="0"/>
              </a:spcAft>
              <a:buNone/>
            </a:pPr>
            <a:r>
              <a:t/>
            </a:r>
            <a:endParaRPr sz="1100">
              <a:solidFill>
                <a:schemeClr val="dk1"/>
              </a:solidFill>
              <a:latin typeface="Calibri"/>
              <a:ea typeface="Calibri"/>
              <a:cs typeface="Calibri"/>
              <a:sym typeface="Calibri"/>
            </a:endParaRPr>
          </a:p>
          <a:p>
            <a:pPr indent="0" lvl="0" marL="0" rtl="0" algn="l">
              <a:spcBef>
                <a:spcPts val="0"/>
              </a:spcBef>
              <a:spcAft>
                <a:spcPts val="0"/>
              </a:spcAft>
              <a:buNone/>
            </a:pPr>
            <a:r>
              <a:rPr lang="en" sz="1100">
                <a:solidFill>
                  <a:srgbClr val="FFFFFF"/>
                </a:solidFill>
                <a:highlight>
                  <a:srgbClr val="333333"/>
                </a:highlight>
                <a:latin typeface="Consolas"/>
                <a:ea typeface="Consolas"/>
                <a:cs typeface="Consolas"/>
                <a:sym typeface="Consolas"/>
              </a:rPr>
              <a:t>Created By AccessData(r) FTK(r) Imager </a:t>
            </a:r>
            <a:r>
              <a:rPr lang="en" sz="1100">
                <a:solidFill>
                  <a:srgbClr val="D36363"/>
                </a:solidFill>
                <a:highlight>
                  <a:srgbClr val="333333"/>
                </a:highlight>
                <a:latin typeface="Consolas"/>
                <a:ea typeface="Consolas"/>
                <a:cs typeface="Consolas"/>
                <a:sym typeface="Consolas"/>
              </a:rPr>
              <a:t>4.7.1.2</a:t>
            </a:r>
            <a:r>
              <a:rPr lang="en" sz="1100">
                <a:solidFill>
                  <a:srgbClr val="FFFFFF"/>
                </a:solidFill>
                <a:highlight>
                  <a:srgbClr val="333333"/>
                </a:highlight>
                <a:latin typeface="Consolas"/>
                <a:ea typeface="Consolas"/>
                <a:cs typeface="Consolas"/>
                <a:sym typeface="Consolas"/>
              </a:rPr>
              <a:t> </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Case Information: </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Acquired using: ADI4</a:t>
            </a:r>
            <a:r>
              <a:rPr lang="en" sz="1100">
                <a:solidFill>
                  <a:srgbClr val="D36363"/>
                </a:solidFill>
                <a:highlight>
                  <a:srgbClr val="333333"/>
                </a:highlight>
                <a:latin typeface="Consolas"/>
                <a:ea typeface="Consolas"/>
                <a:cs typeface="Consolas"/>
                <a:sym typeface="Consolas"/>
              </a:rPr>
              <a:t>.7.1.2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Case Number: </a:t>
            </a:r>
            <a:r>
              <a:rPr lang="en" sz="1100">
                <a:solidFill>
                  <a:srgbClr val="D36363"/>
                </a:solidFill>
                <a:highlight>
                  <a:srgbClr val="333333"/>
                </a:highlight>
                <a:latin typeface="Consolas"/>
                <a:ea typeface="Consolas"/>
                <a:cs typeface="Consolas"/>
                <a:sym typeface="Consolas"/>
              </a:rPr>
              <a:t>001</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Evidence Number: </a:t>
            </a:r>
            <a:r>
              <a:rPr lang="en" sz="1100">
                <a:solidFill>
                  <a:srgbClr val="D36363"/>
                </a:solidFill>
                <a:highlight>
                  <a:srgbClr val="333333"/>
                </a:highlight>
                <a:latin typeface="Consolas"/>
                <a:ea typeface="Consolas"/>
                <a:cs typeface="Consolas"/>
                <a:sym typeface="Consolas"/>
              </a:rPr>
              <a:t>001</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Unique description: Group Activity</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Examiner: Dr. Nitheesh Murugan Kaliyamurthy</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Notes: PPT</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a:t>
            </a:r>
            <a:endParaRPr sz="1100">
              <a:solidFill>
                <a:schemeClr val="dk1"/>
              </a:solidFill>
              <a:latin typeface="Calibri"/>
              <a:ea typeface="Calibri"/>
              <a:cs typeface="Calibri"/>
              <a:sym typeface="Calibri"/>
            </a:endParaRPr>
          </a:p>
          <a:p>
            <a:pPr indent="0" lvl="0" marL="0" rtl="0" algn="l">
              <a:spcBef>
                <a:spcPts val="0"/>
              </a:spcBef>
              <a:spcAft>
                <a:spcPts val="0"/>
              </a:spcAft>
              <a:buNone/>
            </a:pPr>
            <a:r>
              <a:t/>
            </a:r>
            <a:endParaRPr sz="1100">
              <a:solidFill>
                <a:schemeClr val="dk1"/>
              </a:solidFill>
              <a:latin typeface="Calibri"/>
              <a:ea typeface="Calibri"/>
              <a:cs typeface="Calibri"/>
              <a:sym typeface="Calibri"/>
            </a:endParaRPr>
          </a:p>
          <a:p>
            <a:pPr indent="0" lvl="0" marL="0" rtl="0" algn="l">
              <a:spcBef>
                <a:spcPts val="0"/>
              </a:spcBef>
              <a:spcAft>
                <a:spcPts val="0"/>
              </a:spcAft>
              <a:buClr>
                <a:schemeClr val="dk1"/>
              </a:buClr>
              <a:buSzPts val="1100"/>
              <a:buFont typeface="Arial"/>
              <a:buNone/>
            </a:pPr>
            <a:r>
              <a:t/>
            </a:r>
            <a:endParaRPr sz="1100">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2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2.3.1. Image Verification Results</a:t>
            </a:r>
            <a:endParaRPr/>
          </a:p>
        </p:txBody>
      </p:sp>
      <p:sp>
        <p:nvSpPr>
          <p:cNvPr id="121" name="Google Shape;121;p2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70000" lnSpcReduction="20000"/>
          </a:bodyPr>
          <a:lstStyle/>
          <a:p>
            <a:pPr indent="0" lvl="0" marL="0" rtl="0" algn="l">
              <a:spcBef>
                <a:spcPts val="0"/>
              </a:spcBef>
              <a:spcAft>
                <a:spcPts val="0"/>
              </a:spcAft>
              <a:buNone/>
            </a:pPr>
            <a:r>
              <a:rPr lang="en" sz="1100">
                <a:solidFill>
                  <a:srgbClr val="FFFFFF"/>
                </a:solidFill>
                <a:highlight>
                  <a:srgbClr val="333333"/>
                </a:highlight>
                <a:latin typeface="Consolas"/>
                <a:ea typeface="Consolas"/>
                <a:cs typeface="Consolas"/>
                <a:sym typeface="Consolas"/>
              </a:rPr>
              <a:t>Information </a:t>
            </a:r>
            <a:r>
              <a:rPr lang="en" sz="1100">
                <a:solidFill>
                  <a:srgbClr val="FCC28C"/>
                </a:solidFill>
                <a:highlight>
                  <a:srgbClr val="333333"/>
                </a:highlight>
                <a:latin typeface="Consolas"/>
                <a:ea typeface="Consolas"/>
                <a:cs typeface="Consolas"/>
                <a:sym typeface="Consolas"/>
              </a:rPr>
              <a:t>for</a:t>
            </a:r>
            <a:r>
              <a:rPr lang="en" sz="1100">
                <a:solidFill>
                  <a:srgbClr val="FFFFFF"/>
                </a:solidFill>
                <a:highlight>
                  <a:srgbClr val="333333"/>
                </a:highlight>
                <a:latin typeface="Consolas"/>
                <a:ea typeface="Consolas"/>
                <a:cs typeface="Consolas"/>
                <a:sym typeface="Consolas"/>
              </a:rPr>
              <a:t> C:\Users\ipran\OneDrive\Desktop\New folder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)\PPT:</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Physical Evidentiary Item (Source) Information:</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[Device Info]</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Source Type: Logical</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[Drive Geometry]</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Bytes per Sector: </a:t>
            </a:r>
            <a:r>
              <a:rPr lang="en" sz="1100">
                <a:solidFill>
                  <a:srgbClr val="D36363"/>
                </a:solidFill>
                <a:highlight>
                  <a:srgbClr val="333333"/>
                </a:highlight>
                <a:latin typeface="Consolas"/>
                <a:ea typeface="Consolas"/>
                <a:cs typeface="Consolas"/>
                <a:sym typeface="Consolas"/>
              </a:rPr>
              <a:t>512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Sector Count: </a:t>
            </a:r>
            <a:r>
              <a:rPr lang="en" sz="1100">
                <a:solidFill>
                  <a:srgbClr val="D36363"/>
                </a:solidFill>
                <a:highlight>
                  <a:srgbClr val="333333"/>
                </a:highlight>
                <a:latin typeface="Consolas"/>
                <a:ea typeface="Consolas"/>
                <a:cs typeface="Consolas"/>
                <a:sym typeface="Consolas"/>
              </a:rPr>
              <a:t>28</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183</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170</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Image Type: Raw (dd)</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Source data size: </a:t>
            </a:r>
            <a:r>
              <a:rPr lang="en" sz="1100">
                <a:solidFill>
                  <a:srgbClr val="D36363"/>
                </a:solidFill>
                <a:highlight>
                  <a:srgbClr val="333333"/>
                </a:highlight>
                <a:latin typeface="Consolas"/>
                <a:ea typeface="Consolas"/>
                <a:cs typeface="Consolas"/>
                <a:sym typeface="Consolas"/>
              </a:rPr>
              <a:t>13761</a:t>
            </a:r>
            <a:r>
              <a:rPr lang="en" sz="1100">
                <a:solidFill>
                  <a:srgbClr val="FFFFFF"/>
                </a:solidFill>
                <a:highlight>
                  <a:srgbClr val="333333"/>
                </a:highlight>
                <a:latin typeface="Consolas"/>
                <a:ea typeface="Consolas"/>
                <a:cs typeface="Consolas"/>
                <a:sym typeface="Consolas"/>
              </a:rPr>
              <a:t> MB</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Sector count:    </a:t>
            </a:r>
            <a:r>
              <a:rPr lang="en" sz="1100">
                <a:solidFill>
                  <a:srgbClr val="D36363"/>
                </a:solidFill>
                <a:highlight>
                  <a:srgbClr val="333333"/>
                </a:highlight>
                <a:latin typeface="Consolas"/>
                <a:ea typeface="Consolas"/>
                <a:cs typeface="Consolas"/>
                <a:sym typeface="Consolas"/>
              </a:rPr>
              <a:t>28183170</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[Computed Hashes]</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MD5 checksum:    acdc8625166e2bc93bf5000854a2bdcd</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SHA1 checksum:   </a:t>
            </a:r>
            <a:r>
              <a:rPr lang="en" sz="1100">
                <a:solidFill>
                  <a:srgbClr val="D36363"/>
                </a:solidFill>
                <a:highlight>
                  <a:srgbClr val="333333"/>
                </a:highlight>
                <a:latin typeface="Consolas"/>
                <a:ea typeface="Consolas"/>
                <a:cs typeface="Consolas"/>
                <a:sym typeface="Consolas"/>
              </a:rPr>
              <a:t>90503</a:t>
            </a:r>
            <a:r>
              <a:rPr lang="en" sz="1100">
                <a:solidFill>
                  <a:srgbClr val="FFFFFF"/>
                </a:solidFill>
                <a:highlight>
                  <a:srgbClr val="333333"/>
                </a:highlight>
                <a:latin typeface="Consolas"/>
                <a:ea typeface="Consolas"/>
                <a:cs typeface="Consolas"/>
                <a:sym typeface="Consolas"/>
              </a:rPr>
              <a:t>ff93ce0754e0a3d4246ad4741f84cef1ff5</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 Information:</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Acquisition started:   Fri Oct </a:t>
            </a:r>
            <a:r>
              <a:rPr lang="en" sz="1100">
                <a:solidFill>
                  <a:srgbClr val="D36363"/>
                </a:solidFill>
                <a:highlight>
                  <a:srgbClr val="333333"/>
                </a:highlight>
                <a:latin typeface="Consolas"/>
                <a:ea typeface="Consolas"/>
                <a:cs typeface="Consolas"/>
                <a:sym typeface="Consolas"/>
              </a:rPr>
              <a:t>20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12</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20</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41</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Acquisition finished:  Fri Oct </a:t>
            </a:r>
            <a:r>
              <a:rPr lang="en" sz="1100">
                <a:solidFill>
                  <a:srgbClr val="D36363"/>
                </a:solidFill>
                <a:highlight>
                  <a:srgbClr val="333333"/>
                </a:highlight>
                <a:latin typeface="Consolas"/>
                <a:ea typeface="Consolas"/>
                <a:cs typeface="Consolas"/>
                <a:sym typeface="Consolas"/>
              </a:rPr>
              <a:t>20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12</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23</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36</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Segment list:</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C:\Users\ipran\OneDrive\Desktop\New folder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)\PPT</a:t>
            </a:r>
            <a:r>
              <a:rPr lang="en" sz="1100">
                <a:solidFill>
                  <a:srgbClr val="D36363"/>
                </a:solidFill>
                <a:highlight>
                  <a:srgbClr val="333333"/>
                </a:highlight>
                <a:latin typeface="Consolas"/>
                <a:ea typeface="Consolas"/>
                <a:cs typeface="Consolas"/>
                <a:sym typeface="Consolas"/>
              </a:rPr>
              <a:t>.001</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 Verification Results:</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Verification started:  Fri Oct </a:t>
            </a:r>
            <a:r>
              <a:rPr lang="en" sz="1100">
                <a:solidFill>
                  <a:srgbClr val="D36363"/>
                </a:solidFill>
                <a:highlight>
                  <a:srgbClr val="333333"/>
                </a:highlight>
                <a:latin typeface="Consolas"/>
                <a:ea typeface="Consolas"/>
                <a:cs typeface="Consolas"/>
                <a:sym typeface="Consolas"/>
              </a:rPr>
              <a:t>20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12</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23</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36</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Verification finished: Fri Oct </a:t>
            </a:r>
            <a:r>
              <a:rPr lang="en" sz="1100">
                <a:solidFill>
                  <a:srgbClr val="D36363"/>
                </a:solidFill>
                <a:highlight>
                  <a:srgbClr val="333333"/>
                </a:highlight>
                <a:latin typeface="Consolas"/>
                <a:ea typeface="Consolas"/>
                <a:cs typeface="Consolas"/>
                <a:sym typeface="Consolas"/>
              </a:rPr>
              <a:t>20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12</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26</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17</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MD5 checksum:    acdc8625166e2bc93bf5000854a2bdcd : verified</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SHA1 checksum:   </a:t>
            </a:r>
            <a:r>
              <a:rPr lang="en" sz="1100">
                <a:solidFill>
                  <a:srgbClr val="D36363"/>
                </a:solidFill>
                <a:highlight>
                  <a:srgbClr val="333333"/>
                </a:highlight>
                <a:latin typeface="Consolas"/>
                <a:ea typeface="Consolas"/>
                <a:cs typeface="Consolas"/>
                <a:sym typeface="Consolas"/>
              </a:rPr>
              <a:t>90503</a:t>
            </a:r>
            <a:r>
              <a:rPr lang="en" sz="1100">
                <a:solidFill>
                  <a:srgbClr val="FFFFFF"/>
                </a:solidFill>
                <a:highlight>
                  <a:srgbClr val="333333"/>
                </a:highlight>
                <a:latin typeface="Consolas"/>
                <a:ea typeface="Consolas"/>
                <a:cs typeface="Consolas"/>
                <a:sym typeface="Consolas"/>
              </a:rPr>
              <a:t>ff93ce0754e0a3d4246ad4741f84cef1ff5 : verified</a:t>
            </a:r>
            <a:endParaRPr sz="1100">
              <a:solidFill>
                <a:schemeClr val="dk1"/>
              </a:solidFill>
              <a:latin typeface="Calibri"/>
              <a:ea typeface="Calibri"/>
              <a:cs typeface="Calibri"/>
              <a:sym typeface="Calibri"/>
            </a:endParaRPr>
          </a:p>
          <a:p>
            <a:pPr indent="0" lvl="0" marL="0" rtl="0" algn="l">
              <a:spcBef>
                <a:spcPts val="0"/>
              </a:spcBef>
              <a:spcAft>
                <a:spcPts val="0"/>
              </a:spcAft>
              <a:buNone/>
            </a:pPr>
            <a:r>
              <a:t/>
            </a:r>
            <a:endParaRPr sz="1100">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2.4. Acquiring Image with CLI</a:t>
            </a:r>
            <a:endParaRPr/>
          </a:p>
        </p:txBody>
      </p:sp>
      <p:sp>
        <p:nvSpPr>
          <p:cNvPr id="127" name="Google Shape;127;p2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chemeClr val="dk1"/>
              </a:buClr>
              <a:buSzPts val="1800"/>
              <a:buAutoNum type="arabicPeriod"/>
            </a:pPr>
            <a:r>
              <a:rPr lang="en">
                <a:solidFill>
                  <a:schemeClr val="dk1"/>
                </a:solidFill>
              </a:rPr>
              <a:t>Go to </a:t>
            </a:r>
            <a:r>
              <a:rPr lang="en" u="sng">
                <a:solidFill>
                  <a:srgbClr val="1155CC"/>
                </a:solidFill>
                <a:hlinkClick r:id="rId3">
                  <a:extLst>
                    <a:ext uri="{A12FA001-AC4F-418D-AE19-62706E023703}">
                      <ahyp:hlinkClr val="tx"/>
                    </a:ext>
                  </a:extLst>
                </a:hlinkClick>
              </a:rPr>
              <a:t>http://www.chrysocome.net/dd</a:t>
            </a:r>
            <a:r>
              <a:rPr lang="en">
                <a:solidFill>
                  <a:schemeClr val="dk1"/>
                </a:solidFill>
              </a:rPr>
              <a:t> to download the appropriate version of dd.</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Open the downloaded folder in “Terminal”.</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 .\dd --list</a:t>
            </a:r>
            <a:br>
              <a:rPr lang="en">
                <a:solidFill>
                  <a:schemeClr val="dk1"/>
                </a:solidFill>
              </a:rPr>
            </a:br>
            <a:br>
              <a:rPr lang="en">
                <a:solidFill>
                  <a:schemeClr val="dk1"/>
                </a:solidFill>
              </a:rPr>
            </a:br>
            <a:r>
              <a:rPr lang="en">
                <a:solidFill>
                  <a:schemeClr val="dk1"/>
                </a:solidFill>
              </a:rPr>
              <a:t>The command should list all the media types available (fixed, removable, disk, partition).</a:t>
            </a:r>
            <a:endParaRPr>
              <a:solidFill>
                <a:schemeClr val="dk1"/>
              </a:solidFill>
            </a:endParaRPr>
          </a:p>
          <a:p>
            <a:pPr indent="-342900" lvl="0" marL="457200" rtl="0" algn="l">
              <a:spcBef>
                <a:spcPts val="0"/>
              </a:spcBef>
              <a:spcAft>
                <a:spcPts val="0"/>
              </a:spcAft>
              <a:buClr>
                <a:schemeClr val="dk1"/>
              </a:buClr>
              <a:buSzPts val="1800"/>
              <a:buAutoNum type="arabicPeriod"/>
            </a:pPr>
            <a:r>
              <a:rPr lang="en">
                <a:solidFill>
                  <a:schemeClr val="dk1"/>
                </a:solidFill>
              </a:rPr>
              <a:t>We are interested to find the “removable media”. In our case, it is mounted on “ \\.\e”</a:t>
            </a:r>
            <a:br>
              <a:rPr lang="en">
                <a:solidFill>
                  <a:schemeClr val="dk1"/>
                </a:solidFill>
              </a:rPr>
            </a:b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33" name="Google Shape;133;p2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457200" rtl="0" algn="l">
              <a:spcBef>
                <a:spcPts val="0"/>
              </a:spcBef>
              <a:spcAft>
                <a:spcPts val="0"/>
              </a:spcAft>
              <a:buNone/>
            </a:pPr>
            <a:br>
              <a:rPr lang="en">
                <a:solidFill>
                  <a:schemeClr val="dk1"/>
                </a:solidFill>
              </a:rPr>
            </a:br>
            <a:endParaRPr/>
          </a:p>
        </p:txBody>
      </p:sp>
      <p:pic>
        <p:nvPicPr>
          <p:cNvPr id="134" name="Google Shape;134;p26"/>
          <p:cNvPicPr preferRelativeResize="0"/>
          <p:nvPr/>
        </p:nvPicPr>
        <p:blipFill>
          <a:blip r:embed="rId3">
            <a:alphaModFix/>
          </a:blip>
          <a:stretch>
            <a:fillRect/>
          </a:stretch>
        </p:blipFill>
        <p:spPr>
          <a:xfrm>
            <a:off x="972375" y="83375"/>
            <a:ext cx="4699200" cy="5185324"/>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40" name="Google Shape;140;p2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5. </a:t>
            </a:r>
            <a:r>
              <a:rPr lang="en">
                <a:solidFill>
                  <a:schemeClr val="dk1"/>
                </a:solidFill>
              </a:rPr>
              <a:t>.\dd if=\\.\e: of=C:\Users\ipran\OneDrive\Desktop\DD\ddcli.img bs=1M --size --progress</a:t>
            </a:r>
            <a:endParaRPr>
              <a:solidFill>
                <a:schemeClr val="dk1"/>
              </a:solidFill>
            </a:endParaRPr>
          </a:p>
          <a:p>
            <a:pPr indent="0" lvl="0" marL="0" rtl="0" algn="l">
              <a:spcBef>
                <a:spcPts val="1200"/>
              </a:spcBef>
              <a:spcAft>
                <a:spcPts val="1200"/>
              </a:spcAft>
              <a:buNone/>
            </a:pPr>
            <a:r>
              <a:t/>
            </a:r>
            <a:endParaRPr>
              <a:solidFill>
                <a:schemeClr val="dk1"/>
              </a:solidFill>
            </a:endParaRPr>
          </a:p>
        </p:txBody>
      </p:sp>
      <p:pic>
        <p:nvPicPr>
          <p:cNvPr id="141" name="Google Shape;141;p27"/>
          <p:cNvPicPr preferRelativeResize="0"/>
          <p:nvPr/>
        </p:nvPicPr>
        <p:blipFill>
          <a:blip r:embed="rId3">
            <a:alphaModFix/>
          </a:blip>
          <a:stretch>
            <a:fillRect/>
          </a:stretch>
        </p:blipFill>
        <p:spPr>
          <a:xfrm>
            <a:off x="4050125" y="1514175"/>
            <a:ext cx="4323000" cy="40466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2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47" name="Google Shape;147;p2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6. </a:t>
            </a:r>
            <a:r>
              <a:rPr lang="en">
                <a:solidFill>
                  <a:schemeClr val="dk1"/>
                </a:solidFill>
              </a:rPr>
              <a:t>Check the dd file.</a:t>
            </a:r>
            <a:endParaRPr>
              <a:solidFill>
                <a:schemeClr val="dk1"/>
              </a:solidFill>
            </a:endParaRPr>
          </a:p>
          <a:p>
            <a:pPr indent="0" lvl="0" marL="0" rtl="0" algn="l">
              <a:spcBef>
                <a:spcPts val="1200"/>
              </a:spcBef>
              <a:spcAft>
                <a:spcPts val="1200"/>
              </a:spcAft>
              <a:buNone/>
            </a:pPr>
            <a:r>
              <a:t/>
            </a:r>
            <a:endParaRPr>
              <a:solidFill>
                <a:schemeClr val="dk1"/>
              </a:solidFill>
            </a:endParaRPr>
          </a:p>
        </p:txBody>
      </p:sp>
      <p:pic>
        <p:nvPicPr>
          <p:cNvPr id="148" name="Google Shape;148;p28"/>
          <p:cNvPicPr preferRelativeResize="0"/>
          <p:nvPr/>
        </p:nvPicPr>
        <p:blipFill>
          <a:blip r:embed="rId3">
            <a:alphaModFix/>
          </a:blip>
          <a:stretch>
            <a:fillRect/>
          </a:stretch>
        </p:blipFill>
        <p:spPr>
          <a:xfrm>
            <a:off x="3225900" y="1086400"/>
            <a:ext cx="3676751" cy="40571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2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3.e. Image </a:t>
            </a:r>
            <a:r>
              <a:rPr lang="en"/>
              <a:t>Acquisition</a:t>
            </a:r>
            <a:endParaRPr/>
          </a:p>
        </p:txBody>
      </p:sp>
      <p:sp>
        <p:nvSpPr>
          <p:cNvPr id="154" name="Google Shape;154;p2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lang="en">
                <a:solidFill>
                  <a:schemeClr val="dk1"/>
                </a:solidFill>
              </a:rPr>
              <a:t>What are the possible tool options to identify and analyse the file system of the image you acquired?</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Sleuth Kit - </a:t>
            </a:r>
            <a:r>
              <a:rPr lang="en" u="sng">
                <a:solidFill>
                  <a:srgbClr val="1155CC"/>
                </a:solidFill>
                <a:hlinkClick r:id="rId3">
                  <a:extLst>
                    <a:ext uri="{A12FA001-AC4F-418D-AE19-62706E023703}">
                      <ahyp:hlinkClr val="tx"/>
                    </a:ext>
                  </a:extLst>
                </a:hlinkClick>
              </a:rPr>
              <a:t>https://www.sleuthkit.org/sleuthkit/download.php</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3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3.e. Image Acquisition</a:t>
            </a:r>
            <a:endParaRPr/>
          </a:p>
        </p:txBody>
      </p:sp>
      <p:sp>
        <p:nvSpPr>
          <p:cNvPr id="160" name="Google Shape;160;p30"/>
          <p:cNvSpPr txBox="1"/>
          <p:nvPr>
            <p:ph idx="1" type="body"/>
          </p:nvPr>
        </p:nvSpPr>
        <p:spPr>
          <a:xfrm>
            <a:off x="311700" y="1152475"/>
            <a:ext cx="8520600" cy="3932700"/>
          </a:xfrm>
          <a:prstGeom prst="rect">
            <a:avLst/>
          </a:prstGeom>
        </p:spPr>
        <p:txBody>
          <a:bodyPr anchorCtr="0" anchor="t" bIns="91425" lIns="91425" spcFirstLastPara="1" rIns="91425" wrap="square" tIns="91425">
            <a:normAutofit fontScale="55000" lnSpcReduction="20000"/>
          </a:bodyPr>
          <a:lstStyle/>
          <a:p>
            <a:pPr indent="0" lvl="0" marL="0" rtl="0" algn="l">
              <a:spcBef>
                <a:spcPts val="0"/>
              </a:spcBef>
              <a:spcAft>
                <a:spcPts val="0"/>
              </a:spcAft>
              <a:buNone/>
            </a:pPr>
            <a:r>
              <a:rPr lang="en" sz="1100">
                <a:solidFill>
                  <a:srgbClr val="FFFFFF"/>
                </a:solidFill>
                <a:highlight>
                  <a:srgbClr val="333333"/>
                </a:highlight>
                <a:latin typeface="Consolas"/>
                <a:ea typeface="Consolas"/>
                <a:cs typeface="Consolas"/>
                <a:sym typeface="Consolas"/>
              </a:rPr>
              <a:t>Created By AccessData(r) FTK(r) Imager </a:t>
            </a:r>
            <a:r>
              <a:rPr lang="en" sz="1100">
                <a:solidFill>
                  <a:srgbClr val="D36363"/>
                </a:solidFill>
                <a:highlight>
                  <a:srgbClr val="333333"/>
                </a:highlight>
                <a:latin typeface="Consolas"/>
                <a:ea typeface="Consolas"/>
                <a:cs typeface="Consolas"/>
                <a:sym typeface="Consolas"/>
              </a:rPr>
              <a:t>4.7.1.2</a:t>
            </a:r>
            <a:r>
              <a:rPr lang="en" sz="1100">
                <a:solidFill>
                  <a:srgbClr val="FFFFFF"/>
                </a:solidFill>
                <a:highlight>
                  <a:srgbClr val="333333"/>
                </a:highlight>
                <a:latin typeface="Consolas"/>
                <a:ea typeface="Consolas"/>
                <a:cs typeface="Consolas"/>
                <a:sym typeface="Consolas"/>
              </a:rPr>
              <a:t> </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Case Information: </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Acquired using: ADI4</a:t>
            </a:r>
            <a:r>
              <a:rPr lang="en" sz="1100">
                <a:solidFill>
                  <a:srgbClr val="D36363"/>
                </a:solidFill>
                <a:highlight>
                  <a:srgbClr val="333333"/>
                </a:highlight>
                <a:latin typeface="Consolas"/>
                <a:ea typeface="Consolas"/>
                <a:cs typeface="Consolas"/>
                <a:sym typeface="Consolas"/>
              </a:rPr>
              <a:t>.7.1.2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Case Number: </a:t>
            </a:r>
            <a:r>
              <a:rPr lang="en" sz="1100">
                <a:solidFill>
                  <a:srgbClr val="D36363"/>
                </a:solidFill>
                <a:highlight>
                  <a:srgbClr val="333333"/>
                </a:highlight>
                <a:latin typeface="Consolas"/>
                <a:ea typeface="Consolas"/>
                <a:cs typeface="Consolas"/>
                <a:sym typeface="Consolas"/>
              </a:rPr>
              <a:t>002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Evidence Number: </a:t>
            </a:r>
            <a:r>
              <a:rPr lang="en" sz="1100">
                <a:solidFill>
                  <a:srgbClr val="D36363"/>
                </a:solidFill>
                <a:highlight>
                  <a:srgbClr val="333333"/>
                </a:highlight>
                <a:latin typeface="Consolas"/>
                <a:ea typeface="Consolas"/>
                <a:cs typeface="Consolas"/>
                <a:sym typeface="Consolas"/>
              </a:rPr>
              <a:t>002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Unique description: Group Activity</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Examiner: Dr. Nitheesh</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Notes: PPT2</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Information </a:t>
            </a:r>
            <a:r>
              <a:rPr lang="en" sz="1100">
                <a:solidFill>
                  <a:srgbClr val="FCC28C"/>
                </a:solidFill>
                <a:highlight>
                  <a:srgbClr val="333333"/>
                </a:highlight>
                <a:latin typeface="Consolas"/>
                <a:ea typeface="Consolas"/>
                <a:cs typeface="Consolas"/>
                <a:sym typeface="Consolas"/>
              </a:rPr>
              <a:t>for</a:t>
            </a:r>
            <a:r>
              <a:rPr lang="en" sz="1100">
                <a:solidFill>
                  <a:srgbClr val="FFFFFF"/>
                </a:solidFill>
                <a:highlight>
                  <a:srgbClr val="333333"/>
                </a:highlight>
                <a:latin typeface="Consolas"/>
                <a:ea typeface="Consolas"/>
                <a:cs typeface="Consolas"/>
                <a:sym typeface="Consolas"/>
              </a:rPr>
              <a:t> D:\</a:t>
            </a:r>
            <a:r>
              <a:rPr lang="en" sz="1100">
                <a:solidFill>
                  <a:srgbClr val="D36363"/>
                </a:solidFill>
                <a:highlight>
                  <a:srgbClr val="333333"/>
                </a:highlight>
                <a:latin typeface="Consolas"/>
                <a:ea typeface="Consolas"/>
                <a:cs typeface="Consolas"/>
                <a:sym typeface="Consolas"/>
              </a:rPr>
              <a:t>2.2</a:t>
            </a:r>
            <a:r>
              <a:rPr lang="en" sz="1100">
                <a:solidFill>
                  <a:srgbClr val="FFFFFF"/>
                </a:solidFill>
                <a:highlight>
                  <a:srgbClr val="333333"/>
                </a:highlight>
                <a:latin typeface="Consolas"/>
                <a:ea typeface="Consolas"/>
                <a:cs typeface="Consolas"/>
                <a:sym typeface="Consolas"/>
              </a:rPr>
              <a:t> Study Material\W O R K I N G  D I R E C T O R Y\UWTSD\</a:t>
            </a:r>
            <a:r>
              <a:rPr lang="en" sz="1100">
                <a:solidFill>
                  <a:srgbClr val="D36363"/>
                </a:solidFill>
                <a:highlight>
                  <a:srgbClr val="333333"/>
                </a:highlight>
                <a:latin typeface="Consolas"/>
                <a:ea typeface="Consolas"/>
                <a:cs typeface="Consolas"/>
                <a:sym typeface="Consolas"/>
              </a:rPr>
              <a:t>2.4.5</a:t>
            </a:r>
            <a:r>
              <a:rPr lang="en" sz="1100">
                <a:solidFill>
                  <a:srgbClr val="FFFFFF"/>
                </a:solidFill>
                <a:highlight>
                  <a:srgbClr val="333333"/>
                </a:highlight>
                <a:latin typeface="Consolas"/>
                <a:ea typeface="Consolas"/>
                <a:cs typeface="Consolas"/>
                <a:sym typeface="Consolas"/>
              </a:rPr>
              <a:t>. ACCA7031 - Digital Forensics Analysis\Exps\PPT2:</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Physical Evidentiary Item (Source) Information:</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[Device Info]</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Source Type: Logical</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[Drive Geometry]</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Bytes per Sector: </a:t>
            </a:r>
            <a:r>
              <a:rPr lang="en" sz="1100">
                <a:solidFill>
                  <a:srgbClr val="D36363"/>
                </a:solidFill>
                <a:highlight>
                  <a:srgbClr val="333333"/>
                </a:highlight>
                <a:latin typeface="Consolas"/>
                <a:ea typeface="Consolas"/>
                <a:cs typeface="Consolas"/>
                <a:sym typeface="Consolas"/>
              </a:rPr>
              <a:t>512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Sector Count: </a:t>
            </a:r>
            <a:r>
              <a:rPr lang="en" sz="1100">
                <a:solidFill>
                  <a:srgbClr val="D36363"/>
                </a:solidFill>
                <a:highlight>
                  <a:srgbClr val="333333"/>
                </a:highlight>
                <a:latin typeface="Consolas"/>
                <a:ea typeface="Consolas"/>
                <a:cs typeface="Consolas"/>
                <a:sym typeface="Consolas"/>
              </a:rPr>
              <a:t>28</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217</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986</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Image Type: Raw (dd)</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Source data size: </a:t>
            </a:r>
            <a:r>
              <a:rPr lang="en" sz="1100">
                <a:solidFill>
                  <a:srgbClr val="D36363"/>
                </a:solidFill>
                <a:highlight>
                  <a:srgbClr val="333333"/>
                </a:highlight>
                <a:latin typeface="Consolas"/>
                <a:ea typeface="Consolas"/>
                <a:cs typeface="Consolas"/>
                <a:sym typeface="Consolas"/>
              </a:rPr>
              <a:t>13778</a:t>
            </a:r>
            <a:r>
              <a:rPr lang="en" sz="1100">
                <a:solidFill>
                  <a:srgbClr val="FFFFFF"/>
                </a:solidFill>
                <a:highlight>
                  <a:srgbClr val="333333"/>
                </a:highlight>
                <a:latin typeface="Consolas"/>
                <a:ea typeface="Consolas"/>
                <a:cs typeface="Consolas"/>
                <a:sym typeface="Consolas"/>
              </a:rPr>
              <a:t> MB</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Sector count:    </a:t>
            </a:r>
            <a:r>
              <a:rPr lang="en" sz="1100">
                <a:solidFill>
                  <a:srgbClr val="D36363"/>
                </a:solidFill>
                <a:highlight>
                  <a:srgbClr val="333333"/>
                </a:highlight>
                <a:latin typeface="Consolas"/>
                <a:ea typeface="Consolas"/>
                <a:cs typeface="Consolas"/>
                <a:sym typeface="Consolas"/>
              </a:rPr>
              <a:t>28217986</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[Computed Hashes]</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MD5 checksum:    </a:t>
            </a:r>
            <a:r>
              <a:rPr lang="en" sz="1100">
                <a:solidFill>
                  <a:srgbClr val="D36363"/>
                </a:solidFill>
                <a:highlight>
                  <a:srgbClr val="333333"/>
                </a:highlight>
                <a:latin typeface="Consolas"/>
                <a:ea typeface="Consolas"/>
                <a:cs typeface="Consolas"/>
                <a:sym typeface="Consolas"/>
              </a:rPr>
              <a:t>51</a:t>
            </a:r>
            <a:r>
              <a:rPr lang="en" sz="1100">
                <a:solidFill>
                  <a:srgbClr val="FFFFFF"/>
                </a:solidFill>
                <a:highlight>
                  <a:srgbClr val="333333"/>
                </a:highlight>
                <a:latin typeface="Consolas"/>
                <a:ea typeface="Consolas"/>
                <a:cs typeface="Consolas"/>
                <a:sym typeface="Consolas"/>
              </a:rPr>
              <a:t>cfe1195fac8c25977c7aaa0d28bd2e</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SHA1 checksum:   </a:t>
            </a:r>
            <a:r>
              <a:rPr lang="en" sz="1100">
                <a:solidFill>
                  <a:srgbClr val="D36363"/>
                </a:solidFill>
                <a:highlight>
                  <a:srgbClr val="333333"/>
                </a:highlight>
                <a:latin typeface="Consolas"/>
                <a:ea typeface="Consolas"/>
                <a:cs typeface="Consolas"/>
                <a:sym typeface="Consolas"/>
              </a:rPr>
              <a:t>533802</a:t>
            </a:r>
            <a:r>
              <a:rPr lang="en" sz="1100">
                <a:solidFill>
                  <a:srgbClr val="FFFFFF"/>
                </a:solidFill>
                <a:highlight>
                  <a:srgbClr val="333333"/>
                </a:highlight>
                <a:latin typeface="Consolas"/>
                <a:ea typeface="Consolas"/>
                <a:cs typeface="Consolas"/>
                <a:sym typeface="Consolas"/>
              </a:rPr>
              <a:t>ecf85cb977a76c404f1833021e8c6bf03b</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 Information:</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Acquisition started:   Fri Nov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10</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58</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45</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Acquisition finished:  Fri Nov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11</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01</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40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Segment list:</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D:\</a:t>
            </a:r>
            <a:r>
              <a:rPr lang="en" sz="1100">
                <a:solidFill>
                  <a:srgbClr val="D36363"/>
                </a:solidFill>
                <a:highlight>
                  <a:srgbClr val="333333"/>
                </a:highlight>
                <a:latin typeface="Consolas"/>
                <a:ea typeface="Consolas"/>
                <a:cs typeface="Consolas"/>
                <a:sym typeface="Consolas"/>
              </a:rPr>
              <a:t>2.2</a:t>
            </a:r>
            <a:r>
              <a:rPr lang="en" sz="1100">
                <a:solidFill>
                  <a:srgbClr val="FFFFFF"/>
                </a:solidFill>
                <a:highlight>
                  <a:srgbClr val="333333"/>
                </a:highlight>
                <a:latin typeface="Consolas"/>
                <a:ea typeface="Consolas"/>
                <a:cs typeface="Consolas"/>
                <a:sym typeface="Consolas"/>
              </a:rPr>
              <a:t> Study Material\W O R K I N G  D I R E C T O R Y\UWTSD\</a:t>
            </a:r>
            <a:r>
              <a:rPr lang="en" sz="1100">
                <a:solidFill>
                  <a:srgbClr val="D36363"/>
                </a:solidFill>
                <a:highlight>
                  <a:srgbClr val="333333"/>
                </a:highlight>
                <a:latin typeface="Consolas"/>
                <a:ea typeface="Consolas"/>
                <a:cs typeface="Consolas"/>
                <a:sym typeface="Consolas"/>
              </a:rPr>
              <a:t>2.4.5</a:t>
            </a:r>
            <a:r>
              <a:rPr lang="en" sz="1100">
                <a:solidFill>
                  <a:srgbClr val="FFFFFF"/>
                </a:solidFill>
                <a:highlight>
                  <a:srgbClr val="333333"/>
                </a:highlight>
                <a:latin typeface="Consolas"/>
                <a:ea typeface="Consolas"/>
                <a:cs typeface="Consolas"/>
                <a:sym typeface="Consolas"/>
              </a:rPr>
              <a:t>. ACCA7031 - Digital Forensics Analysis\Exps\PPT2.E01</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D:\</a:t>
            </a:r>
            <a:r>
              <a:rPr lang="en" sz="1100">
                <a:solidFill>
                  <a:srgbClr val="D36363"/>
                </a:solidFill>
                <a:highlight>
                  <a:srgbClr val="333333"/>
                </a:highlight>
                <a:latin typeface="Consolas"/>
                <a:ea typeface="Consolas"/>
                <a:cs typeface="Consolas"/>
                <a:sym typeface="Consolas"/>
              </a:rPr>
              <a:t>2.2</a:t>
            </a:r>
            <a:r>
              <a:rPr lang="en" sz="1100">
                <a:solidFill>
                  <a:srgbClr val="FFFFFF"/>
                </a:solidFill>
                <a:highlight>
                  <a:srgbClr val="333333"/>
                </a:highlight>
                <a:latin typeface="Consolas"/>
                <a:ea typeface="Consolas"/>
                <a:cs typeface="Consolas"/>
                <a:sym typeface="Consolas"/>
              </a:rPr>
              <a:t> Study Material\W O R K I N G  D I R E C T O R Y\UWTSD\</a:t>
            </a:r>
            <a:r>
              <a:rPr lang="en" sz="1100">
                <a:solidFill>
                  <a:srgbClr val="D36363"/>
                </a:solidFill>
                <a:highlight>
                  <a:srgbClr val="333333"/>
                </a:highlight>
                <a:latin typeface="Consolas"/>
                <a:ea typeface="Consolas"/>
                <a:cs typeface="Consolas"/>
                <a:sym typeface="Consolas"/>
              </a:rPr>
              <a:t>2.4.5</a:t>
            </a:r>
            <a:r>
              <a:rPr lang="en" sz="1100">
                <a:solidFill>
                  <a:srgbClr val="FFFFFF"/>
                </a:solidFill>
                <a:highlight>
                  <a:srgbClr val="333333"/>
                </a:highlight>
                <a:latin typeface="Consolas"/>
                <a:ea typeface="Consolas"/>
                <a:cs typeface="Consolas"/>
                <a:sym typeface="Consolas"/>
              </a:rPr>
              <a:t>. ACCA7031 - Digital Forensics Analysis\Exps\PPT2.E02</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D:\</a:t>
            </a:r>
            <a:r>
              <a:rPr lang="en" sz="1100">
                <a:solidFill>
                  <a:srgbClr val="D36363"/>
                </a:solidFill>
                <a:highlight>
                  <a:srgbClr val="333333"/>
                </a:highlight>
                <a:latin typeface="Consolas"/>
                <a:ea typeface="Consolas"/>
                <a:cs typeface="Consolas"/>
                <a:sym typeface="Consolas"/>
              </a:rPr>
              <a:t>2.2</a:t>
            </a:r>
            <a:r>
              <a:rPr lang="en" sz="1100">
                <a:solidFill>
                  <a:srgbClr val="FFFFFF"/>
                </a:solidFill>
                <a:highlight>
                  <a:srgbClr val="333333"/>
                </a:highlight>
                <a:latin typeface="Consolas"/>
                <a:ea typeface="Consolas"/>
                <a:cs typeface="Consolas"/>
                <a:sym typeface="Consolas"/>
              </a:rPr>
              <a:t> Study Material\W O R K I N G  D I R E C T O R Y\UWTSD\</a:t>
            </a:r>
            <a:r>
              <a:rPr lang="en" sz="1100">
                <a:solidFill>
                  <a:srgbClr val="D36363"/>
                </a:solidFill>
                <a:highlight>
                  <a:srgbClr val="333333"/>
                </a:highlight>
                <a:latin typeface="Consolas"/>
                <a:ea typeface="Consolas"/>
                <a:cs typeface="Consolas"/>
                <a:sym typeface="Consolas"/>
              </a:rPr>
              <a:t>2.4.5</a:t>
            </a:r>
            <a:r>
              <a:rPr lang="en" sz="1100">
                <a:solidFill>
                  <a:srgbClr val="FFFFFF"/>
                </a:solidFill>
                <a:highlight>
                  <a:srgbClr val="333333"/>
                </a:highlight>
                <a:latin typeface="Consolas"/>
                <a:ea typeface="Consolas"/>
                <a:cs typeface="Consolas"/>
                <a:sym typeface="Consolas"/>
              </a:rPr>
              <a:t>. ACCA7031 - Digital Forensics Analysis\Exps\PPT2.E03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D:\</a:t>
            </a:r>
            <a:r>
              <a:rPr lang="en" sz="1100">
                <a:solidFill>
                  <a:srgbClr val="D36363"/>
                </a:solidFill>
                <a:highlight>
                  <a:srgbClr val="333333"/>
                </a:highlight>
                <a:latin typeface="Consolas"/>
                <a:ea typeface="Consolas"/>
                <a:cs typeface="Consolas"/>
                <a:sym typeface="Consolas"/>
              </a:rPr>
              <a:t>2.2</a:t>
            </a:r>
            <a:r>
              <a:rPr lang="en" sz="1100">
                <a:solidFill>
                  <a:srgbClr val="FFFFFF"/>
                </a:solidFill>
                <a:highlight>
                  <a:srgbClr val="333333"/>
                </a:highlight>
                <a:latin typeface="Consolas"/>
                <a:ea typeface="Consolas"/>
                <a:cs typeface="Consolas"/>
                <a:sym typeface="Consolas"/>
              </a:rPr>
              <a:t> Study Material\W O R K I N G  D I R E C T O R Y\UWTSD\</a:t>
            </a:r>
            <a:r>
              <a:rPr lang="en" sz="1100">
                <a:solidFill>
                  <a:srgbClr val="D36363"/>
                </a:solidFill>
                <a:highlight>
                  <a:srgbClr val="333333"/>
                </a:highlight>
                <a:latin typeface="Consolas"/>
                <a:ea typeface="Consolas"/>
                <a:cs typeface="Consolas"/>
                <a:sym typeface="Consolas"/>
              </a:rPr>
              <a:t>2.4.5</a:t>
            </a:r>
            <a:r>
              <a:rPr lang="en" sz="1100">
                <a:solidFill>
                  <a:srgbClr val="FFFFFF"/>
                </a:solidFill>
                <a:highlight>
                  <a:srgbClr val="333333"/>
                </a:highlight>
                <a:latin typeface="Consolas"/>
                <a:ea typeface="Consolas"/>
                <a:cs typeface="Consolas"/>
                <a:sym typeface="Consolas"/>
              </a:rPr>
              <a:t>. ACCA7031 - Digital Forensics Analysis\Exps\PPT2.E04</a:t>
            </a:r>
            <a:br>
              <a:rPr lang="en" sz="1100">
                <a:solidFill>
                  <a:srgbClr val="FFFFFF"/>
                </a:solidFill>
                <a:highlight>
                  <a:srgbClr val="333333"/>
                </a:highlight>
                <a:latin typeface="Consolas"/>
                <a:ea typeface="Consolas"/>
                <a:cs typeface="Consolas"/>
                <a:sym typeface="Consolas"/>
              </a:rPr>
            </a:b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Image Verification Results:</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Verification started:  Fri Nov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11</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01</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40</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Verification finished: Fri Nov  </a:t>
            </a:r>
            <a:r>
              <a:rPr lang="en" sz="1100">
                <a:solidFill>
                  <a:srgbClr val="D36363"/>
                </a:solidFill>
                <a:highlight>
                  <a:srgbClr val="333333"/>
                </a:highlight>
                <a:latin typeface="Consolas"/>
                <a:ea typeface="Consolas"/>
                <a:cs typeface="Consolas"/>
                <a:sym typeface="Consolas"/>
              </a:rPr>
              <a:t>3</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11</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03</a:t>
            </a:r>
            <a:r>
              <a:rPr lang="en" sz="1100">
                <a:solidFill>
                  <a:srgbClr val="FFFFFF"/>
                </a:solidFill>
                <a:highlight>
                  <a:srgbClr val="333333"/>
                </a:highlight>
                <a:latin typeface="Consolas"/>
                <a:ea typeface="Consolas"/>
                <a:cs typeface="Consolas"/>
                <a:sym typeface="Consolas"/>
              </a:rPr>
              <a:t>:</a:t>
            </a:r>
            <a:r>
              <a:rPr lang="en" sz="1100">
                <a:solidFill>
                  <a:srgbClr val="D36363"/>
                </a:solidFill>
                <a:highlight>
                  <a:srgbClr val="333333"/>
                </a:highlight>
                <a:latin typeface="Consolas"/>
                <a:ea typeface="Consolas"/>
                <a:cs typeface="Consolas"/>
                <a:sym typeface="Consolas"/>
              </a:rPr>
              <a:t>51</a:t>
            </a:r>
            <a:r>
              <a:rPr lang="en" sz="1100">
                <a:solidFill>
                  <a:srgbClr val="FFFFFF"/>
                </a:solidFill>
                <a:highlight>
                  <a:srgbClr val="333333"/>
                </a:highlight>
                <a:latin typeface="Consolas"/>
                <a:ea typeface="Consolas"/>
                <a:cs typeface="Consolas"/>
                <a:sym typeface="Consolas"/>
              </a:rPr>
              <a:t> </a:t>
            </a:r>
            <a:r>
              <a:rPr lang="en" sz="1100">
                <a:solidFill>
                  <a:srgbClr val="D36363"/>
                </a:solidFill>
                <a:highlight>
                  <a:srgbClr val="333333"/>
                </a:highlight>
                <a:latin typeface="Consolas"/>
                <a:ea typeface="Consolas"/>
                <a:cs typeface="Consolas"/>
                <a:sym typeface="Consolas"/>
              </a:rPr>
              <a:t>2023</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MD5 checksum:    </a:t>
            </a:r>
            <a:r>
              <a:rPr lang="en" sz="1100">
                <a:solidFill>
                  <a:srgbClr val="D36363"/>
                </a:solidFill>
                <a:highlight>
                  <a:srgbClr val="333333"/>
                </a:highlight>
                <a:latin typeface="Consolas"/>
                <a:ea typeface="Consolas"/>
                <a:cs typeface="Consolas"/>
                <a:sym typeface="Consolas"/>
              </a:rPr>
              <a:t>51</a:t>
            </a:r>
            <a:r>
              <a:rPr lang="en" sz="1100">
                <a:solidFill>
                  <a:srgbClr val="FFFFFF"/>
                </a:solidFill>
                <a:highlight>
                  <a:srgbClr val="333333"/>
                </a:highlight>
                <a:latin typeface="Consolas"/>
                <a:ea typeface="Consolas"/>
                <a:cs typeface="Consolas"/>
                <a:sym typeface="Consolas"/>
              </a:rPr>
              <a:t>cfe1195fac8c25977c7aaa0d28bd2e : verified</a:t>
            </a:r>
            <a:br>
              <a:rPr lang="en" sz="1100">
                <a:solidFill>
                  <a:srgbClr val="FFFFFF"/>
                </a:solidFill>
                <a:highlight>
                  <a:srgbClr val="333333"/>
                </a:highlight>
                <a:latin typeface="Consolas"/>
                <a:ea typeface="Consolas"/>
                <a:cs typeface="Consolas"/>
                <a:sym typeface="Consolas"/>
              </a:rPr>
            </a:br>
            <a:r>
              <a:rPr lang="en" sz="1100">
                <a:solidFill>
                  <a:srgbClr val="FFFFFF"/>
                </a:solidFill>
                <a:highlight>
                  <a:srgbClr val="333333"/>
                </a:highlight>
                <a:latin typeface="Consolas"/>
                <a:ea typeface="Consolas"/>
                <a:cs typeface="Consolas"/>
                <a:sym typeface="Consolas"/>
              </a:rPr>
              <a:t> SHA1 checksum:   </a:t>
            </a:r>
            <a:r>
              <a:rPr lang="en" sz="1100">
                <a:solidFill>
                  <a:srgbClr val="D36363"/>
                </a:solidFill>
                <a:highlight>
                  <a:srgbClr val="333333"/>
                </a:highlight>
                <a:latin typeface="Consolas"/>
                <a:ea typeface="Consolas"/>
                <a:cs typeface="Consolas"/>
                <a:sym typeface="Consolas"/>
              </a:rPr>
              <a:t>533802</a:t>
            </a:r>
            <a:r>
              <a:rPr lang="en" sz="1100">
                <a:solidFill>
                  <a:srgbClr val="FFFFFF"/>
                </a:solidFill>
                <a:highlight>
                  <a:srgbClr val="333333"/>
                </a:highlight>
                <a:latin typeface="Consolas"/>
                <a:ea typeface="Consolas"/>
                <a:cs typeface="Consolas"/>
                <a:sym typeface="Consolas"/>
              </a:rPr>
              <a:t>ecf85cb977a76c404f1833021e8c6bf03b : verified</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31"/>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Clr>
                <a:schemeClr val="dk1"/>
              </a:buClr>
              <a:buSzPts val="1100"/>
              <a:buFont typeface="Arial"/>
              <a:buNone/>
            </a:pPr>
            <a:r>
              <a:rPr b="1" lang="en" sz="1800"/>
              <a:t>3.f. Image </a:t>
            </a:r>
            <a:r>
              <a:rPr b="1" lang="en" sz="1800"/>
              <a:t>Acquisition</a:t>
            </a:r>
            <a:endParaRPr sz="1800"/>
          </a:p>
        </p:txBody>
      </p:sp>
      <p:sp>
        <p:nvSpPr>
          <p:cNvPr id="166" name="Google Shape;166;p31"/>
          <p:cNvSpPr txBox="1"/>
          <p:nvPr>
            <p:ph idx="1" type="body"/>
          </p:nvPr>
        </p:nvSpPr>
        <p:spPr>
          <a:xfrm>
            <a:off x="311700" y="1100300"/>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As a forensic analyst, when analyzing a DD file or an E01 file using Autopsy, you can extract various details and evidence related to the digital media. Here's a simplified example of the kind of information you can analyze and include in your report:</a:t>
            </a:r>
            <a:endParaRPr/>
          </a:p>
          <a:p>
            <a:pPr indent="0" lvl="0" marL="0" rtl="0" algn="l">
              <a:spcBef>
                <a:spcPts val="1200"/>
              </a:spcBef>
              <a:spcAft>
                <a:spcPts val="0"/>
              </a:spcAft>
              <a:buClr>
                <a:schemeClr val="dk1"/>
              </a:buClr>
              <a:buSzPts val="1100"/>
              <a:buFont typeface="Arial"/>
              <a:buNone/>
            </a:pPr>
            <a:r>
              <a:rPr lang="en" sz="1100">
                <a:solidFill>
                  <a:schemeClr val="lt1"/>
                </a:solidFill>
                <a:highlight>
                  <a:srgbClr val="333333"/>
                </a:highlight>
                <a:latin typeface="Consolas"/>
                <a:ea typeface="Consolas"/>
                <a:cs typeface="Consolas"/>
                <a:sym typeface="Consolas"/>
              </a:rPr>
              <a:t>Case Information: </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Acquired using: ADI4</a:t>
            </a:r>
            <a:r>
              <a:rPr lang="en" sz="1100">
                <a:solidFill>
                  <a:srgbClr val="D36363"/>
                </a:solidFill>
                <a:highlight>
                  <a:srgbClr val="333333"/>
                </a:highlight>
                <a:latin typeface="Consolas"/>
                <a:ea typeface="Consolas"/>
                <a:cs typeface="Consolas"/>
                <a:sym typeface="Consolas"/>
              </a:rPr>
              <a:t>.7.1.2</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Case Number: </a:t>
            </a:r>
            <a:r>
              <a:rPr lang="en" sz="1100">
                <a:solidFill>
                  <a:srgbClr val="D36363"/>
                </a:solidFill>
                <a:highlight>
                  <a:srgbClr val="333333"/>
                </a:highlight>
                <a:latin typeface="Consolas"/>
                <a:ea typeface="Consolas"/>
                <a:cs typeface="Consolas"/>
                <a:sym typeface="Consolas"/>
              </a:rPr>
              <a:t>001</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Evidence Number: </a:t>
            </a:r>
            <a:r>
              <a:rPr lang="en" sz="1100">
                <a:solidFill>
                  <a:srgbClr val="D36363"/>
                </a:solidFill>
                <a:highlight>
                  <a:srgbClr val="333333"/>
                </a:highlight>
                <a:latin typeface="Consolas"/>
                <a:ea typeface="Consolas"/>
                <a:cs typeface="Consolas"/>
                <a:sym typeface="Consolas"/>
              </a:rPr>
              <a:t>001</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Unique description: Group Activity</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Examiner: Dr. Nitheesh Murugan Kaliyamurthy</a:t>
            </a:r>
            <a:br>
              <a:rPr lang="en" sz="1100">
                <a:solidFill>
                  <a:schemeClr val="lt1"/>
                </a:solidFill>
                <a:highlight>
                  <a:srgbClr val="333333"/>
                </a:highlight>
                <a:latin typeface="Consolas"/>
                <a:ea typeface="Consolas"/>
                <a:cs typeface="Consolas"/>
                <a:sym typeface="Consolas"/>
              </a:rPr>
            </a:br>
            <a:r>
              <a:rPr lang="en" sz="1100">
                <a:solidFill>
                  <a:schemeClr val="lt1"/>
                </a:solidFill>
                <a:highlight>
                  <a:srgbClr val="333333"/>
                </a:highlight>
                <a:latin typeface="Consolas"/>
                <a:ea typeface="Consolas"/>
                <a:cs typeface="Consolas"/>
                <a:sym typeface="Consolas"/>
              </a:rPr>
              <a:t>Notes: PPT</a:t>
            </a:r>
            <a:br>
              <a:rPr lang="en" sz="1100">
                <a:solidFill>
                  <a:schemeClr val="lt1"/>
                </a:solidFill>
                <a:highlight>
                  <a:srgbClr val="333333"/>
                </a:highlight>
                <a:latin typeface="Consolas"/>
                <a:ea typeface="Consolas"/>
                <a:cs typeface="Consolas"/>
                <a:sym typeface="Consolas"/>
              </a:rPr>
            </a:b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3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4.1. Tools To Mount Media</a:t>
            </a:r>
            <a:endParaRPr/>
          </a:p>
        </p:txBody>
      </p:sp>
      <p:sp>
        <p:nvSpPr>
          <p:cNvPr id="172" name="Google Shape;172;p3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AutoNum type="arabicPeriod"/>
            </a:pPr>
            <a:r>
              <a:rPr lang="en"/>
              <a:t>First file is my E01 image, second image is my DD image, third image is task04.e01 image.</a:t>
            </a:r>
            <a:endParaRPr/>
          </a:p>
        </p:txBody>
      </p:sp>
      <p:pic>
        <p:nvPicPr>
          <p:cNvPr id="173" name="Google Shape;173;p32"/>
          <p:cNvPicPr preferRelativeResize="0"/>
          <p:nvPr/>
        </p:nvPicPr>
        <p:blipFill>
          <a:blip r:embed="rId3">
            <a:alphaModFix/>
          </a:blip>
          <a:stretch>
            <a:fillRect/>
          </a:stretch>
        </p:blipFill>
        <p:spPr>
          <a:xfrm>
            <a:off x="1282594" y="2263975"/>
            <a:ext cx="6119813" cy="51435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