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86" r:id="rId4"/>
    <p:sldId id="285" r:id="rId5"/>
    <p:sldId id="265" r:id="rId6"/>
    <p:sldId id="287" r:id="rId7"/>
    <p:sldId id="268" r:id="rId8"/>
    <p:sldId id="269" r:id="rId9"/>
    <p:sldId id="266" r:id="rId10"/>
    <p:sldId id="276" r:id="rId11"/>
    <p:sldId id="270" r:id="rId12"/>
    <p:sldId id="271" r:id="rId13"/>
    <p:sldId id="272" r:id="rId14"/>
    <p:sldId id="273" r:id="rId15"/>
    <p:sldId id="274" r:id="rId16"/>
    <p:sldId id="275" r:id="rId17"/>
    <p:sldId id="277" r:id="rId18"/>
    <p:sldId id="279" r:id="rId19"/>
    <p:sldId id="280" r:id="rId20"/>
    <p:sldId id="281" r:id="rId21"/>
    <p:sldId id="278" r:id="rId22"/>
    <p:sldId id="282" r:id="rId23"/>
    <p:sldId id="284" r:id="rId24"/>
    <p:sldId id="288"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473D0-02F4-49E2-868E-48B6D77E5EDD}" v="9" dt="2024-10-25T19:30:35.3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060" autoAdjust="0"/>
  </p:normalViewPr>
  <p:slideViewPr>
    <p:cSldViewPr snapToGrid="0">
      <p:cViewPr varScale="1">
        <p:scale>
          <a:sx n="93" d="100"/>
          <a:sy n="93" d="100"/>
        </p:scale>
        <p:origin x="4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364473D0-02F4-49E2-868E-48B6D77E5EDD}"/>
    <pc:docChg chg="undo redo custSel addSld delSld modSld">
      <pc:chgData name="Alisdair Cunningham" userId="67e8d9ba-4582-42f1-b26c-e866daa7f65b" providerId="ADAL" clId="{364473D0-02F4-49E2-868E-48B6D77E5EDD}" dt="2024-10-25T19:30:35.330" v="200"/>
      <pc:docMkLst>
        <pc:docMk/>
      </pc:docMkLst>
      <pc:sldChg chg="modSp">
        <pc:chgData name="Alisdair Cunningham" userId="67e8d9ba-4582-42f1-b26c-e866daa7f65b" providerId="ADAL" clId="{364473D0-02F4-49E2-868E-48B6D77E5EDD}" dt="2024-10-25T19:30:35.330" v="200"/>
        <pc:sldMkLst>
          <pc:docMk/>
          <pc:sldMk cId="3701768522" sldId="256"/>
        </pc:sldMkLst>
        <pc:spChg chg="mod">
          <ac:chgData name="Alisdair Cunningham" userId="67e8d9ba-4582-42f1-b26c-e866daa7f65b" providerId="ADAL" clId="{364473D0-02F4-49E2-868E-48B6D77E5EDD}" dt="2024-10-25T19:30:35.330" v="200"/>
          <ac:spMkLst>
            <pc:docMk/>
            <pc:sldMk cId="3701768522" sldId="256"/>
            <ac:spMk id="29" creationId="{57CC4A95-AF50-3264-EFBB-B7B2A4AC5E30}"/>
          </ac:spMkLst>
        </pc:spChg>
        <pc:spChg chg="mod">
          <ac:chgData name="Alisdair Cunningham" userId="67e8d9ba-4582-42f1-b26c-e866daa7f65b" providerId="ADAL" clId="{364473D0-02F4-49E2-868E-48B6D77E5EDD}" dt="2024-10-11T18:40:25.994" v="186"/>
          <ac:spMkLst>
            <pc:docMk/>
            <pc:sldMk cId="3701768522" sldId="256"/>
            <ac:spMk id="37" creationId="{8F4A015C-4060-7569-C996-C0E610DFAC4C}"/>
          </ac:spMkLst>
        </pc:spChg>
        <pc:spChg chg="mod">
          <ac:chgData name="Alisdair Cunningham" userId="67e8d9ba-4582-42f1-b26c-e866daa7f65b" providerId="ADAL" clId="{364473D0-02F4-49E2-868E-48B6D77E5EDD}" dt="2024-10-25T19:30:18.489" v="199"/>
          <ac:spMkLst>
            <pc:docMk/>
            <pc:sldMk cId="3701768522" sldId="256"/>
            <ac:spMk id="38" creationId="{065D01E9-11A0-DBC0-6713-29D01B31E987}"/>
          </ac:spMkLst>
        </pc:spChg>
        <pc:spChg chg="mod">
          <ac:chgData name="Alisdair Cunningham" userId="67e8d9ba-4582-42f1-b26c-e866daa7f65b" providerId="ADAL" clId="{364473D0-02F4-49E2-868E-48B6D77E5EDD}" dt="2024-10-25T19:30:18.489" v="199"/>
          <ac:spMkLst>
            <pc:docMk/>
            <pc:sldMk cId="3701768522" sldId="256"/>
            <ac:spMk id="39" creationId="{28BEEBE5-1649-2D3F-4E37-5E30C4D917BA}"/>
          </ac:spMkLst>
        </pc:spChg>
      </pc:sldChg>
      <pc:sldChg chg="modSp">
        <pc:chgData name="Alisdair Cunningham" userId="67e8d9ba-4582-42f1-b26c-e866daa7f65b" providerId="ADAL" clId="{364473D0-02F4-49E2-868E-48B6D77E5EDD}" dt="2024-10-25T19:30:35.330" v="200"/>
        <pc:sldMkLst>
          <pc:docMk/>
          <pc:sldMk cId="3520049810" sldId="257"/>
        </pc:sldMkLst>
        <pc:spChg chg="mod">
          <ac:chgData name="Alisdair Cunningham" userId="67e8d9ba-4582-42f1-b26c-e866daa7f65b" providerId="ADAL" clId="{364473D0-02F4-49E2-868E-48B6D77E5EDD}" dt="2024-10-11T18:40:25.994" v="186"/>
          <ac:spMkLst>
            <pc:docMk/>
            <pc:sldMk cId="3520049810" sldId="257"/>
            <ac:spMk id="5" creationId="{D2D54484-8CEE-D063-40B3-6FDB609D0D75}"/>
          </ac:spMkLst>
        </pc:spChg>
        <pc:spChg chg="mod">
          <ac:chgData name="Alisdair Cunningham" userId="67e8d9ba-4582-42f1-b26c-e866daa7f65b" providerId="ADAL" clId="{364473D0-02F4-49E2-868E-48B6D77E5EDD}" dt="2024-10-11T18:27:33.985" v="2"/>
          <ac:spMkLst>
            <pc:docMk/>
            <pc:sldMk cId="3520049810" sldId="257"/>
            <ac:spMk id="8" creationId="{C39BE701-A67E-5BFD-B044-ECF13A621788}"/>
          </ac:spMkLst>
        </pc:spChg>
        <pc:spChg chg="mod">
          <ac:chgData name="Alisdair Cunningham" userId="67e8d9ba-4582-42f1-b26c-e866daa7f65b" providerId="ADAL" clId="{364473D0-02F4-49E2-868E-48B6D77E5EDD}" dt="2024-10-25T19:30:18.489" v="199"/>
          <ac:spMkLst>
            <pc:docMk/>
            <pc:sldMk cId="3520049810" sldId="257"/>
            <ac:spMk id="14" creationId="{3D5216FF-A848-7B03-7F19-B0E69A3C8466}"/>
          </ac:spMkLst>
        </pc:spChg>
        <pc:spChg chg="mod">
          <ac:chgData name="Alisdair Cunningham" userId="67e8d9ba-4582-42f1-b26c-e866daa7f65b" providerId="ADAL" clId="{364473D0-02F4-49E2-868E-48B6D77E5EDD}" dt="2024-10-25T19:30:35.330" v="200"/>
          <ac:spMkLst>
            <pc:docMk/>
            <pc:sldMk cId="3520049810" sldId="257"/>
            <ac:spMk id="15" creationId="{222EFF28-C559-3C98-A5C2-1E28C24E8A7A}"/>
          </ac:spMkLst>
        </pc:spChg>
      </pc:sldChg>
      <pc:sldChg chg="modSp mod">
        <pc:chgData name="Alisdair Cunningham" userId="67e8d9ba-4582-42f1-b26c-e866daa7f65b" providerId="ADAL" clId="{364473D0-02F4-49E2-868E-48B6D77E5EDD}" dt="2024-10-25T19:30:35.330" v="200"/>
        <pc:sldMkLst>
          <pc:docMk/>
          <pc:sldMk cId="2545193714" sldId="263"/>
        </pc:sldMkLst>
        <pc:spChg chg="mod">
          <ac:chgData name="Alisdair Cunningham" userId="67e8d9ba-4582-42f1-b26c-e866daa7f65b" providerId="ADAL" clId="{364473D0-02F4-49E2-868E-48B6D77E5EDD}" dt="2024-10-25T19:30:18.489" v="199"/>
          <ac:spMkLst>
            <pc:docMk/>
            <pc:sldMk cId="2545193714" sldId="263"/>
            <ac:spMk id="2" creationId="{F51C16DF-F564-481C-CCA4-180408A5301A}"/>
          </ac:spMkLst>
        </pc:spChg>
        <pc:spChg chg="mod">
          <ac:chgData name="Alisdair Cunningham" userId="67e8d9ba-4582-42f1-b26c-e866daa7f65b" providerId="ADAL" clId="{364473D0-02F4-49E2-868E-48B6D77E5EDD}" dt="2024-10-25T19:30:35.330" v="200"/>
          <ac:spMkLst>
            <pc:docMk/>
            <pc:sldMk cId="2545193714" sldId="263"/>
            <ac:spMk id="3" creationId="{06459D70-2204-8801-4716-B9C4DA29B5AA}"/>
          </ac:spMkLst>
        </pc:spChg>
        <pc:spChg chg="mod">
          <ac:chgData name="Alisdair Cunningham" userId="67e8d9ba-4582-42f1-b26c-e866daa7f65b" providerId="ADAL" clId="{364473D0-02F4-49E2-868E-48B6D77E5EDD}" dt="2024-10-11T18:40:25.994" v="186"/>
          <ac:spMkLst>
            <pc:docMk/>
            <pc:sldMk cId="2545193714" sldId="263"/>
            <ac:spMk id="5" creationId="{D2D54484-8CEE-D063-40B3-6FDB609D0D75}"/>
          </ac:spMkLst>
        </pc:spChg>
        <pc:spChg chg="mod">
          <ac:chgData name="Alisdair Cunningham" userId="67e8d9ba-4582-42f1-b26c-e866daa7f65b" providerId="ADAL" clId="{364473D0-02F4-49E2-868E-48B6D77E5EDD}" dt="2024-10-11T18:27:33.985" v="2"/>
          <ac:spMkLst>
            <pc:docMk/>
            <pc:sldMk cId="2545193714" sldId="263"/>
            <ac:spMk id="8" creationId="{C39BE701-A67E-5BFD-B044-ECF13A621788}"/>
          </ac:spMkLst>
        </pc:spChg>
        <pc:spChg chg="mod">
          <ac:chgData name="Alisdair Cunningham" userId="67e8d9ba-4582-42f1-b26c-e866daa7f65b" providerId="ADAL" clId="{364473D0-02F4-49E2-868E-48B6D77E5EDD}" dt="2024-10-11T18:41:46.295" v="198" actId="403"/>
          <ac:spMkLst>
            <pc:docMk/>
            <pc:sldMk cId="2545193714" sldId="263"/>
            <ac:spMk id="12" creationId="{38C4A143-C346-A5D7-3DFF-2CAF7FBCDBED}"/>
          </ac:spMkLst>
        </pc:spChg>
      </pc:sldChg>
      <pc:sldChg chg="modSp">
        <pc:chgData name="Alisdair Cunningham" userId="67e8d9ba-4582-42f1-b26c-e866daa7f65b" providerId="ADAL" clId="{364473D0-02F4-49E2-868E-48B6D77E5EDD}" dt="2024-10-25T19:30:35.330" v="200"/>
        <pc:sldMkLst>
          <pc:docMk/>
          <pc:sldMk cId="3586508128" sldId="265"/>
        </pc:sldMkLst>
        <pc:spChg chg="mod">
          <ac:chgData name="Alisdair Cunningham" userId="67e8d9ba-4582-42f1-b26c-e866daa7f65b" providerId="ADAL" clId="{364473D0-02F4-49E2-868E-48B6D77E5EDD}" dt="2024-10-25T19:30:18.489" v="199"/>
          <ac:spMkLst>
            <pc:docMk/>
            <pc:sldMk cId="3586508128" sldId="265"/>
            <ac:spMk id="2" creationId="{DCC55022-FB6B-03B1-63B3-3DF214375334}"/>
          </ac:spMkLst>
        </pc:spChg>
        <pc:spChg chg="mod">
          <ac:chgData name="Alisdair Cunningham" userId="67e8d9ba-4582-42f1-b26c-e866daa7f65b" providerId="ADAL" clId="{364473D0-02F4-49E2-868E-48B6D77E5EDD}" dt="2024-10-25T19:30:35.330" v="200"/>
          <ac:spMkLst>
            <pc:docMk/>
            <pc:sldMk cId="3586508128" sldId="265"/>
            <ac:spMk id="4" creationId="{51E75A89-223B-C391-8173-2DCD1F72BAED}"/>
          </ac:spMkLst>
        </pc:spChg>
        <pc:spChg chg="mod">
          <ac:chgData name="Alisdair Cunningham" userId="67e8d9ba-4582-42f1-b26c-e866daa7f65b" providerId="ADAL" clId="{364473D0-02F4-49E2-868E-48B6D77E5EDD}" dt="2024-10-11T18:40:25.994" v="186"/>
          <ac:spMkLst>
            <pc:docMk/>
            <pc:sldMk cId="3586508128" sldId="265"/>
            <ac:spMk id="5" creationId="{D2D54484-8CEE-D063-40B3-6FDB609D0D75}"/>
          </ac:spMkLst>
        </pc:spChg>
        <pc:spChg chg="mod">
          <ac:chgData name="Alisdair Cunningham" userId="67e8d9ba-4582-42f1-b26c-e866daa7f65b" providerId="ADAL" clId="{364473D0-02F4-49E2-868E-48B6D77E5EDD}" dt="2024-10-11T18:27:33.985" v="2"/>
          <ac:spMkLst>
            <pc:docMk/>
            <pc:sldMk cId="3586508128" sldId="265"/>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082256453" sldId="266"/>
        </pc:sldMkLst>
        <pc:spChg chg="mod">
          <ac:chgData name="Alisdair Cunningham" userId="67e8d9ba-4582-42f1-b26c-e866daa7f65b" providerId="ADAL" clId="{364473D0-02F4-49E2-868E-48B6D77E5EDD}" dt="2024-10-25T19:30:18.489" v="199"/>
          <ac:spMkLst>
            <pc:docMk/>
            <pc:sldMk cId="1082256453" sldId="266"/>
            <ac:spMk id="2" creationId="{DCC55022-FB6B-03B1-63B3-3DF214375334}"/>
          </ac:spMkLst>
        </pc:spChg>
        <pc:spChg chg="mod">
          <ac:chgData name="Alisdair Cunningham" userId="67e8d9ba-4582-42f1-b26c-e866daa7f65b" providerId="ADAL" clId="{364473D0-02F4-49E2-868E-48B6D77E5EDD}" dt="2024-10-11T18:27:33.985" v="2"/>
          <ac:spMkLst>
            <pc:docMk/>
            <pc:sldMk cId="1082256453" sldId="266"/>
            <ac:spMk id="3" creationId="{92522CF6-29CD-C118-346D-72361D40C9B3}"/>
          </ac:spMkLst>
        </pc:spChg>
        <pc:spChg chg="mod">
          <ac:chgData name="Alisdair Cunningham" userId="67e8d9ba-4582-42f1-b26c-e866daa7f65b" providerId="ADAL" clId="{364473D0-02F4-49E2-868E-48B6D77E5EDD}" dt="2024-10-25T19:30:35.330" v="200"/>
          <ac:spMkLst>
            <pc:docMk/>
            <pc:sldMk cId="1082256453" sldId="266"/>
            <ac:spMk id="4" creationId="{51E75A89-223B-C391-8173-2DCD1F72BAED}"/>
          </ac:spMkLst>
        </pc:spChg>
        <pc:spChg chg="mod">
          <ac:chgData name="Alisdair Cunningham" userId="67e8d9ba-4582-42f1-b26c-e866daa7f65b" providerId="ADAL" clId="{364473D0-02F4-49E2-868E-48B6D77E5EDD}" dt="2024-10-11T18:40:25.994" v="186"/>
          <ac:spMkLst>
            <pc:docMk/>
            <pc:sldMk cId="1082256453" sldId="266"/>
            <ac:spMk id="5" creationId="{D2D54484-8CEE-D063-40B3-6FDB609D0D75}"/>
          </ac:spMkLst>
        </pc:spChg>
      </pc:sldChg>
      <pc:sldChg chg="modSp del">
        <pc:chgData name="Alisdair Cunningham" userId="67e8d9ba-4582-42f1-b26c-e866daa7f65b" providerId="ADAL" clId="{364473D0-02F4-49E2-868E-48B6D77E5EDD}" dt="2024-10-11T18:40:13.246" v="185" actId="47"/>
        <pc:sldMkLst>
          <pc:docMk/>
          <pc:sldMk cId="3272698359" sldId="267"/>
        </pc:sldMkLst>
        <pc:spChg chg="mod">
          <ac:chgData name="Alisdair Cunningham" userId="67e8d9ba-4582-42f1-b26c-e866daa7f65b" providerId="ADAL" clId="{364473D0-02F4-49E2-868E-48B6D77E5EDD}" dt="2024-10-11T18:27:08.047" v="0"/>
          <ac:spMkLst>
            <pc:docMk/>
            <pc:sldMk cId="3272698359" sldId="267"/>
            <ac:spMk id="2" creationId="{F51C16DF-F564-481C-CCA4-180408A5301A}"/>
          </ac:spMkLst>
        </pc:spChg>
        <pc:spChg chg="mod">
          <ac:chgData name="Alisdair Cunningham" userId="67e8d9ba-4582-42f1-b26c-e866daa7f65b" providerId="ADAL" clId="{364473D0-02F4-49E2-868E-48B6D77E5EDD}" dt="2024-10-11T18:27:33.985" v="2"/>
          <ac:spMkLst>
            <pc:docMk/>
            <pc:sldMk cId="3272698359" sldId="267"/>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601122068" sldId="268"/>
        </pc:sldMkLst>
        <pc:spChg chg="mod">
          <ac:chgData name="Alisdair Cunningham" userId="67e8d9ba-4582-42f1-b26c-e866daa7f65b" providerId="ADAL" clId="{364473D0-02F4-49E2-868E-48B6D77E5EDD}" dt="2024-10-25T19:30:18.489" v="199"/>
          <ac:spMkLst>
            <pc:docMk/>
            <pc:sldMk cId="1601122068" sldId="268"/>
            <ac:spMk id="2" creationId="{DCC55022-FB6B-03B1-63B3-3DF214375334}"/>
          </ac:spMkLst>
        </pc:spChg>
        <pc:spChg chg="mod">
          <ac:chgData name="Alisdair Cunningham" userId="67e8d9ba-4582-42f1-b26c-e866daa7f65b" providerId="ADAL" clId="{364473D0-02F4-49E2-868E-48B6D77E5EDD}" dt="2024-10-11T18:27:33.985" v="2"/>
          <ac:spMkLst>
            <pc:docMk/>
            <pc:sldMk cId="1601122068" sldId="268"/>
            <ac:spMk id="3" creationId="{B76970D6-F7CD-C7F7-E7A0-031D8EABA6FA}"/>
          </ac:spMkLst>
        </pc:spChg>
        <pc:spChg chg="mod">
          <ac:chgData name="Alisdair Cunningham" userId="67e8d9ba-4582-42f1-b26c-e866daa7f65b" providerId="ADAL" clId="{364473D0-02F4-49E2-868E-48B6D77E5EDD}" dt="2024-10-25T19:30:35.330" v="200"/>
          <ac:spMkLst>
            <pc:docMk/>
            <pc:sldMk cId="1601122068" sldId="268"/>
            <ac:spMk id="4" creationId="{51E75A89-223B-C391-8173-2DCD1F72BAED}"/>
          </ac:spMkLst>
        </pc:spChg>
        <pc:spChg chg="mod">
          <ac:chgData name="Alisdair Cunningham" userId="67e8d9ba-4582-42f1-b26c-e866daa7f65b" providerId="ADAL" clId="{364473D0-02F4-49E2-868E-48B6D77E5EDD}" dt="2024-10-11T18:40:25.994" v="186"/>
          <ac:spMkLst>
            <pc:docMk/>
            <pc:sldMk cId="1601122068" sldId="268"/>
            <ac:spMk id="5" creationId="{D2D54484-8CEE-D063-40B3-6FDB609D0D75}"/>
          </ac:spMkLst>
        </pc:spChg>
      </pc:sldChg>
      <pc:sldChg chg="modSp">
        <pc:chgData name="Alisdair Cunningham" userId="67e8d9ba-4582-42f1-b26c-e866daa7f65b" providerId="ADAL" clId="{364473D0-02F4-49E2-868E-48B6D77E5EDD}" dt="2024-10-25T19:30:35.330" v="200"/>
        <pc:sldMkLst>
          <pc:docMk/>
          <pc:sldMk cId="3367279324" sldId="269"/>
        </pc:sldMkLst>
        <pc:spChg chg="mod">
          <ac:chgData name="Alisdair Cunningham" userId="67e8d9ba-4582-42f1-b26c-e866daa7f65b" providerId="ADAL" clId="{364473D0-02F4-49E2-868E-48B6D77E5EDD}" dt="2024-10-25T19:30:18.489" v="199"/>
          <ac:spMkLst>
            <pc:docMk/>
            <pc:sldMk cId="3367279324" sldId="269"/>
            <ac:spMk id="2" creationId="{DCC55022-FB6B-03B1-63B3-3DF214375334}"/>
          </ac:spMkLst>
        </pc:spChg>
        <pc:spChg chg="mod">
          <ac:chgData name="Alisdair Cunningham" userId="67e8d9ba-4582-42f1-b26c-e866daa7f65b" providerId="ADAL" clId="{364473D0-02F4-49E2-868E-48B6D77E5EDD}" dt="2024-10-25T19:30:35.330" v="200"/>
          <ac:spMkLst>
            <pc:docMk/>
            <pc:sldMk cId="3367279324" sldId="269"/>
            <ac:spMk id="4" creationId="{51E75A89-223B-C391-8173-2DCD1F72BAED}"/>
          </ac:spMkLst>
        </pc:spChg>
        <pc:spChg chg="mod">
          <ac:chgData name="Alisdair Cunningham" userId="67e8d9ba-4582-42f1-b26c-e866daa7f65b" providerId="ADAL" clId="{364473D0-02F4-49E2-868E-48B6D77E5EDD}" dt="2024-10-11T18:40:25.994" v="186"/>
          <ac:spMkLst>
            <pc:docMk/>
            <pc:sldMk cId="3367279324" sldId="269"/>
            <ac:spMk id="5" creationId="{D2D54484-8CEE-D063-40B3-6FDB609D0D75}"/>
          </ac:spMkLst>
        </pc:spChg>
        <pc:spChg chg="mod">
          <ac:chgData name="Alisdair Cunningham" userId="67e8d9ba-4582-42f1-b26c-e866daa7f65b" providerId="ADAL" clId="{364473D0-02F4-49E2-868E-48B6D77E5EDD}" dt="2024-10-11T18:27:33.985" v="2"/>
          <ac:spMkLst>
            <pc:docMk/>
            <pc:sldMk cId="3367279324" sldId="269"/>
            <ac:spMk id="6" creationId="{26EECC7F-4543-0D9F-2982-FAB38FFFE5CD}"/>
          </ac:spMkLst>
        </pc:spChg>
      </pc:sldChg>
      <pc:sldChg chg="modSp">
        <pc:chgData name="Alisdair Cunningham" userId="67e8d9ba-4582-42f1-b26c-e866daa7f65b" providerId="ADAL" clId="{364473D0-02F4-49E2-868E-48B6D77E5EDD}" dt="2024-10-25T19:30:35.330" v="200"/>
        <pc:sldMkLst>
          <pc:docMk/>
          <pc:sldMk cId="3308444308" sldId="270"/>
        </pc:sldMkLst>
        <pc:spChg chg="mod">
          <ac:chgData name="Alisdair Cunningham" userId="67e8d9ba-4582-42f1-b26c-e866daa7f65b" providerId="ADAL" clId="{364473D0-02F4-49E2-868E-48B6D77E5EDD}" dt="2024-10-25T19:30:18.489" v="199"/>
          <ac:spMkLst>
            <pc:docMk/>
            <pc:sldMk cId="3308444308" sldId="270"/>
            <ac:spMk id="2" creationId="{DCC55022-FB6B-03B1-63B3-3DF214375334}"/>
          </ac:spMkLst>
        </pc:spChg>
        <pc:spChg chg="mod">
          <ac:chgData name="Alisdair Cunningham" userId="67e8d9ba-4582-42f1-b26c-e866daa7f65b" providerId="ADAL" clId="{364473D0-02F4-49E2-868E-48B6D77E5EDD}" dt="2024-10-25T19:30:35.330" v="200"/>
          <ac:spMkLst>
            <pc:docMk/>
            <pc:sldMk cId="3308444308" sldId="270"/>
            <ac:spMk id="4" creationId="{51E75A89-223B-C391-8173-2DCD1F72BAED}"/>
          </ac:spMkLst>
        </pc:spChg>
        <pc:spChg chg="mod">
          <ac:chgData name="Alisdair Cunningham" userId="67e8d9ba-4582-42f1-b26c-e866daa7f65b" providerId="ADAL" clId="{364473D0-02F4-49E2-868E-48B6D77E5EDD}" dt="2024-10-11T18:40:25.994" v="186"/>
          <ac:spMkLst>
            <pc:docMk/>
            <pc:sldMk cId="3308444308" sldId="270"/>
            <ac:spMk id="5" creationId="{D2D54484-8CEE-D063-40B3-6FDB609D0D75}"/>
          </ac:spMkLst>
        </pc:spChg>
        <pc:spChg chg="mod">
          <ac:chgData name="Alisdair Cunningham" userId="67e8d9ba-4582-42f1-b26c-e866daa7f65b" providerId="ADAL" clId="{364473D0-02F4-49E2-868E-48B6D77E5EDD}" dt="2024-10-11T18:27:33.985" v="2"/>
          <ac:spMkLst>
            <pc:docMk/>
            <pc:sldMk cId="3308444308" sldId="270"/>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736117259" sldId="271"/>
        </pc:sldMkLst>
        <pc:spChg chg="mod">
          <ac:chgData name="Alisdair Cunningham" userId="67e8d9ba-4582-42f1-b26c-e866daa7f65b" providerId="ADAL" clId="{364473D0-02F4-49E2-868E-48B6D77E5EDD}" dt="2024-10-25T19:30:18.489" v="199"/>
          <ac:spMkLst>
            <pc:docMk/>
            <pc:sldMk cId="736117259" sldId="271"/>
            <ac:spMk id="2" creationId="{DCC55022-FB6B-03B1-63B3-3DF214375334}"/>
          </ac:spMkLst>
        </pc:spChg>
        <pc:spChg chg="mod">
          <ac:chgData name="Alisdair Cunningham" userId="67e8d9ba-4582-42f1-b26c-e866daa7f65b" providerId="ADAL" clId="{364473D0-02F4-49E2-868E-48B6D77E5EDD}" dt="2024-10-25T19:30:35.330" v="200"/>
          <ac:spMkLst>
            <pc:docMk/>
            <pc:sldMk cId="736117259" sldId="271"/>
            <ac:spMk id="4" creationId="{51E75A89-223B-C391-8173-2DCD1F72BAED}"/>
          </ac:spMkLst>
        </pc:spChg>
        <pc:spChg chg="mod">
          <ac:chgData name="Alisdair Cunningham" userId="67e8d9ba-4582-42f1-b26c-e866daa7f65b" providerId="ADAL" clId="{364473D0-02F4-49E2-868E-48B6D77E5EDD}" dt="2024-10-11T18:40:25.994" v="186"/>
          <ac:spMkLst>
            <pc:docMk/>
            <pc:sldMk cId="736117259" sldId="271"/>
            <ac:spMk id="5" creationId="{D2D54484-8CEE-D063-40B3-6FDB609D0D75}"/>
          </ac:spMkLst>
        </pc:spChg>
        <pc:spChg chg="mod">
          <ac:chgData name="Alisdair Cunningham" userId="67e8d9ba-4582-42f1-b26c-e866daa7f65b" providerId="ADAL" clId="{364473D0-02F4-49E2-868E-48B6D77E5EDD}" dt="2024-10-11T18:27:33.985" v="2"/>
          <ac:spMkLst>
            <pc:docMk/>
            <pc:sldMk cId="736117259" sldId="271"/>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522621943" sldId="272"/>
        </pc:sldMkLst>
        <pc:spChg chg="mod">
          <ac:chgData name="Alisdair Cunningham" userId="67e8d9ba-4582-42f1-b26c-e866daa7f65b" providerId="ADAL" clId="{364473D0-02F4-49E2-868E-48B6D77E5EDD}" dt="2024-10-25T19:30:18.489" v="199"/>
          <ac:spMkLst>
            <pc:docMk/>
            <pc:sldMk cId="522621943" sldId="272"/>
            <ac:spMk id="2" creationId="{DCC55022-FB6B-03B1-63B3-3DF214375334}"/>
          </ac:spMkLst>
        </pc:spChg>
        <pc:spChg chg="mod">
          <ac:chgData name="Alisdair Cunningham" userId="67e8d9ba-4582-42f1-b26c-e866daa7f65b" providerId="ADAL" clId="{364473D0-02F4-49E2-868E-48B6D77E5EDD}" dt="2024-10-25T19:30:35.330" v="200"/>
          <ac:spMkLst>
            <pc:docMk/>
            <pc:sldMk cId="522621943" sldId="272"/>
            <ac:spMk id="4" creationId="{51E75A89-223B-C391-8173-2DCD1F72BAED}"/>
          </ac:spMkLst>
        </pc:spChg>
        <pc:spChg chg="mod">
          <ac:chgData name="Alisdair Cunningham" userId="67e8d9ba-4582-42f1-b26c-e866daa7f65b" providerId="ADAL" clId="{364473D0-02F4-49E2-868E-48B6D77E5EDD}" dt="2024-10-11T18:40:25.994" v="186"/>
          <ac:spMkLst>
            <pc:docMk/>
            <pc:sldMk cId="522621943" sldId="272"/>
            <ac:spMk id="5" creationId="{D2D54484-8CEE-D063-40B3-6FDB609D0D75}"/>
          </ac:spMkLst>
        </pc:spChg>
        <pc:spChg chg="mod">
          <ac:chgData name="Alisdair Cunningham" userId="67e8d9ba-4582-42f1-b26c-e866daa7f65b" providerId="ADAL" clId="{364473D0-02F4-49E2-868E-48B6D77E5EDD}" dt="2024-10-11T18:27:33.985" v="2"/>
          <ac:spMkLst>
            <pc:docMk/>
            <pc:sldMk cId="522621943" sldId="272"/>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4200455217" sldId="273"/>
        </pc:sldMkLst>
        <pc:spChg chg="mod">
          <ac:chgData name="Alisdair Cunningham" userId="67e8d9ba-4582-42f1-b26c-e866daa7f65b" providerId="ADAL" clId="{364473D0-02F4-49E2-868E-48B6D77E5EDD}" dt="2024-10-25T19:30:18.489" v="199"/>
          <ac:spMkLst>
            <pc:docMk/>
            <pc:sldMk cId="4200455217" sldId="273"/>
            <ac:spMk id="2" creationId="{DCC55022-FB6B-03B1-63B3-3DF214375334}"/>
          </ac:spMkLst>
        </pc:spChg>
        <pc:spChg chg="mod">
          <ac:chgData name="Alisdair Cunningham" userId="67e8d9ba-4582-42f1-b26c-e866daa7f65b" providerId="ADAL" clId="{364473D0-02F4-49E2-868E-48B6D77E5EDD}" dt="2024-10-25T19:30:35.330" v="200"/>
          <ac:spMkLst>
            <pc:docMk/>
            <pc:sldMk cId="4200455217" sldId="273"/>
            <ac:spMk id="4" creationId="{51E75A89-223B-C391-8173-2DCD1F72BAED}"/>
          </ac:spMkLst>
        </pc:spChg>
        <pc:spChg chg="mod">
          <ac:chgData name="Alisdair Cunningham" userId="67e8d9ba-4582-42f1-b26c-e866daa7f65b" providerId="ADAL" clId="{364473D0-02F4-49E2-868E-48B6D77E5EDD}" dt="2024-10-11T18:40:25.994" v="186"/>
          <ac:spMkLst>
            <pc:docMk/>
            <pc:sldMk cId="4200455217" sldId="273"/>
            <ac:spMk id="5" creationId="{D2D54484-8CEE-D063-40B3-6FDB609D0D75}"/>
          </ac:spMkLst>
        </pc:spChg>
        <pc:spChg chg="mod">
          <ac:chgData name="Alisdair Cunningham" userId="67e8d9ba-4582-42f1-b26c-e866daa7f65b" providerId="ADAL" clId="{364473D0-02F4-49E2-868E-48B6D77E5EDD}" dt="2024-10-11T18:27:33.985" v="2"/>
          <ac:spMkLst>
            <pc:docMk/>
            <pc:sldMk cId="4200455217" sldId="273"/>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477742977" sldId="274"/>
        </pc:sldMkLst>
        <pc:spChg chg="mod">
          <ac:chgData name="Alisdair Cunningham" userId="67e8d9ba-4582-42f1-b26c-e866daa7f65b" providerId="ADAL" clId="{364473D0-02F4-49E2-868E-48B6D77E5EDD}" dt="2024-10-25T19:30:18.489" v="199"/>
          <ac:spMkLst>
            <pc:docMk/>
            <pc:sldMk cId="1477742977" sldId="274"/>
            <ac:spMk id="2" creationId="{DCC55022-FB6B-03B1-63B3-3DF214375334}"/>
          </ac:spMkLst>
        </pc:spChg>
        <pc:spChg chg="mod">
          <ac:chgData name="Alisdair Cunningham" userId="67e8d9ba-4582-42f1-b26c-e866daa7f65b" providerId="ADAL" clId="{364473D0-02F4-49E2-868E-48B6D77E5EDD}" dt="2024-10-25T19:30:35.330" v="200"/>
          <ac:spMkLst>
            <pc:docMk/>
            <pc:sldMk cId="1477742977" sldId="274"/>
            <ac:spMk id="4" creationId="{51E75A89-223B-C391-8173-2DCD1F72BAED}"/>
          </ac:spMkLst>
        </pc:spChg>
        <pc:spChg chg="mod">
          <ac:chgData name="Alisdair Cunningham" userId="67e8d9ba-4582-42f1-b26c-e866daa7f65b" providerId="ADAL" clId="{364473D0-02F4-49E2-868E-48B6D77E5EDD}" dt="2024-10-11T18:40:25.994" v="186"/>
          <ac:spMkLst>
            <pc:docMk/>
            <pc:sldMk cId="1477742977" sldId="274"/>
            <ac:spMk id="5" creationId="{D2D54484-8CEE-D063-40B3-6FDB609D0D75}"/>
          </ac:spMkLst>
        </pc:spChg>
        <pc:spChg chg="mod">
          <ac:chgData name="Alisdair Cunningham" userId="67e8d9ba-4582-42f1-b26c-e866daa7f65b" providerId="ADAL" clId="{364473D0-02F4-49E2-868E-48B6D77E5EDD}" dt="2024-10-11T18:27:33.985" v="2"/>
          <ac:spMkLst>
            <pc:docMk/>
            <pc:sldMk cId="1477742977" sldId="274"/>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3422201969" sldId="275"/>
        </pc:sldMkLst>
        <pc:spChg chg="mod">
          <ac:chgData name="Alisdair Cunningham" userId="67e8d9ba-4582-42f1-b26c-e866daa7f65b" providerId="ADAL" clId="{364473D0-02F4-49E2-868E-48B6D77E5EDD}" dt="2024-10-25T19:30:18.489" v="199"/>
          <ac:spMkLst>
            <pc:docMk/>
            <pc:sldMk cId="3422201969" sldId="275"/>
            <ac:spMk id="2" creationId="{DCC55022-FB6B-03B1-63B3-3DF214375334}"/>
          </ac:spMkLst>
        </pc:spChg>
        <pc:spChg chg="mod">
          <ac:chgData name="Alisdair Cunningham" userId="67e8d9ba-4582-42f1-b26c-e866daa7f65b" providerId="ADAL" clId="{364473D0-02F4-49E2-868E-48B6D77E5EDD}" dt="2024-10-25T19:30:35.330" v="200"/>
          <ac:spMkLst>
            <pc:docMk/>
            <pc:sldMk cId="3422201969" sldId="275"/>
            <ac:spMk id="4" creationId="{51E75A89-223B-C391-8173-2DCD1F72BAED}"/>
          </ac:spMkLst>
        </pc:spChg>
        <pc:spChg chg="mod">
          <ac:chgData name="Alisdair Cunningham" userId="67e8d9ba-4582-42f1-b26c-e866daa7f65b" providerId="ADAL" clId="{364473D0-02F4-49E2-868E-48B6D77E5EDD}" dt="2024-10-11T18:40:25.994" v="186"/>
          <ac:spMkLst>
            <pc:docMk/>
            <pc:sldMk cId="3422201969" sldId="275"/>
            <ac:spMk id="5" creationId="{D2D54484-8CEE-D063-40B3-6FDB609D0D75}"/>
          </ac:spMkLst>
        </pc:spChg>
        <pc:spChg chg="mod">
          <ac:chgData name="Alisdair Cunningham" userId="67e8d9ba-4582-42f1-b26c-e866daa7f65b" providerId="ADAL" clId="{364473D0-02F4-49E2-868E-48B6D77E5EDD}" dt="2024-10-11T18:27:33.985" v="2"/>
          <ac:spMkLst>
            <pc:docMk/>
            <pc:sldMk cId="3422201969" sldId="275"/>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303878611" sldId="276"/>
        </pc:sldMkLst>
        <pc:spChg chg="mod">
          <ac:chgData name="Alisdair Cunningham" userId="67e8d9ba-4582-42f1-b26c-e866daa7f65b" providerId="ADAL" clId="{364473D0-02F4-49E2-868E-48B6D77E5EDD}" dt="2024-10-25T19:30:18.489" v="199"/>
          <ac:spMkLst>
            <pc:docMk/>
            <pc:sldMk cId="303878611" sldId="276"/>
            <ac:spMk id="2" creationId="{DCC55022-FB6B-03B1-63B3-3DF214375334}"/>
          </ac:spMkLst>
        </pc:spChg>
        <pc:spChg chg="mod">
          <ac:chgData name="Alisdair Cunningham" userId="67e8d9ba-4582-42f1-b26c-e866daa7f65b" providerId="ADAL" clId="{364473D0-02F4-49E2-868E-48B6D77E5EDD}" dt="2024-10-25T19:30:35.330" v="200"/>
          <ac:spMkLst>
            <pc:docMk/>
            <pc:sldMk cId="303878611" sldId="276"/>
            <ac:spMk id="4" creationId="{51E75A89-223B-C391-8173-2DCD1F72BAED}"/>
          </ac:spMkLst>
        </pc:spChg>
        <pc:spChg chg="mod">
          <ac:chgData name="Alisdair Cunningham" userId="67e8d9ba-4582-42f1-b26c-e866daa7f65b" providerId="ADAL" clId="{364473D0-02F4-49E2-868E-48B6D77E5EDD}" dt="2024-10-11T18:40:25.994" v="186"/>
          <ac:spMkLst>
            <pc:docMk/>
            <pc:sldMk cId="303878611" sldId="276"/>
            <ac:spMk id="5" creationId="{D2D54484-8CEE-D063-40B3-6FDB609D0D75}"/>
          </ac:spMkLst>
        </pc:spChg>
        <pc:spChg chg="mod">
          <ac:chgData name="Alisdair Cunningham" userId="67e8d9ba-4582-42f1-b26c-e866daa7f65b" providerId="ADAL" clId="{364473D0-02F4-49E2-868E-48B6D77E5EDD}" dt="2024-10-11T18:27:33.985" v="2"/>
          <ac:spMkLst>
            <pc:docMk/>
            <pc:sldMk cId="303878611" sldId="276"/>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448442724" sldId="277"/>
        </pc:sldMkLst>
        <pc:spChg chg="mod">
          <ac:chgData name="Alisdair Cunningham" userId="67e8d9ba-4582-42f1-b26c-e866daa7f65b" providerId="ADAL" clId="{364473D0-02F4-49E2-868E-48B6D77E5EDD}" dt="2024-10-25T19:30:18.489" v="199"/>
          <ac:spMkLst>
            <pc:docMk/>
            <pc:sldMk cId="448442724" sldId="277"/>
            <ac:spMk id="2" creationId="{DCC55022-FB6B-03B1-63B3-3DF214375334}"/>
          </ac:spMkLst>
        </pc:spChg>
        <pc:spChg chg="mod">
          <ac:chgData name="Alisdair Cunningham" userId="67e8d9ba-4582-42f1-b26c-e866daa7f65b" providerId="ADAL" clId="{364473D0-02F4-49E2-868E-48B6D77E5EDD}" dt="2024-10-25T19:30:35.330" v="200"/>
          <ac:spMkLst>
            <pc:docMk/>
            <pc:sldMk cId="448442724" sldId="277"/>
            <ac:spMk id="4" creationId="{51E75A89-223B-C391-8173-2DCD1F72BAED}"/>
          </ac:spMkLst>
        </pc:spChg>
        <pc:spChg chg="mod">
          <ac:chgData name="Alisdair Cunningham" userId="67e8d9ba-4582-42f1-b26c-e866daa7f65b" providerId="ADAL" clId="{364473D0-02F4-49E2-868E-48B6D77E5EDD}" dt="2024-10-11T18:40:25.994" v="186"/>
          <ac:spMkLst>
            <pc:docMk/>
            <pc:sldMk cId="448442724" sldId="277"/>
            <ac:spMk id="5" creationId="{D2D54484-8CEE-D063-40B3-6FDB609D0D75}"/>
          </ac:spMkLst>
        </pc:spChg>
        <pc:spChg chg="mod">
          <ac:chgData name="Alisdair Cunningham" userId="67e8d9ba-4582-42f1-b26c-e866daa7f65b" providerId="ADAL" clId="{364473D0-02F4-49E2-868E-48B6D77E5EDD}" dt="2024-10-11T18:27:33.985" v="2"/>
          <ac:spMkLst>
            <pc:docMk/>
            <pc:sldMk cId="448442724" sldId="277"/>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2831858706" sldId="278"/>
        </pc:sldMkLst>
        <pc:spChg chg="mod">
          <ac:chgData name="Alisdair Cunningham" userId="67e8d9ba-4582-42f1-b26c-e866daa7f65b" providerId="ADAL" clId="{364473D0-02F4-49E2-868E-48B6D77E5EDD}" dt="2024-10-25T19:30:18.489" v="199"/>
          <ac:spMkLst>
            <pc:docMk/>
            <pc:sldMk cId="2831858706" sldId="278"/>
            <ac:spMk id="2" creationId="{DCC55022-FB6B-03B1-63B3-3DF214375334}"/>
          </ac:spMkLst>
        </pc:spChg>
        <pc:spChg chg="mod">
          <ac:chgData name="Alisdair Cunningham" userId="67e8d9ba-4582-42f1-b26c-e866daa7f65b" providerId="ADAL" clId="{364473D0-02F4-49E2-868E-48B6D77E5EDD}" dt="2024-10-25T19:30:35.330" v="200"/>
          <ac:spMkLst>
            <pc:docMk/>
            <pc:sldMk cId="2831858706" sldId="278"/>
            <ac:spMk id="4" creationId="{51E75A89-223B-C391-8173-2DCD1F72BAED}"/>
          </ac:spMkLst>
        </pc:spChg>
        <pc:spChg chg="mod">
          <ac:chgData name="Alisdair Cunningham" userId="67e8d9ba-4582-42f1-b26c-e866daa7f65b" providerId="ADAL" clId="{364473D0-02F4-49E2-868E-48B6D77E5EDD}" dt="2024-10-11T18:40:25.994" v="186"/>
          <ac:spMkLst>
            <pc:docMk/>
            <pc:sldMk cId="2831858706" sldId="278"/>
            <ac:spMk id="5" creationId="{D2D54484-8CEE-D063-40B3-6FDB609D0D75}"/>
          </ac:spMkLst>
        </pc:spChg>
        <pc:spChg chg="mod">
          <ac:chgData name="Alisdair Cunningham" userId="67e8d9ba-4582-42f1-b26c-e866daa7f65b" providerId="ADAL" clId="{364473D0-02F4-49E2-868E-48B6D77E5EDD}" dt="2024-10-11T18:27:33.985" v="2"/>
          <ac:spMkLst>
            <pc:docMk/>
            <pc:sldMk cId="2831858706" sldId="278"/>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654940042" sldId="279"/>
        </pc:sldMkLst>
        <pc:spChg chg="mod">
          <ac:chgData name="Alisdair Cunningham" userId="67e8d9ba-4582-42f1-b26c-e866daa7f65b" providerId="ADAL" clId="{364473D0-02F4-49E2-868E-48B6D77E5EDD}" dt="2024-10-25T19:30:18.489" v="199"/>
          <ac:spMkLst>
            <pc:docMk/>
            <pc:sldMk cId="1654940042" sldId="279"/>
            <ac:spMk id="2" creationId="{DCC55022-FB6B-03B1-63B3-3DF214375334}"/>
          </ac:spMkLst>
        </pc:spChg>
        <pc:spChg chg="mod">
          <ac:chgData name="Alisdair Cunningham" userId="67e8d9ba-4582-42f1-b26c-e866daa7f65b" providerId="ADAL" clId="{364473D0-02F4-49E2-868E-48B6D77E5EDD}" dt="2024-10-25T19:30:35.330" v="200"/>
          <ac:spMkLst>
            <pc:docMk/>
            <pc:sldMk cId="1654940042" sldId="279"/>
            <ac:spMk id="4" creationId="{51E75A89-223B-C391-8173-2DCD1F72BAED}"/>
          </ac:spMkLst>
        </pc:spChg>
        <pc:spChg chg="mod">
          <ac:chgData name="Alisdair Cunningham" userId="67e8d9ba-4582-42f1-b26c-e866daa7f65b" providerId="ADAL" clId="{364473D0-02F4-49E2-868E-48B6D77E5EDD}" dt="2024-10-11T18:40:25.994" v="186"/>
          <ac:spMkLst>
            <pc:docMk/>
            <pc:sldMk cId="1654940042" sldId="279"/>
            <ac:spMk id="5" creationId="{D2D54484-8CEE-D063-40B3-6FDB609D0D75}"/>
          </ac:spMkLst>
        </pc:spChg>
        <pc:spChg chg="mod">
          <ac:chgData name="Alisdair Cunningham" userId="67e8d9ba-4582-42f1-b26c-e866daa7f65b" providerId="ADAL" clId="{364473D0-02F4-49E2-868E-48B6D77E5EDD}" dt="2024-10-11T18:27:33.985" v="2"/>
          <ac:spMkLst>
            <pc:docMk/>
            <pc:sldMk cId="1654940042" sldId="279"/>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413440675" sldId="280"/>
        </pc:sldMkLst>
        <pc:spChg chg="mod">
          <ac:chgData name="Alisdair Cunningham" userId="67e8d9ba-4582-42f1-b26c-e866daa7f65b" providerId="ADAL" clId="{364473D0-02F4-49E2-868E-48B6D77E5EDD}" dt="2024-10-25T19:30:18.489" v="199"/>
          <ac:spMkLst>
            <pc:docMk/>
            <pc:sldMk cId="1413440675" sldId="280"/>
            <ac:spMk id="2" creationId="{DCC55022-FB6B-03B1-63B3-3DF214375334}"/>
          </ac:spMkLst>
        </pc:spChg>
        <pc:spChg chg="mod">
          <ac:chgData name="Alisdair Cunningham" userId="67e8d9ba-4582-42f1-b26c-e866daa7f65b" providerId="ADAL" clId="{364473D0-02F4-49E2-868E-48B6D77E5EDD}" dt="2024-10-25T19:30:35.330" v="200"/>
          <ac:spMkLst>
            <pc:docMk/>
            <pc:sldMk cId="1413440675" sldId="280"/>
            <ac:spMk id="4" creationId="{51E75A89-223B-C391-8173-2DCD1F72BAED}"/>
          </ac:spMkLst>
        </pc:spChg>
        <pc:spChg chg="mod">
          <ac:chgData name="Alisdair Cunningham" userId="67e8d9ba-4582-42f1-b26c-e866daa7f65b" providerId="ADAL" clId="{364473D0-02F4-49E2-868E-48B6D77E5EDD}" dt="2024-10-11T18:40:25.994" v="186"/>
          <ac:spMkLst>
            <pc:docMk/>
            <pc:sldMk cId="1413440675" sldId="280"/>
            <ac:spMk id="5" creationId="{D2D54484-8CEE-D063-40B3-6FDB609D0D75}"/>
          </ac:spMkLst>
        </pc:spChg>
        <pc:spChg chg="mod">
          <ac:chgData name="Alisdair Cunningham" userId="67e8d9ba-4582-42f1-b26c-e866daa7f65b" providerId="ADAL" clId="{364473D0-02F4-49E2-868E-48B6D77E5EDD}" dt="2024-10-11T18:27:33.985" v="2"/>
          <ac:spMkLst>
            <pc:docMk/>
            <pc:sldMk cId="1413440675" sldId="280"/>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2723439120" sldId="281"/>
        </pc:sldMkLst>
        <pc:spChg chg="mod">
          <ac:chgData name="Alisdair Cunningham" userId="67e8d9ba-4582-42f1-b26c-e866daa7f65b" providerId="ADAL" clId="{364473D0-02F4-49E2-868E-48B6D77E5EDD}" dt="2024-10-25T19:30:18.489" v="199"/>
          <ac:spMkLst>
            <pc:docMk/>
            <pc:sldMk cId="2723439120" sldId="281"/>
            <ac:spMk id="2" creationId="{DCC55022-FB6B-03B1-63B3-3DF214375334}"/>
          </ac:spMkLst>
        </pc:spChg>
        <pc:spChg chg="mod">
          <ac:chgData name="Alisdair Cunningham" userId="67e8d9ba-4582-42f1-b26c-e866daa7f65b" providerId="ADAL" clId="{364473D0-02F4-49E2-868E-48B6D77E5EDD}" dt="2024-10-25T19:30:35.330" v="200"/>
          <ac:spMkLst>
            <pc:docMk/>
            <pc:sldMk cId="2723439120" sldId="281"/>
            <ac:spMk id="4" creationId="{51E75A89-223B-C391-8173-2DCD1F72BAED}"/>
          </ac:spMkLst>
        </pc:spChg>
        <pc:spChg chg="mod">
          <ac:chgData name="Alisdair Cunningham" userId="67e8d9ba-4582-42f1-b26c-e866daa7f65b" providerId="ADAL" clId="{364473D0-02F4-49E2-868E-48B6D77E5EDD}" dt="2024-10-11T18:40:25.994" v="186"/>
          <ac:spMkLst>
            <pc:docMk/>
            <pc:sldMk cId="2723439120" sldId="281"/>
            <ac:spMk id="5" creationId="{D2D54484-8CEE-D063-40B3-6FDB609D0D75}"/>
          </ac:spMkLst>
        </pc:spChg>
        <pc:spChg chg="mod">
          <ac:chgData name="Alisdair Cunningham" userId="67e8d9ba-4582-42f1-b26c-e866daa7f65b" providerId="ADAL" clId="{364473D0-02F4-49E2-868E-48B6D77E5EDD}" dt="2024-10-11T18:27:33.985" v="2"/>
          <ac:spMkLst>
            <pc:docMk/>
            <pc:sldMk cId="2723439120" sldId="281"/>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846747891" sldId="282"/>
        </pc:sldMkLst>
        <pc:spChg chg="mod">
          <ac:chgData name="Alisdair Cunningham" userId="67e8d9ba-4582-42f1-b26c-e866daa7f65b" providerId="ADAL" clId="{364473D0-02F4-49E2-868E-48B6D77E5EDD}" dt="2024-10-25T19:30:18.489" v="199"/>
          <ac:spMkLst>
            <pc:docMk/>
            <pc:sldMk cId="846747891" sldId="282"/>
            <ac:spMk id="2" creationId="{DCC55022-FB6B-03B1-63B3-3DF214375334}"/>
          </ac:spMkLst>
        </pc:spChg>
        <pc:spChg chg="mod">
          <ac:chgData name="Alisdair Cunningham" userId="67e8d9ba-4582-42f1-b26c-e866daa7f65b" providerId="ADAL" clId="{364473D0-02F4-49E2-868E-48B6D77E5EDD}" dt="2024-10-25T19:30:35.330" v="200"/>
          <ac:spMkLst>
            <pc:docMk/>
            <pc:sldMk cId="846747891" sldId="282"/>
            <ac:spMk id="4" creationId="{51E75A89-223B-C391-8173-2DCD1F72BAED}"/>
          </ac:spMkLst>
        </pc:spChg>
        <pc:spChg chg="mod">
          <ac:chgData name="Alisdair Cunningham" userId="67e8d9ba-4582-42f1-b26c-e866daa7f65b" providerId="ADAL" clId="{364473D0-02F4-49E2-868E-48B6D77E5EDD}" dt="2024-10-11T18:40:25.994" v="186"/>
          <ac:spMkLst>
            <pc:docMk/>
            <pc:sldMk cId="846747891" sldId="282"/>
            <ac:spMk id="5" creationId="{D2D54484-8CEE-D063-40B3-6FDB609D0D75}"/>
          </ac:spMkLst>
        </pc:spChg>
        <pc:spChg chg="mod">
          <ac:chgData name="Alisdair Cunningham" userId="67e8d9ba-4582-42f1-b26c-e866daa7f65b" providerId="ADAL" clId="{364473D0-02F4-49E2-868E-48B6D77E5EDD}" dt="2024-10-11T18:27:33.985" v="2"/>
          <ac:spMkLst>
            <pc:docMk/>
            <pc:sldMk cId="846747891" sldId="282"/>
            <ac:spMk id="8" creationId="{C39BE701-A67E-5BFD-B044-ECF13A621788}"/>
          </ac:spMkLst>
        </pc:spChg>
      </pc:sldChg>
      <pc:sldChg chg="modSp mod">
        <pc:chgData name="Alisdair Cunningham" userId="67e8d9ba-4582-42f1-b26c-e866daa7f65b" providerId="ADAL" clId="{364473D0-02F4-49E2-868E-48B6D77E5EDD}" dt="2024-10-25T19:30:35.330" v="200"/>
        <pc:sldMkLst>
          <pc:docMk/>
          <pc:sldMk cId="2773719451" sldId="284"/>
        </pc:sldMkLst>
        <pc:spChg chg="mod">
          <ac:chgData name="Alisdair Cunningham" userId="67e8d9ba-4582-42f1-b26c-e866daa7f65b" providerId="ADAL" clId="{364473D0-02F4-49E2-868E-48B6D77E5EDD}" dt="2024-10-25T19:30:18.489" v="199"/>
          <ac:spMkLst>
            <pc:docMk/>
            <pc:sldMk cId="2773719451" sldId="284"/>
            <ac:spMk id="2" creationId="{DCC55022-FB6B-03B1-63B3-3DF214375334}"/>
          </ac:spMkLst>
        </pc:spChg>
        <pc:spChg chg="mod">
          <ac:chgData name="Alisdair Cunningham" userId="67e8d9ba-4582-42f1-b26c-e866daa7f65b" providerId="ADAL" clId="{364473D0-02F4-49E2-868E-48B6D77E5EDD}" dt="2024-10-11T18:40:56.941" v="196" actId="14100"/>
          <ac:spMkLst>
            <pc:docMk/>
            <pc:sldMk cId="2773719451" sldId="284"/>
            <ac:spMk id="3" creationId="{B35224D3-9A3F-668C-502C-59F5B20D04EC}"/>
          </ac:spMkLst>
        </pc:spChg>
        <pc:spChg chg="mod">
          <ac:chgData name="Alisdair Cunningham" userId="67e8d9ba-4582-42f1-b26c-e866daa7f65b" providerId="ADAL" clId="{364473D0-02F4-49E2-868E-48B6D77E5EDD}" dt="2024-10-25T19:30:35.330" v="200"/>
          <ac:spMkLst>
            <pc:docMk/>
            <pc:sldMk cId="2773719451" sldId="284"/>
            <ac:spMk id="4" creationId="{51E75A89-223B-C391-8173-2DCD1F72BAED}"/>
          </ac:spMkLst>
        </pc:spChg>
        <pc:spChg chg="mod">
          <ac:chgData name="Alisdair Cunningham" userId="67e8d9ba-4582-42f1-b26c-e866daa7f65b" providerId="ADAL" clId="{364473D0-02F4-49E2-868E-48B6D77E5EDD}" dt="2024-10-11T18:40:25.994" v="186"/>
          <ac:spMkLst>
            <pc:docMk/>
            <pc:sldMk cId="2773719451" sldId="284"/>
            <ac:spMk id="5" creationId="{D2D54484-8CEE-D063-40B3-6FDB609D0D75}"/>
          </ac:spMkLst>
        </pc:spChg>
        <pc:spChg chg="mod">
          <ac:chgData name="Alisdair Cunningham" userId="67e8d9ba-4582-42f1-b26c-e866daa7f65b" providerId="ADAL" clId="{364473D0-02F4-49E2-868E-48B6D77E5EDD}" dt="2024-10-11T18:27:33.985" v="2"/>
          <ac:spMkLst>
            <pc:docMk/>
            <pc:sldMk cId="2773719451" sldId="284"/>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313530736" sldId="285"/>
        </pc:sldMkLst>
        <pc:spChg chg="mod">
          <ac:chgData name="Alisdair Cunningham" userId="67e8d9ba-4582-42f1-b26c-e866daa7f65b" providerId="ADAL" clId="{364473D0-02F4-49E2-868E-48B6D77E5EDD}" dt="2024-10-25T19:30:18.489" v="199"/>
          <ac:spMkLst>
            <pc:docMk/>
            <pc:sldMk cId="1313530736" sldId="285"/>
            <ac:spMk id="2" creationId="{DCC55022-FB6B-03B1-63B3-3DF214375334}"/>
          </ac:spMkLst>
        </pc:spChg>
        <pc:spChg chg="mod">
          <ac:chgData name="Alisdair Cunningham" userId="67e8d9ba-4582-42f1-b26c-e866daa7f65b" providerId="ADAL" clId="{364473D0-02F4-49E2-868E-48B6D77E5EDD}" dt="2024-10-25T19:30:35.330" v="200"/>
          <ac:spMkLst>
            <pc:docMk/>
            <pc:sldMk cId="1313530736" sldId="285"/>
            <ac:spMk id="4" creationId="{51E75A89-223B-C391-8173-2DCD1F72BAED}"/>
          </ac:spMkLst>
        </pc:spChg>
        <pc:spChg chg="mod">
          <ac:chgData name="Alisdair Cunningham" userId="67e8d9ba-4582-42f1-b26c-e866daa7f65b" providerId="ADAL" clId="{364473D0-02F4-49E2-868E-48B6D77E5EDD}" dt="2024-10-11T18:40:25.994" v="186"/>
          <ac:spMkLst>
            <pc:docMk/>
            <pc:sldMk cId="1313530736" sldId="285"/>
            <ac:spMk id="5" creationId="{D2D54484-8CEE-D063-40B3-6FDB609D0D75}"/>
          </ac:spMkLst>
        </pc:spChg>
        <pc:spChg chg="mod">
          <ac:chgData name="Alisdair Cunningham" userId="67e8d9ba-4582-42f1-b26c-e866daa7f65b" providerId="ADAL" clId="{364473D0-02F4-49E2-868E-48B6D77E5EDD}" dt="2024-10-11T18:27:33.985" v="2"/>
          <ac:spMkLst>
            <pc:docMk/>
            <pc:sldMk cId="1313530736" sldId="285"/>
            <ac:spMk id="8" creationId="{C39BE701-A67E-5BFD-B044-ECF13A621788}"/>
          </ac:spMkLst>
        </pc:spChg>
      </pc:sldChg>
      <pc:sldChg chg="modSp">
        <pc:chgData name="Alisdair Cunningham" userId="67e8d9ba-4582-42f1-b26c-e866daa7f65b" providerId="ADAL" clId="{364473D0-02F4-49E2-868E-48B6D77E5EDD}" dt="2024-10-25T19:30:35.330" v="200"/>
        <pc:sldMkLst>
          <pc:docMk/>
          <pc:sldMk cId="139436234" sldId="286"/>
        </pc:sldMkLst>
        <pc:spChg chg="mod">
          <ac:chgData name="Alisdair Cunningham" userId="67e8d9ba-4582-42f1-b26c-e866daa7f65b" providerId="ADAL" clId="{364473D0-02F4-49E2-868E-48B6D77E5EDD}" dt="2024-10-25T19:30:18.489" v="199"/>
          <ac:spMkLst>
            <pc:docMk/>
            <pc:sldMk cId="139436234" sldId="286"/>
            <ac:spMk id="2" creationId="{DCC55022-FB6B-03B1-63B3-3DF214375334}"/>
          </ac:spMkLst>
        </pc:spChg>
        <pc:spChg chg="mod">
          <ac:chgData name="Alisdair Cunningham" userId="67e8d9ba-4582-42f1-b26c-e866daa7f65b" providerId="ADAL" clId="{364473D0-02F4-49E2-868E-48B6D77E5EDD}" dt="2024-10-25T19:30:35.330" v="200"/>
          <ac:spMkLst>
            <pc:docMk/>
            <pc:sldMk cId="139436234" sldId="286"/>
            <ac:spMk id="7" creationId="{3E895D7F-9255-D679-CFD7-2AD44F315605}"/>
          </ac:spMkLst>
        </pc:spChg>
        <pc:spChg chg="mod">
          <ac:chgData name="Alisdair Cunningham" userId="67e8d9ba-4582-42f1-b26c-e866daa7f65b" providerId="ADAL" clId="{364473D0-02F4-49E2-868E-48B6D77E5EDD}" dt="2024-10-11T18:27:33.985" v="2"/>
          <ac:spMkLst>
            <pc:docMk/>
            <pc:sldMk cId="139436234" sldId="286"/>
            <ac:spMk id="8" creationId="{C39BE701-A67E-5BFD-B044-ECF13A621788}"/>
          </ac:spMkLst>
        </pc:spChg>
      </pc:sldChg>
      <pc:sldChg chg="modSp mod">
        <pc:chgData name="Alisdair Cunningham" userId="67e8d9ba-4582-42f1-b26c-e866daa7f65b" providerId="ADAL" clId="{364473D0-02F4-49E2-868E-48B6D77E5EDD}" dt="2024-10-25T19:30:35.330" v="200"/>
        <pc:sldMkLst>
          <pc:docMk/>
          <pc:sldMk cId="1351001738" sldId="287"/>
        </pc:sldMkLst>
        <pc:spChg chg="mod">
          <ac:chgData name="Alisdair Cunningham" userId="67e8d9ba-4582-42f1-b26c-e866daa7f65b" providerId="ADAL" clId="{364473D0-02F4-49E2-868E-48B6D77E5EDD}" dt="2024-10-25T19:30:18.489" v="199"/>
          <ac:spMkLst>
            <pc:docMk/>
            <pc:sldMk cId="1351001738" sldId="287"/>
            <ac:spMk id="2" creationId="{DCC55022-FB6B-03B1-63B3-3DF214375334}"/>
          </ac:spMkLst>
        </pc:spChg>
        <pc:spChg chg="mod">
          <ac:chgData name="Alisdair Cunningham" userId="67e8d9ba-4582-42f1-b26c-e866daa7f65b" providerId="ADAL" clId="{364473D0-02F4-49E2-868E-48B6D77E5EDD}" dt="2024-10-25T19:30:35.330" v="200"/>
          <ac:spMkLst>
            <pc:docMk/>
            <pc:sldMk cId="1351001738" sldId="287"/>
            <ac:spMk id="4" creationId="{51E75A89-223B-C391-8173-2DCD1F72BAED}"/>
          </ac:spMkLst>
        </pc:spChg>
        <pc:spChg chg="mod">
          <ac:chgData name="Alisdair Cunningham" userId="67e8d9ba-4582-42f1-b26c-e866daa7f65b" providerId="ADAL" clId="{364473D0-02F4-49E2-868E-48B6D77E5EDD}" dt="2024-10-11T18:40:25.994" v="186"/>
          <ac:spMkLst>
            <pc:docMk/>
            <pc:sldMk cId="1351001738" sldId="287"/>
            <ac:spMk id="5" creationId="{D2D54484-8CEE-D063-40B3-6FDB609D0D75}"/>
          </ac:spMkLst>
        </pc:spChg>
        <pc:spChg chg="mod">
          <ac:chgData name="Alisdair Cunningham" userId="67e8d9ba-4582-42f1-b26c-e866daa7f65b" providerId="ADAL" clId="{364473D0-02F4-49E2-868E-48B6D77E5EDD}" dt="2024-10-11T18:27:33.985" v="2"/>
          <ac:spMkLst>
            <pc:docMk/>
            <pc:sldMk cId="1351001738" sldId="287"/>
            <ac:spMk id="8" creationId="{C39BE701-A67E-5BFD-B044-ECF13A621788}"/>
          </ac:spMkLst>
        </pc:spChg>
        <pc:spChg chg="mod">
          <ac:chgData name="Alisdair Cunningham" userId="67e8d9ba-4582-42f1-b26c-e866daa7f65b" providerId="ADAL" clId="{364473D0-02F4-49E2-868E-48B6D77E5EDD}" dt="2024-10-11T18:28:06.797" v="4" actId="1076"/>
          <ac:spMkLst>
            <pc:docMk/>
            <pc:sldMk cId="1351001738" sldId="287"/>
            <ac:spMk id="9" creationId="{10E1875D-56A4-CFF7-3AEF-21BF9ABD5E2E}"/>
          </ac:spMkLst>
        </pc:spChg>
      </pc:sldChg>
      <pc:sldChg chg="modSp add del mod">
        <pc:chgData name="Alisdair Cunningham" userId="67e8d9ba-4582-42f1-b26c-e866daa7f65b" providerId="ADAL" clId="{364473D0-02F4-49E2-868E-48B6D77E5EDD}" dt="2024-10-25T19:30:35.330" v="200"/>
        <pc:sldMkLst>
          <pc:docMk/>
          <pc:sldMk cId="1876448445" sldId="288"/>
        </pc:sldMkLst>
        <pc:spChg chg="mod">
          <ac:chgData name="Alisdair Cunningham" userId="67e8d9ba-4582-42f1-b26c-e866daa7f65b" providerId="ADAL" clId="{364473D0-02F4-49E2-868E-48B6D77E5EDD}" dt="2024-10-25T19:30:18.489" v="199"/>
          <ac:spMkLst>
            <pc:docMk/>
            <pc:sldMk cId="1876448445" sldId="288"/>
            <ac:spMk id="2" creationId="{DCC55022-FB6B-03B1-63B3-3DF214375334}"/>
          </ac:spMkLst>
        </pc:spChg>
        <pc:spChg chg="mod">
          <ac:chgData name="Alisdair Cunningham" userId="67e8d9ba-4582-42f1-b26c-e866daa7f65b" providerId="ADAL" clId="{364473D0-02F4-49E2-868E-48B6D77E5EDD}" dt="2024-10-11T18:40:09.343" v="184" actId="1076"/>
          <ac:spMkLst>
            <pc:docMk/>
            <pc:sldMk cId="1876448445" sldId="288"/>
            <ac:spMk id="3" creationId="{B35224D3-9A3F-668C-502C-59F5B20D04EC}"/>
          </ac:spMkLst>
        </pc:spChg>
        <pc:spChg chg="mod">
          <ac:chgData name="Alisdair Cunningham" userId="67e8d9ba-4582-42f1-b26c-e866daa7f65b" providerId="ADAL" clId="{364473D0-02F4-49E2-868E-48B6D77E5EDD}" dt="2024-10-25T19:30:35.330" v="200"/>
          <ac:spMkLst>
            <pc:docMk/>
            <pc:sldMk cId="1876448445" sldId="288"/>
            <ac:spMk id="4" creationId="{51E75A89-223B-C391-8173-2DCD1F72BAED}"/>
          </ac:spMkLst>
        </pc:spChg>
        <pc:spChg chg="mod">
          <ac:chgData name="Alisdair Cunningham" userId="67e8d9ba-4582-42f1-b26c-e866daa7f65b" providerId="ADAL" clId="{364473D0-02F4-49E2-868E-48B6D77E5EDD}" dt="2024-10-11T18:40:25.994" v="186"/>
          <ac:spMkLst>
            <pc:docMk/>
            <pc:sldMk cId="1876448445" sldId="288"/>
            <ac:spMk id="5" creationId="{D2D54484-8CEE-D063-40B3-6FDB609D0D75}"/>
          </ac:spMkLst>
        </pc:spChg>
        <pc:spChg chg="mod">
          <ac:chgData name="Alisdair Cunningham" userId="67e8d9ba-4582-42f1-b26c-e866daa7f65b" providerId="ADAL" clId="{364473D0-02F4-49E2-868E-48B6D77E5EDD}" dt="2024-10-11T18:30:29.712" v="58" actId="20577"/>
          <ac:spMkLst>
            <pc:docMk/>
            <pc:sldMk cId="1876448445" sldId="288"/>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mericanscientist.org/article/rethinking-the-fall-of-easter-island"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jstor-org.ezproxy.uwtsd.ac.uk/stable/1724745?seq=6"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jstor-org.ezproxy.uwtsd.ac.uk/stable/1724745?seq=6"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jstor-org.ezproxy.uwtsd.ac.uk/stable/1724745?seq=6"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obelprize.org/prizes/economic-sciences/2009/ostrom/biographica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aleph0.clarku.edu/huxley/SM5/fish.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aves-vagues.dfo-mpo.gc.ca/library-bibliotheque/4086232x.pd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59407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Arial" panose="020B0604020202020204" pitchFamily="34" charset="0"/>
              </a:rPr>
              <a:t>Triumph of the Commons: Sustainable Community Practices on Rapa Nui (Easter Island) https://www.mdpi.com/2071-1050/13/21/12118 (Interesting article stating the opposite – sustainable practices allowing for success on limited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helvetica neue"/>
              </a:rPr>
              <a:t>DiNapoli RJ, </a:t>
            </a:r>
            <a:r>
              <a:rPr lang="en-GB" b="0" i="0" dirty="0" err="1">
                <a:solidFill>
                  <a:srgbClr val="222222"/>
                </a:solidFill>
                <a:effectLst/>
                <a:latin typeface="helvetica neue"/>
              </a:rPr>
              <a:t>Lipo</a:t>
            </a:r>
            <a:r>
              <a:rPr lang="en-GB" b="0" i="0" dirty="0">
                <a:solidFill>
                  <a:srgbClr val="222222"/>
                </a:solidFill>
                <a:effectLst/>
                <a:latin typeface="helvetica neue"/>
              </a:rPr>
              <a:t> CP, Hunt TL. Triumph of the Commons: Sustainable Community Practices on Rapa Nui (Easter Island). </a:t>
            </a:r>
            <a:r>
              <a:rPr lang="en-GB" b="0" i="1" dirty="0">
                <a:solidFill>
                  <a:srgbClr val="222222"/>
                </a:solidFill>
                <a:effectLst/>
                <a:latin typeface="helvetica neue"/>
              </a:rPr>
              <a:t>Sustainability</a:t>
            </a:r>
            <a:r>
              <a:rPr lang="en-GB" b="0" i="0" dirty="0">
                <a:solidFill>
                  <a:srgbClr val="222222"/>
                </a:solidFill>
                <a:effectLst/>
                <a:latin typeface="helvetica neue"/>
              </a:rPr>
              <a:t>. 2021; 13(21):12118. https://doi.org/10.3390/su132112118</a:t>
            </a:r>
            <a:endParaRPr lang="en-GB"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00000"/>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Rethinking the Fall of Easter Island | American Scientist</a:t>
            </a:r>
            <a:r>
              <a:rPr lang="en-GB" b="0" i="0" dirty="0">
                <a:solidFill>
                  <a:srgbClr val="000000"/>
                </a:solidFill>
                <a:effectLst/>
                <a:latin typeface="Arial" panose="020B0604020202020204" pitchFamily="34" charset="0"/>
              </a:rPr>
              <a:t> https://www.americanscientist.org/article/rethinking-the-fall-of-easter-island</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268092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227353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Hardin, G. 1968. The tragedy of the commons. Science 162, 1243–8 (https://www-jstor-org.ezproxy.uwtsd.ac.uk/stable/1724745?seq=6 </a:t>
            </a:r>
            <a:r>
              <a:rPr lang="en-GB" dirty="0">
                <a:hlinkClick r:id="rId3"/>
              </a:rPr>
              <a:t>The Tragedy of the Commons on JSTOR (uwtsd.ac.uk)</a:t>
            </a:r>
            <a:r>
              <a:rPr lang="en-GB" dirty="0"/>
              <a:t>)</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887680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Hardin, G. 1968. The tragedy of the commons. Science 162, 1243–8 (https://www-jstor-org.ezproxy.uwtsd.ac.uk/stable/1724745?seq=6 </a:t>
            </a:r>
            <a:r>
              <a:rPr lang="en-GB" dirty="0">
                <a:hlinkClick r:id="rId3"/>
              </a:rPr>
              <a:t>The Tragedy of the Commons on JSTOR (uwtsd.ac.uk)</a:t>
            </a:r>
            <a:r>
              <a:rPr lang="en-GB" dirty="0"/>
              <a:t>)</a:t>
            </a:r>
          </a:p>
          <a:p>
            <a:endParaRPr lang="en-GB" dirty="0"/>
          </a:p>
          <a:p>
            <a:r>
              <a:rPr lang="en-GB" b="0" i="0" dirty="0">
                <a:solidFill>
                  <a:srgbClr val="595959"/>
                </a:solidFill>
                <a:effectLst/>
                <a:latin typeface="Helvetica" panose="020B0604020202020204" pitchFamily="34" charset="0"/>
              </a:rPr>
              <a:t>Rowland W. Corporate Social Responsibility and Garrett Hardin’s “Tragedy of the Commons” as Myth and Reality. </a:t>
            </a:r>
            <a:r>
              <a:rPr lang="en-GB" b="0" i="1" dirty="0">
                <a:solidFill>
                  <a:srgbClr val="595959"/>
                </a:solidFill>
                <a:effectLst/>
                <a:latin typeface="Helvetica" panose="020B0604020202020204" pitchFamily="34" charset="0"/>
              </a:rPr>
              <a:t>Journal of Corporate Citizenship</a:t>
            </a:r>
            <a:r>
              <a:rPr lang="en-GB" b="0" i="0" dirty="0">
                <a:solidFill>
                  <a:srgbClr val="595959"/>
                </a:solidFill>
                <a:effectLst/>
                <a:latin typeface="Helvetica" panose="020B0604020202020204" pitchFamily="34" charset="0"/>
              </a:rPr>
              <a:t>. 2009;(35):109-116. doi:10.9774/GLEAF.4700.2009.au.00010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755186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Hardin, G. 1968. The tragedy of the commons. Science 162, 1243–8 (https://www-jstor-org.ezproxy.uwtsd.ac.uk/stable/1724745?seq=6 </a:t>
            </a:r>
            <a:r>
              <a:rPr lang="en-GB" dirty="0">
                <a:hlinkClick r:id="rId3"/>
              </a:rPr>
              <a:t>The Tragedy of the Commons on JSTOR (uwtsd.ac.uk)</a:t>
            </a:r>
            <a:r>
              <a:rPr lang="en-GB" dirty="0"/>
              <a:t>)</a:t>
            </a:r>
          </a:p>
          <a:p>
            <a:endParaRPr lang="en-GB" dirty="0"/>
          </a:p>
          <a:p>
            <a:r>
              <a:rPr lang="en-GB" b="0" i="0" dirty="0">
                <a:solidFill>
                  <a:srgbClr val="595959"/>
                </a:solidFill>
                <a:effectLst/>
                <a:latin typeface="Helvetica" panose="020B0604020202020204" pitchFamily="34" charset="0"/>
              </a:rPr>
              <a:t>Rowland W. Corporate Social Responsibility and Garrett Hardin’s “Tragedy of the Commons” as Myth and Reality. </a:t>
            </a:r>
            <a:r>
              <a:rPr lang="en-GB" b="0" i="1" dirty="0">
                <a:solidFill>
                  <a:srgbClr val="595959"/>
                </a:solidFill>
                <a:effectLst/>
                <a:latin typeface="Helvetica" panose="020B0604020202020204" pitchFamily="34" charset="0"/>
              </a:rPr>
              <a:t>Journal of Corporate Citizenship</a:t>
            </a:r>
            <a:r>
              <a:rPr lang="en-GB" b="0" i="0" dirty="0">
                <a:solidFill>
                  <a:srgbClr val="595959"/>
                </a:solidFill>
                <a:effectLst/>
                <a:latin typeface="Helvetica" panose="020B0604020202020204" pitchFamily="34" charset="0"/>
              </a:rPr>
              <a:t>. 2009;(35):109-116. doi:10.9774/GLEAF.4700.2009.au.00010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563716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Ostrom, Elinor. 1990. Governing the commons: The evolution of institutions for collective action. Cambridge, U.K.: Cambridge University Press.</a:t>
            </a:r>
          </a:p>
          <a:p>
            <a:endParaRPr lang="en-GB" dirty="0"/>
          </a:p>
          <a:p>
            <a:r>
              <a:rPr lang="en-GB" dirty="0"/>
              <a:t>Figure from: </a:t>
            </a:r>
            <a:r>
              <a:rPr lang="en-GB" b="0" i="0" dirty="0">
                <a:solidFill>
                  <a:srgbClr val="8A8A8D"/>
                </a:solidFill>
                <a:effectLst/>
                <a:latin typeface="Alfred Sans Regular"/>
              </a:rPr>
              <a:t>The Workshop in Political Theory and Policy Analysis at Indiana University, Bloomington. </a:t>
            </a:r>
            <a:r>
              <a:rPr lang="en-GB" dirty="0">
                <a:hlinkClick r:id="rId3"/>
              </a:rPr>
              <a:t>Elinor Ostrom - Biographical (nobelprize.org)</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42899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Inaugural Address, Fisheries Exhibition, London (1883) (clarku.edu)</a:t>
            </a:r>
            <a:r>
              <a:rPr lang="en-GB" dirty="0"/>
              <a:t> http://aleph0.clarku.edu/huxley/SM5/fish.html</a:t>
            </a:r>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230965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3502154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Robert Angus Smith, </a:t>
            </a:r>
            <a:r>
              <a:rPr lang="en-GB" b="0" i="1" dirty="0">
                <a:solidFill>
                  <a:srgbClr val="000000"/>
                </a:solidFill>
                <a:effectLst/>
                <a:latin typeface="Times New Roman" panose="02020603050405020304" pitchFamily="18" charset="0"/>
              </a:rPr>
              <a:t>Air and Rain, the beginnings of a Chemical Climatology</a:t>
            </a:r>
            <a:r>
              <a:rPr lang="en-GB" b="0" i="0" dirty="0">
                <a:solidFill>
                  <a:srgbClr val="000000"/>
                </a:solidFill>
                <a:effectLst/>
                <a:latin typeface="Times New Roman" panose="02020603050405020304" pitchFamily="18" charset="0"/>
              </a:rPr>
              <a:t> (London: Longmans, Green, &amp; Co., 1872)</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Courier New" panose="02070309020205020404" pitchFamily="49" charset="0"/>
              </a:rPr>
              <a:t>Binns, W O, and Redfern, D B. </a:t>
            </a:r>
            <a:r>
              <a:rPr lang="en-GB" b="0" i="1" dirty="0">
                <a:solidFill>
                  <a:srgbClr val="000000"/>
                </a:solidFill>
                <a:effectLst/>
                <a:latin typeface="Courier New" panose="02070309020205020404" pitchFamily="49" charset="0"/>
              </a:rPr>
              <a:t>Acid rain and forest decline in West Germany.</a:t>
            </a:r>
            <a:r>
              <a:rPr lang="en-GB" b="0" i="0" dirty="0">
                <a:solidFill>
                  <a:srgbClr val="000000"/>
                </a:solidFill>
                <a:effectLst/>
                <a:latin typeface="Courier New" panose="02070309020205020404" pitchFamily="49" charset="0"/>
              </a:rPr>
              <a:t> United Kingdom: N. p., 1983. Web.</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998457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2764422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991793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60448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DFO bulletin announcing EFZ https://waves-vagues.dfo-mpo.gc.ca/library-bibliotheque/4086232x.pdf </a:t>
            </a:r>
            <a:r>
              <a:rPr lang="en-GB" dirty="0">
                <a:hlinkClick r:id="rId3"/>
              </a:rPr>
              <a:t>4086232x.pdf (dfo-mpo.gc.ca)</a:t>
            </a:r>
            <a:r>
              <a:rPr lang="en-GB" dirty="0"/>
              <a:t> </a:t>
            </a:r>
          </a:p>
          <a:p>
            <a:r>
              <a:rPr lang="en-GB" b="0" i="0" dirty="0">
                <a:solidFill>
                  <a:srgbClr val="222222"/>
                </a:solidFill>
                <a:effectLst/>
                <a:latin typeface="Arial" panose="020B0604020202020204" pitchFamily="34" charset="0"/>
              </a:rPr>
              <a:t>Steele, Donald H., Raoul Andersen, and John M. Green. "The managed commercial annihilation of northern cod." </a:t>
            </a:r>
            <a:r>
              <a:rPr lang="en-GB" b="0" i="1" dirty="0">
                <a:solidFill>
                  <a:srgbClr val="222222"/>
                </a:solidFill>
                <a:effectLst/>
                <a:latin typeface="Arial" panose="020B0604020202020204" pitchFamily="34" charset="0"/>
              </a:rPr>
              <a:t>Newfoundland Studies</a:t>
            </a:r>
            <a:r>
              <a:rPr lang="en-GB" b="0" i="0" dirty="0">
                <a:solidFill>
                  <a:srgbClr val="222222"/>
                </a:solidFill>
                <a:effectLst/>
                <a:latin typeface="Arial" panose="020B0604020202020204" pitchFamily="34" charset="0"/>
              </a:rPr>
              <a:t> 8.1 (1992): 34-68.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52525"/>
                </a:solidFill>
                <a:effectLst/>
                <a:latin typeface="Arial" panose="020B0604020202020204" pitchFamily="34" charset="0"/>
              </a:rPr>
              <a:t>Mason, F. (2002). The Newfoundland Cod Stock Collapse: A Review and Analysis of Social Factors. Electronic Green Journal, 17.</a:t>
            </a:r>
          </a:p>
          <a:p>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748328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Carlos Flick. “The Movement for Smoke Abatement in 19th-Century Britain.” </a:t>
            </a:r>
            <a:r>
              <a:rPr lang="en-GB" i="1" dirty="0"/>
              <a:t>Technology and Culture</a:t>
            </a:r>
            <a:r>
              <a:rPr lang="en-GB" dirty="0"/>
              <a:t>, vol. 21, no. 1, 1980, pp. 29–50. </a:t>
            </a:r>
            <a:r>
              <a:rPr lang="en-GB" i="1" dirty="0"/>
              <a:t>JSTOR</a:t>
            </a:r>
            <a:r>
              <a:rPr lang="en-GB" dirty="0"/>
              <a:t>, https://doi.org/10.2307/3103986. Accessed 9 Aug.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202122"/>
                </a:solidFill>
                <a:effectLst/>
                <a:latin typeface="Arial" panose="020B0604020202020204" pitchFamily="34" charset="0"/>
              </a:rPr>
              <a:t>Committee on Air Pollution identified domestic housing was also a significant contributor. Also assessed the impact of coal burning on the health of those in the affected areas.</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8787353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333333"/>
                </a:solidFill>
                <a:effectLst/>
                <a:latin typeface="-apple-system"/>
              </a:rPr>
              <a:t>Grennfelt</a:t>
            </a:r>
            <a:r>
              <a:rPr lang="en-GB" b="0" i="0" dirty="0">
                <a:solidFill>
                  <a:srgbClr val="333333"/>
                </a:solidFill>
                <a:effectLst/>
                <a:latin typeface="-apple-system"/>
              </a:rPr>
              <a:t>, P., </a:t>
            </a:r>
            <a:r>
              <a:rPr lang="en-GB" b="0" i="0" dirty="0" err="1">
                <a:solidFill>
                  <a:srgbClr val="333333"/>
                </a:solidFill>
                <a:effectLst/>
                <a:latin typeface="-apple-system"/>
              </a:rPr>
              <a:t>Engleryd</a:t>
            </a:r>
            <a:r>
              <a:rPr lang="en-GB" b="0" i="0" dirty="0">
                <a:solidFill>
                  <a:srgbClr val="333333"/>
                </a:solidFill>
                <a:effectLst/>
                <a:latin typeface="-apple-system"/>
              </a:rPr>
              <a:t>, A., </a:t>
            </a:r>
            <a:r>
              <a:rPr lang="en-GB" b="0" i="0" dirty="0" err="1">
                <a:solidFill>
                  <a:srgbClr val="333333"/>
                </a:solidFill>
                <a:effectLst/>
                <a:latin typeface="-apple-system"/>
              </a:rPr>
              <a:t>Forsius</a:t>
            </a:r>
            <a:r>
              <a:rPr lang="en-GB" b="0" i="0" dirty="0">
                <a:solidFill>
                  <a:srgbClr val="333333"/>
                </a:solidFill>
                <a:effectLst/>
                <a:latin typeface="-apple-system"/>
              </a:rPr>
              <a:t>, M. </a:t>
            </a:r>
            <a:r>
              <a:rPr lang="en-GB" b="0" i="1" dirty="0">
                <a:solidFill>
                  <a:srgbClr val="333333"/>
                </a:solidFill>
                <a:effectLst/>
                <a:latin typeface="-apple-system"/>
              </a:rPr>
              <a:t>et al.</a:t>
            </a:r>
            <a:r>
              <a:rPr lang="en-GB" b="0" i="0" dirty="0">
                <a:solidFill>
                  <a:srgbClr val="333333"/>
                </a:solidFill>
                <a:effectLst/>
                <a:latin typeface="-apple-system"/>
              </a:rPr>
              <a:t> Acid rain and air pollution: 50 years of progress in environmental science and policy. </a:t>
            </a:r>
            <a:r>
              <a:rPr lang="en-GB" b="0" i="1" dirty="0" err="1">
                <a:solidFill>
                  <a:srgbClr val="333333"/>
                </a:solidFill>
                <a:effectLst/>
                <a:latin typeface="-apple-system"/>
              </a:rPr>
              <a:t>Ambio</a:t>
            </a:r>
            <a:r>
              <a:rPr lang="en-GB" b="0" i="0" dirty="0">
                <a:solidFill>
                  <a:srgbClr val="333333"/>
                </a:solidFill>
                <a:effectLst/>
                <a:latin typeface="-apple-system"/>
              </a:rPr>
              <a:t> </a:t>
            </a:r>
            <a:r>
              <a:rPr lang="en-GB" b="1" i="0" dirty="0">
                <a:solidFill>
                  <a:srgbClr val="333333"/>
                </a:solidFill>
                <a:effectLst/>
                <a:latin typeface="-apple-system"/>
              </a:rPr>
              <a:t>49</a:t>
            </a:r>
            <a:r>
              <a:rPr lang="en-GB" b="0" i="0" dirty="0">
                <a:solidFill>
                  <a:srgbClr val="333333"/>
                </a:solidFill>
                <a:effectLst/>
                <a:latin typeface="-apple-system"/>
              </a:rPr>
              <a:t>, 849–864 (2020).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61217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37209454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7560200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59407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811440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25/10/2024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22.gif"/><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27.jpe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hyperlink" Target="https://secretlibraryleeds.net/2019/12/13/a-brief-history-of-the-leeds-improvement-acts-1755-1842/" TargetMode="External"/><Relationship Id="rId4" Type="http://schemas.openxmlformats.org/officeDocument/2006/relationships/image" Target="../media/image36.jpe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jstor-org.ezproxy.uwtsd.ac.uk/stable/1724745?seq=6"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teams.microsoft.com/l/team/19%3A7DLmpwOSxda92kJCeKY_DkbQF6cInRuaEMW9O6hP3dE1%40thread.tacv2/conversations?groupId=adc390bd-42ad-4a53-b625-da51d437a891&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fontScale="70000" lnSpcReduction="2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6300" dirty="0">
                <a:latin typeface="+mj-lt"/>
                <a:ea typeface="+mj-ea"/>
                <a:cs typeface="+mj-cs"/>
              </a:rPr>
              <a:t>ACNA4004: </a:t>
            </a:r>
          </a:p>
          <a:p>
            <a:pPr algn="ctr">
              <a:lnSpc>
                <a:spcPct val="90000"/>
              </a:lnSpc>
              <a:spcBef>
                <a:spcPct val="0"/>
              </a:spcBef>
              <a:spcAft>
                <a:spcPts val="600"/>
              </a:spcAft>
            </a:pPr>
            <a:r>
              <a:rPr lang="en-GB" sz="6300" dirty="0">
                <a:latin typeface="+mj-lt"/>
                <a:ea typeface="+mj-ea"/>
                <a:cs typeface="+mj-cs"/>
              </a:rPr>
              <a:t>Lecture 4</a:t>
            </a:r>
          </a:p>
          <a:p>
            <a:pPr algn="ctr">
              <a:lnSpc>
                <a:spcPct val="90000"/>
              </a:lnSpc>
              <a:spcBef>
                <a:spcPct val="0"/>
              </a:spcBef>
              <a:spcAft>
                <a:spcPts val="600"/>
              </a:spcAft>
            </a:pPr>
            <a:r>
              <a:rPr lang="en-GB" sz="6300" dirty="0">
                <a:latin typeface="+mj-lt"/>
                <a:ea typeface="+mj-ea"/>
                <a:cs typeface="+mj-cs"/>
              </a:rPr>
              <a:t>Historic Challenges </a:t>
            </a:r>
            <a:r>
              <a:rPr lang="en-GB" sz="3300" i="1" dirty="0">
                <a:latin typeface="+mj-lt"/>
                <a:ea typeface="+mj-ea"/>
                <a:cs typeface="+mj-cs"/>
              </a:rPr>
              <a:t>and the response to them</a:t>
            </a:r>
            <a:endParaRPr lang="en-GB" sz="5000" i="1"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28/10/2024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3695" r="42117" b="-2"/>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2" name="TextBox 1">
            <a:extLst>
              <a:ext uri="{FF2B5EF4-FFF2-40B4-BE49-F238E27FC236}">
                <a16:creationId xmlns:a16="http://schemas.microsoft.com/office/drawing/2014/main" id="{92B2050D-827C-F6ED-8A89-B20884F1D2B6}"/>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4089966268"/>
              </p:ext>
            </p:extLst>
          </p:nvPr>
        </p:nvGraphicFramePr>
        <p:xfrm>
          <a:off x="4160938" y="835660"/>
          <a:ext cx="6992679" cy="54864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88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288000">
                <a:tc>
                  <a:txBody>
                    <a:bodyPr/>
                    <a:lstStyle/>
                    <a:p>
                      <a:pPr algn="ctr"/>
                      <a:r>
                        <a:rPr lang="en-GB" sz="1400" dirty="0"/>
                        <a:t>3</a:t>
                      </a:r>
                    </a:p>
                  </a:txBody>
                  <a:tcPr/>
                </a:tc>
                <a:tc>
                  <a:txBody>
                    <a:bodyPr/>
                    <a:lstStyle/>
                    <a:p>
                      <a:r>
                        <a:rPr lang="en-GB" sz="1400" dirty="0"/>
                        <a:t>Recap</a:t>
                      </a:r>
                    </a:p>
                  </a:txBody>
                  <a:tcPr/>
                </a:tc>
                <a:extLst>
                  <a:ext uri="{0D108BD9-81ED-4DB2-BD59-A6C34878D82A}">
                    <a16:rowId xmlns:a16="http://schemas.microsoft.com/office/drawing/2014/main" val="2603508053"/>
                  </a:ext>
                </a:extLst>
              </a:tr>
              <a:tr h="288000">
                <a:tc>
                  <a:txBody>
                    <a:bodyPr/>
                    <a:lstStyle/>
                    <a:p>
                      <a:pPr algn="ctr"/>
                      <a:r>
                        <a:rPr lang="en-GB" sz="1400" dirty="0"/>
                        <a:t>4 – 5</a:t>
                      </a:r>
                    </a:p>
                  </a:txBody>
                  <a:tcPr/>
                </a:tc>
                <a:tc>
                  <a:txBody>
                    <a:bodyPr/>
                    <a:lstStyle/>
                    <a:p>
                      <a:r>
                        <a:rPr lang="en-GB" sz="1400" dirty="0"/>
                        <a:t>East Island – an analogy of today?</a:t>
                      </a:r>
                    </a:p>
                  </a:txBody>
                  <a:tcPr/>
                </a:tc>
                <a:extLst>
                  <a:ext uri="{0D108BD9-81ED-4DB2-BD59-A6C34878D82A}">
                    <a16:rowId xmlns:a16="http://schemas.microsoft.com/office/drawing/2014/main" val="586689555"/>
                  </a:ext>
                </a:extLst>
              </a:tr>
              <a:tr h="288000">
                <a:tc>
                  <a:txBody>
                    <a:bodyPr/>
                    <a:lstStyle/>
                    <a:p>
                      <a:pPr algn="ctr"/>
                      <a:r>
                        <a:rPr lang="en-GB" sz="1400" dirty="0"/>
                        <a:t>6</a:t>
                      </a:r>
                    </a:p>
                  </a:txBody>
                  <a:tcPr/>
                </a:tc>
                <a:tc>
                  <a:txBody>
                    <a:bodyPr/>
                    <a:lstStyle/>
                    <a:p>
                      <a:r>
                        <a:rPr lang="en-GB" sz="1400" dirty="0"/>
                        <a:t>The ‘Fishing’ experiment</a:t>
                      </a:r>
                    </a:p>
                  </a:txBody>
                  <a:tcPr/>
                </a:tc>
                <a:extLst>
                  <a:ext uri="{0D108BD9-81ED-4DB2-BD59-A6C34878D82A}">
                    <a16:rowId xmlns:a16="http://schemas.microsoft.com/office/drawing/2014/main" val="670284624"/>
                  </a:ext>
                </a:extLst>
              </a:tr>
              <a:tr h="288000">
                <a:tc>
                  <a:txBody>
                    <a:bodyPr/>
                    <a:lstStyle/>
                    <a:p>
                      <a:pPr algn="ctr"/>
                      <a:r>
                        <a:rPr lang="en-GB" sz="1400" dirty="0"/>
                        <a:t>7 – 9</a:t>
                      </a:r>
                    </a:p>
                  </a:txBody>
                  <a:tcPr/>
                </a:tc>
                <a:tc>
                  <a:txBody>
                    <a:bodyPr/>
                    <a:lstStyle/>
                    <a:p>
                      <a:r>
                        <a:rPr lang="en-GB" sz="1400" dirty="0"/>
                        <a:t>Tragedy of the commons</a:t>
                      </a:r>
                    </a:p>
                  </a:txBody>
                  <a:tcPr/>
                </a:tc>
                <a:extLst>
                  <a:ext uri="{0D108BD9-81ED-4DB2-BD59-A6C34878D82A}">
                    <a16:rowId xmlns:a16="http://schemas.microsoft.com/office/drawing/2014/main" val="3837722624"/>
                  </a:ext>
                </a:extLst>
              </a:tr>
              <a:tr h="288000">
                <a:tc>
                  <a:txBody>
                    <a:bodyPr/>
                    <a:lstStyle/>
                    <a:p>
                      <a:pPr algn="ctr"/>
                      <a:r>
                        <a:rPr lang="en-GB" sz="14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Ostrom: Self-Governance?</a:t>
                      </a:r>
                    </a:p>
                  </a:txBody>
                  <a:tcPr/>
                </a:tc>
                <a:extLst>
                  <a:ext uri="{0D108BD9-81ED-4DB2-BD59-A6C34878D82A}">
                    <a16:rowId xmlns:a16="http://schemas.microsoft.com/office/drawing/2014/main" val="3852937406"/>
                  </a:ext>
                </a:extLst>
              </a:tr>
              <a:tr h="288000">
                <a:tc>
                  <a:txBody>
                    <a:bodyPr/>
                    <a:lstStyle/>
                    <a:p>
                      <a:pPr algn="ctr"/>
                      <a:r>
                        <a:rPr lang="en-GB" sz="14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1: Ocean fishing</a:t>
                      </a:r>
                    </a:p>
                  </a:txBody>
                  <a:tcPr/>
                </a:tc>
                <a:extLst>
                  <a:ext uri="{0D108BD9-81ED-4DB2-BD59-A6C34878D82A}">
                    <a16:rowId xmlns:a16="http://schemas.microsoft.com/office/drawing/2014/main" val="2937946906"/>
                  </a:ext>
                </a:extLst>
              </a:tr>
              <a:tr h="288000">
                <a:tc>
                  <a:txBody>
                    <a:bodyPr/>
                    <a:lstStyle/>
                    <a:p>
                      <a:pPr algn="ctr"/>
                      <a:r>
                        <a:rPr lang="en-GB" sz="1400" dirty="0"/>
                        <a:t>12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2: Atmospheric pollution</a:t>
                      </a:r>
                    </a:p>
                  </a:txBody>
                  <a:tcPr/>
                </a:tc>
                <a:extLst>
                  <a:ext uri="{0D108BD9-81ED-4DB2-BD59-A6C34878D82A}">
                    <a16:rowId xmlns:a16="http://schemas.microsoft.com/office/drawing/2014/main" val="1523503452"/>
                  </a:ext>
                </a:extLst>
              </a:tr>
              <a:tr h="288000">
                <a:tc>
                  <a:txBody>
                    <a:bodyPr/>
                    <a:lstStyle/>
                    <a:p>
                      <a:pPr algn="ctr"/>
                      <a:r>
                        <a:rPr lang="en-GB" sz="14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3: Deforestation</a:t>
                      </a:r>
                    </a:p>
                  </a:txBody>
                  <a:tcPr/>
                </a:tc>
                <a:extLst>
                  <a:ext uri="{0D108BD9-81ED-4DB2-BD59-A6C34878D82A}">
                    <a16:rowId xmlns:a16="http://schemas.microsoft.com/office/drawing/2014/main" val="4124221353"/>
                  </a:ext>
                </a:extLst>
              </a:tr>
              <a:tr h="28800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Tragedy of the Commons summary</a:t>
                      </a:r>
                    </a:p>
                  </a:txBody>
                  <a:tcPr/>
                </a:tc>
                <a:extLst>
                  <a:ext uri="{0D108BD9-81ED-4DB2-BD59-A6C34878D82A}">
                    <a16:rowId xmlns:a16="http://schemas.microsoft.com/office/drawing/2014/main" val="3512172326"/>
                  </a:ext>
                </a:extLst>
              </a:tr>
              <a:tr h="288000">
                <a:tc>
                  <a:txBody>
                    <a:bodyPr/>
                    <a:lstStyle/>
                    <a:p>
                      <a:pPr algn="ctr"/>
                      <a:r>
                        <a:rPr lang="en-GB" sz="14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So how do we make a difference? </a:t>
                      </a:r>
                    </a:p>
                  </a:txBody>
                  <a:tcPr/>
                </a:tc>
                <a:extLst>
                  <a:ext uri="{0D108BD9-81ED-4DB2-BD59-A6C34878D82A}">
                    <a16:rowId xmlns:a16="http://schemas.microsoft.com/office/drawing/2014/main" val="2867839914"/>
                  </a:ext>
                </a:extLst>
              </a:tr>
              <a:tr h="288000">
                <a:tc>
                  <a:txBody>
                    <a:bodyPr/>
                    <a:lstStyle/>
                    <a:p>
                      <a:pPr algn="ctr"/>
                      <a:r>
                        <a:rPr lang="en-GB" sz="14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1: Over-fishing resolution?</a:t>
                      </a:r>
                    </a:p>
                  </a:txBody>
                  <a:tcPr/>
                </a:tc>
                <a:extLst>
                  <a:ext uri="{0D108BD9-81ED-4DB2-BD59-A6C34878D82A}">
                    <a16:rowId xmlns:a16="http://schemas.microsoft.com/office/drawing/2014/main" val="3895587409"/>
                  </a:ext>
                </a:extLst>
              </a:tr>
              <a:tr h="288000">
                <a:tc>
                  <a:txBody>
                    <a:bodyPr/>
                    <a:lstStyle/>
                    <a:p>
                      <a:pPr algn="ctr"/>
                      <a:r>
                        <a:rPr lang="en-GB" sz="14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2: Smog resolution</a:t>
                      </a:r>
                    </a:p>
                  </a:txBody>
                  <a:tcPr/>
                </a:tc>
                <a:extLst>
                  <a:ext uri="{0D108BD9-81ED-4DB2-BD59-A6C34878D82A}">
                    <a16:rowId xmlns:a16="http://schemas.microsoft.com/office/drawing/2014/main" val="2691238003"/>
                  </a:ext>
                </a:extLst>
              </a:tr>
              <a:tr h="288000">
                <a:tc>
                  <a:txBody>
                    <a:bodyPr/>
                    <a:lstStyle/>
                    <a:p>
                      <a:pPr algn="ctr"/>
                      <a:r>
                        <a:rPr lang="en-GB" sz="14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2: Acid Rain resolution</a:t>
                      </a:r>
                    </a:p>
                  </a:txBody>
                  <a:tcPr/>
                </a:tc>
                <a:extLst>
                  <a:ext uri="{0D108BD9-81ED-4DB2-BD59-A6C34878D82A}">
                    <a16:rowId xmlns:a16="http://schemas.microsoft.com/office/drawing/2014/main" val="3145460327"/>
                  </a:ext>
                </a:extLst>
              </a:tr>
              <a:tr h="28800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study 3: Deforestation resolution (?)</a:t>
                      </a:r>
                    </a:p>
                  </a:txBody>
                  <a:tcPr/>
                </a:tc>
                <a:extLst>
                  <a:ext uri="{0D108BD9-81ED-4DB2-BD59-A6C34878D82A}">
                    <a16:rowId xmlns:a16="http://schemas.microsoft.com/office/drawing/2014/main" val="3822902650"/>
                  </a:ext>
                </a:extLst>
              </a:tr>
              <a:tr h="288000">
                <a:tc>
                  <a:txBody>
                    <a:bodyPr/>
                    <a:lstStyle/>
                    <a:p>
                      <a:pPr algn="ctr"/>
                      <a:r>
                        <a:rPr lang="en-GB" sz="14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TOTC: Solutions</a:t>
                      </a:r>
                    </a:p>
                  </a:txBody>
                  <a:tcPr/>
                </a:tc>
                <a:extLst>
                  <a:ext uri="{0D108BD9-81ED-4DB2-BD59-A6C34878D82A}">
                    <a16:rowId xmlns:a16="http://schemas.microsoft.com/office/drawing/2014/main" val="147123749"/>
                  </a:ext>
                </a:extLst>
              </a:tr>
              <a:tr h="28800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28800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2165617" y="599919"/>
            <a:ext cx="9816998" cy="5262979"/>
          </a:xfrm>
          <a:prstGeom prst="rect">
            <a:avLst/>
          </a:prstGeom>
          <a:noFill/>
        </p:spPr>
        <p:txBody>
          <a:bodyPr wrap="square">
            <a:spAutoFit/>
          </a:bodyPr>
          <a:lstStyle/>
          <a:p>
            <a:pPr marL="342900" indent="-342900">
              <a:buFont typeface="Arial" panose="020B0604020202020204" pitchFamily="34" charset="0"/>
              <a:buChar char="•"/>
            </a:pPr>
            <a:r>
              <a:rPr lang="en-GB" sz="2400" dirty="0"/>
              <a:t>For billions of years, changes on the Earth were driven by natural processes, such as erosion and abrasion by wind, water, and ice, as well as tectonic processes.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Mankind has a more significant impact on Earth system processes than any other single species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Exponential population rise, enabled by advances in agriculture and technology, have resulted in correlated acceleration of impacts to the natural environment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This period of accelerated change is being labelled as the Anthropocene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Earth is at a crucial stage and requires action to enable positive change</a:t>
            </a:r>
          </a:p>
        </p:txBody>
      </p:sp>
      <p:pic>
        <p:nvPicPr>
          <p:cNvPr id="3" name="Picture 2">
            <a:extLst>
              <a:ext uri="{FF2B5EF4-FFF2-40B4-BE49-F238E27FC236}">
                <a16:creationId xmlns:a16="http://schemas.microsoft.com/office/drawing/2014/main" id="{F26FFA25-A78A-172A-5B45-146EEA2FB2DF}"/>
              </a:ext>
            </a:extLst>
          </p:cNvPr>
          <p:cNvPicPr>
            <a:picLocks noChangeAspect="1"/>
          </p:cNvPicPr>
          <p:nvPr/>
        </p:nvPicPr>
        <p:blipFill rotWithShape="1">
          <a:blip r:embed="rId3">
            <a:extLst>
              <a:ext uri="{28A0092B-C50C-407E-A947-70E740481C1C}">
                <a14:useLocalDpi xmlns:a14="http://schemas.microsoft.com/office/drawing/2010/main" val="0"/>
              </a:ext>
            </a:extLst>
          </a:blip>
          <a:srcRect l="27664" t="-19162" r="26213" b="-21454"/>
          <a:stretch/>
        </p:blipFill>
        <p:spPr>
          <a:xfrm>
            <a:off x="20" y="369332"/>
            <a:ext cx="220535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3E895D7F-9255-D679-CFD7-2AD44F315605}"/>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Tree>
    <p:extLst>
      <p:ext uri="{BB962C8B-B14F-4D97-AF65-F5344CB8AC3E}">
        <p14:creationId xmlns:p14="http://schemas.microsoft.com/office/powerpoint/2010/main" val="139436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Easter Island – an analogy of today?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44649" r="28384"/>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3337288" y="658166"/>
            <a:ext cx="8384812" cy="2554545"/>
          </a:xfrm>
          <a:prstGeom prst="rect">
            <a:avLst/>
          </a:prstGeom>
          <a:noFill/>
        </p:spPr>
        <p:txBody>
          <a:bodyPr wrap="square" rtlCol="0">
            <a:spAutoFit/>
          </a:bodyPr>
          <a:lstStyle/>
          <a:p>
            <a:r>
              <a:rPr lang="en-GB" sz="2400" dirty="0"/>
              <a:t>The challenges facing our society now have similarities with challenges faced in the past.</a:t>
            </a:r>
          </a:p>
          <a:p>
            <a:endParaRPr lang="en-GB" sz="2400" dirty="0"/>
          </a:p>
          <a:p>
            <a:r>
              <a:rPr lang="en-GB" sz="2400" dirty="0"/>
              <a:t>By understanding what has and has not worked in the past, we have the opportunity to make the changes necessary.</a:t>
            </a:r>
          </a:p>
          <a:p>
            <a:endParaRPr lang="en-GB" sz="2400" dirty="0"/>
          </a:p>
          <a:p>
            <a:endParaRPr lang="en-GB" sz="1600" dirty="0"/>
          </a:p>
        </p:txBody>
      </p:sp>
      <p:pic>
        <p:nvPicPr>
          <p:cNvPr id="1026" name="Picture 2" descr="History Bound To Repeat Itself Quote">
            <a:extLst>
              <a:ext uri="{FF2B5EF4-FFF2-40B4-BE49-F238E27FC236}">
                <a16:creationId xmlns:a16="http://schemas.microsoft.com/office/drawing/2014/main" id="{FE8B8AEE-2B98-52A9-B8A5-D26BDCE414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889" b="28980"/>
          <a:stretch/>
        </p:blipFill>
        <p:spPr bwMode="auto">
          <a:xfrm>
            <a:off x="4667250" y="4215860"/>
            <a:ext cx="5422402" cy="170376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22DED02-B8DA-A035-4924-39BB18A0DEC8}"/>
              </a:ext>
            </a:extLst>
          </p:cNvPr>
          <p:cNvSpPr txBox="1"/>
          <p:nvPr/>
        </p:nvSpPr>
        <p:spPr>
          <a:xfrm>
            <a:off x="3203778" y="2751556"/>
            <a:ext cx="7895303" cy="1200329"/>
          </a:xfrm>
          <a:prstGeom prst="rect">
            <a:avLst/>
          </a:prstGeom>
          <a:noFill/>
        </p:spPr>
        <p:txBody>
          <a:bodyPr wrap="square" rtlCol="0">
            <a:spAutoFit/>
          </a:bodyPr>
          <a:lstStyle/>
          <a:p>
            <a:pPr algn="ctr"/>
            <a:r>
              <a:rPr lang="en-GB" sz="2400" b="1" i="1" dirty="0">
                <a:latin typeface="Comic Sans MS" panose="030F0702030302020204" pitchFamily="66" charset="0"/>
              </a:rPr>
              <a:t>QUESTION: Does anyone know what happened on Easter Island? How might this be relevant to today’s challenges?</a:t>
            </a:r>
          </a:p>
        </p:txBody>
      </p:sp>
      <p:pic>
        <p:nvPicPr>
          <p:cNvPr id="1028" name="Picture 4" descr="Easter Island: Scientific Exploration into the World's Environmental  Problems in Microcosm : Loret, John, Tanacredi, John T.: Amazon.co.uk: Books">
            <a:extLst>
              <a:ext uri="{FF2B5EF4-FFF2-40B4-BE49-F238E27FC236}">
                <a16:creationId xmlns:a16="http://schemas.microsoft.com/office/drawing/2014/main" id="{2E4F2914-CB93-5EF3-8C52-7620AD8182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05005" y="3882084"/>
            <a:ext cx="1588151" cy="24320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aster Island, Earth Island | Paul BAHN, John FLENLEY | First Edition">
            <a:extLst>
              <a:ext uri="{FF2B5EF4-FFF2-40B4-BE49-F238E27FC236}">
                <a16:creationId xmlns:a16="http://schemas.microsoft.com/office/drawing/2014/main" id="{7530D15D-5C72-8724-96BF-567D5DDD9E81}"/>
              </a:ext>
            </a:extLst>
          </p:cNvPr>
          <p:cNvPicPr>
            <a:picLocks noChangeAspect="1" noChangeArrowheads="1"/>
          </p:cNvPicPr>
          <p:nvPr/>
        </p:nvPicPr>
        <p:blipFill>
          <a:blip r:embed="rId5">
            <a:clrChange>
              <a:clrFrom>
                <a:srgbClr val="EFF0F2"/>
              </a:clrFrom>
              <a:clrTo>
                <a:srgbClr val="EFF0F2">
                  <a:alpha val="0"/>
                </a:srgbClr>
              </a:clrTo>
            </a:clrChange>
            <a:extLst>
              <a:ext uri="{28A0092B-C50C-407E-A947-70E740481C1C}">
                <a14:useLocalDpi xmlns:a14="http://schemas.microsoft.com/office/drawing/2010/main" val="0"/>
              </a:ext>
            </a:extLst>
          </a:blip>
          <a:srcRect/>
          <a:stretch>
            <a:fillRect/>
          </a:stretch>
        </p:blipFill>
        <p:spPr bwMode="auto">
          <a:xfrm>
            <a:off x="2771430" y="3873500"/>
            <a:ext cx="1952507" cy="24406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F5431EE-106B-A2D4-1EE4-B81DAE70BE38}"/>
              </a:ext>
            </a:extLst>
          </p:cNvPr>
          <p:cNvSpPr txBox="1"/>
          <p:nvPr/>
        </p:nvSpPr>
        <p:spPr>
          <a:xfrm>
            <a:off x="3747683" y="6129468"/>
            <a:ext cx="707822" cy="369332"/>
          </a:xfrm>
          <a:prstGeom prst="rect">
            <a:avLst/>
          </a:prstGeom>
          <a:noFill/>
        </p:spPr>
        <p:txBody>
          <a:bodyPr wrap="square">
            <a:spAutoFit/>
          </a:bodyPr>
          <a:lstStyle/>
          <a:p>
            <a:r>
              <a:rPr lang="en-GB" sz="1800" dirty="0"/>
              <a:t>1992</a:t>
            </a:r>
            <a:endParaRPr lang="en-GB" dirty="0"/>
          </a:p>
        </p:txBody>
      </p:sp>
      <p:sp>
        <p:nvSpPr>
          <p:cNvPr id="13" name="TextBox 12">
            <a:extLst>
              <a:ext uri="{FF2B5EF4-FFF2-40B4-BE49-F238E27FC236}">
                <a16:creationId xmlns:a16="http://schemas.microsoft.com/office/drawing/2014/main" id="{F7CD5907-BAFC-E86E-97EB-D74CDA6E48DF}"/>
              </a:ext>
            </a:extLst>
          </p:cNvPr>
          <p:cNvSpPr txBox="1"/>
          <p:nvPr/>
        </p:nvSpPr>
        <p:spPr>
          <a:xfrm>
            <a:off x="9682662" y="6071605"/>
            <a:ext cx="707822" cy="369332"/>
          </a:xfrm>
          <a:prstGeom prst="rect">
            <a:avLst/>
          </a:prstGeom>
          <a:noFill/>
        </p:spPr>
        <p:txBody>
          <a:bodyPr wrap="square">
            <a:spAutoFit/>
          </a:bodyPr>
          <a:lstStyle/>
          <a:p>
            <a:r>
              <a:rPr lang="en-GB" sz="1800" dirty="0"/>
              <a:t>2003</a:t>
            </a:r>
            <a:endParaRPr lang="en-GB" dirty="0"/>
          </a:p>
        </p:txBody>
      </p:sp>
    </p:spTree>
    <p:extLst>
      <p:ext uri="{BB962C8B-B14F-4D97-AF65-F5344CB8AC3E}">
        <p14:creationId xmlns:p14="http://schemas.microsoft.com/office/powerpoint/2010/main" val="131353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Easter Island – an analogy of today?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4649" r="28384"/>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4D2BC41B-FAFF-13BE-00F7-29B74FCA9D80}"/>
              </a:ext>
            </a:extLst>
          </p:cNvPr>
          <p:cNvSpPr txBox="1"/>
          <p:nvPr/>
        </p:nvSpPr>
        <p:spPr>
          <a:xfrm>
            <a:off x="3134639" y="3601914"/>
            <a:ext cx="8900059" cy="2862322"/>
          </a:xfrm>
          <a:prstGeom prst="rect">
            <a:avLst/>
          </a:prstGeom>
          <a:noFill/>
        </p:spPr>
        <p:txBody>
          <a:bodyPr wrap="square" rtlCol="0">
            <a:spAutoFit/>
          </a:bodyPr>
          <a:lstStyle/>
          <a:p>
            <a:r>
              <a:rPr lang="en-GB" sz="2400" dirty="0"/>
              <a:t>Interestingly, recent research indicates the original story may not be correct:</a:t>
            </a:r>
          </a:p>
          <a:p>
            <a:pPr marL="342900" indent="-342900">
              <a:buFontTx/>
              <a:buChar char="-"/>
            </a:pPr>
            <a:r>
              <a:rPr lang="en-GB" sz="2400" dirty="0"/>
              <a:t>Potentially degradation influenced by rats </a:t>
            </a:r>
            <a:r>
              <a:rPr lang="en-GB" sz="1200" dirty="0"/>
              <a:t>(Source: American Scientist)</a:t>
            </a:r>
          </a:p>
          <a:p>
            <a:pPr marL="342900" indent="-342900">
              <a:buFontTx/>
              <a:buChar char="-"/>
            </a:pPr>
            <a:r>
              <a:rPr lang="en-GB" sz="2400" dirty="0"/>
              <a:t>Also, potential evidence that the island was actually an example of good practices for sustainability with limited resources </a:t>
            </a:r>
            <a:r>
              <a:rPr lang="en-GB" sz="1200" dirty="0"/>
              <a:t>(Source: </a:t>
            </a:r>
            <a:r>
              <a:rPr lang="en-GB" sz="1200" b="0" i="0" dirty="0">
                <a:solidFill>
                  <a:srgbClr val="222222"/>
                </a:solidFill>
                <a:effectLst/>
              </a:rPr>
              <a:t>DiNapoli RJ, </a:t>
            </a:r>
            <a:r>
              <a:rPr lang="en-GB" sz="1200" b="0" i="0" dirty="0" err="1">
                <a:solidFill>
                  <a:srgbClr val="222222"/>
                </a:solidFill>
                <a:effectLst/>
              </a:rPr>
              <a:t>Lipo</a:t>
            </a:r>
            <a:r>
              <a:rPr lang="en-GB" sz="1200" b="0" i="0" dirty="0">
                <a:solidFill>
                  <a:srgbClr val="222222"/>
                </a:solidFill>
                <a:effectLst/>
              </a:rPr>
              <a:t> CP, Hunt TL. 2021)</a:t>
            </a:r>
            <a:endParaRPr lang="en-GB" sz="1200" dirty="0"/>
          </a:p>
          <a:p>
            <a:endParaRPr lang="en-GB" sz="2400" dirty="0"/>
          </a:p>
          <a:p>
            <a:r>
              <a:rPr lang="en-GB" sz="2400" dirty="0"/>
              <a:t>So – Critical thinking is essential, and lessons to be learned regardless</a:t>
            </a:r>
            <a:endParaRPr lang="en-GB" sz="1600" dirty="0"/>
          </a:p>
        </p:txBody>
      </p:sp>
      <p:pic>
        <p:nvPicPr>
          <p:cNvPr id="2050" name="Picture 2" descr="Sustainability 13 12118 g003 550">
            <a:extLst>
              <a:ext uri="{FF2B5EF4-FFF2-40B4-BE49-F238E27FC236}">
                <a16:creationId xmlns:a16="http://schemas.microsoft.com/office/drawing/2014/main" id="{15DE7F86-2957-CC83-65AD-BA292090B5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5271" y="482024"/>
            <a:ext cx="2969428" cy="304698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0E1875D-56A4-CFF7-3AEF-21BF9ABD5E2E}"/>
              </a:ext>
            </a:extLst>
          </p:cNvPr>
          <p:cNvSpPr txBox="1"/>
          <p:nvPr/>
        </p:nvSpPr>
        <p:spPr>
          <a:xfrm>
            <a:off x="3032493" y="594666"/>
            <a:ext cx="6121400" cy="3046988"/>
          </a:xfrm>
          <a:prstGeom prst="rect">
            <a:avLst/>
          </a:prstGeom>
          <a:noFill/>
        </p:spPr>
        <p:txBody>
          <a:bodyPr wrap="square">
            <a:spAutoFit/>
          </a:bodyPr>
          <a:lstStyle/>
          <a:p>
            <a:r>
              <a:rPr lang="en-GB" sz="2400" dirty="0"/>
              <a:t>The analogy is of a collapse of a civilisation as a result of environmental degradation</a:t>
            </a:r>
          </a:p>
          <a:p>
            <a:pPr marL="342900" indent="-342900">
              <a:buFontTx/>
              <a:buChar char="-"/>
            </a:pPr>
            <a:r>
              <a:rPr lang="en-GB" sz="2400" dirty="0"/>
              <a:t>Deforestation leading to breakdown of the island ecosystem</a:t>
            </a:r>
          </a:p>
          <a:p>
            <a:pPr marL="342900" indent="-342900">
              <a:buFontTx/>
              <a:buChar char="-"/>
            </a:pPr>
            <a:r>
              <a:rPr lang="en-GB" sz="2400" dirty="0"/>
              <a:t>analogous to exploitation of natural resources leading to our collapse</a:t>
            </a:r>
          </a:p>
          <a:p>
            <a:pPr marL="342900" indent="-342900">
              <a:buFontTx/>
              <a:buChar char="-"/>
            </a:pPr>
            <a:r>
              <a:rPr lang="en-GB" sz="2400" dirty="0"/>
              <a:t>Deemed an extreme, but relevant, example of the ‘Tragedy of the commons’</a:t>
            </a:r>
          </a:p>
        </p:txBody>
      </p:sp>
      <p:sp>
        <p:nvSpPr>
          <p:cNvPr id="12" name="TextBox 11">
            <a:extLst>
              <a:ext uri="{FF2B5EF4-FFF2-40B4-BE49-F238E27FC236}">
                <a16:creationId xmlns:a16="http://schemas.microsoft.com/office/drawing/2014/main" id="{A639C22C-44B7-491A-B762-4844FA2638BE}"/>
              </a:ext>
            </a:extLst>
          </p:cNvPr>
          <p:cNvSpPr txBox="1"/>
          <p:nvPr/>
        </p:nvSpPr>
        <p:spPr>
          <a:xfrm>
            <a:off x="9006214" y="3458621"/>
            <a:ext cx="2861931" cy="253226"/>
          </a:xfrm>
          <a:prstGeom prst="rect">
            <a:avLst/>
          </a:prstGeom>
          <a:noFill/>
        </p:spPr>
        <p:txBody>
          <a:bodyPr wrap="square">
            <a:spAutoFit/>
          </a:bodyPr>
          <a:lstStyle/>
          <a:p>
            <a:pPr algn="ctr"/>
            <a:r>
              <a:rPr lang="en-GB" sz="1000" dirty="0"/>
              <a:t>Source: </a:t>
            </a:r>
            <a:r>
              <a:rPr lang="en-GB" sz="1000" b="0" i="0" dirty="0">
                <a:solidFill>
                  <a:srgbClr val="222222"/>
                </a:solidFill>
                <a:effectLst/>
              </a:rPr>
              <a:t>DiNapoli RJ, </a:t>
            </a:r>
            <a:r>
              <a:rPr lang="en-GB" sz="1000" b="0" i="0" dirty="0" err="1">
                <a:solidFill>
                  <a:srgbClr val="222222"/>
                </a:solidFill>
                <a:effectLst/>
              </a:rPr>
              <a:t>Lipo</a:t>
            </a:r>
            <a:r>
              <a:rPr lang="en-GB" sz="1000" b="0" i="0" dirty="0">
                <a:solidFill>
                  <a:srgbClr val="222222"/>
                </a:solidFill>
                <a:effectLst/>
              </a:rPr>
              <a:t> CP, Hunt TL. 2021</a:t>
            </a:r>
            <a:endParaRPr lang="en-GB" sz="1000" dirty="0"/>
          </a:p>
        </p:txBody>
      </p:sp>
    </p:spTree>
    <p:extLst>
      <p:ext uri="{BB962C8B-B14F-4D97-AF65-F5344CB8AC3E}">
        <p14:creationId xmlns:p14="http://schemas.microsoft.com/office/powerpoint/2010/main" val="3586508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The ‘Fishing’ experiment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9" name="TextBox 8">
            <a:extLst>
              <a:ext uri="{FF2B5EF4-FFF2-40B4-BE49-F238E27FC236}">
                <a16:creationId xmlns:a16="http://schemas.microsoft.com/office/drawing/2014/main" id="{10E1875D-56A4-CFF7-3AEF-21BF9ABD5E2E}"/>
              </a:ext>
            </a:extLst>
          </p:cNvPr>
          <p:cNvSpPr txBox="1"/>
          <p:nvPr/>
        </p:nvSpPr>
        <p:spPr>
          <a:xfrm>
            <a:off x="2890843" y="819953"/>
            <a:ext cx="8516777" cy="4832092"/>
          </a:xfrm>
          <a:prstGeom prst="rect">
            <a:avLst/>
          </a:prstGeom>
          <a:noFill/>
        </p:spPr>
        <p:txBody>
          <a:bodyPr wrap="square">
            <a:spAutoFit/>
          </a:bodyPr>
          <a:lstStyle/>
          <a:p>
            <a:pPr algn="ctr"/>
            <a:r>
              <a:rPr lang="en-GB" sz="2800" dirty="0">
                <a:latin typeface="Comic Sans MS" panose="030F0702030302020204" pitchFamily="66" charset="0"/>
              </a:rPr>
              <a:t>ACTIVITY: Within the ‘Fishing’ experiment, try to be the best fisher you can be.</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You are a fisherman / fisherwoman, and you all have access to the same communal ‘pond’</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You will be able to access and ‘fish’ from the pond once per round (each round is called a ‘week’)</a:t>
            </a:r>
          </a:p>
          <a:p>
            <a:pPr algn="ctr"/>
            <a:endParaRPr lang="en-GB" sz="2800" dirty="0">
              <a:latin typeface="Comic Sans MS" panose="030F0702030302020204" pitchFamily="66" charset="0"/>
            </a:endParaRPr>
          </a:p>
          <a:p>
            <a:pPr algn="ctr"/>
            <a:r>
              <a:rPr lang="en-GB" sz="2800" dirty="0">
                <a:latin typeface="Comic Sans MS" panose="030F0702030302020204" pitchFamily="66" charset="0"/>
              </a:rPr>
              <a:t>If you want, you may keep a record of your ‘weekly catches’.</a:t>
            </a:r>
          </a:p>
        </p:txBody>
      </p:sp>
    </p:spTree>
    <p:extLst>
      <p:ext uri="{BB962C8B-B14F-4D97-AF65-F5344CB8AC3E}">
        <p14:creationId xmlns:p14="http://schemas.microsoft.com/office/powerpoint/2010/main" val="1351001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6970D6-F7CD-C7F7-E7A0-031D8EABA6FA}"/>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Tragedy of the commons</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2012" r="32012"/>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9" name="TextBox 8">
            <a:extLst>
              <a:ext uri="{FF2B5EF4-FFF2-40B4-BE49-F238E27FC236}">
                <a16:creationId xmlns:a16="http://schemas.microsoft.com/office/drawing/2014/main" id="{10E1875D-56A4-CFF7-3AEF-21BF9ABD5E2E}"/>
              </a:ext>
            </a:extLst>
          </p:cNvPr>
          <p:cNvSpPr txBox="1"/>
          <p:nvPr/>
        </p:nvSpPr>
        <p:spPr>
          <a:xfrm>
            <a:off x="2992736" y="1757133"/>
            <a:ext cx="8821577" cy="3785652"/>
          </a:xfrm>
          <a:prstGeom prst="rect">
            <a:avLst/>
          </a:prstGeom>
          <a:noFill/>
        </p:spPr>
        <p:txBody>
          <a:bodyPr wrap="square">
            <a:spAutoFit/>
          </a:bodyPr>
          <a:lstStyle/>
          <a:p>
            <a:r>
              <a:rPr lang="en-GB" sz="2400" dirty="0"/>
              <a:t>Garret Hardin (1968) coined the phrase when hypothesising what happens with pastoral grazing ‘commons’:</a:t>
            </a:r>
          </a:p>
          <a:p>
            <a:r>
              <a:rPr lang="en-GB" sz="2400" dirty="0"/>
              <a:t>Where a common resource exists, it is in the interest of individuals to exploit it for personal short-term gain</a:t>
            </a:r>
          </a:p>
          <a:p>
            <a:r>
              <a:rPr lang="en-GB" sz="2400" dirty="0"/>
              <a:t>Each individual makes a gain, sometimes knowing there may be a shared detriment. </a:t>
            </a:r>
          </a:p>
          <a:p>
            <a:r>
              <a:rPr lang="en-GB" sz="2400" dirty="0"/>
              <a:t>In the long-run, the usage is unsustainable, and the resource becomes depleted / degraded</a:t>
            </a:r>
          </a:p>
          <a:p>
            <a:pPr marL="342900" indent="-342900">
              <a:buFontTx/>
              <a:buChar char="-"/>
            </a:pPr>
            <a:r>
              <a:rPr lang="en-GB" sz="2400" dirty="0"/>
              <a:t>Unable to support all the individuals</a:t>
            </a:r>
          </a:p>
          <a:p>
            <a:pPr marL="342900" indent="-342900">
              <a:buFontTx/>
              <a:buChar char="-"/>
            </a:pPr>
            <a:r>
              <a:rPr lang="en-GB" sz="2400" dirty="0"/>
              <a:t>Sometimes it completely collapses</a:t>
            </a:r>
          </a:p>
        </p:txBody>
      </p:sp>
      <p:pic>
        <p:nvPicPr>
          <p:cNvPr id="1026" name="Picture 2" descr="Quote of the Day: Aristotle on the Tragedy of the Commons ...">
            <a:extLst>
              <a:ext uri="{FF2B5EF4-FFF2-40B4-BE49-F238E27FC236}">
                <a16:creationId xmlns:a16="http://schemas.microsoft.com/office/drawing/2014/main" id="{9B5CF657-F39A-3A68-B6B5-BA495CA83C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5204"/>
          <a:stretch/>
        </p:blipFill>
        <p:spPr bwMode="auto">
          <a:xfrm>
            <a:off x="7315781" y="454848"/>
            <a:ext cx="3313071" cy="133074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5A4C7BF-EF5F-3131-03DB-EC219269E419}"/>
              </a:ext>
            </a:extLst>
          </p:cNvPr>
          <p:cNvSpPr txBox="1"/>
          <p:nvPr/>
        </p:nvSpPr>
        <p:spPr>
          <a:xfrm>
            <a:off x="3079473" y="509470"/>
            <a:ext cx="4573632" cy="1200329"/>
          </a:xfrm>
          <a:prstGeom prst="rect">
            <a:avLst/>
          </a:prstGeom>
          <a:noFill/>
        </p:spPr>
        <p:txBody>
          <a:bodyPr wrap="square">
            <a:spAutoFit/>
          </a:bodyPr>
          <a:lstStyle/>
          <a:p>
            <a:r>
              <a:rPr lang="en-GB" sz="2400" dirty="0"/>
              <a:t>The concept is believed to have existed since the time of the Ancient Greeks, with Aristotle </a:t>
            </a:r>
          </a:p>
        </p:txBody>
      </p:sp>
      <p:sp>
        <p:nvSpPr>
          <p:cNvPr id="15" name="TextBox 14">
            <a:extLst>
              <a:ext uri="{FF2B5EF4-FFF2-40B4-BE49-F238E27FC236}">
                <a16:creationId xmlns:a16="http://schemas.microsoft.com/office/drawing/2014/main" id="{1D4825C5-9F6E-F30F-AEF7-34FE0ACDA723}"/>
              </a:ext>
            </a:extLst>
          </p:cNvPr>
          <p:cNvSpPr txBox="1"/>
          <p:nvPr/>
        </p:nvSpPr>
        <p:spPr>
          <a:xfrm>
            <a:off x="3079473" y="5573562"/>
            <a:ext cx="8734239" cy="90794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latin typeface="Comic Sans MS" panose="030F0702030302020204" pitchFamily="66" charset="0"/>
              </a:rPr>
              <a:t>“Therein is the tragedy. Each man is locked into a system that compels him to increase his herd without limit – in a world that is limited. Ruin is the destination toward which all men rush, each pursuing his own best interest in a society that believes in the freedom of the commons”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Calibri" panose="020F0502020204030204"/>
                <a:ea typeface="+mn-ea"/>
                <a:cs typeface="+mn-cs"/>
              </a:rPr>
              <a:t>Source: Hardin, G. 1968. p1244 </a:t>
            </a:r>
            <a:endParaRPr kumimoji="0" lang="en-GB" sz="1050" b="0" i="0" u="none"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1601122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2012" r="32012"/>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B0826393-747C-89E5-D97D-C23BE101BD91}"/>
              </a:ext>
            </a:extLst>
          </p:cNvPr>
          <p:cNvSpPr txBox="1"/>
          <p:nvPr/>
        </p:nvSpPr>
        <p:spPr>
          <a:xfrm>
            <a:off x="3041439" y="1714654"/>
            <a:ext cx="4608379" cy="3785652"/>
          </a:xfrm>
          <a:prstGeom prst="rect">
            <a:avLst/>
          </a:prstGeom>
          <a:noFill/>
        </p:spPr>
        <p:txBody>
          <a:bodyPr wrap="square" rtlCol="0">
            <a:spAutoFit/>
          </a:bodyPr>
          <a:lstStyle/>
          <a:p>
            <a:pPr algn="ctr"/>
            <a:r>
              <a:rPr lang="en-GB" sz="2400" b="1" i="1" dirty="0"/>
              <a:t>QUESTION: Can you think of any ‘common’ resources today that are being exploited?</a:t>
            </a:r>
          </a:p>
          <a:p>
            <a:pPr algn="ctr"/>
            <a:endParaRPr lang="en-GB" sz="2400" b="1" i="1" dirty="0"/>
          </a:p>
          <a:p>
            <a:pPr algn="ctr"/>
            <a:endParaRPr lang="en-GB" sz="2400" b="1" i="1" dirty="0"/>
          </a:p>
          <a:p>
            <a:pPr algn="ctr"/>
            <a:r>
              <a:rPr lang="en-GB" sz="2400" b="1" i="1" dirty="0"/>
              <a:t>QUESTION: What could be done to stop this eventual degradation / depletion / collapse from occurring?</a:t>
            </a:r>
          </a:p>
          <a:p>
            <a:pPr algn="ctr"/>
            <a:endParaRPr lang="en-GB" sz="2400" b="1" i="1" dirty="0"/>
          </a:p>
        </p:txBody>
      </p:sp>
      <p:pic>
        <p:nvPicPr>
          <p:cNvPr id="2050" name="Picture 2" descr="The four spheres of the Earth.">
            <a:extLst>
              <a:ext uri="{FF2B5EF4-FFF2-40B4-BE49-F238E27FC236}">
                <a16:creationId xmlns:a16="http://schemas.microsoft.com/office/drawing/2014/main" id="{22E9C73E-9372-CE92-30DB-41B2004401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5957" y="1357694"/>
            <a:ext cx="4300330" cy="43003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6EECC7F-4543-0D9F-2982-FAB38FFFE5CD}"/>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Tragedy of the commons</a:t>
            </a:r>
          </a:p>
        </p:txBody>
      </p:sp>
    </p:spTree>
    <p:extLst>
      <p:ext uri="{BB962C8B-B14F-4D97-AF65-F5344CB8AC3E}">
        <p14:creationId xmlns:p14="http://schemas.microsoft.com/office/powerpoint/2010/main" val="3367279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2953577" y="2257767"/>
            <a:ext cx="9125780" cy="3970318"/>
          </a:xfrm>
          <a:prstGeom prst="rect">
            <a:avLst/>
          </a:prstGeom>
          <a:noFill/>
        </p:spPr>
        <p:txBody>
          <a:bodyPr wrap="square">
            <a:spAutoFit/>
          </a:bodyPr>
          <a:lstStyle/>
          <a:p>
            <a:r>
              <a:rPr lang="en-GB" sz="2400" dirty="0"/>
              <a:t>Hardin suggested that regulation and state control of the commons was required – “mutual coercion, mutually agreed upon by the</a:t>
            </a:r>
          </a:p>
          <a:p>
            <a:r>
              <a:rPr lang="en-GB" sz="2400" dirty="0"/>
              <a:t>majority of the people affected” (Hardin, G., (1968)).</a:t>
            </a:r>
          </a:p>
          <a:p>
            <a:endParaRPr lang="en-GB" sz="2400" dirty="0"/>
          </a:p>
          <a:p>
            <a:r>
              <a:rPr lang="en-GB" sz="2400" dirty="0"/>
              <a:t>He suggested private, or state, ownership was better than ‘open-to-all’</a:t>
            </a:r>
          </a:p>
          <a:p>
            <a:endParaRPr lang="en-GB" sz="2400" dirty="0"/>
          </a:p>
          <a:p>
            <a:r>
              <a:rPr lang="en-GB" sz="2400" dirty="0"/>
              <a:t>Many social scientists, anthropologists, and economists have explored the issue.</a:t>
            </a:r>
          </a:p>
          <a:p>
            <a:pPr marL="342900" indent="-342900">
              <a:buFontTx/>
              <a:buChar char="-"/>
            </a:pPr>
            <a:r>
              <a:rPr lang="en-GB" sz="2000" dirty="0"/>
              <a:t>For example, Rowland, W. (2009), argues that Hardin was incorrect in assuming the public would sacrifice their own assets, but instead corporate self-regulating organisations are to blame.</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2012" r="32012"/>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7" name="TextBox 6">
            <a:extLst>
              <a:ext uri="{FF2B5EF4-FFF2-40B4-BE49-F238E27FC236}">
                <a16:creationId xmlns:a16="http://schemas.microsoft.com/office/drawing/2014/main" id="{45C0E0FC-8A5D-33E3-55A1-E1A08F81AE71}"/>
              </a:ext>
            </a:extLst>
          </p:cNvPr>
          <p:cNvSpPr txBox="1"/>
          <p:nvPr/>
        </p:nvSpPr>
        <p:spPr>
          <a:xfrm>
            <a:off x="8839200" y="929163"/>
            <a:ext cx="3114192" cy="1115690"/>
          </a:xfrm>
          <a:prstGeom prst="rect">
            <a:avLst/>
          </a:prstGeom>
          <a:noFill/>
        </p:spPr>
        <p:txBody>
          <a:bodyPr wrap="square">
            <a:spAutoFit/>
          </a:bodyPr>
          <a:lstStyle/>
          <a:p>
            <a:pPr algn="ctr"/>
            <a:r>
              <a:rPr lang="en-GB" sz="1400" dirty="0">
                <a:latin typeface="Comic Sans MS" panose="030F0702030302020204" pitchFamily="66" charset="0"/>
              </a:rPr>
              <a:t>“The population problem has no technical solution;</a:t>
            </a:r>
          </a:p>
          <a:p>
            <a:pPr algn="ctr"/>
            <a:r>
              <a:rPr lang="en-GB" sz="1400" dirty="0">
                <a:latin typeface="Comic Sans MS" panose="030F0702030302020204" pitchFamily="66" charset="0"/>
              </a:rPr>
              <a:t>it requires a fundamental extension in morality.”</a:t>
            </a:r>
          </a:p>
          <a:p>
            <a:pPr algn="ctr"/>
            <a:r>
              <a:rPr lang="en-GB" sz="1050" dirty="0"/>
              <a:t>Source: Hardin, G. 1968. </a:t>
            </a:r>
            <a:endParaRPr lang="en-GB" sz="1050" dirty="0">
              <a:latin typeface="Comic Sans MS" panose="030F0702030302020204" pitchFamily="66" charset="0"/>
            </a:endParaRPr>
          </a:p>
        </p:txBody>
      </p:sp>
      <p:sp>
        <p:nvSpPr>
          <p:cNvPr id="17" name="TextBox 16">
            <a:extLst>
              <a:ext uri="{FF2B5EF4-FFF2-40B4-BE49-F238E27FC236}">
                <a16:creationId xmlns:a16="http://schemas.microsoft.com/office/drawing/2014/main" id="{F108F6EA-36D5-5A83-97F1-E8EE907A7F66}"/>
              </a:ext>
            </a:extLst>
          </p:cNvPr>
          <p:cNvSpPr txBox="1"/>
          <p:nvPr/>
        </p:nvSpPr>
        <p:spPr>
          <a:xfrm>
            <a:off x="3008243" y="499688"/>
            <a:ext cx="5910469" cy="1569660"/>
          </a:xfrm>
          <a:prstGeom prst="rect">
            <a:avLst/>
          </a:prstGeom>
          <a:noFill/>
        </p:spPr>
        <p:txBody>
          <a:bodyPr wrap="square">
            <a:spAutoFit/>
          </a:bodyPr>
          <a:lstStyle/>
          <a:p>
            <a:r>
              <a:rPr lang="en-GB" sz="2400" i="1" dirty="0"/>
              <a:t>So, is the prediction true?</a:t>
            </a:r>
          </a:p>
          <a:p>
            <a:r>
              <a:rPr lang="en-GB" sz="2400" i="1" dirty="0"/>
              <a:t>Are common resources, accessible to all, susceptible to the “Tragedy of the commons”?</a:t>
            </a:r>
          </a:p>
          <a:p>
            <a:r>
              <a:rPr lang="en-GB" sz="2400" i="1" dirty="0"/>
              <a:t>Is there a solution to negate the impacts?</a:t>
            </a:r>
          </a:p>
        </p:txBody>
      </p:sp>
      <p:sp>
        <p:nvSpPr>
          <p:cNvPr id="3" name="TextBox 2">
            <a:extLst>
              <a:ext uri="{FF2B5EF4-FFF2-40B4-BE49-F238E27FC236}">
                <a16:creationId xmlns:a16="http://schemas.microsoft.com/office/drawing/2014/main" id="{92522CF6-29CD-C118-346D-72361D40C9B3}"/>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Tragedy of the commons</a:t>
            </a:r>
          </a:p>
        </p:txBody>
      </p:sp>
    </p:spTree>
    <p:extLst>
      <p:ext uri="{BB962C8B-B14F-4D97-AF65-F5344CB8AC3E}">
        <p14:creationId xmlns:p14="http://schemas.microsoft.com/office/powerpoint/2010/main" val="1082256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2847630" y="369332"/>
            <a:ext cx="9125780" cy="1938992"/>
          </a:xfrm>
          <a:prstGeom prst="rect">
            <a:avLst/>
          </a:prstGeom>
          <a:noFill/>
        </p:spPr>
        <p:txBody>
          <a:bodyPr wrap="square">
            <a:spAutoFit/>
          </a:bodyPr>
          <a:lstStyle/>
          <a:p>
            <a:r>
              <a:rPr lang="en-GB" sz="2000" dirty="0"/>
              <a:t>Perhaps one of the most significant challenges to Hardin’s statement that state control or privatisation are required came from Elinor Ostrom.</a:t>
            </a:r>
          </a:p>
          <a:p>
            <a:endParaRPr lang="en-GB" sz="2000" dirty="0"/>
          </a:p>
          <a:p>
            <a:r>
              <a:rPr lang="en-GB" sz="2000" dirty="0"/>
              <a:t>Ostrom gathered information from various ‘commons’ examples globally and found examples of </a:t>
            </a:r>
            <a:r>
              <a:rPr lang="en-GB" sz="2000" b="1" i="1" dirty="0"/>
              <a:t>self-governance</a:t>
            </a:r>
            <a:r>
              <a:rPr lang="en-GB" sz="2000" dirty="0"/>
              <a:t>:</a:t>
            </a:r>
          </a:p>
          <a:p>
            <a:endParaRPr lang="en-GB" sz="2000" dirty="0"/>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ACNA4004: 2024 / 2025		</a:t>
            </a:r>
            <a:r>
              <a:rPr lang="en-GB" b="1" dirty="0"/>
              <a:t>Ostrom: Self-Governance?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121" t="-370" r="54351" b="370"/>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6146" name="Picture 2" descr="Alpine meadow, Switzerland - Stock Image - C003/1435 - Science Photo Library">
            <a:extLst>
              <a:ext uri="{FF2B5EF4-FFF2-40B4-BE49-F238E27FC236}">
                <a16:creationId xmlns:a16="http://schemas.microsoft.com/office/drawing/2014/main" id="{AD403035-2599-24CD-DBA7-FEDDAB9C43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818" t="11166" r="21214" b="16293"/>
          <a:stretch/>
        </p:blipFill>
        <p:spPr bwMode="auto">
          <a:xfrm>
            <a:off x="3016829" y="2153478"/>
            <a:ext cx="2044027" cy="15132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B2BACCF-4305-E305-9D29-15C618DA4D22}"/>
              </a:ext>
            </a:extLst>
          </p:cNvPr>
          <p:cNvPicPr>
            <a:picLocks noChangeAspect="1"/>
          </p:cNvPicPr>
          <p:nvPr/>
        </p:nvPicPr>
        <p:blipFill>
          <a:blip r:embed="rId5">
            <a:extLst>
              <a:ext uri="{28A0092B-C50C-407E-A947-70E740481C1C}">
                <a14:useLocalDpi xmlns:a14="http://schemas.microsoft.com/office/drawing/2010/main" val="0"/>
              </a:ext>
            </a:extLst>
          </a:blip>
          <a:srcRect l="13960" r="13960"/>
          <a:stretch/>
        </p:blipFill>
        <p:spPr>
          <a:xfrm>
            <a:off x="5250616" y="2146748"/>
            <a:ext cx="2288919" cy="152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148" name="Picture 4" descr="Who now owns Nepal's forests? | Nepali Times">
            <a:extLst>
              <a:ext uri="{FF2B5EF4-FFF2-40B4-BE49-F238E27FC236}">
                <a16:creationId xmlns:a16="http://schemas.microsoft.com/office/drawing/2014/main" id="{F3A85705-3917-CD12-CCCB-B8283AF770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36036" y="2140018"/>
            <a:ext cx="2031700" cy="152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F68DA37-F2A6-CE47-FEDB-3C3616ED841C}"/>
              </a:ext>
            </a:extLst>
          </p:cNvPr>
          <p:cNvPicPr>
            <a:picLocks noChangeAspect="1"/>
          </p:cNvPicPr>
          <p:nvPr/>
        </p:nvPicPr>
        <p:blipFill>
          <a:blip r:embed="rId7"/>
          <a:stretch>
            <a:fillRect/>
          </a:stretch>
        </p:blipFill>
        <p:spPr>
          <a:xfrm>
            <a:off x="10052606" y="2140017"/>
            <a:ext cx="2038211" cy="152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E226B43A-43B8-BE81-E3C3-32E7D3D26F9A}"/>
              </a:ext>
            </a:extLst>
          </p:cNvPr>
          <p:cNvSpPr txBox="1"/>
          <p:nvPr/>
        </p:nvSpPr>
        <p:spPr>
          <a:xfrm>
            <a:off x="3010088" y="3666708"/>
            <a:ext cx="2044027" cy="584775"/>
          </a:xfrm>
          <a:prstGeom prst="rect">
            <a:avLst/>
          </a:prstGeom>
          <a:noFill/>
        </p:spPr>
        <p:txBody>
          <a:bodyPr wrap="square">
            <a:spAutoFit/>
          </a:bodyPr>
          <a:lstStyle/>
          <a:p>
            <a:pPr algn="ctr"/>
            <a:r>
              <a:rPr lang="en-GB" sz="1600" dirty="0"/>
              <a:t>Mountain Meadows</a:t>
            </a:r>
          </a:p>
          <a:p>
            <a:pPr algn="ctr"/>
            <a:r>
              <a:rPr lang="en-GB" sz="1600" dirty="0"/>
              <a:t>Switzerland and Japan</a:t>
            </a:r>
          </a:p>
        </p:txBody>
      </p:sp>
      <p:sp>
        <p:nvSpPr>
          <p:cNvPr id="12" name="TextBox 11">
            <a:extLst>
              <a:ext uri="{FF2B5EF4-FFF2-40B4-BE49-F238E27FC236}">
                <a16:creationId xmlns:a16="http://schemas.microsoft.com/office/drawing/2014/main" id="{99C6E7D6-5311-980D-D7B7-4BDA8C592F7B}"/>
              </a:ext>
            </a:extLst>
          </p:cNvPr>
          <p:cNvSpPr txBox="1"/>
          <p:nvPr/>
        </p:nvSpPr>
        <p:spPr>
          <a:xfrm>
            <a:off x="5319054" y="3673439"/>
            <a:ext cx="2044027" cy="584775"/>
          </a:xfrm>
          <a:prstGeom prst="rect">
            <a:avLst/>
          </a:prstGeom>
          <a:noFill/>
        </p:spPr>
        <p:txBody>
          <a:bodyPr wrap="square">
            <a:spAutoFit/>
          </a:bodyPr>
          <a:lstStyle/>
          <a:p>
            <a:pPr algn="ctr"/>
            <a:r>
              <a:rPr lang="en-GB" sz="1600" dirty="0"/>
              <a:t>Irrigation Systems Spain and Philippines</a:t>
            </a:r>
          </a:p>
        </p:txBody>
      </p:sp>
      <p:sp>
        <p:nvSpPr>
          <p:cNvPr id="14" name="TextBox 13">
            <a:extLst>
              <a:ext uri="{FF2B5EF4-FFF2-40B4-BE49-F238E27FC236}">
                <a16:creationId xmlns:a16="http://schemas.microsoft.com/office/drawing/2014/main" id="{E1488E10-F955-D6D9-E328-3090E0FC94DF}"/>
              </a:ext>
            </a:extLst>
          </p:cNvPr>
          <p:cNvSpPr txBox="1"/>
          <p:nvPr/>
        </p:nvSpPr>
        <p:spPr>
          <a:xfrm>
            <a:off x="7635481" y="3696084"/>
            <a:ext cx="2044027" cy="584775"/>
          </a:xfrm>
          <a:prstGeom prst="rect">
            <a:avLst/>
          </a:prstGeom>
          <a:noFill/>
        </p:spPr>
        <p:txBody>
          <a:bodyPr wrap="square">
            <a:spAutoFit/>
          </a:bodyPr>
          <a:lstStyle/>
          <a:p>
            <a:pPr algn="ctr"/>
            <a:r>
              <a:rPr lang="en-GB" sz="1600" dirty="0"/>
              <a:t>Forests</a:t>
            </a:r>
          </a:p>
          <a:p>
            <a:pPr algn="ctr"/>
            <a:r>
              <a:rPr lang="en-GB" sz="1600" dirty="0"/>
              <a:t>Nepal</a:t>
            </a:r>
          </a:p>
        </p:txBody>
      </p:sp>
      <p:sp>
        <p:nvSpPr>
          <p:cNvPr id="15" name="TextBox 14">
            <a:extLst>
              <a:ext uri="{FF2B5EF4-FFF2-40B4-BE49-F238E27FC236}">
                <a16:creationId xmlns:a16="http://schemas.microsoft.com/office/drawing/2014/main" id="{BA1D45B6-C297-55C9-6BED-798891AF4F6D}"/>
              </a:ext>
            </a:extLst>
          </p:cNvPr>
          <p:cNvSpPr txBox="1"/>
          <p:nvPr/>
        </p:nvSpPr>
        <p:spPr>
          <a:xfrm>
            <a:off x="9955280" y="3666708"/>
            <a:ext cx="2044027" cy="584775"/>
          </a:xfrm>
          <a:prstGeom prst="rect">
            <a:avLst/>
          </a:prstGeom>
          <a:noFill/>
        </p:spPr>
        <p:txBody>
          <a:bodyPr wrap="square">
            <a:spAutoFit/>
          </a:bodyPr>
          <a:lstStyle/>
          <a:p>
            <a:pPr algn="ctr"/>
            <a:r>
              <a:rPr lang="en-GB" sz="1600" dirty="0"/>
              <a:t>Fisheries</a:t>
            </a:r>
          </a:p>
          <a:p>
            <a:pPr algn="ctr"/>
            <a:r>
              <a:rPr lang="en-GB" sz="1600" dirty="0"/>
              <a:t>Indonesia</a:t>
            </a:r>
          </a:p>
        </p:txBody>
      </p:sp>
      <p:pic>
        <p:nvPicPr>
          <p:cNvPr id="6150" name="Picture 6">
            <a:extLst>
              <a:ext uri="{FF2B5EF4-FFF2-40B4-BE49-F238E27FC236}">
                <a16:creationId xmlns:a16="http://schemas.microsoft.com/office/drawing/2014/main" id="{0B54AF7C-0B16-166A-D3B9-BD6D91E8DE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55279" y="4324879"/>
            <a:ext cx="2157264" cy="1948031"/>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75668964-5B65-89A2-CF12-9A8FECED5592}"/>
              </a:ext>
            </a:extLst>
          </p:cNvPr>
          <p:cNvSpPr txBox="1"/>
          <p:nvPr/>
        </p:nvSpPr>
        <p:spPr>
          <a:xfrm>
            <a:off x="3003346" y="4283233"/>
            <a:ext cx="6951933" cy="2031325"/>
          </a:xfrm>
          <a:prstGeom prst="rect">
            <a:avLst/>
          </a:prstGeom>
          <a:noFill/>
        </p:spPr>
        <p:txBody>
          <a:bodyPr wrap="square">
            <a:spAutoFit/>
          </a:bodyPr>
          <a:lstStyle/>
          <a:p>
            <a:r>
              <a:rPr lang="en-GB" sz="1800" dirty="0"/>
              <a:t>Ostrom E. (1990), argued that state control and market control does not always solve the problem, and sometimes local or voluntary organisations better manage their own resources</a:t>
            </a:r>
          </a:p>
          <a:p>
            <a:endParaRPr lang="en-GB" sz="1800" dirty="0"/>
          </a:p>
          <a:p>
            <a:r>
              <a:rPr lang="en-GB" sz="1800" dirty="0"/>
              <a:t>She also states that sometimes state management can be detrimental</a:t>
            </a:r>
          </a:p>
          <a:p>
            <a:endParaRPr lang="en-GB" sz="1800" dirty="0"/>
          </a:p>
          <a:p>
            <a:r>
              <a:rPr lang="en-GB" sz="1800" dirty="0"/>
              <a:t>Ostrom was awarded the Nobel Prize in Economic Sciences in 2009</a:t>
            </a:r>
          </a:p>
        </p:txBody>
      </p:sp>
    </p:spTree>
    <p:extLst>
      <p:ext uri="{BB962C8B-B14F-4D97-AF65-F5344CB8AC3E}">
        <p14:creationId xmlns:p14="http://schemas.microsoft.com/office/powerpoint/2010/main" val="303878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3154017" y="369332"/>
            <a:ext cx="4346713" cy="5262979"/>
          </a:xfrm>
          <a:prstGeom prst="rect">
            <a:avLst/>
          </a:prstGeom>
          <a:noFill/>
        </p:spPr>
        <p:txBody>
          <a:bodyPr wrap="square">
            <a:spAutoFit/>
          </a:bodyPr>
          <a:lstStyle/>
          <a:p>
            <a:r>
              <a:rPr lang="en-GB" sz="2400" b="1" dirty="0"/>
              <a:t>Regional example: Atlantic Cod fishing of New Brunswick</a:t>
            </a:r>
          </a:p>
          <a:p>
            <a:r>
              <a:rPr lang="en-GB" sz="2400" dirty="0"/>
              <a:t>Overfishing began in the north Atlantic in 1930’s onwards</a:t>
            </a:r>
          </a:p>
          <a:p>
            <a:endParaRPr lang="en-GB" sz="2400" dirty="0"/>
          </a:p>
          <a:p>
            <a:r>
              <a:rPr lang="en-GB" sz="2400" dirty="0"/>
              <a:t>Increases in fishing technology allowed for greater volumes and greater depths to be accessible</a:t>
            </a:r>
          </a:p>
          <a:p>
            <a:pPr marL="342900" indent="-342900">
              <a:buFontTx/>
              <a:buChar char="-"/>
            </a:pPr>
            <a:r>
              <a:rPr lang="en-GB" sz="2400" dirty="0"/>
              <a:t>Radar and sonar to detect and track fish shoals</a:t>
            </a:r>
          </a:p>
          <a:p>
            <a:pPr marL="342900" indent="-342900">
              <a:buFontTx/>
              <a:buChar char="-"/>
            </a:pPr>
            <a:r>
              <a:rPr lang="en-GB" sz="2400" dirty="0"/>
              <a:t>Commercial trawlers could fish for longer, in deeper waters, with greater success</a:t>
            </a:r>
          </a:p>
          <a:p>
            <a:endParaRPr lang="en-GB" sz="2400" dirty="0"/>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1: </a:t>
            </a:r>
            <a:r>
              <a:rPr lang="fr-FR" b="1" dirty="0" err="1"/>
              <a:t>Ocean</a:t>
            </a:r>
            <a:r>
              <a:rPr lang="fr-FR" b="1" dirty="0"/>
              <a:t> </a:t>
            </a:r>
            <a:r>
              <a:rPr lang="fr-FR" b="1" dirty="0" err="1"/>
              <a:t>Fishing</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2012" r="32012"/>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6" name="Picture 5">
            <a:extLst>
              <a:ext uri="{FF2B5EF4-FFF2-40B4-BE49-F238E27FC236}">
                <a16:creationId xmlns:a16="http://schemas.microsoft.com/office/drawing/2014/main" id="{10C727BE-78C5-0098-7785-69B027E1BDD7}"/>
              </a:ext>
            </a:extLst>
          </p:cNvPr>
          <p:cNvPicPr>
            <a:picLocks noChangeAspect="1"/>
          </p:cNvPicPr>
          <p:nvPr/>
        </p:nvPicPr>
        <p:blipFill rotWithShape="1">
          <a:blip r:embed="rId4"/>
          <a:srcRect l="2954" t="21341" r="3935" b="9449"/>
          <a:stretch/>
        </p:blipFill>
        <p:spPr>
          <a:xfrm>
            <a:off x="7421217" y="498426"/>
            <a:ext cx="4648463" cy="2404070"/>
          </a:xfrm>
          <a:prstGeom prst="rect">
            <a:avLst/>
          </a:prstGeom>
          <a:ln>
            <a:solidFill>
              <a:schemeClr val="tx1"/>
            </a:solidFill>
          </a:ln>
        </p:spPr>
      </p:pic>
      <p:sp>
        <p:nvSpPr>
          <p:cNvPr id="9" name="TextBox 8">
            <a:extLst>
              <a:ext uri="{FF2B5EF4-FFF2-40B4-BE49-F238E27FC236}">
                <a16:creationId xmlns:a16="http://schemas.microsoft.com/office/drawing/2014/main" id="{30A79A17-610C-CEF7-639B-272B07CED78A}"/>
              </a:ext>
            </a:extLst>
          </p:cNvPr>
          <p:cNvSpPr txBox="1"/>
          <p:nvPr/>
        </p:nvSpPr>
        <p:spPr>
          <a:xfrm>
            <a:off x="7863883" y="2959353"/>
            <a:ext cx="3763130" cy="400110"/>
          </a:xfrm>
          <a:prstGeom prst="rect">
            <a:avLst/>
          </a:prstGeom>
          <a:noFill/>
        </p:spPr>
        <p:txBody>
          <a:bodyPr wrap="square">
            <a:spAutoFit/>
          </a:bodyPr>
          <a:lstStyle/>
          <a:p>
            <a:pPr algn="ctr"/>
            <a:r>
              <a:rPr lang="en-GB" sz="1000" dirty="0"/>
              <a:t>Dates of the beginning of overfishing per species and per region</a:t>
            </a:r>
          </a:p>
          <a:p>
            <a:pPr algn="ctr"/>
            <a:r>
              <a:rPr lang="en-GB" sz="1000" dirty="0"/>
              <a:t>Source: </a:t>
            </a:r>
            <a:r>
              <a:rPr lang="en-GB" sz="1000" b="0" i="0" dirty="0">
                <a:solidFill>
                  <a:srgbClr val="222222"/>
                </a:solidFill>
                <a:effectLst/>
              </a:rPr>
              <a:t>Holt. S.J.,. 1969</a:t>
            </a:r>
            <a:endParaRPr lang="en-GB" sz="1000" dirty="0"/>
          </a:p>
        </p:txBody>
      </p:sp>
      <p:pic>
        <p:nvPicPr>
          <p:cNvPr id="3074" name="Picture 2" descr="undefined">
            <a:extLst>
              <a:ext uri="{FF2B5EF4-FFF2-40B4-BE49-F238E27FC236}">
                <a16:creationId xmlns:a16="http://schemas.microsoft.com/office/drawing/2014/main" id="{47865255-B971-A30E-8742-54BD6FA6AF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33182" y="3538396"/>
            <a:ext cx="3431291" cy="26882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icture">
            <a:extLst>
              <a:ext uri="{FF2B5EF4-FFF2-40B4-BE49-F238E27FC236}">
                <a16:creationId xmlns:a16="http://schemas.microsoft.com/office/drawing/2014/main" id="{AE4F5C33-2137-4058-56F0-7912EBBEB5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906121"/>
            <a:ext cx="3130038" cy="326454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7B746BE-476C-4DD9-16FC-153408E94861}"/>
              </a:ext>
            </a:extLst>
          </p:cNvPr>
          <p:cNvSpPr txBox="1"/>
          <p:nvPr/>
        </p:nvSpPr>
        <p:spPr>
          <a:xfrm>
            <a:off x="3067878" y="5234163"/>
            <a:ext cx="5665304" cy="1154162"/>
          </a:xfrm>
          <a:prstGeom prst="rect">
            <a:avLst/>
          </a:prstGeom>
          <a:noFill/>
        </p:spPr>
        <p:txBody>
          <a:bodyPr wrap="square">
            <a:spAutoFit/>
          </a:bodyPr>
          <a:lstStyle/>
          <a:p>
            <a:r>
              <a:rPr lang="en-GB" sz="2300" dirty="0"/>
              <a:t>By 1992, stocks of Atlantic cod fell to 1%, resulting in a ‘moratorium’ of fishing off the Newfoundland coast – it is still in place today!</a:t>
            </a:r>
          </a:p>
        </p:txBody>
      </p:sp>
      <p:grpSp>
        <p:nvGrpSpPr>
          <p:cNvPr id="10" name="Group 9">
            <a:extLst>
              <a:ext uri="{FF2B5EF4-FFF2-40B4-BE49-F238E27FC236}">
                <a16:creationId xmlns:a16="http://schemas.microsoft.com/office/drawing/2014/main" id="{E876FB36-96F8-E810-2E26-9600A60499B6}"/>
              </a:ext>
            </a:extLst>
          </p:cNvPr>
          <p:cNvGrpSpPr/>
          <p:nvPr/>
        </p:nvGrpSpPr>
        <p:grpSpPr>
          <a:xfrm>
            <a:off x="12560431" y="3149902"/>
            <a:ext cx="7036067" cy="2482409"/>
            <a:chOff x="9131431" y="2878177"/>
            <a:chExt cx="7036067" cy="2482409"/>
          </a:xfrm>
        </p:grpSpPr>
        <p:sp>
          <p:nvSpPr>
            <p:cNvPr id="7" name="TextBox 6">
              <a:extLst>
                <a:ext uri="{FF2B5EF4-FFF2-40B4-BE49-F238E27FC236}">
                  <a16:creationId xmlns:a16="http://schemas.microsoft.com/office/drawing/2014/main" id="{57EEF064-F0B6-157F-55B4-543D2AC262AE}"/>
                </a:ext>
              </a:extLst>
            </p:cNvPr>
            <p:cNvSpPr txBox="1"/>
            <p:nvPr/>
          </p:nvSpPr>
          <p:spPr>
            <a:xfrm>
              <a:off x="10924798" y="2878177"/>
              <a:ext cx="5242700" cy="2431435"/>
            </a:xfrm>
            <a:prstGeom prst="rect">
              <a:avLst/>
            </a:prstGeom>
            <a:solidFill>
              <a:schemeClr val="bg1"/>
            </a:solidFill>
          </p:spPr>
          <p:txBody>
            <a:bodyPr wrap="square">
              <a:spAutoFit/>
            </a:bodyPr>
            <a:lstStyle/>
            <a:p>
              <a:pPr algn="ctr"/>
              <a:r>
                <a:rPr lang="en-GB" sz="2000" dirty="0">
                  <a:latin typeface="Comic Sans MS" panose="030F0702030302020204" pitchFamily="66" charset="0"/>
                </a:rPr>
                <a:t>“Probably all the great sea fisheries are inexhaustible; that is to say, that nothing we do seriously affects the numbers of fish. Any attempt to regulate these fisheries seems consequently, from the nature of the case, to be useless.”</a:t>
              </a:r>
            </a:p>
            <a:p>
              <a:pPr algn="ctr"/>
              <a:r>
                <a:rPr lang="en-GB" sz="1600" i="0" dirty="0">
                  <a:effectLst/>
                </a:rPr>
                <a:t>Quote by Thomas Henry Huxley at the Fisheries Exhibition, London (1883)</a:t>
              </a:r>
              <a:endParaRPr lang="en-GB" sz="1600" dirty="0"/>
            </a:p>
          </p:txBody>
        </p:sp>
        <p:pic>
          <p:nvPicPr>
            <p:cNvPr id="1026" name="Picture 2">
              <a:extLst>
                <a:ext uri="{FF2B5EF4-FFF2-40B4-BE49-F238E27FC236}">
                  <a16:creationId xmlns:a16="http://schemas.microsoft.com/office/drawing/2014/main" id="{4279054D-6B8C-CBCA-EC49-2B717B9AE76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31431" y="2902496"/>
              <a:ext cx="1793367" cy="245809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08444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513 -0.13172 L -0.70352 -0.14792 " pathEditMode="relative" rAng="0" ptsTypes="AA">
                                      <p:cBhvr>
                                        <p:cTn id="6" dur="2000" fill="hold"/>
                                        <p:tgtEl>
                                          <p:spTgt spid="10"/>
                                        </p:tgtEl>
                                        <p:attrNameLst>
                                          <p:attrName>ppt_x</p:attrName>
                                          <p:attrName>ppt_y</p:attrName>
                                        </p:attrNameLst>
                                      </p:cBhvr>
                                      <p:rCtr x="-37747" y="-8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3109180" y="369332"/>
            <a:ext cx="6584786" cy="6001643"/>
          </a:xfrm>
          <a:prstGeom prst="rect">
            <a:avLst/>
          </a:prstGeom>
          <a:noFill/>
        </p:spPr>
        <p:txBody>
          <a:bodyPr wrap="square">
            <a:spAutoFit/>
          </a:bodyPr>
          <a:lstStyle/>
          <a:p>
            <a:r>
              <a:rPr lang="en-GB" sz="2400" b="1" dirty="0"/>
              <a:t>Local example: London a.k.a. the ‘Big Smoke’</a:t>
            </a:r>
          </a:p>
          <a:p>
            <a:pPr marL="342900" indent="-342900">
              <a:buFontTx/>
              <a:buChar char="-"/>
            </a:pPr>
            <a:r>
              <a:rPr lang="en-GB" sz="2400" dirty="0"/>
              <a:t>Recognised by John Evelyn in 1661, in a pamphlet called ‘</a:t>
            </a:r>
            <a:r>
              <a:rPr lang="en-GB" sz="2400" dirty="0" err="1"/>
              <a:t>Fumifugium</a:t>
            </a:r>
            <a:r>
              <a:rPr lang="en-GB" sz="2400" dirty="0"/>
              <a:t>’</a:t>
            </a:r>
          </a:p>
          <a:p>
            <a:pPr marL="342900" indent="-342900">
              <a:buFontTx/>
              <a:buChar char="-"/>
            </a:pPr>
            <a:r>
              <a:rPr lang="en-GB" sz="2400" dirty="0"/>
              <a:t>Coal burning led to smog in the city</a:t>
            </a:r>
          </a:p>
          <a:p>
            <a:pPr marL="342900" indent="-342900">
              <a:buFontTx/>
              <a:buChar char="-"/>
            </a:pPr>
            <a:r>
              <a:rPr lang="en-GB" sz="2400" dirty="0"/>
              <a:t>Evelyn blamed industrial smoke as the main culprit and linked air quality to health issues</a:t>
            </a:r>
          </a:p>
          <a:p>
            <a:pPr marL="342900" indent="-342900">
              <a:buFontTx/>
              <a:buChar char="-"/>
            </a:pPr>
            <a:endParaRPr lang="en-GB" sz="2400" dirty="0"/>
          </a:p>
          <a:p>
            <a:r>
              <a:rPr lang="en-GB" sz="2400" dirty="0"/>
              <a:t>In 1952, the Great Smog of London resulted in lethal smog to cover the city for 5 days</a:t>
            </a:r>
          </a:p>
          <a:p>
            <a:pPr marL="342900" indent="-342900">
              <a:buFontTx/>
              <a:buChar char="-"/>
            </a:pPr>
            <a:r>
              <a:rPr lang="en-GB" sz="2400" dirty="0"/>
              <a:t>c. 4000 deaths linked to the event</a:t>
            </a:r>
          </a:p>
          <a:p>
            <a:pPr marL="342900" indent="-342900">
              <a:buFontTx/>
              <a:buChar char="-"/>
            </a:pPr>
            <a:r>
              <a:rPr lang="en-GB" sz="2400" dirty="0"/>
              <a:t>Modern estimates closer to 12,000</a:t>
            </a:r>
          </a:p>
          <a:p>
            <a:endParaRPr lang="en-GB" sz="2400" dirty="0"/>
          </a:p>
          <a:p>
            <a:r>
              <a:rPr lang="en-GB" sz="2400" dirty="0"/>
              <a:t>Seen as one of the first major national incidents to raise public awareness of environmental issues and their effects.</a:t>
            </a:r>
          </a:p>
          <a:p>
            <a:endParaRPr lang="en-GB" sz="2400" dirty="0"/>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2: </a:t>
            </a:r>
            <a:r>
              <a:rPr lang="en-GB" b="1" dirty="0"/>
              <a:t>Atmospheric</a:t>
            </a:r>
            <a:r>
              <a:rPr lang="fr-FR" b="1" dirty="0"/>
              <a:t> Pollution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69969" t="-185" r="1951" b="185"/>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4098" name="Picture 2">
            <a:extLst>
              <a:ext uri="{FF2B5EF4-FFF2-40B4-BE49-F238E27FC236}">
                <a16:creationId xmlns:a16="http://schemas.microsoft.com/office/drawing/2014/main" id="{43002F82-A16A-6D45-7FE4-9973762A9BA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881"/>
          <a:stretch/>
        </p:blipFill>
        <p:spPr bwMode="auto">
          <a:xfrm>
            <a:off x="9295066" y="637416"/>
            <a:ext cx="2667571" cy="4000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117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3109178" y="369332"/>
            <a:ext cx="5961935" cy="4216539"/>
          </a:xfrm>
          <a:prstGeom prst="rect">
            <a:avLst/>
          </a:prstGeom>
          <a:noFill/>
        </p:spPr>
        <p:txBody>
          <a:bodyPr wrap="square">
            <a:spAutoFit/>
          </a:bodyPr>
          <a:lstStyle/>
          <a:p>
            <a:r>
              <a:rPr lang="en-GB" sz="2400" b="1" dirty="0"/>
              <a:t>International example: Acid Rain</a:t>
            </a:r>
          </a:p>
          <a:p>
            <a:pPr marL="342900" indent="-342900">
              <a:buFontTx/>
              <a:buChar char="-"/>
            </a:pPr>
            <a:r>
              <a:rPr lang="en-GB" sz="2200" dirty="0"/>
              <a:t>Initially ‘acid rain’ was coined by Robert Angus Smith, in 1859, after noticing that rain in Manchester and London was more acidic than elsewhere.</a:t>
            </a:r>
          </a:p>
          <a:p>
            <a:pPr marL="342900" indent="-342900">
              <a:buFontTx/>
              <a:buChar char="-"/>
            </a:pPr>
            <a:r>
              <a:rPr lang="en-GB" sz="2200" dirty="0"/>
              <a:t>He conducted analysis of rainwater nationally and linked acidic rainwater to industrial centres, with Glasgow having the highest concentration </a:t>
            </a:r>
          </a:p>
          <a:p>
            <a:pPr marL="342900" indent="-342900">
              <a:buFontTx/>
              <a:buChar char="-"/>
            </a:pPr>
            <a:r>
              <a:rPr lang="en-GB" sz="2200" dirty="0"/>
              <a:t>Linked sulphates released in coal burning to acid rain, and its effects on buildings and vegetation</a:t>
            </a:r>
          </a:p>
          <a:p>
            <a:endParaRPr lang="en-GB" sz="2400" dirty="0"/>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2: </a:t>
            </a:r>
            <a:r>
              <a:rPr lang="en-GB" b="1" dirty="0"/>
              <a:t>Atmospheric</a:t>
            </a:r>
            <a:r>
              <a:rPr lang="fr-FR" b="1" dirty="0"/>
              <a:t> Pollution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1747" t="16875" r="41902" b="-1388"/>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5122" name="Picture 2">
            <a:extLst>
              <a:ext uri="{FF2B5EF4-FFF2-40B4-BE49-F238E27FC236}">
                <a16:creationId xmlns:a16="http://schemas.microsoft.com/office/drawing/2014/main" id="{FD818104-0076-22CE-EE6E-8DB30F57B8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94616" y="3608918"/>
            <a:ext cx="1818024" cy="28797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F4A501D-876B-CF25-9627-E4B9737CD38D}"/>
              </a:ext>
            </a:extLst>
          </p:cNvPr>
          <p:cNvSpPr txBox="1"/>
          <p:nvPr/>
        </p:nvSpPr>
        <p:spPr>
          <a:xfrm>
            <a:off x="3109179" y="4180344"/>
            <a:ext cx="7186356" cy="1938992"/>
          </a:xfrm>
          <a:prstGeom prst="rect">
            <a:avLst/>
          </a:prstGeom>
          <a:noFill/>
        </p:spPr>
        <p:txBody>
          <a:bodyPr wrap="square">
            <a:spAutoFit/>
          </a:bodyPr>
          <a:lstStyle/>
          <a:p>
            <a:r>
              <a:rPr lang="en-GB" sz="2400" dirty="0"/>
              <a:t>In 1990’s European countries began to recognise the impact of acidic rain on terrestrial and aquatic ecosystems across Europe</a:t>
            </a:r>
          </a:p>
          <a:p>
            <a:pPr marL="342900" indent="-342900">
              <a:buFontTx/>
              <a:buChar char="-"/>
            </a:pPr>
            <a:r>
              <a:rPr lang="en-GB" sz="2400" dirty="0"/>
              <a:t>Decline in forest health as a result of acidic soils</a:t>
            </a:r>
          </a:p>
          <a:p>
            <a:pPr marL="342900" indent="-342900">
              <a:buFontTx/>
              <a:buChar char="-"/>
            </a:pPr>
            <a:r>
              <a:rPr lang="en-GB" sz="2400" dirty="0"/>
              <a:t>Decline in aquatic wildlife unable to tolerate low pH</a:t>
            </a:r>
          </a:p>
        </p:txBody>
      </p:sp>
      <p:pic>
        <p:nvPicPr>
          <p:cNvPr id="5124" name="Picture 4">
            <a:extLst>
              <a:ext uri="{FF2B5EF4-FFF2-40B4-BE49-F238E27FC236}">
                <a16:creationId xmlns:a16="http://schemas.microsoft.com/office/drawing/2014/main" id="{5C59EDB2-59DC-199F-6D90-D62B01E52FA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129" t="2978" r="2538" b="5870"/>
          <a:stretch/>
        </p:blipFill>
        <p:spPr bwMode="auto">
          <a:xfrm>
            <a:off x="9001761" y="940758"/>
            <a:ext cx="3146135" cy="2246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6219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3: </a:t>
            </a:r>
            <a:r>
              <a:rPr lang="en-GB" b="1" dirty="0"/>
              <a:t>Deforestation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6600" r="26600"/>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8864160" cy="830997"/>
          </a:xfrm>
          <a:prstGeom prst="rect">
            <a:avLst/>
          </a:prstGeom>
          <a:noFill/>
        </p:spPr>
        <p:txBody>
          <a:bodyPr wrap="square">
            <a:spAutoFit/>
          </a:bodyPr>
          <a:lstStyle/>
          <a:p>
            <a:r>
              <a:rPr lang="en-GB" sz="2400" b="1" dirty="0"/>
              <a:t>Global example</a:t>
            </a:r>
            <a:r>
              <a:rPr lang="en-GB" sz="2400" dirty="0"/>
              <a:t>: </a:t>
            </a:r>
            <a:r>
              <a:rPr lang="en-GB" sz="2400" b="1" dirty="0"/>
              <a:t>Deforestation</a:t>
            </a:r>
            <a:r>
              <a:rPr lang="en-GB" sz="2400" dirty="0"/>
              <a:t> is perhaps one of the earliest and most apparent example of the “Tragedy of the commons” concept.</a:t>
            </a:r>
          </a:p>
        </p:txBody>
      </p:sp>
      <p:pic>
        <p:nvPicPr>
          <p:cNvPr id="7" name="Picture 6">
            <a:extLst>
              <a:ext uri="{FF2B5EF4-FFF2-40B4-BE49-F238E27FC236}">
                <a16:creationId xmlns:a16="http://schemas.microsoft.com/office/drawing/2014/main" id="{203D5E99-561C-4B4C-5B67-D6BF2F8B93E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69634" y="1255067"/>
            <a:ext cx="7370463" cy="3449455"/>
          </a:xfrm>
          <a:prstGeom prst="rect">
            <a:avLst/>
          </a:prstGeom>
        </p:spPr>
      </p:pic>
      <p:sp>
        <p:nvSpPr>
          <p:cNvPr id="9" name="TextBox 8">
            <a:extLst>
              <a:ext uri="{FF2B5EF4-FFF2-40B4-BE49-F238E27FC236}">
                <a16:creationId xmlns:a16="http://schemas.microsoft.com/office/drawing/2014/main" id="{066100EE-C000-98FB-A564-5339357FD963}"/>
              </a:ext>
            </a:extLst>
          </p:cNvPr>
          <p:cNvSpPr txBox="1"/>
          <p:nvPr/>
        </p:nvSpPr>
        <p:spPr>
          <a:xfrm>
            <a:off x="3109179" y="4612383"/>
            <a:ext cx="8512978" cy="1692771"/>
          </a:xfrm>
          <a:prstGeom prst="rect">
            <a:avLst/>
          </a:prstGeom>
          <a:noFill/>
        </p:spPr>
        <p:txBody>
          <a:bodyPr wrap="square">
            <a:spAutoFit/>
          </a:bodyPr>
          <a:lstStyle/>
          <a:p>
            <a:r>
              <a:rPr lang="en-GB" sz="2400" dirty="0"/>
              <a:t>It also has secondary environmental effects:</a:t>
            </a:r>
          </a:p>
          <a:p>
            <a:pPr marL="342900" indent="-342900">
              <a:buFontTx/>
              <a:buChar char="-"/>
            </a:pPr>
            <a:r>
              <a:rPr lang="en-GB" sz="2000" dirty="0"/>
              <a:t>Loss of flora and fauna</a:t>
            </a:r>
          </a:p>
          <a:p>
            <a:pPr marL="342900" indent="-342900">
              <a:buFontTx/>
              <a:buChar char="-"/>
            </a:pPr>
            <a:r>
              <a:rPr lang="en-GB" sz="2000" dirty="0"/>
              <a:t>Soil erosion and desertification</a:t>
            </a:r>
          </a:p>
          <a:p>
            <a:pPr marL="342900" indent="-342900">
              <a:buFontTx/>
              <a:buChar char="-"/>
            </a:pPr>
            <a:r>
              <a:rPr lang="en-GB" sz="2000" dirty="0"/>
              <a:t>Loss of carbon sink – resulting in release of stored CO2 and exacerbating anthropogenic climate change</a:t>
            </a:r>
          </a:p>
        </p:txBody>
      </p:sp>
      <p:pic>
        <p:nvPicPr>
          <p:cNvPr id="3" name="Picture 2">
            <a:extLst>
              <a:ext uri="{FF2B5EF4-FFF2-40B4-BE49-F238E27FC236}">
                <a16:creationId xmlns:a16="http://schemas.microsoft.com/office/drawing/2014/main" id="{90ED0EB5-99E9-36C2-4916-FA3311347760}"/>
              </a:ext>
            </a:extLst>
          </p:cNvPr>
          <p:cNvPicPr>
            <a:picLocks noChangeAspect="1"/>
          </p:cNvPicPr>
          <p:nvPr/>
        </p:nvPicPr>
        <p:blipFill>
          <a:blip r:embed="rId5"/>
          <a:stretch>
            <a:fillRect/>
          </a:stretch>
        </p:blipFill>
        <p:spPr>
          <a:xfrm>
            <a:off x="113656" y="768616"/>
            <a:ext cx="2613463" cy="4167664"/>
          </a:xfrm>
          <a:prstGeom prst="rect">
            <a:avLst/>
          </a:prstGeom>
        </p:spPr>
      </p:pic>
      <p:sp>
        <p:nvSpPr>
          <p:cNvPr id="12" name="TextBox 11">
            <a:extLst>
              <a:ext uri="{FF2B5EF4-FFF2-40B4-BE49-F238E27FC236}">
                <a16:creationId xmlns:a16="http://schemas.microsoft.com/office/drawing/2014/main" id="{9B60B06F-1D0A-7822-1A56-69DFCA7FCF05}"/>
              </a:ext>
            </a:extLst>
          </p:cNvPr>
          <p:cNvSpPr txBox="1"/>
          <p:nvPr/>
        </p:nvSpPr>
        <p:spPr>
          <a:xfrm>
            <a:off x="113655" y="5012492"/>
            <a:ext cx="2613463" cy="892552"/>
          </a:xfrm>
          <a:prstGeom prst="rect">
            <a:avLst/>
          </a:prstGeom>
          <a:solidFill>
            <a:schemeClr val="bg1"/>
          </a:solidFill>
        </p:spPr>
        <p:txBody>
          <a:bodyPr wrap="square">
            <a:spAutoFit/>
          </a:bodyPr>
          <a:lstStyle/>
          <a:p>
            <a:pPr algn="ctr"/>
            <a:r>
              <a:rPr lang="en-GB" sz="1600" dirty="0"/>
              <a:t>Deforestation in Europe </a:t>
            </a:r>
          </a:p>
          <a:p>
            <a:pPr algn="ctr"/>
            <a:r>
              <a:rPr lang="en-GB" sz="900" dirty="0"/>
              <a:t>Source (</a:t>
            </a:r>
            <a:r>
              <a:rPr lang="en-GB" sz="900" b="0" i="0" dirty="0">
                <a:effectLst/>
                <a:latin typeface="NexusSans"/>
              </a:rPr>
              <a:t>Reproduced from Kaplan JO, </a:t>
            </a:r>
            <a:r>
              <a:rPr lang="en-GB" sz="900" b="0" i="0" dirty="0" err="1">
                <a:effectLst/>
                <a:latin typeface="NexusSans"/>
              </a:rPr>
              <a:t>Krumhardt</a:t>
            </a:r>
            <a:r>
              <a:rPr lang="en-GB" sz="900" b="0" i="0" dirty="0">
                <a:effectLst/>
                <a:latin typeface="NexusSans"/>
              </a:rPr>
              <a:t> KM and Zimmermann N (2009) The prehistoric and preindustrial deforestation of Europe. </a:t>
            </a:r>
            <a:r>
              <a:rPr lang="en-GB" sz="900" b="0" i="1" dirty="0">
                <a:effectLst/>
                <a:latin typeface="NexusSans"/>
              </a:rPr>
              <a:t>Quaternary Science Reviews</a:t>
            </a:r>
            <a:r>
              <a:rPr lang="en-GB" sz="900" b="0" i="0" dirty="0">
                <a:effectLst/>
                <a:latin typeface="NexusSans"/>
              </a:rPr>
              <a:t> </a:t>
            </a:r>
            <a:r>
              <a:rPr lang="en-GB" sz="900" b="1" i="0" dirty="0">
                <a:effectLst/>
                <a:latin typeface="NexusSans"/>
              </a:rPr>
              <a:t>28</a:t>
            </a:r>
            <a:r>
              <a:rPr lang="en-GB" sz="900" b="0" i="0" dirty="0">
                <a:effectLst/>
                <a:latin typeface="NexusSans"/>
              </a:rPr>
              <a:t>: 3016–3034.)</a:t>
            </a:r>
            <a:endParaRPr lang="en-GB" sz="900" dirty="0"/>
          </a:p>
        </p:txBody>
      </p:sp>
    </p:spTree>
    <p:extLst>
      <p:ext uri="{BB962C8B-B14F-4D97-AF65-F5344CB8AC3E}">
        <p14:creationId xmlns:p14="http://schemas.microsoft.com/office/powerpoint/2010/main" val="4200455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sz="1800" b="1" dirty="0"/>
              <a:t> Tragedy of the Commons</a:t>
            </a:r>
            <a:r>
              <a:rPr lang="en-GB" b="1" dirty="0"/>
              <a:t> 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3649" t="-337" r="20029" b="33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8864160" cy="5509200"/>
          </a:xfrm>
          <a:prstGeom prst="rect">
            <a:avLst/>
          </a:prstGeom>
          <a:noFill/>
        </p:spPr>
        <p:txBody>
          <a:bodyPr wrap="square">
            <a:spAutoFit/>
          </a:bodyPr>
          <a:lstStyle/>
          <a:p>
            <a:r>
              <a:rPr lang="en-GB" sz="2400" dirty="0"/>
              <a:t>The Tragedy of the Commons is a paradigm, a conceptual model</a:t>
            </a:r>
          </a:p>
          <a:p>
            <a:endParaRPr lang="en-GB" sz="2400" dirty="0"/>
          </a:p>
          <a:p>
            <a:r>
              <a:rPr lang="en-GB" sz="2400" dirty="0"/>
              <a:t>It is useful when considering the sustainable management of finite resources. </a:t>
            </a:r>
          </a:p>
          <a:p>
            <a:r>
              <a:rPr lang="en-GB" sz="2400" dirty="0"/>
              <a:t>However, the understanding of influences on open-access resources and how they are used has been contested.</a:t>
            </a:r>
          </a:p>
          <a:p>
            <a:endParaRPr lang="en-GB" sz="2400" dirty="0"/>
          </a:p>
          <a:p>
            <a:r>
              <a:rPr lang="en-GB" sz="2400" b="1" dirty="0"/>
              <a:t>Discuss:</a:t>
            </a:r>
          </a:p>
          <a:p>
            <a:pPr marL="342900" indent="-342900">
              <a:buFontTx/>
              <a:buChar char="-"/>
            </a:pPr>
            <a:r>
              <a:rPr lang="en-GB" sz="2000" i="1" dirty="0">
                <a:latin typeface="Comic Sans MS" panose="030F0702030302020204" pitchFamily="66" charset="0"/>
              </a:rPr>
              <a:t>Was Harding’s model accurate for all resources?</a:t>
            </a:r>
          </a:p>
          <a:p>
            <a:pPr marL="342900" indent="-342900">
              <a:buFontTx/>
              <a:buChar char="-"/>
            </a:pPr>
            <a:r>
              <a:rPr lang="en-GB" sz="2000" i="1" dirty="0">
                <a:latin typeface="Comic Sans MS" panose="030F0702030302020204" pitchFamily="66" charset="0"/>
              </a:rPr>
              <a:t>Is degradation / collapse inevitable?</a:t>
            </a:r>
          </a:p>
          <a:p>
            <a:pPr marL="342900" indent="-342900">
              <a:buFontTx/>
              <a:buChar char="-"/>
            </a:pPr>
            <a:r>
              <a:rPr lang="en-GB" sz="2000" i="1" dirty="0">
                <a:latin typeface="Comic Sans MS" panose="030F0702030302020204" pitchFamily="66" charset="0"/>
              </a:rPr>
              <a:t>Who is responsible for managing and regulating access / use?</a:t>
            </a:r>
          </a:p>
          <a:p>
            <a:pPr marL="800100" lvl="1" indent="-342900">
              <a:buFontTx/>
              <a:buChar char="-"/>
            </a:pPr>
            <a:r>
              <a:rPr lang="en-GB" sz="2000" i="1" dirty="0">
                <a:latin typeface="Comic Sans MS" panose="030F0702030302020204" pitchFamily="66" charset="0"/>
              </a:rPr>
              <a:t>Is state management or privatisation the best solution?</a:t>
            </a:r>
          </a:p>
          <a:p>
            <a:pPr marL="800100" lvl="1" indent="-342900">
              <a:buFontTx/>
              <a:buChar char="-"/>
            </a:pPr>
            <a:r>
              <a:rPr lang="en-GB" sz="2000" i="1" dirty="0">
                <a:latin typeface="Comic Sans MS" panose="030F0702030302020204" pitchFamily="66" charset="0"/>
              </a:rPr>
              <a:t>Are those who use the resource ultimately the ones who should manage it?</a:t>
            </a:r>
          </a:p>
          <a:p>
            <a:pPr marL="342900" indent="-342900">
              <a:buFontTx/>
              <a:buChar char="-"/>
            </a:pPr>
            <a:r>
              <a:rPr lang="en-GB" sz="2000" i="1" dirty="0">
                <a:latin typeface="Comic Sans MS" panose="030F0702030302020204" pitchFamily="66" charset="0"/>
              </a:rPr>
              <a:t>How does scale affect the solution – local vs global resource management?</a:t>
            </a:r>
          </a:p>
        </p:txBody>
      </p:sp>
    </p:spTree>
    <p:extLst>
      <p:ext uri="{BB962C8B-B14F-4D97-AF65-F5344CB8AC3E}">
        <p14:creationId xmlns:p14="http://schemas.microsoft.com/office/powerpoint/2010/main" val="1477742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So how do we make a difference? </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8864160" cy="6001643"/>
          </a:xfrm>
          <a:prstGeom prst="rect">
            <a:avLst/>
          </a:prstGeom>
          <a:noFill/>
        </p:spPr>
        <p:txBody>
          <a:bodyPr wrap="square">
            <a:spAutoFit/>
          </a:bodyPr>
          <a:lstStyle/>
          <a:p>
            <a:r>
              <a:rPr lang="en-GB" sz="2400" dirty="0"/>
              <a:t>One of the leading contemporary challenges is how we make a difference to the sustainable management of resources.</a:t>
            </a:r>
          </a:p>
          <a:p>
            <a:endParaRPr lang="en-GB" sz="2400" dirty="0"/>
          </a:p>
          <a:p>
            <a:r>
              <a:rPr lang="en-GB" sz="2400" dirty="0"/>
              <a:t>History has shown there are differing opinions on who should manage, and govern, the access and usage of common resources, such as air, water, food, forests, and commodities.</a:t>
            </a:r>
          </a:p>
          <a:p>
            <a:endParaRPr lang="en-GB" sz="2400" dirty="0"/>
          </a:p>
          <a:p>
            <a:r>
              <a:rPr lang="en-GB" sz="2400" dirty="0"/>
              <a:t>Some argue that state control is the best method of governance.</a:t>
            </a:r>
          </a:p>
          <a:p>
            <a:endParaRPr lang="en-GB" sz="2400" dirty="0"/>
          </a:p>
          <a:p>
            <a:r>
              <a:rPr lang="en-GB" sz="2400" dirty="0"/>
              <a:t>Others argue that bottom-up, voluntary, and local self-regulation is the optimum method.</a:t>
            </a:r>
          </a:p>
          <a:p>
            <a:endParaRPr lang="en-GB" sz="2400" dirty="0"/>
          </a:p>
          <a:p>
            <a:r>
              <a:rPr lang="en-GB" sz="2400" dirty="0"/>
              <a:t>How have the referenced case studies of the past been addressed, or even, resolved?</a:t>
            </a:r>
          </a:p>
          <a:p>
            <a:endParaRPr lang="en-GB" sz="2400" dirty="0"/>
          </a:p>
          <a:p>
            <a:endParaRPr lang="en-GB" sz="2400" dirty="0"/>
          </a:p>
        </p:txBody>
      </p:sp>
    </p:spTree>
    <p:extLst>
      <p:ext uri="{BB962C8B-B14F-4D97-AF65-F5344CB8AC3E}">
        <p14:creationId xmlns:p14="http://schemas.microsoft.com/office/powerpoint/2010/main" val="342220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Case Study 1: Over-fishing 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5067"/>
          <a:stretch/>
        </p:blipFill>
        <p:spPr>
          <a:xfrm>
            <a:off x="-5613" y="369332"/>
            <a:ext cx="310918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6445638" cy="6063198"/>
          </a:xfrm>
          <a:prstGeom prst="rect">
            <a:avLst/>
          </a:prstGeom>
          <a:noFill/>
        </p:spPr>
        <p:txBody>
          <a:bodyPr wrap="square">
            <a:spAutoFit/>
          </a:bodyPr>
          <a:lstStyle/>
          <a:p>
            <a:r>
              <a:rPr lang="en-GB" sz="2400" i="1" dirty="0"/>
              <a:t>Was the over-fishing of the Newfoundland fishery really a ‘Tragedy of the commons’?</a:t>
            </a:r>
          </a:p>
          <a:p>
            <a:endParaRPr lang="en-GB" sz="2000" dirty="0"/>
          </a:p>
          <a:p>
            <a:r>
              <a:rPr lang="en-GB" sz="2400" dirty="0"/>
              <a:t>Critiques of this ‘simplistic’ model have argued that the federal government was already (mis-) managing the resource </a:t>
            </a:r>
          </a:p>
          <a:p>
            <a:r>
              <a:rPr lang="en-GB" sz="2400" dirty="0"/>
              <a:t>Several governance factors were already in place:</a:t>
            </a:r>
          </a:p>
          <a:p>
            <a:pPr marL="342900" indent="-342900">
              <a:buFontTx/>
              <a:buChar char="-"/>
            </a:pPr>
            <a:r>
              <a:rPr lang="en-GB" sz="2000" dirty="0"/>
              <a:t>International Commission for the Northwest Atlantic Fisheries (ICNAF) established catch quotas in 1970</a:t>
            </a:r>
          </a:p>
          <a:p>
            <a:pPr marL="342900" indent="-342900">
              <a:buFontTx/>
              <a:buChar char="-"/>
            </a:pPr>
            <a:r>
              <a:rPr lang="en-GB" sz="2000" dirty="0"/>
              <a:t>In 1977 the Canadian Government establishing a 200-mile exclusive fishery zone (EFZ) under the Fishery Zones Act (1976) – however foreign vessels could still trawl the deep seas, and often exceeded quotas.</a:t>
            </a:r>
          </a:p>
          <a:p>
            <a:pPr marL="342900" indent="-342900">
              <a:buFontTx/>
              <a:buChar char="-"/>
            </a:pPr>
            <a:r>
              <a:rPr lang="en-GB" sz="2000" dirty="0"/>
              <a:t>The Total Allowable Catch (TAC) was set by the DFO and was often higher than modelled sustainable limits. (Steele et al., 1992)</a:t>
            </a:r>
          </a:p>
          <a:p>
            <a:pPr marL="342900" indent="-342900">
              <a:buFontTx/>
              <a:buChar char="-"/>
            </a:pPr>
            <a:r>
              <a:rPr lang="en-GB" sz="2000" dirty="0"/>
              <a:t>The DFO controlled the number of fisherman through licencing</a:t>
            </a:r>
            <a:endParaRPr lang="en-GB" sz="2400" dirty="0"/>
          </a:p>
        </p:txBody>
      </p:sp>
      <p:pic>
        <p:nvPicPr>
          <p:cNvPr id="7" name="Picture 6">
            <a:extLst>
              <a:ext uri="{FF2B5EF4-FFF2-40B4-BE49-F238E27FC236}">
                <a16:creationId xmlns:a16="http://schemas.microsoft.com/office/drawing/2014/main" id="{DFA2A282-B2FE-10DD-3F83-96EB6764C744}"/>
              </a:ext>
            </a:extLst>
          </p:cNvPr>
          <p:cNvPicPr>
            <a:picLocks noChangeAspect="1"/>
          </p:cNvPicPr>
          <p:nvPr/>
        </p:nvPicPr>
        <p:blipFill>
          <a:blip r:embed="rId4"/>
          <a:stretch>
            <a:fillRect/>
          </a:stretch>
        </p:blipFill>
        <p:spPr>
          <a:xfrm>
            <a:off x="9502692" y="997020"/>
            <a:ext cx="2590537" cy="3826771"/>
          </a:xfrm>
          <a:prstGeom prst="rect">
            <a:avLst/>
          </a:prstGeom>
          <a:ln>
            <a:solidFill>
              <a:schemeClr val="accent1"/>
            </a:solidFill>
          </a:ln>
        </p:spPr>
      </p:pic>
      <p:sp>
        <p:nvSpPr>
          <p:cNvPr id="10" name="TextBox 9">
            <a:extLst>
              <a:ext uri="{FF2B5EF4-FFF2-40B4-BE49-F238E27FC236}">
                <a16:creationId xmlns:a16="http://schemas.microsoft.com/office/drawing/2014/main" id="{08695A97-9AD8-5E73-CA14-E70B6C3DC20E}"/>
              </a:ext>
            </a:extLst>
          </p:cNvPr>
          <p:cNvSpPr txBox="1"/>
          <p:nvPr/>
        </p:nvSpPr>
        <p:spPr>
          <a:xfrm>
            <a:off x="9844708" y="4866704"/>
            <a:ext cx="2128631" cy="584775"/>
          </a:xfrm>
          <a:prstGeom prst="rect">
            <a:avLst/>
          </a:prstGeom>
          <a:noFill/>
        </p:spPr>
        <p:txBody>
          <a:bodyPr wrap="square">
            <a:spAutoFit/>
          </a:bodyPr>
          <a:lstStyle/>
          <a:p>
            <a:pPr algn="ctr"/>
            <a:r>
              <a:rPr lang="en-GB" sz="1600" dirty="0"/>
              <a:t>Extract from Bulletin announcing the EFZ</a:t>
            </a:r>
          </a:p>
        </p:txBody>
      </p:sp>
    </p:spTree>
    <p:extLst>
      <p:ext uri="{BB962C8B-B14F-4D97-AF65-F5344CB8AC3E}">
        <p14:creationId xmlns:p14="http://schemas.microsoft.com/office/powerpoint/2010/main" val="448442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2710072" y="369332"/>
            <a:ext cx="7468208" cy="3262432"/>
          </a:xfrm>
          <a:prstGeom prst="rect">
            <a:avLst/>
          </a:prstGeom>
          <a:noFill/>
        </p:spPr>
        <p:txBody>
          <a:bodyPr wrap="square">
            <a:spAutoFit/>
          </a:bodyPr>
          <a:lstStyle/>
          <a:p>
            <a:r>
              <a:rPr lang="en-GB" sz="2400" dirty="0"/>
              <a:t>First environmental group being formed:</a:t>
            </a:r>
          </a:p>
          <a:p>
            <a:r>
              <a:rPr lang="en-GB" sz="2400" dirty="0"/>
              <a:t>In 1842, Manchester Association for the Prevention of Smoke was founded. </a:t>
            </a:r>
          </a:p>
          <a:p>
            <a:pPr marL="342900" indent="-342900">
              <a:buFontTx/>
              <a:buChar char="-"/>
            </a:pPr>
            <a:r>
              <a:rPr lang="en-GB" sz="2400" dirty="0"/>
              <a:t>Campaigned manufacturers to voluntarily reduce smoke</a:t>
            </a:r>
          </a:p>
          <a:p>
            <a:endParaRPr lang="en-GB" dirty="0"/>
          </a:p>
          <a:p>
            <a:r>
              <a:rPr lang="en-GB" sz="2400" dirty="0"/>
              <a:t>In 1840’s, local councils (Derby, Leeds, and Manchester) Local Improvement Acts – more authority to tackle issues locally</a:t>
            </a:r>
          </a:p>
          <a:p>
            <a:endParaRPr lang="en-GB" sz="2000" dirty="0"/>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2: Smog </a:t>
            </a:r>
            <a:r>
              <a:rPr lang="en-GB" b="1" dirty="0"/>
              <a:t>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801" r="18801"/>
          <a:stretch/>
        </p:blipFill>
        <p:spPr>
          <a:xfrm>
            <a:off x="-5613" y="369332"/>
            <a:ext cx="271568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1026" name="Picture 2">
            <a:extLst>
              <a:ext uri="{FF2B5EF4-FFF2-40B4-BE49-F238E27FC236}">
                <a16:creationId xmlns:a16="http://schemas.microsoft.com/office/drawing/2014/main" id="{2C91D3FC-5942-7D5C-CF05-D04005EC75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82404" y="710804"/>
            <a:ext cx="1812811" cy="19133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1A0C6D9-B4CA-9FDB-C855-FF6209EFFB65}"/>
              </a:ext>
            </a:extLst>
          </p:cNvPr>
          <p:cNvSpPr txBox="1"/>
          <p:nvPr/>
        </p:nvSpPr>
        <p:spPr>
          <a:xfrm>
            <a:off x="2731267" y="3454142"/>
            <a:ext cx="9263947" cy="2923877"/>
          </a:xfrm>
          <a:prstGeom prst="rect">
            <a:avLst/>
          </a:prstGeom>
          <a:noFill/>
        </p:spPr>
        <p:txBody>
          <a:bodyPr wrap="square">
            <a:spAutoFit/>
          </a:bodyPr>
          <a:lstStyle/>
          <a:p>
            <a:r>
              <a:rPr lang="en-GB" sz="2400" dirty="0"/>
              <a:t>In 1898, Sir William Blake Richmond founded the Coal Smoke Abatement Society (CSAS), one of the oldest NGO’s</a:t>
            </a:r>
          </a:p>
          <a:p>
            <a:pPr marL="342900" indent="-342900">
              <a:buFontTx/>
              <a:buChar char="-"/>
            </a:pPr>
            <a:r>
              <a:rPr lang="en-GB" sz="2400" dirty="0"/>
              <a:t>1926 Public Health (Smoke Abatement) Act</a:t>
            </a:r>
          </a:p>
          <a:p>
            <a:pPr marL="342900" indent="-342900">
              <a:buFontTx/>
              <a:buChar char="-"/>
            </a:pPr>
            <a:r>
              <a:rPr lang="en-GB" sz="2400" dirty="0"/>
              <a:t>However, limited fines for businesses, and homes were exempt</a:t>
            </a:r>
          </a:p>
          <a:p>
            <a:endParaRPr lang="en-GB" dirty="0"/>
          </a:p>
          <a:p>
            <a:r>
              <a:rPr lang="en-GB" sz="2400" dirty="0"/>
              <a:t>The 1952 Great Smog of London led to the Clean Air Act of 1956</a:t>
            </a:r>
          </a:p>
          <a:p>
            <a:pPr marL="342900" indent="-342900">
              <a:buFontTx/>
              <a:buChar char="-"/>
            </a:pPr>
            <a:r>
              <a:rPr lang="en-GB" sz="2000" b="0" i="0" dirty="0">
                <a:solidFill>
                  <a:srgbClr val="202122"/>
                </a:solidFill>
                <a:effectLst/>
                <a:latin typeface="Arial" panose="020B0604020202020204" pitchFamily="34" charset="0"/>
              </a:rPr>
              <a:t>Committee on Air Pollution conducted and reported in 1954</a:t>
            </a:r>
          </a:p>
          <a:p>
            <a:pPr marL="342900" indent="-342900">
              <a:buFontTx/>
              <a:buChar char="-"/>
            </a:pPr>
            <a:r>
              <a:rPr lang="en-GB" sz="2000" dirty="0">
                <a:solidFill>
                  <a:srgbClr val="202122"/>
                </a:solidFill>
                <a:latin typeface="Arial" panose="020B0604020202020204" pitchFamily="34" charset="0"/>
              </a:rPr>
              <a:t>Legislation on industrial and domestic coal burning</a:t>
            </a:r>
            <a:endParaRPr lang="en-GB" sz="2400" dirty="0"/>
          </a:p>
        </p:txBody>
      </p:sp>
      <p:sp>
        <p:nvSpPr>
          <p:cNvPr id="12" name="TextBox 11">
            <a:extLst>
              <a:ext uri="{FF2B5EF4-FFF2-40B4-BE49-F238E27FC236}">
                <a16:creationId xmlns:a16="http://schemas.microsoft.com/office/drawing/2014/main" id="{F37BDEB0-39D4-FF41-0D45-FCDF5EF6E8E8}"/>
              </a:ext>
            </a:extLst>
          </p:cNvPr>
          <p:cNvSpPr txBox="1"/>
          <p:nvPr/>
        </p:nvSpPr>
        <p:spPr>
          <a:xfrm>
            <a:off x="9980831" y="2624155"/>
            <a:ext cx="2153478" cy="707886"/>
          </a:xfrm>
          <a:prstGeom prst="rect">
            <a:avLst/>
          </a:prstGeom>
          <a:noFill/>
        </p:spPr>
        <p:txBody>
          <a:bodyPr wrap="square">
            <a:spAutoFit/>
          </a:bodyPr>
          <a:lstStyle/>
          <a:p>
            <a:pPr algn="ctr"/>
            <a:r>
              <a:rPr lang="en-GB" sz="1000" dirty="0">
                <a:hlinkClick r:id="rId5"/>
              </a:rPr>
              <a:t>A Brief History of the Leeds Improvement Acts: 1755 – 1842 – The Secret Library | Leeds Libraries Heritage Blog (secretlibraryleeds.net)</a:t>
            </a:r>
            <a:endParaRPr lang="en-GB" sz="1000" dirty="0"/>
          </a:p>
        </p:txBody>
      </p:sp>
    </p:spTree>
    <p:extLst>
      <p:ext uri="{BB962C8B-B14F-4D97-AF65-F5344CB8AC3E}">
        <p14:creationId xmlns:p14="http://schemas.microsoft.com/office/powerpoint/2010/main" val="1654940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5A4C7BF-EF5F-3131-03DB-EC219269E419}"/>
              </a:ext>
            </a:extLst>
          </p:cNvPr>
          <p:cNvSpPr txBox="1"/>
          <p:nvPr/>
        </p:nvSpPr>
        <p:spPr>
          <a:xfrm>
            <a:off x="2935358" y="369332"/>
            <a:ext cx="9163878" cy="1631216"/>
          </a:xfrm>
          <a:prstGeom prst="rect">
            <a:avLst/>
          </a:prstGeom>
          <a:noFill/>
        </p:spPr>
        <p:txBody>
          <a:bodyPr wrap="square">
            <a:spAutoFit/>
          </a:bodyPr>
          <a:lstStyle/>
          <a:p>
            <a:r>
              <a:rPr lang="en-GB" sz="2000" dirty="0"/>
              <a:t>Organisation for Economic Cooperation and Development (OECD) conducts 4-year study and reports in 1977 that acid pollution was present across Europe, </a:t>
            </a:r>
          </a:p>
          <a:p>
            <a:pPr marL="342900" indent="-342900">
              <a:buFontTx/>
              <a:buChar char="-"/>
            </a:pPr>
            <a:r>
              <a:rPr lang="en-GB" sz="2000" dirty="0"/>
              <a:t>5 of the 11 participant countries, over half the contributions were coming from other countries</a:t>
            </a:r>
          </a:p>
          <a:p>
            <a:pPr marL="342900" indent="-342900">
              <a:buFontTx/>
              <a:buChar char="-"/>
            </a:pPr>
            <a:r>
              <a:rPr lang="en-GB" sz="2000" dirty="0"/>
              <a:t>Requirement for international agreements and cooperation</a:t>
            </a:r>
          </a:p>
        </p:txBody>
      </p:sp>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2: Acid Rain </a:t>
            </a:r>
            <a:r>
              <a:rPr lang="en-GB" b="1" dirty="0"/>
              <a:t>resolution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pic>
        <p:nvPicPr>
          <p:cNvPr id="7170" name="Picture 2">
            <a:extLst>
              <a:ext uri="{FF2B5EF4-FFF2-40B4-BE49-F238E27FC236}">
                <a16:creationId xmlns:a16="http://schemas.microsoft.com/office/drawing/2014/main" id="{B0F7AB78-CDAD-0EDF-9A70-D62C987CC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p:blipFill>
        <p:spPr bwMode="auto">
          <a:xfrm>
            <a:off x="9272208" y="4097123"/>
            <a:ext cx="2604703" cy="22068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0975FB6-0AEA-31B7-06C5-79FBCDEF23F6}"/>
              </a:ext>
            </a:extLst>
          </p:cNvPr>
          <p:cNvPicPr>
            <a:picLocks noChangeAspect="1"/>
          </p:cNvPicPr>
          <p:nvPr/>
        </p:nvPicPr>
        <p:blipFill rotWithShape="1">
          <a:blip r:embed="rId4"/>
          <a:srcRect r="51488"/>
          <a:stretch/>
        </p:blipFill>
        <p:spPr>
          <a:xfrm>
            <a:off x="53297" y="437444"/>
            <a:ext cx="2847630" cy="2725051"/>
          </a:xfrm>
          <a:prstGeom prst="rect">
            <a:avLst/>
          </a:prstGeom>
        </p:spPr>
      </p:pic>
      <p:sp>
        <p:nvSpPr>
          <p:cNvPr id="6" name="TextBox 5">
            <a:extLst>
              <a:ext uri="{FF2B5EF4-FFF2-40B4-BE49-F238E27FC236}">
                <a16:creationId xmlns:a16="http://schemas.microsoft.com/office/drawing/2014/main" id="{32AF84DE-AD98-B951-35F3-D38921546A05}"/>
              </a:ext>
            </a:extLst>
          </p:cNvPr>
          <p:cNvSpPr txBox="1"/>
          <p:nvPr/>
        </p:nvSpPr>
        <p:spPr>
          <a:xfrm>
            <a:off x="2935358" y="1996015"/>
            <a:ext cx="9163878" cy="1938992"/>
          </a:xfrm>
          <a:prstGeom prst="rect">
            <a:avLst/>
          </a:prstGeom>
          <a:noFill/>
        </p:spPr>
        <p:txBody>
          <a:bodyPr wrap="square">
            <a:spAutoFit/>
          </a:bodyPr>
          <a:lstStyle/>
          <a:p>
            <a:r>
              <a:rPr lang="en-GB" sz="2000" dirty="0"/>
              <a:t>UNECE Convention on Long-range Transboundary Air Pollution in was signed by 33 countries </a:t>
            </a:r>
          </a:p>
          <a:p>
            <a:pPr marL="342900" indent="-342900">
              <a:buFontTx/>
              <a:buChar char="-"/>
            </a:pPr>
            <a:r>
              <a:rPr lang="en-GB" sz="2000" dirty="0"/>
              <a:t>First international treaty to deal with air pollution</a:t>
            </a:r>
          </a:p>
          <a:p>
            <a:pPr marL="342900" indent="-342900">
              <a:buFontTx/>
              <a:buChar char="-"/>
            </a:pPr>
            <a:r>
              <a:rPr lang="en-GB" sz="2000" dirty="0"/>
              <a:t>First time that countries in east and west Europe, and North America, had joined in signing an environmental agreement.</a:t>
            </a:r>
          </a:p>
          <a:p>
            <a:pPr marL="342900" indent="-342900">
              <a:buFontTx/>
              <a:buChar char="-"/>
            </a:pPr>
            <a:r>
              <a:rPr lang="en-GB" sz="2000" dirty="0"/>
              <a:t>No reduction target, but a framework for monitoring and financial support</a:t>
            </a:r>
          </a:p>
        </p:txBody>
      </p:sp>
      <p:pic>
        <p:nvPicPr>
          <p:cNvPr id="7" name="Picture 6">
            <a:extLst>
              <a:ext uri="{FF2B5EF4-FFF2-40B4-BE49-F238E27FC236}">
                <a16:creationId xmlns:a16="http://schemas.microsoft.com/office/drawing/2014/main" id="{88DA64DE-5AE1-EC4E-6471-8375F6D18047}"/>
              </a:ext>
            </a:extLst>
          </p:cNvPr>
          <p:cNvPicPr>
            <a:picLocks noChangeAspect="1"/>
          </p:cNvPicPr>
          <p:nvPr/>
        </p:nvPicPr>
        <p:blipFill rotWithShape="1">
          <a:blip r:embed="rId4"/>
          <a:srcRect l="51393"/>
          <a:stretch/>
        </p:blipFill>
        <p:spPr>
          <a:xfrm>
            <a:off x="34431" y="3217843"/>
            <a:ext cx="2853244" cy="2725051"/>
          </a:xfrm>
          <a:prstGeom prst="rect">
            <a:avLst/>
          </a:prstGeom>
        </p:spPr>
      </p:pic>
      <p:sp>
        <p:nvSpPr>
          <p:cNvPr id="10" name="TextBox 9">
            <a:extLst>
              <a:ext uri="{FF2B5EF4-FFF2-40B4-BE49-F238E27FC236}">
                <a16:creationId xmlns:a16="http://schemas.microsoft.com/office/drawing/2014/main" id="{8E4877B5-B471-4A66-5A1D-DA1CC2B62D95}"/>
              </a:ext>
            </a:extLst>
          </p:cNvPr>
          <p:cNvSpPr txBox="1"/>
          <p:nvPr/>
        </p:nvSpPr>
        <p:spPr>
          <a:xfrm>
            <a:off x="222719" y="5942894"/>
            <a:ext cx="2508785" cy="523220"/>
          </a:xfrm>
          <a:prstGeom prst="rect">
            <a:avLst/>
          </a:prstGeom>
          <a:noFill/>
        </p:spPr>
        <p:txBody>
          <a:bodyPr wrap="square">
            <a:spAutoFit/>
          </a:bodyPr>
          <a:lstStyle/>
          <a:p>
            <a:pPr algn="ctr"/>
            <a:r>
              <a:rPr lang="en-GB" sz="1400" dirty="0"/>
              <a:t>Changes in critical loads between 1990 and 2010</a:t>
            </a:r>
          </a:p>
        </p:txBody>
      </p:sp>
      <p:sp>
        <p:nvSpPr>
          <p:cNvPr id="14" name="TextBox 13">
            <a:extLst>
              <a:ext uri="{FF2B5EF4-FFF2-40B4-BE49-F238E27FC236}">
                <a16:creationId xmlns:a16="http://schemas.microsoft.com/office/drawing/2014/main" id="{3AC9C330-3D3A-ACA8-7AFE-E5DAC3AC4561}"/>
              </a:ext>
            </a:extLst>
          </p:cNvPr>
          <p:cNvSpPr txBox="1"/>
          <p:nvPr/>
        </p:nvSpPr>
        <p:spPr>
          <a:xfrm>
            <a:off x="2919792" y="3935007"/>
            <a:ext cx="6701286" cy="2862322"/>
          </a:xfrm>
          <a:prstGeom prst="rect">
            <a:avLst/>
          </a:prstGeom>
          <a:noFill/>
        </p:spPr>
        <p:txBody>
          <a:bodyPr wrap="square">
            <a:spAutoFit/>
          </a:bodyPr>
          <a:lstStyle/>
          <a:p>
            <a:r>
              <a:rPr lang="en-GB" sz="2000" dirty="0"/>
              <a:t>Eight subsequent protocols that extended the aims of the CLTAP and included additional pollutants</a:t>
            </a:r>
          </a:p>
          <a:p>
            <a:endParaRPr lang="en-GB" sz="2000" dirty="0"/>
          </a:p>
          <a:p>
            <a:r>
              <a:rPr lang="en-GB" sz="2000" dirty="0"/>
              <a:t>These protocols encouraged international monitoring and regulation  </a:t>
            </a:r>
          </a:p>
          <a:p>
            <a:endParaRPr lang="en-GB" sz="2000" dirty="0"/>
          </a:p>
          <a:p>
            <a:r>
              <a:rPr lang="en-GB" sz="2000" dirty="0"/>
              <a:t>Through policies, acid pollution has steadily decreased over the years, though still present.</a:t>
            </a:r>
          </a:p>
          <a:p>
            <a:endParaRPr lang="en-GB" sz="2000" dirty="0"/>
          </a:p>
        </p:txBody>
      </p:sp>
    </p:spTree>
    <p:extLst>
      <p:ext uri="{BB962C8B-B14F-4D97-AF65-F5344CB8AC3E}">
        <p14:creationId xmlns:p14="http://schemas.microsoft.com/office/powerpoint/2010/main" val="1413440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Case </a:t>
            </a:r>
            <a:r>
              <a:rPr lang="fr-FR" b="1" dirty="0" err="1"/>
              <a:t>Study</a:t>
            </a:r>
            <a:r>
              <a:rPr lang="fr-FR" b="1" dirty="0"/>
              <a:t> 3: </a:t>
            </a:r>
            <a:r>
              <a:rPr lang="en-GB" b="1" dirty="0"/>
              <a:t>Deforestation resolution?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6600" r="26600"/>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8864160" cy="6617196"/>
          </a:xfrm>
          <a:prstGeom prst="rect">
            <a:avLst/>
          </a:prstGeom>
          <a:noFill/>
        </p:spPr>
        <p:txBody>
          <a:bodyPr wrap="square">
            <a:spAutoFit/>
          </a:bodyPr>
          <a:lstStyle/>
          <a:p>
            <a:r>
              <a:rPr lang="en-GB" sz="2400" dirty="0"/>
              <a:t>Global</a:t>
            </a:r>
            <a:r>
              <a:rPr lang="en-GB" sz="2400" b="1" dirty="0"/>
              <a:t> </a:t>
            </a:r>
            <a:r>
              <a:rPr lang="en-GB" sz="2400" dirty="0"/>
              <a:t>deforestation is still an active “Tragedy”, despite much local, national, and international response. </a:t>
            </a:r>
          </a:p>
          <a:p>
            <a:endParaRPr lang="en-GB" sz="2400" dirty="0"/>
          </a:p>
          <a:p>
            <a:r>
              <a:rPr lang="en-GB" sz="2400" b="0" i="0" dirty="0">
                <a:solidFill>
                  <a:srgbClr val="000000"/>
                </a:solidFill>
                <a:effectLst/>
                <a:latin typeface="Campton"/>
              </a:rPr>
              <a:t>The UN Food and Agriculture Organization (FAO) founded in 1945 – but forestry was not a core matter until 1971:</a:t>
            </a:r>
          </a:p>
          <a:p>
            <a:pPr marL="342900" indent="-342900">
              <a:buFontTx/>
              <a:buChar char="-"/>
            </a:pPr>
            <a:r>
              <a:rPr lang="en-GB" sz="2400" dirty="0"/>
              <a:t>FAO Committee on Forestry (COFO): aim to “periodically review forestry problems of an international character”</a:t>
            </a:r>
          </a:p>
          <a:p>
            <a:pPr marL="342900" indent="-342900">
              <a:buFontTx/>
              <a:buChar char="-"/>
            </a:pPr>
            <a:r>
              <a:rPr lang="en-GB" sz="2400" dirty="0"/>
              <a:t>Development of Regional Forestry Commissions (Europe, Latin America, and Asia as examples) in the 1970’s</a:t>
            </a:r>
          </a:p>
          <a:p>
            <a:r>
              <a:rPr lang="en-GB" sz="2400" dirty="0"/>
              <a:t>However, global deforestation rates are still at a significant rate today, and of growing concern:</a:t>
            </a:r>
          </a:p>
          <a:p>
            <a:endParaRPr lang="en-GB" sz="1200" dirty="0"/>
          </a:p>
          <a:p>
            <a:pPr algn="ctr"/>
            <a:r>
              <a:rPr lang="en-GB" sz="2000" dirty="0">
                <a:latin typeface="Comic Sans MS" panose="030F0702030302020204" pitchFamily="66" charset="0"/>
              </a:rPr>
              <a:t>“The challenges for COFO today are similar to the challenges when the FAO Conference first discussed forestry sixty years ago – how to effectively address the economic, social and environmental aspects of forests in the context of the larger society in which forests play such an important part.”</a:t>
            </a:r>
          </a:p>
          <a:p>
            <a:pPr algn="ctr"/>
            <a:r>
              <a:rPr lang="en-GB" sz="1200" dirty="0"/>
              <a:t>Source: HISTORY OF THE COMMITTEE ON FORESTRY ( https://www.fao.org/3/j4566e/j4566e.htm)</a:t>
            </a:r>
          </a:p>
          <a:p>
            <a:endParaRPr lang="en-GB" sz="2400" dirty="0"/>
          </a:p>
        </p:txBody>
      </p:sp>
      <p:pic>
        <p:nvPicPr>
          <p:cNvPr id="10" name="Picture 9">
            <a:extLst>
              <a:ext uri="{FF2B5EF4-FFF2-40B4-BE49-F238E27FC236}">
                <a16:creationId xmlns:a16="http://schemas.microsoft.com/office/drawing/2014/main" id="{C4879D5B-940E-5B79-EFEA-6636D72F68D1}"/>
              </a:ext>
            </a:extLst>
          </p:cNvPr>
          <p:cNvPicPr>
            <a:picLocks noChangeAspect="1"/>
          </p:cNvPicPr>
          <p:nvPr/>
        </p:nvPicPr>
        <p:blipFill>
          <a:blip r:embed="rId4"/>
          <a:stretch>
            <a:fillRect/>
          </a:stretch>
        </p:blipFill>
        <p:spPr>
          <a:xfrm>
            <a:off x="71841" y="1446853"/>
            <a:ext cx="2698333" cy="3715506"/>
          </a:xfrm>
          <a:prstGeom prst="rect">
            <a:avLst/>
          </a:prstGeom>
        </p:spPr>
      </p:pic>
      <p:sp>
        <p:nvSpPr>
          <p:cNvPr id="13" name="TextBox 12">
            <a:extLst>
              <a:ext uri="{FF2B5EF4-FFF2-40B4-BE49-F238E27FC236}">
                <a16:creationId xmlns:a16="http://schemas.microsoft.com/office/drawing/2014/main" id="{71C2DE18-B6B8-EBEC-2D1E-E2C90EE82422}"/>
              </a:ext>
            </a:extLst>
          </p:cNvPr>
          <p:cNvSpPr txBox="1"/>
          <p:nvPr/>
        </p:nvSpPr>
        <p:spPr>
          <a:xfrm>
            <a:off x="71841" y="5244437"/>
            <a:ext cx="2626494" cy="276999"/>
          </a:xfrm>
          <a:prstGeom prst="rect">
            <a:avLst/>
          </a:prstGeom>
          <a:solidFill>
            <a:schemeClr val="bg1"/>
          </a:solidFill>
        </p:spPr>
        <p:txBody>
          <a:bodyPr wrap="square">
            <a:spAutoFit/>
          </a:bodyPr>
          <a:lstStyle/>
          <a:p>
            <a:pPr algn="ctr"/>
            <a:r>
              <a:rPr lang="en-GB" sz="1200" dirty="0"/>
              <a:t>Guardian article, 9/08/2023 </a:t>
            </a:r>
          </a:p>
        </p:txBody>
      </p:sp>
    </p:spTree>
    <p:extLst>
      <p:ext uri="{BB962C8B-B14F-4D97-AF65-F5344CB8AC3E}">
        <p14:creationId xmlns:p14="http://schemas.microsoft.com/office/powerpoint/2010/main" val="2723439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TOTC: Solutions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6600" r="26600"/>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109179" y="443948"/>
            <a:ext cx="8864160" cy="5632311"/>
          </a:xfrm>
          <a:prstGeom prst="rect">
            <a:avLst/>
          </a:prstGeom>
          <a:noFill/>
        </p:spPr>
        <p:txBody>
          <a:bodyPr wrap="square">
            <a:spAutoFit/>
          </a:bodyPr>
          <a:lstStyle/>
          <a:p>
            <a:r>
              <a:rPr lang="en-GB" sz="2400" dirty="0"/>
              <a:t>Several tools, mechanisms, and processes have been exemplified through these examples, with a mix of results. These include:</a:t>
            </a:r>
          </a:p>
          <a:p>
            <a:endParaRPr lang="en-GB" sz="2400" dirty="0"/>
          </a:p>
          <a:p>
            <a:pPr marL="342900" indent="-342900">
              <a:buFontTx/>
              <a:buChar char="-"/>
            </a:pPr>
            <a:r>
              <a:rPr lang="en-GB" sz="2400" dirty="0"/>
              <a:t>Local campaign groups</a:t>
            </a:r>
          </a:p>
          <a:p>
            <a:endParaRPr lang="en-GB" sz="2400" dirty="0"/>
          </a:p>
          <a:p>
            <a:pPr marL="342900" indent="-342900">
              <a:buFontTx/>
              <a:buChar char="-"/>
            </a:pPr>
            <a:r>
              <a:rPr lang="en-GB" sz="2400" dirty="0"/>
              <a:t>Establishment of Associations and Societies</a:t>
            </a:r>
          </a:p>
          <a:p>
            <a:endParaRPr lang="en-GB" sz="2400" dirty="0"/>
          </a:p>
          <a:p>
            <a:pPr marL="342900" indent="-342900">
              <a:buFontTx/>
              <a:buChar char="-"/>
            </a:pPr>
            <a:r>
              <a:rPr lang="en-GB" sz="2400" dirty="0"/>
              <a:t>Parliamentary / Government Acts</a:t>
            </a:r>
          </a:p>
          <a:p>
            <a:endParaRPr lang="en-GB" sz="2400" dirty="0"/>
          </a:p>
          <a:p>
            <a:pPr marL="342900" indent="-342900">
              <a:buFontTx/>
              <a:buChar char="-"/>
            </a:pPr>
            <a:r>
              <a:rPr lang="en-GB" sz="2400" dirty="0"/>
              <a:t>Jurisdiction, licencing, and fines</a:t>
            </a:r>
          </a:p>
          <a:p>
            <a:endParaRPr lang="en-GB" sz="2400" dirty="0"/>
          </a:p>
          <a:p>
            <a:pPr marL="342900" indent="-342900">
              <a:buFontTx/>
              <a:buChar char="-"/>
            </a:pPr>
            <a:r>
              <a:rPr lang="en-GB" sz="2400" dirty="0"/>
              <a:t>Conventions, Treaties, and Protocols</a:t>
            </a:r>
          </a:p>
          <a:p>
            <a:pPr marL="342900" indent="-342900">
              <a:buFontTx/>
              <a:buChar char="-"/>
            </a:pPr>
            <a:endParaRPr lang="en-GB" sz="2400" dirty="0"/>
          </a:p>
          <a:p>
            <a:pPr marL="342900" indent="-342900">
              <a:buFontTx/>
              <a:buChar char="-"/>
            </a:pPr>
            <a:endParaRPr lang="en-GB" sz="2400" dirty="0"/>
          </a:p>
          <a:p>
            <a:r>
              <a:rPr lang="en-GB" sz="2400" dirty="0"/>
              <a:t>We will explore these in future lectures</a:t>
            </a:r>
          </a:p>
        </p:txBody>
      </p:sp>
    </p:spTree>
    <p:extLst>
      <p:ext uri="{BB962C8B-B14F-4D97-AF65-F5344CB8AC3E}">
        <p14:creationId xmlns:p14="http://schemas.microsoft.com/office/powerpoint/2010/main" val="2831858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084929" y="762650"/>
            <a:ext cx="8864160" cy="5632311"/>
          </a:xfrm>
          <a:prstGeom prst="rect">
            <a:avLst/>
          </a:prstGeom>
          <a:noFill/>
        </p:spPr>
        <p:txBody>
          <a:bodyPr wrap="square">
            <a:spAutoFit/>
          </a:bodyPr>
          <a:lstStyle/>
          <a:p>
            <a:pPr marL="342900" indent="-342900">
              <a:buFont typeface="Arial" panose="020B0604020202020204" pitchFamily="34" charset="0"/>
              <a:buChar char="•"/>
            </a:pPr>
            <a:r>
              <a:rPr lang="en-GB" sz="2400" dirty="0"/>
              <a:t>Tragedy of the Commons – hypothetical model used to discuss today’s sustainability issues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Perhaps individual ‘selfishness’ is not the only culprit, instead the system by which resources are governed.</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scale of certain resources (air and global forests for example) is difficult to govern – other factors are also at play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 variety of solutions have been demonstrated historically, from bottom-up, to top-down – with varied outcomes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challenges are still relevant today, with lessons from history to be used as examples of worst and best practice</a:t>
            </a:r>
          </a:p>
          <a:p>
            <a:endParaRPr lang="en-GB" sz="2400" dirty="0"/>
          </a:p>
        </p:txBody>
      </p:sp>
    </p:spTree>
    <p:extLst>
      <p:ext uri="{BB962C8B-B14F-4D97-AF65-F5344CB8AC3E}">
        <p14:creationId xmlns:p14="http://schemas.microsoft.com/office/powerpoint/2010/main" val="8467478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001617" y="402916"/>
            <a:ext cx="8978347" cy="5878532"/>
          </a:xfrm>
          <a:prstGeom prst="rect">
            <a:avLst/>
          </a:prstGeom>
          <a:noFill/>
        </p:spPr>
        <p:txBody>
          <a:bodyPr wrap="square" rtlCol="0">
            <a:spAutoFit/>
          </a:bodyPr>
          <a:lstStyle/>
          <a:p>
            <a:r>
              <a:rPr lang="en-GB" sz="24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Environmental Governance</a:t>
            </a:r>
          </a:p>
          <a:p>
            <a:endParaRPr lang="en-GB" sz="2400" dirty="0"/>
          </a:p>
          <a:p>
            <a:endParaRPr lang="en-GB" sz="2400" dirty="0"/>
          </a:p>
          <a:p>
            <a:r>
              <a:rPr lang="en-GB" sz="2400" b="1" dirty="0"/>
              <a:t>Suggested activities: </a:t>
            </a:r>
          </a:p>
          <a:p>
            <a:pPr marL="800100" lvl="1" indent="-342900">
              <a:buFontTx/>
              <a:buChar char="-"/>
            </a:pPr>
            <a:endParaRPr lang="en-GB" sz="2400" dirty="0"/>
          </a:p>
          <a:p>
            <a:pPr marL="800100" lvl="1" indent="-342900">
              <a:buFont typeface="Arial" panose="020B0604020202020204" pitchFamily="34" charset="0"/>
              <a:buChar char="•"/>
            </a:pPr>
            <a:r>
              <a:rPr lang="en-GB" sz="2400" dirty="0"/>
              <a:t>Pick a contemporary environmental issue you would like covered in the lecture series</a:t>
            </a:r>
          </a:p>
          <a:p>
            <a:pPr marL="800100" lvl="1" indent="-342900">
              <a:buFont typeface="Arial" panose="020B0604020202020204" pitchFamily="34" charset="0"/>
              <a:buChar char="•"/>
            </a:pPr>
            <a:r>
              <a:rPr lang="en-GB" sz="2400" dirty="0"/>
              <a:t>Present your selection at the next lecture</a:t>
            </a:r>
          </a:p>
          <a:p>
            <a:endParaRPr lang="en-GB" sz="2400" dirty="0"/>
          </a:p>
          <a:p>
            <a:r>
              <a:rPr lang="en-GB" sz="2400" b="1" dirty="0"/>
              <a:t>Read</a:t>
            </a:r>
            <a:r>
              <a:rPr lang="en-GB" sz="2400" dirty="0"/>
              <a:t>: </a:t>
            </a:r>
          </a:p>
          <a:p>
            <a:pPr marL="800100" lvl="1" indent="-342900">
              <a:buFont typeface="Arial" panose="020B0604020202020204" pitchFamily="34" charset="0"/>
              <a:buChar char="•"/>
            </a:pPr>
            <a:r>
              <a:rPr lang="en-GB" sz="2400" dirty="0"/>
              <a:t>Ansari, S., </a:t>
            </a:r>
            <a:r>
              <a:rPr lang="en-GB" sz="2400" dirty="0" err="1"/>
              <a:t>Wijen</a:t>
            </a:r>
            <a:r>
              <a:rPr lang="en-GB" sz="2400" dirty="0"/>
              <a:t>, F. and Gray, B., 2013. Constructing a climate change logic: An institutional perspective on the “tragedy of the commons”. Organization Science, 24(4), pp.1014-1040.</a:t>
            </a:r>
          </a:p>
          <a:p>
            <a:endParaRPr lang="en-GB" sz="1600" dirty="0"/>
          </a:p>
        </p:txBody>
      </p:sp>
    </p:spTree>
    <p:extLst>
      <p:ext uri="{BB962C8B-B14F-4D97-AF65-F5344CB8AC3E}">
        <p14:creationId xmlns:p14="http://schemas.microsoft.com/office/powerpoint/2010/main" val="2773719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4: Historic Challenges</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References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425687" y="920621"/>
            <a:ext cx="7731678" cy="5016758"/>
          </a:xfrm>
          <a:prstGeom prst="rect">
            <a:avLst/>
          </a:prstGeom>
          <a:noFill/>
        </p:spPr>
        <p:txBody>
          <a:bodyPr wrap="square" rtlCol="0">
            <a:spAutoFit/>
          </a:bodyPr>
          <a:lstStyle/>
          <a:p>
            <a:pPr marL="342900" indent="-342900">
              <a:buFont typeface="Arial" panose="020B0604020202020204" pitchFamily="34" charset="0"/>
              <a:buChar char="•"/>
            </a:pPr>
            <a:r>
              <a:rPr lang="en-GB" sz="2000" dirty="0"/>
              <a:t>Binns, W.O. and Redfern, D.B., 1983. Acid rain and forest decline in W. Germany (No. 131, pp. 13-pp).</a:t>
            </a:r>
          </a:p>
          <a:p>
            <a:pPr marL="342900" indent="-342900">
              <a:buFont typeface="Arial" panose="020B0604020202020204" pitchFamily="34" charset="0"/>
              <a:buChar char="•"/>
            </a:pPr>
            <a:r>
              <a:rPr lang="en-GB" sz="2000" dirty="0"/>
              <a:t>DiNapoli, R.J., </a:t>
            </a:r>
            <a:r>
              <a:rPr lang="en-GB" sz="2000" dirty="0" err="1"/>
              <a:t>Lipo</a:t>
            </a:r>
            <a:r>
              <a:rPr lang="en-GB" sz="2000" dirty="0"/>
              <a:t>, C.P. and Hunt, T.L., 2021. Triumph of the commons: Sustainable community practices on Rapa Nui (Easter Island). Sustainability, 13(21), p.12118.</a:t>
            </a:r>
          </a:p>
          <a:p>
            <a:pPr marL="342900" indent="-342900">
              <a:buFont typeface="Arial" panose="020B0604020202020204" pitchFamily="34" charset="0"/>
              <a:buChar char="•"/>
            </a:pPr>
            <a:r>
              <a:rPr lang="en-GB" sz="2000" dirty="0"/>
              <a:t>Hardin, G. 1968. The tragedy of the commons. Science 162, 1243–8 (https://www-jstor-org.ezproxy.uwtsd.ac.uk/stable/1724745?seq=6 </a:t>
            </a:r>
            <a:r>
              <a:rPr lang="en-GB" sz="2000" dirty="0">
                <a:hlinkClick r:id="rId4"/>
              </a:rPr>
              <a:t>The Tragedy of the Commons on JSTOR (uwtsd.ac.uk)</a:t>
            </a:r>
            <a:r>
              <a:rPr lang="en-GB" sz="2000" dirty="0"/>
              <a:t>)</a:t>
            </a:r>
          </a:p>
          <a:p>
            <a:pPr marL="342900" indent="-342900">
              <a:buFont typeface="Arial" panose="020B0604020202020204" pitchFamily="34" charset="0"/>
              <a:buChar char="•"/>
            </a:pPr>
            <a:r>
              <a:rPr lang="en-GB" sz="2000" dirty="0"/>
              <a:t>Ostrom, Elinor. 1990. Governing the commons: The evolution of institutions for collective action. Cambridge, U.K.: Cambridge University Press.</a:t>
            </a:r>
          </a:p>
          <a:p>
            <a:pPr marL="342900" indent="-342900">
              <a:buFont typeface="Arial" panose="020B0604020202020204" pitchFamily="34" charset="0"/>
              <a:buChar char="•"/>
            </a:pPr>
            <a:r>
              <a:rPr lang="en-GB" sz="2000" dirty="0"/>
              <a:t>Robert Angus Smith, Air and Rain, the beginnings of a Chemical Climatology (London: Longmans, Green, &amp; Co., 1872)</a:t>
            </a:r>
          </a:p>
          <a:p>
            <a:pPr marL="342900" indent="-342900">
              <a:buFont typeface="Arial" panose="020B0604020202020204" pitchFamily="34" charset="0"/>
              <a:buChar char="•"/>
            </a:pPr>
            <a:r>
              <a:rPr lang="en-GB" sz="2000" dirty="0"/>
              <a:t>Rowland, W., 2009. Corporate Social Responsibility and Garrett Hardin's ‘Tragedy of the Commons’ as Myth and Reality. Journal of Corporate Citizenship, (35), pp.109-116.</a:t>
            </a:r>
            <a:endParaRPr lang="en-GB" sz="1600" dirty="0"/>
          </a:p>
        </p:txBody>
      </p:sp>
    </p:spTree>
    <p:extLst>
      <p:ext uri="{BB962C8B-B14F-4D97-AF65-F5344CB8AC3E}">
        <p14:creationId xmlns:p14="http://schemas.microsoft.com/office/powerpoint/2010/main" val="1876448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677656"/>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t>
            </a:r>
            <a:r>
              <a:rPr lang="en-GB" sz="1400" b="1" i="0" dirty="0">
                <a:solidFill>
                  <a:srgbClr val="242424"/>
                </a:solidFill>
                <a:effectLst/>
                <a:highlight>
                  <a:srgbClr val="FFFFFF"/>
                </a:highlight>
                <a:latin typeface="-apple-system"/>
              </a:rPr>
              <a:t>ACNA4004 Contemporary Challenges 2024/35_GRP</a:t>
            </a:r>
            <a:r>
              <a:rPr lang="en-GB" sz="1400" dirty="0"/>
              <a:t>”</a:t>
            </a:r>
          </a:p>
          <a:p>
            <a:r>
              <a:rPr lang="en-GB" sz="1600" dirty="0">
                <a:hlinkClick r:id="rId4"/>
              </a:rPr>
              <a:t>ACNA4004 Contemporary Challenges 2024/35_GRP | General | Microsoft Teams</a:t>
            </a:r>
            <a:endParaRPr lang="en-GB" sz="1600" dirty="0"/>
          </a:p>
          <a:p>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28/10/2024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4: Historic Challenges</a:t>
            </a:r>
            <a:endParaRPr lang="en-GB" dirty="0"/>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4117</Words>
  <Application>Microsoft Office PowerPoint</Application>
  <PresentationFormat>Widescreen</PresentationFormat>
  <Paragraphs>413</Paragraphs>
  <Slides>25</Slides>
  <Notes>21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Alfred Sans Regular</vt:lpstr>
      <vt:lpstr>-apple-system</vt:lpstr>
      <vt:lpstr>Campton</vt:lpstr>
      <vt:lpstr>helvetica neue</vt:lpstr>
      <vt:lpstr>NexusSans</vt:lpstr>
      <vt:lpstr>Arial</vt:lpstr>
      <vt:lpstr>Calibri</vt:lpstr>
      <vt:lpstr>Calibri Light</vt:lpstr>
      <vt:lpstr>Comic Sans MS</vt:lpstr>
      <vt:lpstr>Courier New</vt:lpstr>
      <vt:lpstr>Helvetica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2024-10-25T19:30:37Z</dcterms:modified>
</cp:coreProperties>
</file>