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8" r:id="rId3"/>
    <p:sldId id="257" r:id="rId4"/>
    <p:sldId id="259" r:id="rId5"/>
    <p:sldId id="260" r:id="rId6"/>
    <p:sldId id="262"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CC"/>
    <a:srgbClr val="CC00CC"/>
    <a:srgbClr val="660066"/>
    <a:srgbClr val="FF00FF"/>
    <a:srgbClr val="CC99FF"/>
    <a:srgbClr val="99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27126" autoAdjust="0"/>
  </p:normalViewPr>
  <p:slideViewPr>
    <p:cSldViewPr snapToGrid="0">
      <p:cViewPr varScale="1">
        <p:scale>
          <a:sx n="18" d="100"/>
          <a:sy n="18" d="100"/>
        </p:scale>
        <p:origin x="2536"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7E5648-788B-4CD8-B0C4-E0D315CF5F07}" type="datetimeFigureOut">
              <a:rPr lang="en-GB" smtClean="0"/>
              <a:t>03/12/2023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BD2F7D-03CA-413E-A299-61C5F6B1B404}" type="slidenum">
              <a:rPr lang="en-GB" smtClean="0"/>
              <a:t>‹#›</a:t>
            </a:fld>
            <a:endParaRPr lang="en-GB"/>
          </a:p>
        </p:txBody>
      </p:sp>
    </p:spTree>
    <p:extLst>
      <p:ext uri="{BB962C8B-B14F-4D97-AF65-F5344CB8AC3E}">
        <p14:creationId xmlns:p14="http://schemas.microsoft.com/office/powerpoint/2010/main" val="3466265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Gestalt Theory/Approach to Coaching</a:t>
            </a:r>
          </a:p>
          <a:p>
            <a:endParaRPr lang="en-GB" dirty="0"/>
          </a:p>
          <a:p>
            <a:r>
              <a:rPr lang="en-GB" dirty="0"/>
              <a:t>So first of all ‘Gestalt’ the term itself is German and roughly translates to pattern or configuration</a:t>
            </a:r>
          </a:p>
          <a:p>
            <a:endParaRPr lang="en-GB" dirty="0"/>
          </a:p>
          <a:p>
            <a:r>
              <a:rPr lang="en-GB" dirty="0"/>
              <a:t>I am just going to give you a quick background around Gestalt theory, Gestalt theory is cited as being a ‘needs based approach to understanding human behaviour’ (Cox et al, 2009)</a:t>
            </a:r>
          </a:p>
          <a:p>
            <a:endParaRPr lang="en-GB" dirty="0"/>
          </a:p>
          <a:p>
            <a:r>
              <a:rPr lang="en-GB" dirty="0"/>
              <a:t>There are a number of aspects that make up The Gestalt approach to Coaching.</a:t>
            </a:r>
          </a:p>
          <a:p>
            <a:br>
              <a:rPr lang="en-GB" dirty="0"/>
            </a:br>
            <a:r>
              <a:rPr lang="en-GB" dirty="0"/>
              <a:t>First there’s Gestalt therapy, which is further made up of a number of philosophical and psychological traditions, not just simply another arm of the Gestalt Psychology. </a:t>
            </a:r>
          </a:p>
          <a:p>
            <a:endParaRPr lang="en-GB" dirty="0"/>
          </a:p>
          <a:p>
            <a:r>
              <a:rPr lang="en-GB" dirty="0"/>
              <a:t>Then there is Gestalt Psychology itself - The work around this dates back to early 20</a:t>
            </a:r>
            <a:r>
              <a:rPr lang="en-GB" baseline="30000" dirty="0"/>
              <a:t>th</a:t>
            </a:r>
            <a:r>
              <a:rPr lang="en-GB" dirty="0"/>
              <a:t> century by Max </a:t>
            </a:r>
            <a:r>
              <a:rPr lang="en-GB" dirty="0" err="1"/>
              <a:t>Woltheimor</a:t>
            </a:r>
            <a:r>
              <a:rPr lang="en-GB" dirty="0"/>
              <a:t>, Wolfgang Kohler and Kurt </a:t>
            </a:r>
            <a:r>
              <a:rPr lang="en-GB" dirty="0" err="1"/>
              <a:t>Kofka</a:t>
            </a:r>
            <a:r>
              <a:rPr lang="en-GB" dirty="0"/>
              <a:t>. </a:t>
            </a:r>
          </a:p>
          <a:p>
            <a:endParaRPr lang="en-GB" dirty="0"/>
          </a:p>
          <a:p>
            <a:r>
              <a:rPr lang="en-GB" dirty="0"/>
              <a:t>Gestalt Psychology challenged the idea of the objective reality of an individual, where the physical reality meaning something exists and so it is.</a:t>
            </a:r>
          </a:p>
          <a:p>
            <a:r>
              <a:rPr lang="en-GB" dirty="0"/>
              <a:t>Instead they wanted to understand the experience in the moment for an individuals. It is the belief of those who support a ‘subjective reality’ that everyone experiences events or situations differently and so believing ‘perception is reality’ (</a:t>
            </a:r>
            <a:r>
              <a:rPr lang="en-GB" dirty="0" err="1"/>
              <a:t>Netuveli</a:t>
            </a:r>
            <a:r>
              <a:rPr lang="en-GB" dirty="0"/>
              <a:t> and Bartley, 2012)</a:t>
            </a:r>
          </a:p>
          <a:p>
            <a:endParaRPr lang="en-GB" dirty="0"/>
          </a:p>
          <a:p>
            <a:r>
              <a:rPr lang="en-GB" dirty="0"/>
              <a:t>And finally, there are a number of wider systems throughout Gestalt Coaching where it can be seen and adapted, for example within couples, families, teams and organisations.</a:t>
            </a:r>
          </a:p>
          <a:p>
            <a:endParaRPr lang="en-GB" dirty="0"/>
          </a:p>
          <a:p>
            <a:r>
              <a:rPr lang="en-GB" dirty="0"/>
              <a:t>Today I am going to give you a brief overview of the Gestalt Approach to coaching</a:t>
            </a:r>
            <a:br>
              <a:rPr lang="en-GB" dirty="0"/>
            </a:br>
            <a:r>
              <a:rPr lang="en-GB" dirty="0"/>
              <a:t>The reasoning behind the approach</a:t>
            </a:r>
          </a:p>
          <a:p>
            <a:r>
              <a:rPr lang="en-GB" dirty="0"/>
              <a:t>The arguments for or against the theory</a:t>
            </a:r>
          </a:p>
          <a:p>
            <a:r>
              <a:rPr lang="en-GB" dirty="0"/>
              <a:t>My brief opinion</a:t>
            </a:r>
          </a:p>
          <a:p>
            <a:endParaRPr lang="en-GB" dirty="0"/>
          </a:p>
          <a:p>
            <a:endParaRPr lang="en-GB" dirty="0"/>
          </a:p>
        </p:txBody>
      </p:sp>
      <p:sp>
        <p:nvSpPr>
          <p:cNvPr id="4" name="Slide Number Placeholder 3"/>
          <p:cNvSpPr>
            <a:spLocks noGrp="1"/>
          </p:cNvSpPr>
          <p:nvPr>
            <p:ph type="sldNum" sz="quarter" idx="5"/>
          </p:nvPr>
        </p:nvSpPr>
        <p:spPr/>
        <p:txBody>
          <a:bodyPr/>
          <a:lstStyle/>
          <a:p>
            <a:fld id="{B5BD2F7D-03CA-413E-A299-61C5F6B1B404}" type="slidenum">
              <a:rPr lang="en-GB" smtClean="0"/>
              <a:t>1</a:t>
            </a:fld>
            <a:endParaRPr lang="en-GB"/>
          </a:p>
        </p:txBody>
      </p:sp>
    </p:spTree>
    <p:extLst>
      <p:ext uri="{BB962C8B-B14F-4D97-AF65-F5344CB8AC3E}">
        <p14:creationId xmlns:p14="http://schemas.microsoft.com/office/powerpoint/2010/main" val="31266707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by Goldstein (1957) mentioned that an individual fulfils their needs when imbalanced by self-regulation. In short if you are hungry, you eat.</a:t>
            </a:r>
            <a:br>
              <a:rPr lang="en-GB" dirty="0"/>
            </a:br>
            <a:br>
              <a:rPr lang="en-GB" dirty="0"/>
            </a:br>
            <a:r>
              <a:rPr lang="en-GB" dirty="0"/>
              <a:t>This is in line with The Gestalt perspective of human function. </a:t>
            </a:r>
            <a:br>
              <a:rPr lang="en-GB" dirty="0"/>
            </a:br>
            <a:br>
              <a:rPr lang="en-GB" dirty="0"/>
            </a:br>
            <a:r>
              <a:rPr lang="en-GB" dirty="0"/>
              <a:t>This is only a part of The Gestalt Approach, there is another trait called ’creative adjustment’ Where it’s believed that individuals will do their best in any given circumstance to meet their needs, find solutions, achieve goals and find contentment. </a:t>
            </a:r>
          </a:p>
          <a:p>
            <a:endParaRPr lang="en-GB" dirty="0"/>
          </a:p>
          <a:p>
            <a:r>
              <a:rPr lang="en-GB" dirty="0"/>
              <a:t>Melnick &amp; Nevis, both PhD psychologists believe that when applied, this approach can lead to fast and permanent change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Field theorists like Kurt Lewin wanted to understand human behaviour connected within an existing field only and not how the individual impacts or influences on the field.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Gestalt Idea differs as it looks at how humans can have influence over the field through their behaviour or habits.</a:t>
            </a:r>
          </a:p>
          <a:p>
            <a:endParaRPr lang="en-GB" dirty="0"/>
          </a:p>
          <a:p>
            <a:r>
              <a:rPr lang="en-GB" dirty="0"/>
              <a:t>Now If I can guide you to the slide on screen, these are the main assumptions and beliefs behind the Gestalt approach to coaching</a:t>
            </a:r>
          </a:p>
          <a:p>
            <a:endParaRPr lang="en-GB" dirty="0"/>
          </a:p>
          <a:p>
            <a:r>
              <a:rPr lang="en-GB" dirty="0"/>
              <a:t>And some more of the defining features would be:</a:t>
            </a:r>
          </a:p>
          <a:p>
            <a:endParaRPr lang="en-GB" dirty="0"/>
          </a:p>
          <a:p>
            <a:pPr marL="171450" indent="-171450">
              <a:buFont typeface="Arial" panose="020B0604020202020204" pitchFamily="34" charset="0"/>
              <a:buChar char="•"/>
            </a:pPr>
            <a:r>
              <a:rPr lang="en-GB" dirty="0"/>
              <a:t>The Gestalt Coach would focus on the clients' habits and behaviours</a:t>
            </a:r>
          </a:p>
          <a:p>
            <a:pPr marL="171450" indent="-171450">
              <a:buFont typeface="Arial" panose="020B0604020202020204" pitchFamily="34" charset="0"/>
              <a:buChar char="•"/>
            </a:pPr>
            <a:r>
              <a:rPr lang="en-GB" dirty="0"/>
              <a:t>They focus on the client in the present, the ‘here and now’, while also taking into account the field they are working or living in</a:t>
            </a:r>
          </a:p>
          <a:p>
            <a:pPr marL="171450" indent="-171450">
              <a:buFont typeface="Arial" panose="020B0604020202020204" pitchFamily="34" charset="0"/>
              <a:buChar char="•"/>
            </a:pPr>
            <a:r>
              <a:rPr lang="en-GB" dirty="0"/>
              <a:t>A Gestalt Coach in the complete handbook of coaching is described as being an ‘awareness expert’ – the relationship between coach – </a:t>
            </a:r>
            <a:r>
              <a:rPr lang="en-GB" dirty="0" err="1"/>
              <a:t>coachee</a:t>
            </a:r>
            <a:r>
              <a:rPr lang="en-GB" dirty="0"/>
              <a:t> is paramount</a:t>
            </a:r>
          </a:p>
          <a:p>
            <a:endParaRPr lang="en-GB" dirty="0"/>
          </a:p>
          <a:p>
            <a:r>
              <a:rPr lang="en-GB" dirty="0"/>
              <a:t> </a:t>
            </a:r>
          </a:p>
        </p:txBody>
      </p:sp>
      <p:sp>
        <p:nvSpPr>
          <p:cNvPr id="4" name="Slide Number Placeholder 3"/>
          <p:cNvSpPr>
            <a:spLocks noGrp="1"/>
          </p:cNvSpPr>
          <p:nvPr>
            <p:ph type="sldNum" sz="quarter" idx="5"/>
          </p:nvPr>
        </p:nvSpPr>
        <p:spPr/>
        <p:txBody>
          <a:bodyPr/>
          <a:lstStyle/>
          <a:p>
            <a:fld id="{B5BD2F7D-03CA-413E-A299-61C5F6B1B404}" type="slidenum">
              <a:rPr lang="en-GB" smtClean="0"/>
              <a:t>2</a:t>
            </a:fld>
            <a:endParaRPr lang="en-GB"/>
          </a:p>
        </p:txBody>
      </p:sp>
    </p:spTree>
    <p:extLst>
      <p:ext uri="{BB962C8B-B14F-4D97-AF65-F5344CB8AC3E}">
        <p14:creationId xmlns:p14="http://schemas.microsoft.com/office/powerpoint/2010/main" val="28061952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earlier in the main assumptions of the Gestalt approach there was a line around unfinished business and or an unmet need being a blocker to change.</a:t>
            </a:r>
          </a:p>
          <a:p>
            <a:endParaRPr lang="en-GB" dirty="0"/>
          </a:p>
          <a:p>
            <a:r>
              <a:rPr lang="en-GB" dirty="0"/>
              <a:t>The diagram here is adapted from the Gestalt Cycle of Experience. It is designed to aid us in understanding how to how to satisfy our needs and achieve closure through experiences. It is ‘A natural and ongoing cycle’. </a:t>
            </a:r>
          </a:p>
          <a:p>
            <a:endParaRPr lang="en-GB" dirty="0"/>
          </a:p>
          <a:p>
            <a:r>
              <a:rPr lang="en-GB" dirty="0"/>
              <a:t>In the Gestalt Approach the idea would be that both coach and </a:t>
            </a:r>
            <a:r>
              <a:rPr lang="en-GB" dirty="0" err="1"/>
              <a:t>coachee</a:t>
            </a:r>
            <a:r>
              <a:rPr lang="en-GB" dirty="0"/>
              <a:t> use this cycle to raise self-awareness and awareness of each other.</a:t>
            </a:r>
          </a:p>
          <a:p>
            <a:endParaRPr lang="en-GB" dirty="0"/>
          </a:p>
          <a:p>
            <a:r>
              <a:rPr lang="en-GB" dirty="0"/>
              <a:t>There are 4 interrupters to this cycle: </a:t>
            </a:r>
          </a:p>
          <a:p>
            <a:r>
              <a:rPr lang="en-GB" b="1" dirty="0"/>
              <a:t>Introjection</a:t>
            </a:r>
            <a:r>
              <a:rPr lang="en-GB" dirty="0"/>
              <a:t> – swallowing whole beliefs (told something once when young and believes it internally about themselves when it may not be true)</a:t>
            </a:r>
          </a:p>
          <a:p>
            <a:r>
              <a:rPr lang="en-GB" b="1" dirty="0"/>
              <a:t>Projection</a:t>
            </a:r>
            <a:r>
              <a:rPr lang="en-GB" dirty="0"/>
              <a:t> - projecting undesirable feelings or emotions onto someone else, rather than admitting to or dealing with the unwanted feelings</a:t>
            </a:r>
          </a:p>
          <a:p>
            <a:r>
              <a:rPr lang="en-GB" b="1" dirty="0"/>
              <a:t>Retroflection</a:t>
            </a:r>
            <a:r>
              <a:rPr lang="en-GB" dirty="0"/>
              <a:t> – Turning inward on yourself when feeling unsafe to act out in a way you internally wish to (could link to psychological safety)</a:t>
            </a:r>
          </a:p>
          <a:p>
            <a:r>
              <a:rPr lang="en-GB" b="1" dirty="0"/>
              <a:t>confluence</a:t>
            </a:r>
            <a:r>
              <a:rPr lang="en-GB" dirty="0"/>
              <a:t> – </a:t>
            </a:r>
            <a:r>
              <a:rPr lang="en-GB" b="0" i="0" dirty="0">
                <a:solidFill>
                  <a:srgbClr val="E8EAED"/>
                </a:solidFill>
                <a:effectLst/>
                <a:latin typeface="Google Sans"/>
              </a:rPr>
              <a:t>a person who doesn’t really live their truth of their individuality. This is usually associated with people who feel they really need to be liked.</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Gestalt approach suggests If the cycle of experience is used successfully, this allows for the coach to use their presence to influence the </a:t>
            </a:r>
            <a:r>
              <a:rPr lang="en-GB" dirty="0" err="1"/>
              <a:t>coachee</a:t>
            </a:r>
            <a:r>
              <a:rPr lang="en-GB" dirty="0"/>
              <a:t>. This in the theory is described as the ability  ‘to use self’.</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5BD2F7D-03CA-413E-A299-61C5F6B1B404}" type="slidenum">
              <a:rPr lang="en-GB" smtClean="0"/>
              <a:t>3</a:t>
            </a:fld>
            <a:endParaRPr lang="en-GB"/>
          </a:p>
        </p:txBody>
      </p:sp>
    </p:spTree>
    <p:extLst>
      <p:ext uri="{BB962C8B-B14F-4D97-AF65-F5344CB8AC3E}">
        <p14:creationId xmlns:p14="http://schemas.microsoft.com/office/powerpoint/2010/main" val="3127953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aspects an individual can use the in accordance with the handbook are:</a:t>
            </a:r>
          </a:p>
          <a:p>
            <a:endParaRPr lang="en-GB" dirty="0"/>
          </a:p>
          <a:p>
            <a:r>
              <a:rPr lang="en-GB" dirty="0"/>
              <a:t>And a highly self-aware coach would need to be able to pick out and use these at will. The coach would need a well-honed ability to see what quality would best suit the </a:t>
            </a:r>
            <a:r>
              <a:rPr lang="en-GB" dirty="0" err="1"/>
              <a:t>coachee</a:t>
            </a:r>
            <a:r>
              <a:rPr lang="en-GB" dirty="0"/>
              <a:t> and the scenario</a:t>
            </a:r>
          </a:p>
        </p:txBody>
      </p:sp>
      <p:sp>
        <p:nvSpPr>
          <p:cNvPr id="4" name="Slide Number Placeholder 3"/>
          <p:cNvSpPr>
            <a:spLocks noGrp="1"/>
          </p:cNvSpPr>
          <p:nvPr>
            <p:ph type="sldNum" sz="quarter" idx="5"/>
          </p:nvPr>
        </p:nvSpPr>
        <p:spPr/>
        <p:txBody>
          <a:bodyPr/>
          <a:lstStyle/>
          <a:p>
            <a:fld id="{B5BD2F7D-03CA-413E-A299-61C5F6B1B404}" type="slidenum">
              <a:rPr lang="en-GB" smtClean="0"/>
              <a:t>4</a:t>
            </a:fld>
            <a:endParaRPr lang="en-GB"/>
          </a:p>
        </p:txBody>
      </p:sp>
    </p:spTree>
    <p:extLst>
      <p:ext uri="{BB962C8B-B14F-4D97-AF65-F5344CB8AC3E}">
        <p14:creationId xmlns:p14="http://schemas.microsoft.com/office/powerpoint/2010/main" val="30374884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Poppins" panose="00000500000000000000" pitchFamily="2" charset="0"/>
              </a:rPr>
              <a:t>There is supporting research out there and also research which doesn’t quite agree with the main assumptions of the Gestalt Approach</a:t>
            </a:r>
          </a:p>
          <a:p>
            <a:endParaRPr lang="en-GB" b="0" i="0" u="none" strike="noStrike" dirty="0">
              <a:solidFill>
                <a:srgbClr val="000000"/>
              </a:solidFill>
              <a:effectLst/>
              <a:latin typeface="Poppins" panose="00000500000000000000" pitchFamily="2" charset="0"/>
            </a:endParaRPr>
          </a:p>
          <a:p>
            <a:r>
              <a:rPr lang="en-GB" b="0" i="0" u="none" strike="noStrike" dirty="0">
                <a:solidFill>
                  <a:srgbClr val="000000"/>
                </a:solidFill>
                <a:effectLst/>
                <a:latin typeface="Poppins" panose="00000500000000000000" pitchFamily="2" charset="0"/>
              </a:rPr>
              <a:t>For instance, Maslow developed the aptly named ‘Maslow’s Hierarchy of needs in 1943.</a:t>
            </a:r>
          </a:p>
          <a:p>
            <a:r>
              <a:rPr lang="en-GB" b="0" i="0" u="none" strike="noStrike" dirty="0">
                <a:solidFill>
                  <a:srgbClr val="000000"/>
                </a:solidFill>
                <a:effectLst/>
                <a:latin typeface="Poppins" panose="00000500000000000000" pitchFamily="2" charset="0"/>
              </a:rPr>
              <a:t>Maslow believed in a hierarchical pyramid of needs (as seen on the slide) </a:t>
            </a:r>
            <a:r>
              <a:rPr lang="en-GB" b="0" i="0" u="none" strike="noStrike" dirty="0">
                <a:solidFill>
                  <a:srgbClr val="000000"/>
                </a:solidFill>
                <a:effectLst/>
                <a:latin typeface="Calibri" panose="020F0502020204030204" pitchFamily="34" charset="0"/>
              </a:rPr>
              <a:t>Maslow believes if followed this idea leads to self-actualisation through personal growth, becoming the best we can be. </a:t>
            </a:r>
            <a:br>
              <a:rPr lang="en-GB" b="0" i="0" u="none" strike="noStrike" dirty="0">
                <a:solidFill>
                  <a:srgbClr val="000000"/>
                </a:solidFill>
                <a:effectLst/>
                <a:latin typeface="Calibri" panose="020F0502020204030204" pitchFamily="34" charset="0"/>
              </a:rPr>
            </a:br>
            <a:br>
              <a:rPr lang="en-GB" b="0" i="0" u="none" strike="noStrike" dirty="0">
                <a:solidFill>
                  <a:srgbClr val="000000"/>
                </a:solidFill>
                <a:effectLst/>
                <a:latin typeface="Calibri" panose="020F0502020204030204" pitchFamily="34" charset="0"/>
              </a:rPr>
            </a:br>
            <a:r>
              <a:rPr lang="en-GB" b="0" i="0" u="none" strike="noStrike" dirty="0">
                <a:solidFill>
                  <a:srgbClr val="000000"/>
                </a:solidFill>
                <a:effectLst/>
                <a:latin typeface="Calibri" panose="020F0502020204030204" pitchFamily="34" charset="0"/>
              </a:rPr>
              <a:t>The hierarchy, means we cannot progress onto the safety aspect without fulfilling our physiological needs (</a:t>
            </a:r>
            <a:r>
              <a:rPr lang="en-GB" b="0" i="0" u="none" strike="noStrike" dirty="0" err="1">
                <a:solidFill>
                  <a:srgbClr val="000000"/>
                </a:solidFill>
                <a:effectLst/>
                <a:latin typeface="Calibri" panose="020F0502020204030204" pitchFamily="34" charset="0"/>
              </a:rPr>
              <a:t>Mcleod</a:t>
            </a:r>
            <a:r>
              <a:rPr lang="en-GB" b="0" i="0" u="none" strike="noStrike" dirty="0">
                <a:solidFill>
                  <a:srgbClr val="000000"/>
                </a:solidFill>
                <a:effectLst/>
                <a:latin typeface="Calibri" panose="020F0502020204030204" pitchFamily="34" charset="0"/>
              </a:rPr>
              <a:t>, 2023). </a:t>
            </a:r>
            <a:r>
              <a:rPr lang="en-GB" b="0" i="0" dirty="0">
                <a:solidFill>
                  <a:srgbClr val="000000"/>
                </a:solidFill>
                <a:effectLst/>
                <a:latin typeface="Calibri" panose="020F0502020204030204" pitchFamily="34" charset="0"/>
              </a:rPr>
              <a:t>​</a:t>
            </a:r>
            <a:r>
              <a:rPr lang="en-GB" b="0" i="0" u="none" strike="noStrike" dirty="0">
                <a:solidFill>
                  <a:srgbClr val="000000"/>
                </a:solidFill>
                <a:effectLst/>
                <a:latin typeface="Poppins" panose="00000500000000000000" pitchFamily="2" charset="0"/>
              </a:rPr>
              <a:t> This is in clear agreement with one of the main assumptions of the Gestalt Theory.. </a:t>
            </a:r>
            <a:br>
              <a:rPr lang="en-GB" b="0" i="0" u="none" strike="noStrike" dirty="0">
                <a:solidFill>
                  <a:srgbClr val="000000"/>
                </a:solidFill>
                <a:effectLst/>
                <a:latin typeface="Poppins" panose="00000500000000000000" pitchFamily="2" charset="0"/>
              </a:rPr>
            </a:br>
            <a:r>
              <a:rPr lang="en-GB" b="0" i="0" u="none" strike="noStrike" dirty="0">
                <a:solidFill>
                  <a:srgbClr val="000000"/>
                </a:solidFill>
                <a:effectLst/>
                <a:latin typeface="Poppins" panose="00000500000000000000" pitchFamily="2" charset="0"/>
              </a:rPr>
              <a:t>‘individuals who do not meet their needs and have unfinished business will not be able to adapt, change or see new possibilities.’</a:t>
            </a:r>
          </a:p>
          <a:p>
            <a:endParaRPr lang="en-GB" b="0" i="0" u="none" strike="noStrike" dirty="0">
              <a:solidFill>
                <a:srgbClr val="000000"/>
              </a:solidFill>
              <a:effectLst/>
              <a:latin typeface="Poppins" panose="00000500000000000000" pitchFamily="2" charset="0"/>
            </a:endParaRPr>
          </a:p>
          <a:p>
            <a:r>
              <a:rPr lang="en-GB" b="0" i="0" u="none" strike="noStrike" dirty="0">
                <a:solidFill>
                  <a:srgbClr val="000000"/>
                </a:solidFill>
                <a:effectLst/>
                <a:latin typeface="Poppins" panose="00000500000000000000" pitchFamily="2" charset="0"/>
              </a:rPr>
              <a:t>However, Another theorist Alderfer (1969) has a contrasting view with his Existential, Relatedness &amp; Growth theory. </a:t>
            </a:r>
            <a:r>
              <a:rPr lang="en-GB" b="0" i="0" u="none" strike="noStrike" dirty="0">
                <a:solidFill>
                  <a:srgbClr val="444444"/>
                </a:solidFill>
                <a:effectLst/>
                <a:latin typeface="open sans" panose="020B0606030504020204" pitchFamily="34" charset="0"/>
              </a:rPr>
              <a:t>Alderfer gives the example of a “starving artist” who can struggle for growth even if he is hungry. This is in contrast with main assumptions posed in the Gestalt Approach. </a:t>
            </a:r>
          </a:p>
          <a:p>
            <a:endParaRPr lang="en-GB" b="0" i="0" u="none" strike="noStrike" dirty="0">
              <a:solidFill>
                <a:srgbClr val="444444"/>
              </a:solidFill>
              <a:effectLst/>
              <a:latin typeface="open sans" panose="020B0606030504020204" pitchFamily="34" charset="0"/>
            </a:endParaRPr>
          </a:p>
          <a:p>
            <a:r>
              <a:rPr lang="en-GB" b="0" i="0" u="none" strike="noStrike" dirty="0">
                <a:solidFill>
                  <a:srgbClr val="444444"/>
                </a:solidFill>
                <a:effectLst/>
                <a:latin typeface="open sans" panose="020B0606030504020204" pitchFamily="34" charset="0"/>
              </a:rPr>
              <a:t>Alderfer states </a:t>
            </a:r>
            <a:r>
              <a:rPr lang="en-GB" b="0" i="0" u="none" strike="noStrike" dirty="0">
                <a:solidFill>
                  <a:srgbClr val="000000"/>
                </a:solidFill>
                <a:effectLst/>
                <a:latin typeface="Calibri" panose="020F0502020204030204" pitchFamily="34" charset="0"/>
              </a:rPr>
              <a:t>needs differ depending on the circumstance and they don’t need to progress in a particular order. </a:t>
            </a:r>
            <a:r>
              <a:rPr lang="en-GB" b="0" i="0" u="none" strike="noStrike" dirty="0">
                <a:solidFill>
                  <a:srgbClr val="444444"/>
                </a:solidFill>
                <a:effectLst/>
                <a:latin typeface="open sans" panose="020B0606030504020204" pitchFamily="34" charset="0"/>
              </a:rPr>
              <a:t>According to Alderfer, an individual can work on growth needs even if he is hungry (</a:t>
            </a:r>
            <a:r>
              <a:rPr lang="en-GB" b="0" i="0" dirty="0" err="1">
                <a:effectLst/>
                <a:latin typeface="Arial" panose="020B0604020202020204" pitchFamily="34" charset="0"/>
              </a:rPr>
              <a:t>Shanmugapriya</a:t>
            </a:r>
            <a:r>
              <a:rPr lang="en-GB" b="0" i="0" dirty="0">
                <a:effectLst/>
                <a:latin typeface="Arial" panose="020B0604020202020204" pitchFamily="34" charset="0"/>
              </a:rPr>
              <a:t>, 2021)</a:t>
            </a:r>
            <a:endParaRPr lang="en-GB" dirty="0"/>
          </a:p>
        </p:txBody>
      </p:sp>
      <p:sp>
        <p:nvSpPr>
          <p:cNvPr id="4" name="Slide Number Placeholder 3"/>
          <p:cNvSpPr>
            <a:spLocks noGrp="1"/>
          </p:cNvSpPr>
          <p:nvPr>
            <p:ph type="sldNum" sz="quarter" idx="5"/>
          </p:nvPr>
        </p:nvSpPr>
        <p:spPr/>
        <p:txBody>
          <a:bodyPr/>
          <a:lstStyle/>
          <a:p>
            <a:fld id="{B5BD2F7D-03CA-413E-A299-61C5F6B1B404}" type="slidenum">
              <a:rPr lang="en-GB" smtClean="0"/>
              <a:t>5</a:t>
            </a:fld>
            <a:endParaRPr lang="en-GB"/>
          </a:p>
        </p:txBody>
      </p:sp>
    </p:spTree>
    <p:extLst>
      <p:ext uri="{BB962C8B-B14F-4D97-AF65-F5344CB8AC3E}">
        <p14:creationId xmlns:p14="http://schemas.microsoft.com/office/powerpoint/2010/main" val="14904286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we’ve through,</a:t>
            </a:r>
          </a:p>
          <a:p>
            <a:endParaRPr lang="en-GB" dirty="0"/>
          </a:p>
          <a:p>
            <a:r>
              <a:rPr lang="en-GB" dirty="0"/>
              <a:t>Where the Gestalt Theory was derived in Germany and the idea of focusing on the individual and the influence they can have.</a:t>
            </a:r>
          </a:p>
          <a:p>
            <a:r>
              <a:rPr lang="en-GB" dirty="0"/>
              <a:t>We discussed beliefs behind the Gestalt Approach to coaching like the idea of having all our needs met before being able to change.</a:t>
            </a:r>
          </a:p>
          <a:p>
            <a:r>
              <a:rPr lang="en-GB" dirty="0"/>
              <a:t>We discussed the cycle of experience and the use of ‘self’ </a:t>
            </a:r>
          </a:p>
          <a:p>
            <a:r>
              <a:rPr lang="en-GB" dirty="0"/>
              <a:t>We looked at some differing opinions</a:t>
            </a:r>
          </a:p>
          <a:p>
            <a:endParaRPr lang="en-GB" dirty="0"/>
          </a:p>
          <a:p>
            <a:r>
              <a:rPr lang="en-GB" dirty="0"/>
              <a:t>And although I agree with principles of both the Gestalt theory and that of the artist analogy</a:t>
            </a:r>
          </a:p>
          <a:p>
            <a:r>
              <a:rPr lang="en-GB" dirty="0"/>
              <a:t>I believe not everybody strives to do their best at all times in all situations as suggested by the Gestalt Approach, and I do believe that someone can struggle to meet some needs and still succeed to make a change</a:t>
            </a:r>
          </a:p>
          <a:p>
            <a:endParaRPr lang="en-GB" dirty="0"/>
          </a:p>
          <a:p>
            <a:r>
              <a:rPr lang="en-GB" dirty="0"/>
              <a:t>Principles can’t be overlooked from either but, with the gestalt theory, I have seen methods in action when I reflect on my own experiences and can identify where things worked and possibly why they didn’t. </a:t>
            </a:r>
          </a:p>
          <a:p>
            <a:endParaRPr lang="en-GB" i="1" dirty="0"/>
          </a:p>
          <a:p>
            <a:r>
              <a:rPr lang="en-GB" i="1" dirty="0"/>
              <a:t>Becoming more self-aware just through this research</a:t>
            </a:r>
          </a:p>
          <a:p>
            <a:endParaRPr lang="en-GB" i="1" dirty="0"/>
          </a:p>
          <a:p>
            <a:r>
              <a:rPr lang="en-GB" i="0" dirty="0"/>
              <a:t>Thank you.</a:t>
            </a:r>
          </a:p>
          <a:p>
            <a:endParaRPr lang="en-GB" i="1" dirty="0"/>
          </a:p>
          <a:p>
            <a:endParaRPr lang="en-GB" i="1" dirty="0"/>
          </a:p>
        </p:txBody>
      </p:sp>
      <p:sp>
        <p:nvSpPr>
          <p:cNvPr id="4" name="Slide Number Placeholder 3"/>
          <p:cNvSpPr>
            <a:spLocks noGrp="1"/>
          </p:cNvSpPr>
          <p:nvPr>
            <p:ph type="sldNum" sz="quarter" idx="5"/>
          </p:nvPr>
        </p:nvSpPr>
        <p:spPr/>
        <p:txBody>
          <a:bodyPr/>
          <a:lstStyle/>
          <a:p>
            <a:fld id="{B5BD2F7D-03CA-413E-A299-61C5F6B1B404}" type="slidenum">
              <a:rPr lang="en-GB" smtClean="0"/>
              <a:t>6</a:t>
            </a:fld>
            <a:endParaRPr lang="en-GB"/>
          </a:p>
        </p:txBody>
      </p:sp>
    </p:spTree>
    <p:extLst>
      <p:ext uri="{BB962C8B-B14F-4D97-AF65-F5344CB8AC3E}">
        <p14:creationId xmlns:p14="http://schemas.microsoft.com/office/powerpoint/2010/main" val="9637359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a:t>
            </a:r>
          </a:p>
        </p:txBody>
      </p:sp>
      <p:sp>
        <p:nvSpPr>
          <p:cNvPr id="4" name="Slide Number Placeholder 3"/>
          <p:cNvSpPr>
            <a:spLocks noGrp="1"/>
          </p:cNvSpPr>
          <p:nvPr>
            <p:ph type="sldNum" sz="quarter" idx="5"/>
          </p:nvPr>
        </p:nvSpPr>
        <p:spPr/>
        <p:txBody>
          <a:bodyPr/>
          <a:lstStyle/>
          <a:p>
            <a:fld id="{B5BD2F7D-03CA-413E-A299-61C5F6B1B404}" type="slidenum">
              <a:rPr lang="en-GB" smtClean="0"/>
              <a:t>7</a:t>
            </a:fld>
            <a:endParaRPr lang="en-GB"/>
          </a:p>
        </p:txBody>
      </p:sp>
    </p:spTree>
    <p:extLst>
      <p:ext uri="{BB962C8B-B14F-4D97-AF65-F5344CB8AC3E}">
        <p14:creationId xmlns:p14="http://schemas.microsoft.com/office/powerpoint/2010/main" val="2293685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760FB-9281-F0F5-F964-48AEC80E43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ECCDAC1-8237-EA63-2FBD-A59B026714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9E54D14-8863-BDB6-3DF4-6DD3759B683A}"/>
              </a:ext>
            </a:extLst>
          </p:cNvPr>
          <p:cNvSpPr>
            <a:spLocks noGrp="1"/>
          </p:cNvSpPr>
          <p:nvPr>
            <p:ph type="dt" sz="half" idx="10"/>
          </p:nvPr>
        </p:nvSpPr>
        <p:spPr/>
        <p:txBody>
          <a:bodyPr/>
          <a:lstStyle/>
          <a:p>
            <a:fld id="{379DB393-3D78-4B44-AD5A-C73D22F6F0FB}" type="datetimeFigureOut">
              <a:rPr lang="en-GB" smtClean="0"/>
              <a:t>03/12/2023</a:t>
            </a:fld>
            <a:endParaRPr lang="en-GB"/>
          </a:p>
        </p:txBody>
      </p:sp>
      <p:sp>
        <p:nvSpPr>
          <p:cNvPr id="5" name="Footer Placeholder 4">
            <a:extLst>
              <a:ext uri="{FF2B5EF4-FFF2-40B4-BE49-F238E27FC236}">
                <a16:creationId xmlns:a16="http://schemas.microsoft.com/office/drawing/2014/main" id="{78DB3D54-9432-E9A7-EC5C-6BD7CD733A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970595-D8DE-13BA-06A3-67F48D0B5FEB}"/>
              </a:ext>
            </a:extLst>
          </p:cNvPr>
          <p:cNvSpPr>
            <a:spLocks noGrp="1"/>
          </p:cNvSpPr>
          <p:nvPr>
            <p:ph type="sldNum" sz="quarter" idx="12"/>
          </p:nvPr>
        </p:nvSpPr>
        <p:spPr/>
        <p:txBody>
          <a:bodyPr/>
          <a:lstStyle/>
          <a:p>
            <a:fld id="{83868378-CBF1-49BB-94FC-8334F1A02126}" type="slidenum">
              <a:rPr lang="en-GB" smtClean="0"/>
              <a:t>‹#›</a:t>
            </a:fld>
            <a:endParaRPr lang="en-GB"/>
          </a:p>
        </p:txBody>
      </p:sp>
    </p:spTree>
    <p:extLst>
      <p:ext uri="{BB962C8B-B14F-4D97-AF65-F5344CB8AC3E}">
        <p14:creationId xmlns:p14="http://schemas.microsoft.com/office/powerpoint/2010/main" val="2440510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7B04E-E916-40DE-8AA0-74114D5572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BE3D8B-3A8C-EC28-DE42-B470BAA223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9CAD1A-734F-6995-AA69-DCB588EAD53C}"/>
              </a:ext>
            </a:extLst>
          </p:cNvPr>
          <p:cNvSpPr>
            <a:spLocks noGrp="1"/>
          </p:cNvSpPr>
          <p:nvPr>
            <p:ph type="dt" sz="half" idx="10"/>
          </p:nvPr>
        </p:nvSpPr>
        <p:spPr/>
        <p:txBody>
          <a:bodyPr/>
          <a:lstStyle/>
          <a:p>
            <a:fld id="{379DB393-3D78-4B44-AD5A-C73D22F6F0FB}" type="datetimeFigureOut">
              <a:rPr lang="en-GB" smtClean="0"/>
              <a:t>03/12/2023</a:t>
            </a:fld>
            <a:endParaRPr lang="en-GB"/>
          </a:p>
        </p:txBody>
      </p:sp>
      <p:sp>
        <p:nvSpPr>
          <p:cNvPr id="5" name="Footer Placeholder 4">
            <a:extLst>
              <a:ext uri="{FF2B5EF4-FFF2-40B4-BE49-F238E27FC236}">
                <a16:creationId xmlns:a16="http://schemas.microsoft.com/office/drawing/2014/main" id="{596E898F-7B9E-90EC-3709-94B9EB4102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A2BF46-8364-8A7B-8394-5A8302FA57A8}"/>
              </a:ext>
            </a:extLst>
          </p:cNvPr>
          <p:cNvSpPr>
            <a:spLocks noGrp="1"/>
          </p:cNvSpPr>
          <p:nvPr>
            <p:ph type="sldNum" sz="quarter" idx="12"/>
          </p:nvPr>
        </p:nvSpPr>
        <p:spPr/>
        <p:txBody>
          <a:bodyPr/>
          <a:lstStyle/>
          <a:p>
            <a:fld id="{83868378-CBF1-49BB-94FC-8334F1A02126}" type="slidenum">
              <a:rPr lang="en-GB" smtClean="0"/>
              <a:t>‹#›</a:t>
            </a:fld>
            <a:endParaRPr lang="en-GB"/>
          </a:p>
        </p:txBody>
      </p:sp>
    </p:spTree>
    <p:extLst>
      <p:ext uri="{BB962C8B-B14F-4D97-AF65-F5344CB8AC3E}">
        <p14:creationId xmlns:p14="http://schemas.microsoft.com/office/powerpoint/2010/main" val="2810785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F05BE-5A36-19CD-9222-D4FE56D23E4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42A217F-08E6-F968-465C-288F2625D8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22EFE0-3AC1-97B2-8782-D4F765CF05D8}"/>
              </a:ext>
            </a:extLst>
          </p:cNvPr>
          <p:cNvSpPr>
            <a:spLocks noGrp="1"/>
          </p:cNvSpPr>
          <p:nvPr>
            <p:ph type="dt" sz="half" idx="10"/>
          </p:nvPr>
        </p:nvSpPr>
        <p:spPr/>
        <p:txBody>
          <a:bodyPr/>
          <a:lstStyle/>
          <a:p>
            <a:fld id="{379DB393-3D78-4B44-AD5A-C73D22F6F0FB}" type="datetimeFigureOut">
              <a:rPr lang="en-GB" smtClean="0"/>
              <a:t>03/12/2023</a:t>
            </a:fld>
            <a:endParaRPr lang="en-GB"/>
          </a:p>
        </p:txBody>
      </p:sp>
      <p:sp>
        <p:nvSpPr>
          <p:cNvPr id="5" name="Footer Placeholder 4">
            <a:extLst>
              <a:ext uri="{FF2B5EF4-FFF2-40B4-BE49-F238E27FC236}">
                <a16:creationId xmlns:a16="http://schemas.microsoft.com/office/drawing/2014/main" id="{3A7C83D9-1E3A-7B8B-028C-3E6151D548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517FE5-859A-7684-7BA3-2BA21A9FB002}"/>
              </a:ext>
            </a:extLst>
          </p:cNvPr>
          <p:cNvSpPr>
            <a:spLocks noGrp="1"/>
          </p:cNvSpPr>
          <p:nvPr>
            <p:ph type="sldNum" sz="quarter" idx="12"/>
          </p:nvPr>
        </p:nvSpPr>
        <p:spPr/>
        <p:txBody>
          <a:bodyPr/>
          <a:lstStyle/>
          <a:p>
            <a:fld id="{83868378-CBF1-49BB-94FC-8334F1A02126}" type="slidenum">
              <a:rPr lang="en-GB" smtClean="0"/>
              <a:t>‹#›</a:t>
            </a:fld>
            <a:endParaRPr lang="en-GB"/>
          </a:p>
        </p:txBody>
      </p:sp>
    </p:spTree>
    <p:extLst>
      <p:ext uri="{BB962C8B-B14F-4D97-AF65-F5344CB8AC3E}">
        <p14:creationId xmlns:p14="http://schemas.microsoft.com/office/powerpoint/2010/main" val="1446206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A659B-B72F-8EEF-5604-2EB1992F3D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B5A3D6-8013-17BA-C7E4-3868569DED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1A330C9-0A7D-C56D-E106-C42E3147AE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90AD4DF-D469-0E97-5608-04D81E24FD38}"/>
              </a:ext>
            </a:extLst>
          </p:cNvPr>
          <p:cNvSpPr>
            <a:spLocks noGrp="1"/>
          </p:cNvSpPr>
          <p:nvPr>
            <p:ph type="dt" sz="half" idx="10"/>
          </p:nvPr>
        </p:nvSpPr>
        <p:spPr/>
        <p:txBody>
          <a:bodyPr/>
          <a:lstStyle/>
          <a:p>
            <a:fld id="{379DB393-3D78-4B44-AD5A-C73D22F6F0FB}" type="datetimeFigureOut">
              <a:rPr lang="en-GB" smtClean="0"/>
              <a:t>03/12/2023</a:t>
            </a:fld>
            <a:endParaRPr lang="en-GB"/>
          </a:p>
        </p:txBody>
      </p:sp>
      <p:sp>
        <p:nvSpPr>
          <p:cNvPr id="6" name="Footer Placeholder 5">
            <a:extLst>
              <a:ext uri="{FF2B5EF4-FFF2-40B4-BE49-F238E27FC236}">
                <a16:creationId xmlns:a16="http://schemas.microsoft.com/office/drawing/2014/main" id="{FB5C8776-C644-7344-329B-8134EDADFC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C4DC2D-44A7-717E-A595-297144ABEFB9}"/>
              </a:ext>
            </a:extLst>
          </p:cNvPr>
          <p:cNvSpPr>
            <a:spLocks noGrp="1"/>
          </p:cNvSpPr>
          <p:nvPr>
            <p:ph type="sldNum" sz="quarter" idx="12"/>
          </p:nvPr>
        </p:nvSpPr>
        <p:spPr/>
        <p:txBody>
          <a:bodyPr/>
          <a:lstStyle/>
          <a:p>
            <a:fld id="{83868378-CBF1-49BB-94FC-8334F1A02126}" type="slidenum">
              <a:rPr lang="en-GB" smtClean="0"/>
              <a:t>‹#›</a:t>
            </a:fld>
            <a:endParaRPr lang="en-GB"/>
          </a:p>
        </p:txBody>
      </p:sp>
    </p:spTree>
    <p:extLst>
      <p:ext uri="{BB962C8B-B14F-4D97-AF65-F5344CB8AC3E}">
        <p14:creationId xmlns:p14="http://schemas.microsoft.com/office/powerpoint/2010/main" val="2558264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3633E-EE2E-636C-E3E3-81AE1819702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281124-0D58-75A3-C723-0FBD4E7782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518774-8ADB-F875-0215-4C494086CB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3CC6489-E0B0-DB5E-9DB4-14C4705398C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2206F6D-540A-E437-380D-532689A73B9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7BE09B4-1B5B-3FBC-4E1D-DCC2D9DA6CD5}"/>
              </a:ext>
            </a:extLst>
          </p:cNvPr>
          <p:cNvSpPr>
            <a:spLocks noGrp="1"/>
          </p:cNvSpPr>
          <p:nvPr>
            <p:ph type="dt" sz="half" idx="10"/>
          </p:nvPr>
        </p:nvSpPr>
        <p:spPr/>
        <p:txBody>
          <a:bodyPr/>
          <a:lstStyle/>
          <a:p>
            <a:fld id="{379DB393-3D78-4B44-AD5A-C73D22F6F0FB}" type="datetimeFigureOut">
              <a:rPr lang="en-GB" smtClean="0"/>
              <a:t>03/12/2023</a:t>
            </a:fld>
            <a:endParaRPr lang="en-GB"/>
          </a:p>
        </p:txBody>
      </p:sp>
      <p:sp>
        <p:nvSpPr>
          <p:cNvPr id="8" name="Footer Placeholder 7">
            <a:extLst>
              <a:ext uri="{FF2B5EF4-FFF2-40B4-BE49-F238E27FC236}">
                <a16:creationId xmlns:a16="http://schemas.microsoft.com/office/drawing/2014/main" id="{B7ED468A-936A-CBE0-FF0E-33C5656363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38594D7-4953-FAB0-9886-E36CF34286E5}"/>
              </a:ext>
            </a:extLst>
          </p:cNvPr>
          <p:cNvSpPr>
            <a:spLocks noGrp="1"/>
          </p:cNvSpPr>
          <p:nvPr>
            <p:ph type="sldNum" sz="quarter" idx="12"/>
          </p:nvPr>
        </p:nvSpPr>
        <p:spPr/>
        <p:txBody>
          <a:bodyPr/>
          <a:lstStyle/>
          <a:p>
            <a:fld id="{83868378-CBF1-49BB-94FC-8334F1A02126}" type="slidenum">
              <a:rPr lang="en-GB" smtClean="0"/>
              <a:t>‹#›</a:t>
            </a:fld>
            <a:endParaRPr lang="en-GB"/>
          </a:p>
        </p:txBody>
      </p:sp>
    </p:spTree>
    <p:extLst>
      <p:ext uri="{BB962C8B-B14F-4D97-AF65-F5344CB8AC3E}">
        <p14:creationId xmlns:p14="http://schemas.microsoft.com/office/powerpoint/2010/main" val="874285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BFE9D-ED97-C7B1-5141-6CA11D27CC0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1630A60-6938-9961-3C4A-533F1AAFDCF9}"/>
              </a:ext>
            </a:extLst>
          </p:cNvPr>
          <p:cNvSpPr>
            <a:spLocks noGrp="1"/>
          </p:cNvSpPr>
          <p:nvPr>
            <p:ph type="dt" sz="half" idx="10"/>
          </p:nvPr>
        </p:nvSpPr>
        <p:spPr/>
        <p:txBody>
          <a:bodyPr/>
          <a:lstStyle/>
          <a:p>
            <a:fld id="{379DB393-3D78-4B44-AD5A-C73D22F6F0FB}" type="datetimeFigureOut">
              <a:rPr lang="en-GB" smtClean="0"/>
              <a:t>03/12/2023</a:t>
            </a:fld>
            <a:endParaRPr lang="en-GB"/>
          </a:p>
        </p:txBody>
      </p:sp>
      <p:sp>
        <p:nvSpPr>
          <p:cNvPr id="4" name="Footer Placeholder 3">
            <a:extLst>
              <a:ext uri="{FF2B5EF4-FFF2-40B4-BE49-F238E27FC236}">
                <a16:creationId xmlns:a16="http://schemas.microsoft.com/office/drawing/2014/main" id="{9BC877D6-0AD8-907C-26A3-4F54B0ECDC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AE91CE-96B2-81BD-0665-B94CEA94342D}"/>
              </a:ext>
            </a:extLst>
          </p:cNvPr>
          <p:cNvSpPr>
            <a:spLocks noGrp="1"/>
          </p:cNvSpPr>
          <p:nvPr>
            <p:ph type="sldNum" sz="quarter" idx="12"/>
          </p:nvPr>
        </p:nvSpPr>
        <p:spPr/>
        <p:txBody>
          <a:bodyPr/>
          <a:lstStyle/>
          <a:p>
            <a:fld id="{83868378-CBF1-49BB-94FC-8334F1A02126}" type="slidenum">
              <a:rPr lang="en-GB" smtClean="0"/>
              <a:t>‹#›</a:t>
            </a:fld>
            <a:endParaRPr lang="en-GB"/>
          </a:p>
        </p:txBody>
      </p:sp>
    </p:spTree>
    <p:extLst>
      <p:ext uri="{BB962C8B-B14F-4D97-AF65-F5344CB8AC3E}">
        <p14:creationId xmlns:p14="http://schemas.microsoft.com/office/powerpoint/2010/main" val="3408122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B420ACD-2AFC-736E-E469-73E3DB45BA92}"/>
              </a:ext>
            </a:extLst>
          </p:cNvPr>
          <p:cNvSpPr>
            <a:spLocks noGrp="1"/>
          </p:cNvSpPr>
          <p:nvPr>
            <p:ph type="dt" sz="half" idx="10"/>
          </p:nvPr>
        </p:nvSpPr>
        <p:spPr/>
        <p:txBody>
          <a:bodyPr/>
          <a:lstStyle/>
          <a:p>
            <a:fld id="{379DB393-3D78-4B44-AD5A-C73D22F6F0FB}" type="datetimeFigureOut">
              <a:rPr lang="en-GB" smtClean="0"/>
              <a:t>03/12/2023</a:t>
            </a:fld>
            <a:endParaRPr lang="en-GB"/>
          </a:p>
        </p:txBody>
      </p:sp>
      <p:sp>
        <p:nvSpPr>
          <p:cNvPr id="3" name="Footer Placeholder 2">
            <a:extLst>
              <a:ext uri="{FF2B5EF4-FFF2-40B4-BE49-F238E27FC236}">
                <a16:creationId xmlns:a16="http://schemas.microsoft.com/office/drawing/2014/main" id="{793AC33F-39A5-42D8-CC29-BBF4764BAB9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E76DF67-CF5F-9344-4C84-90F79217DCEF}"/>
              </a:ext>
            </a:extLst>
          </p:cNvPr>
          <p:cNvSpPr>
            <a:spLocks noGrp="1"/>
          </p:cNvSpPr>
          <p:nvPr>
            <p:ph type="sldNum" sz="quarter" idx="12"/>
          </p:nvPr>
        </p:nvSpPr>
        <p:spPr/>
        <p:txBody>
          <a:bodyPr/>
          <a:lstStyle/>
          <a:p>
            <a:fld id="{83868378-CBF1-49BB-94FC-8334F1A02126}" type="slidenum">
              <a:rPr lang="en-GB" smtClean="0"/>
              <a:t>‹#›</a:t>
            </a:fld>
            <a:endParaRPr lang="en-GB"/>
          </a:p>
        </p:txBody>
      </p:sp>
    </p:spTree>
    <p:extLst>
      <p:ext uri="{BB962C8B-B14F-4D97-AF65-F5344CB8AC3E}">
        <p14:creationId xmlns:p14="http://schemas.microsoft.com/office/powerpoint/2010/main" val="2103837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B3EAE-DB67-74EE-364E-9A442DDF99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EB81CC7-AFE4-6D07-7EA8-DDCD4AEB8C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2C9B2A-24E2-17EF-623D-6D81C77E2D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968AF9-ABED-1665-C389-B58D40C600F4}"/>
              </a:ext>
            </a:extLst>
          </p:cNvPr>
          <p:cNvSpPr>
            <a:spLocks noGrp="1"/>
          </p:cNvSpPr>
          <p:nvPr>
            <p:ph type="dt" sz="half" idx="10"/>
          </p:nvPr>
        </p:nvSpPr>
        <p:spPr/>
        <p:txBody>
          <a:bodyPr/>
          <a:lstStyle/>
          <a:p>
            <a:fld id="{379DB393-3D78-4B44-AD5A-C73D22F6F0FB}" type="datetimeFigureOut">
              <a:rPr lang="en-GB" smtClean="0"/>
              <a:t>03/12/2023</a:t>
            </a:fld>
            <a:endParaRPr lang="en-GB"/>
          </a:p>
        </p:txBody>
      </p:sp>
      <p:sp>
        <p:nvSpPr>
          <p:cNvPr id="6" name="Footer Placeholder 5">
            <a:extLst>
              <a:ext uri="{FF2B5EF4-FFF2-40B4-BE49-F238E27FC236}">
                <a16:creationId xmlns:a16="http://schemas.microsoft.com/office/drawing/2014/main" id="{AEE0CCE0-1A79-13D3-6606-946EE72B6D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EF963D-9C7D-FCDB-E901-0391FCDB7F70}"/>
              </a:ext>
            </a:extLst>
          </p:cNvPr>
          <p:cNvSpPr>
            <a:spLocks noGrp="1"/>
          </p:cNvSpPr>
          <p:nvPr>
            <p:ph type="sldNum" sz="quarter" idx="12"/>
          </p:nvPr>
        </p:nvSpPr>
        <p:spPr/>
        <p:txBody>
          <a:bodyPr/>
          <a:lstStyle/>
          <a:p>
            <a:fld id="{83868378-CBF1-49BB-94FC-8334F1A02126}" type="slidenum">
              <a:rPr lang="en-GB" smtClean="0"/>
              <a:t>‹#›</a:t>
            </a:fld>
            <a:endParaRPr lang="en-GB"/>
          </a:p>
        </p:txBody>
      </p:sp>
    </p:spTree>
    <p:extLst>
      <p:ext uri="{BB962C8B-B14F-4D97-AF65-F5344CB8AC3E}">
        <p14:creationId xmlns:p14="http://schemas.microsoft.com/office/powerpoint/2010/main" val="2792351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26752-1000-2603-8AA3-D07E81A0FA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360B0D7-3A32-FA65-2C42-419DC77E6B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763F454-9711-7DDB-D1C9-2BA801DA9B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3043C3-7374-D517-F395-B2112663DC74}"/>
              </a:ext>
            </a:extLst>
          </p:cNvPr>
          <p:cNvSpPr>
            <a:spLocks noGrp="1"/>
          </p:cNvSpPr>
          <p:nvPr>
            <p:ph type="dt" sz="half" idx="10"/>
          </p:nvPr>
        </p:nvSpPr>
        <p:spPr/>
        <p:txBody>
          <a:bodyPr/>
          <a:lstStyle/>
          <a:p>
            <a:fld id="{379DB393-3D78-4B44-AD5A-C73D22F6F0FB}" type="datetimeFigureOut">
              <a:rPr lang="en-GB" smtClean="0"/>
              <a:t>03/12/2023</a:t>
            </a:fld>
            <a:endParaRPr lang="en-GB"/>
          </a:p>
        </p:txBody>
      </p:sp>
      <p:sp>
        <p:nvSpPr>
          <p:cNvPr id="6" name="Footer Placeholder 5">
            <a:extLst>
              <a:ext uri="{FF2B5EF4-FFF2-40B4-BE49-F238E27FC236}">
                <a16:creationId xmlns:a16="http://schemas.microsoft.com/office/drawing/2014/main" id="{24954609-19E9-DF37-3F9B-15BAEB26F3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9E9C78-1D55-E848-E167-B0ED3033BF79}"/>
              </a:ext>
            </a:extLst>
          </p:cNvPr>
          <p:cNvSpPr>
            <a:spLocks noGrp="1"/>
          </p:cNvSpPr>
          <p:nvPr>
            <p:ph type="sldNum" sz="quarter" idx="12"/>
          </p:nvPr>
        </p:nvSpPr>
        <p:spPr/>
        <p:txBody>
          <a:bodyPr/>
          <a:lstStyle/>
          <a:p>
            <a:fld id="{83868378-CBF1-49BB-94FC-8334F1A02126}" type="slidenum">
              <a:rPr lang="en-GB" smtClean="0"/>
              <a:t>‹#›</a:t>
            </a:fld>
            <a:endParaRPr lang="en-GB"/>
          </a:p>
        </p:txBody>
      </p:sp>
    </p:spTree>
    <p:extLst>
      <p:ext uri="{BB962C8B-B14F-4D97-AF65-F5344CB8AC3E}">
        <p14:creationId xmlns:p14="http://schemas.microsoft.com/office/powerpoint/2010/main" val="551917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F73E2-33CA-ED7E-AED4-13630E90E50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4435AD-E22D-B96E-9749-EC73EB78D0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E81F0B-6EAE-D2DA-52C0-B4B7C7A5CB23}"/>
              </a:ext>
            </a:extLst>
          </p:cNvPr>
          <p:cNvSpPr>
            <a:spLocks noGrp="1"/>
          </p:cNvSpPr>
          <p:nvPr>
            <p:ph type="dt" sz="half" idx="10"/>
          </p:nvPr>
        </p:nvSpPr>
        <p:spPr/>
        <p:txBody>
          <a:bodyPr/>
          <a:lstStyle/>
          <a:p>
            <a:fld id="{379DB393-3D78-4B44-AD5A-C73D22F6F0FB}" type="datetimeFigureOut">
              <a:rPr lang="en-GB" smtClean="0"/>
              <a:t>03/12/2023</a:t>
            </a:fld>
            <a:endParaRPr lang="en-GB"/>
          </a:p>
        </p:txBody>
      </p:sp>
      <p:sp>
        <p:nvSpPr>
          <p:cNvPr id="5" name="Footer Placeholder 4">
            <a:extLst>
              <a:ext uri="{FF2B5EF4-FFF2-40B4-BE49-F238E27FC236}">
                <a16:creationId xmlns:a16="http://schemas.microsoft.com/office/drawing/2014/main" id="{817E3394-F5DD-84EE-68DD-C1D348C2AA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88E1F5-EA67-6ADD-CF3B-BC1C53E298A0}"/>
              </a:ext>
            </a:extLst>
          </p:cNvPr>
          <p:cNvSpPr>
            <a:spLocks noGrp="1"/>
          </p:cNvSpPr>
          <p:nvPr>
            <p:ph type="sldNum" sz="quarter" idx="12"/>
          </p:nvPr>
        </p:nvSpPr>
        <p:spPr/>
        <p:txBody>
          <a:bodyPr/>
          <a:lstStyle/>
          <a:p>
            <a:fld id="{83868378-CBF1-49BB-94FC-8334F1A02126}" type="slidenum">
              <a:rPr lang="en-GB" smtClean="0"/>
              <a:t>‹#›</a:t>
            </a:fld>
            <a:endParaRPr lang="en-GB"/>
          </a:p>
        </p:txBody>
      </p:sp>
    </p:spTree>
    <p:extLst>
      <p:ext uri="{BB962C8B-B14F-4D97-AF65-F5344CB8AC3E}">
        <p14:creationId xmlns:p14="http://schemas.microsoft.com/office/powerpoint/2010/main" val="604603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627DEA-32A8-B756-CEDB-1B9FADE1E4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21B28D-9DBA-2C9D-F175-18B5AC6A5B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2A6E2E-EA0C-2E4F-B5C0-2808DF9177E5}"/>
              </a:ext>
            </a:extLst>
          </p:cNvPr>
          <p:cNvSpPr>
            <a:spLocks noGrp="1"/>
          </p:cNvSpPr>
          <p:nvPr>
            <p:ph type="dt" sz="half" idx="10"/>
          </p:nvPr>
        </p:nvSpPr>
        <p:spPr/>
        <p:txBody>
          <a:bodyPr/>
          <a:lstStyle/>
          <a:p>
            <a:fld id="{379DB393-3D78-4B44-AD5A-C73D22F6F0FB}" type="datetimeFigureOut">
              <a:rPr lang="en-GB" smtClean="0"/>
              <a:t>03/12/2023</a:t>
            </a:fld>
            <a:endParaRPr lang="en-GB"/>
          </a:p>
        </p:txBody>
      </p:sp>
      <p:sp>
        <p:nvSpPr>
          <p:cNvPr id="5" name="Footer Placeholder 4">
            <a:extLst>
              <a:ext uri="{FF2B5EF4-FFF2-40B4-BE49-F238E27FC236}">
                <a16:creationId xmlns:a16="http://schemas.microsoft.com/office/drawing/2014/main" id="{313F0491-CD62-6AC6-3256-3CDCCB368A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49613D-F00D-59CC-E13C-790509C3BC6B}"/>
              </a:ext>
            </a:extLst>
          </p:cNvPr>
          <p:cNvSpPr>
            <a:spLocks noGrp="1"/>
          </p:cNvSpPr>
          <p:nvPr>
            <p:ph type="sldNum" sz="quarter" idx="12"/>
          </p:nvPr>
        </p:nvSpPr>
        <p:spPr/>
        <p:txBody>
          <a:bodyPr/>
          <a:lstStyle/>
          <a:p>
            <a:fld id="{83868378-CBF1-49BB-94FC-8334F1A02126}" type="slidenum">
              <a:rPr lang="en-GB" smtClean="0"/>
              <a:t>‹#›</a:t>
            </a:fld>
            <a:endParaRPr lang="en-GB"/>
          </a:p>
        </p:txBody>
      </p:sp>
    </p:spTree>
    <p:extLst>
      <p:ext uri="{BB962C8B-B14F-4D97-AF65-F5344CB8AC3E}">
        <p14:creationId xmlns:p14="http://schemas.microsoft.com/office/powerpoint/2010/main" val="1309809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0F91C4-A377-51BA-2B06-E767696B95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7209B0-9946-14A7-4585-3234650C58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1280A0-122C-2072-E44D-34B01380AB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9DB393-3D78-4B44-AD5A-C73D22F6F0FB}" type="datetimeFigureOut">
              <a:rPr lang="en-GB" smtClean="0"/>
              <a:t>03/12/2023</a:t>
            </a:fld>
            <a:endParaRPr lang="en-GB"/>
          </a:p>
        </p:txBody>
      </p:sp>
      <p:sp>
        <p:nvSpPr>
          <p:cNvPr id="5" name="Footer Placeholder 4">
            <a:extLst>
              <a:ext uri="{FF2B5EF4-FFF2-40B4-BE49-F238E27FC236}">
                <a16:creationId xmlns:a16="http://schemas.microsoft.com/office/drawing/2014/main" id="{6429219E-2C46-69A2-FB71-1A17E8A61F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813912E-2155-A280-26FA-8E896E0691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868378-CBF1-49BB-94FC-8334F1A02126}" type="slidenum">
              <a:rPr lang="en-GB" smtClean="0"/>
              <a:t>‹#›</a:t>
            </a:fld>
            <a:endParaRPr lang="en-GB"/>
          </a:p>
        </p:txBody>
      </p:sp>
    </p:spTree>
    <p:extLst>
      <p:ext uri="{BB962C8B-B14F-4D97-AF65-F5344CB8AC3E}">
        <p14:creationId xmlns:p14="http://schemas.microsoft.com/office/powerpoint/2010/main" val="10197273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082DD06-D7A0-DD02-6464-464A2B13BFC3}"/>
              </a:ext>
            </a:extLst>
          </p:cNvPr>
          <p:cNvPicPr>
            <a:picLocks noChangeAspect="1"/>
          </p:cNvPicPr>
          <p:nvPr/>
        </p:nvPicPr>
        <p:blipFill rotWithShape="1">
          <a:blip r:embed="rId3"/>
          <a:srcRect t="22319" b="32398"/>
          <a:stretch/>
        </p:blipFill>
        <p:spPr>
          <a:xfrm>
            <a:off x="20" y="-7619"/>
            <a:ext cx="12191979" cy="6887364"/>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92" y="0"/>
            <a:ext cx="7397030" cy="6879744"/>
          </a:xfrm>
          <a:prstGeom prst="rect">
            <a:avLst/>
          </a:prstGeom>
          <a:gradFill flip="none" rotWithShape="1">
            <a:gsLst>
              <a:gs pos="9000">
                <a:srgbClr val="000000">
                  <a:alpha val="65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447811-1669-3CB1-AA33-377442290531}"/>
              </a:ext>
            </a:extLst>
          </p:cNvPr>
          <p:cNvSpPr>
            <a:spLocks noGrp="1"/>
          </p:cNvSpPr>
          <p:nvPr>
            <p:ph type="ctrTitle"/>
          </p:nvPr>
        </p:nvSpPr>
        <p:spPr>
          <a:xfrm>
            <a:off x="1181759" y="1985682"/>
            <a:ext cx="4573584" cy="2886636"/>
          </a:xfrm>
        </p:spPr>
        <p:txBody>
          <a:bodyPr>
            <a:normAutofit/>
          </a:bodyPr>
          <a:lstStyle/>
          <a:p>
            <a:pPr algn="l"/>
            <a:r>
              <a:rPr lang="en-GB" sz="4000" dirty="0">
                <a:solidFill>
                  <a:srgbClr val="FFFFFF"/>
                </a:solidFill>
              </a:rPr>
              <a:t>The Gestalt Approach To Coaching</a:t>
            </a:r>
          </a:p>
        </p:txBody>
      </p:sp>
      <p:grpSp>
        <p:nvGrpSpPr>
          <p:cNvPr id="11" name="Group 10">
            <a:extLst>
              <a:ext uri="{FF2B5EF4-FFF2-40B4-BE49-F238E27FC236}">
                <a16:creationId xmlns:a16="http://schemas.microsoft.com/office/drawing/2014/main" id="{04AB702C-9893-C42C-D0C4-EE625AAD0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7192B833-3CEB-7C3D-9CB1-ED7075067B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F182B4F-B2AC-7C92-B0AF-8EFFB6A07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28291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E8E76E-33B2-1FDF-70CC-8D27B22B6C87}"/>
              </a:ext>
            </a:extLst>
          </p:cNvPr>
          <p:cNvSpPr txBox="1"/>
          <p:nvPr/>
        </p:nvSpPr>
        <p:spPr>
          <a:xfrm>
            <a:off x="0" y="-93500"/>
            <a:ext cx="4589929" cy="1904371"/>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000"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rPr>
              <a:t>Organismic</a:t>
            </a:r>
            <a:r>
              <a:rPr lang="en-US" sz="3200"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rPr>
              <a:t> </a:t>
            </a:r>
            <a:r>
              <a:rPr lang="en-US" sz="4000"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rPr>
              <a:t>Self</a:t>
            </a:r>
            <a:r>
              <a:rPr lang="en-US" sz="3200"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rPr>
              <a:t> </a:t>
            </a:r>
            <a:r>
              <a:rPr lang="en-US" sz="4000"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rPr>
              <a:t>Regulation </a:t>
            </a:r>
            <a:r>
              <a:rPr lang="en-US" sz="1000"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rPr>
              <a:t>(Goldstein 1957)</a:t>
            </a:r>
            <a:endParaRPr lang="en-US" sz="3200"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endParaRPr>
          </a:p>
        </p:txBody>
      </p:sp>
      <p:sp>
        <p:nvSpPr>
          <p:cNvPr id="3" name="TextBox 2">
            <a:extLst>
              <a:ext uri="{FF2B5EF4-FFF2-40B4-BE49-F238E27FC236}">
                <a16:creationId xmlns:a16="http://schemas.microsoft.com/office/drawing/2014/main" id="{60B8A71D-F3B7-3BD3-386F-2D4AA5FCA26B}"/>
              </a:ext>
            </a:extLst>
          </p:cNvPr>
          <p:cNvSpPr txBox="1"/>
          <p:nvPr/>
        </p:nvSpPr>
        <p:spPr>
          <a:xfrm>
            <a:off x="896471" y="1954306"/>
            <a:ext cx="9950823" cy="3693319"/>
          </a:xfrm>
          <a:prstGeom prst="rect">
            <a:avLst/>
          </a:prstGeom>
          <a:noFill/>
        </p:spPr>
        <p:txBody>
          <a:bodyPr wrap="square" rtlCol="0">
            <a:spAutoFit/>
          </a:bodyPr>
          <a:lstStyle/>
          <a:p>
            <a:r>
              <a:rPr lang="en-GB" dirty="0">
                <a:solidFill>
                  <a:srgbClr val="9900CC"/>
                </a:solidFill>
              </a:rPr>
              <a:t>Assumptions and Beliefs (Cox et al, 2009)</a:t>
            </a:r>
          </a:p>
          <a:p>
            <a:pPr marL="285750" indent="-285750">
              <a:buFont typeface="Arial" panose="020B0604020202020204" pitchFamily="34" charset="0"/>
              <a:buChar char="•"/>
            </a:pPr>
            <a:r>
              <a:rPr lang="en-GB" dirty="0">
                <a:solidFill>
                  <a:srgbClr val="9900CC"/>
                </a:solidFill>
              </a:rPr>
              <a:t>People are always doing ‘the best they can’</a:t>
            </a:r>
          </a:p>
          <a:p>
            <a:endParaRPr lang="en-GB" dirty="0">
              <a:solidFill>
                <a:srgbClr val="9900CC"/>
              </a:solidFill>
            </a:endParaRPr>
          </a:p>
          <a:p>
            <a:pPr marL="285750" indent="-285750">
              <a:buFont typeface="Arial" panose="020B0604020202020204" pitchFamily="34" charset="0"/>
              <a:buChar char="•"/>
            </a:pPr>
            <a:r>
              <a:rPr lang="en-GB" dirty="0">
                <a:solidFill>
                  <a:srgbClr val="9900CC"/>
                </a:solidFill>
              </a:rPr>
              <a:t>Change only occurs when an individual is fully self-aware</a:t>
            </a:r>
          </a:p>
          <a:p>
            <a:endParaRPr lang="en-GB" dirty="0">
              <a:solidFill>
                <a:srgbClr val="9900CC"/>
              </a:solidFill>
            </a:endParaRPr>
          </a:p>
          <a:p>
            <a:pPr marL="285750" indent="-285750">
              <a:buFont typeface="Arial" panose="020B0604020202020204" pitchFamily="34" charset="0"/>
              <a:buChar char="•"/>
            </a:pPr>
            <a:r>
              <a:rPr lang="en-GB" dirty="0">
                <a:solidFill>
                  <a:srgbClr val="9900CC"/>
                </a:solidFill>
              </a:rPr>
              <a:t>Lack of self awareness leads to unmet goals</a:t>
            </a:r>
          </a:p>
          <a:p>
            <a:endParaRPr lang="en-GB" dirty="0">
              <a:solidFill>
                <a:srgbClr val="9900CC"/>
              </a:solidFill>
            </a:endParaRPr>
          </a:p>
          <a:p>
            <a:pPr marL="285750" indent="-285750">
              <a:buFont typeface="Arial" panose="020B0604020202020204" pitchFamily="34" charset="0"/>
              <a:buChar char="•"/>
            </a:pPr>
            <a:r>
              <a:rPr lang="en-GB" dirty="0">
                <a:solidFill>
                  <a:srgbClr val="9900CC"/>
                </a:solidFill>
              </a:rPr>
              <a:t>That to be a Gestalt Coach is to be able to appreciate systems and levels beyond themselves</a:t>
            </a:r>
          </a:p>
          <a:p>
            <a:endParaRPr lang="en-GB" dirty="0">
              <a:solidFill>
                <a:srgbClr val="9900CC"/>
              </a:solidFill>
            </a:endParaRPr>
          </a:p>
          <a:p>
            <a:pPr marL="285750" indent="-285750">
              <a:buFont typeface="Arial" panose="020B0604020202020204" pitchFamily="34" charset="0"/>
              <a:buChar char="•"/>
            </a:pPr>
            <a:r>
              <a:rPr lang="en-GB" dirty="0">
                <a:solidFill>
                  <a:srgbClr val="9900CC"/>
                </a:solidFill>
              </a:rPr>
              <a:t>Not completing a task/tasks may block an individual from seeing new possibilities</a:t>
            </a:r>
          </a:p>
          <a:p>
            <a:endParaRPr lang="en-GB" dirty="0">
              <a:solidFill>
                <a:srgbClr val="9900CC"/>
              </a:solidFill>
            </a:endParaRPr>
          </a:p>
          <a:p>
            <a:pPr marL="285750" indent="-285750">
              <a:buFont typeface="Arial" panose="020B0604020202020204" pitchFamily="34" charset="0"/>
              <a:buChar char="•"/>
            </a:pPr>
            <a:r>
              <a:rPr lang="en-GB" dirty="0">
                <a:solidFill>
                  <a:srgbClr val="9900CC"/>
                </a:solidFill>
              </a:rPr>
              <a:t>The here and now experience is what offers opportunity for growth</a:t>
            </a:r>
          </a:p>
          <a:p>
            <a:endParaRPr lang="en-GB" dirty="0"/>
          </a:p>
        </p:txBody>
      </p:sp>
    </p:spTree>
    <p:extLst>
      <p:ext uri="{BB962C8B-B14F-4D97-AF65-F5344CB8AC3E}">
        <p14:creationId xmlns:p14="http://schemas.microsoft.com/office/powerpoint/2010/main" val="7436346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18217F-2AC6-66EF-2335-5868C381AA65}"/>
              </a:ext>
            </a:extLst>
          </p:cNvPr>
          <p:cNvSpPr txBox="1"/>
          <p:nvPr/>
        </p:nvSpPr>
        <p:spPr>
          <a:xfrm>
            <a:off x="210670" y="284629"/>
            <a:ext cx="4863353" cy="1113865"/>
          </a:xfrm>
          <a:prstGeom prst="rect">
            <a:avLst/>
          </a:prstGeom>
        </p:spPr>
        <p:txBody>
          <a:bodyPr vert="horz" lIns="91440" tIns="45720" rIns="91440" bIns="45720" rtlCol="0" anchor="t">
            <a:noAutofit/>
          </a:bodyPr>
          <a:lstStyle/>
          <a:p>
            <a:pPr lvl="1">
              <a:lnSpc>
                <a:spcPct val="90000"/>
              </a:lnSpc>
              <a:spcBef>
                <a:spcPct val="0"/>
              </a:spcBef>
              <a:spcAft>
                <a:spcPts val="600"/>
              </a:spcAft>
            </a:pPr>
            <a:r>
              <a:rPr lang="en-US" sz="4000" kern="1200" dirty="0">
                <a:gradFill flip="none" rotWithShape="1">
                  <a:gsLst>
                    <a:gs pos="840">
                      <a:schemeClr val="accent2"/>
                    </a:gs>
                    <a:gs pos="55000">
                      <a:schemeClr val="accent5">
                        <a:lumMod val="60000"/>
                        <a:lumOff val="40000"/>
                      </a:schemeClr>
                    </a:gs>
                    <a:gs pos="100000">
                      <a:schemeClr val="accent5"/>
                    </a:gs>
                  </a:gsLst>
                  <a:lin ang="3600000" scaled="0"/>
                  <a:tileRect/>
                </a:gradFill>
                <a:latin typeface="+mj-lt"/>
                <a:ea typeface="+mj-ea"/>
                <a:cs typeface="+mj-cs"/>
              </a:rPr>
              <a:t>Cycle Of Experience</a:t>
            </a:r>
          </a:p>
        </p:txBody>
      </p:sp>
      <p:sp>
        <p:nvSpPr>
          <p:cNvPr id="4" name="TextBox 3">
            <a:extLst>
              <a:ext uri="{FF2B5EF4-FFF2-40B4-BE49-F238E27FC236}">
                <a16:creationId xmlns:a16="http://schemas.microsoft.com/office/drawing/2014/main" id="{333DC44D-B6AF-F646-B1DD-996DA033B6EF}"/>
              </a:ext>
            </a:extLst>
          </p:cNvPr>
          <p:cNvSpPr txBox="1"/>
          <p:nvPr/>
        </p:nvSpPr>
        <p:spPr>
          <a:xfrm>
            <a:off x="5369859" y="936829"/>
            <a:ext cx="1452282" cy="923330"/>
          </a:xfrm>
          <a:prstGeom prst="rect">
            <a:avLst/>
          </a:prstGeom>
          <a:solidFill>
            <a:srgbClr val="9900CC"/>
          </a:solidFill>
        </p:spPr>
        <p:txBody>
          <a:bodyPr wrap="square" rtlCol="0">
            <a:spAutoFit/>
          </a:bodyPr>
          <a:lstStyle/>
          <a:p>
            <a:r>
              <a:rPr lang="en-GB" b="1" dirty="0">
                <a:solidFill>
                  <a:schemeClr val="bg1"/>
                </a:solidFill>
              </a:rPr>
              <a:t>Scanning</a:t>
            </a:r>
            <a:br>
              <a:rPr lang="en-GB" b="1" dirty="0">
                <a:solidFill>
                  <a:schemeClr val="bg1"/>
                </a:solidFill>
              </a:rPr>
            </a:br>
            <a:r>
              <a:rPr lang="en-GB" b="1" dirty="0">
                <a:solidFill>
                  <a:schemeClr val="bg1"/>
                </a:solidFill>
              </a:rPr>
              <a:t>Sensation Data</a:t>
            </a:r>
          </a:p>
        </p:txBody>
      </p:sp>
      <p:sp>
        <p:nvSpPr>
          <p:cNvPr id="5" name="TextBox 4">
            <a:extLst>
              <a:ext uri="{FF2B5EF4-FFF2-40B4-BE49-F238E27FC236}">
                <a16:creationId xmlns:a16="http://schemas.microsoft.com/office/drawing/2014/main" id="{0B3467D2-AEE5-DFFD-6E98-759B07AD8DF8}"/>
              </a:ext>
            </a:extLst>
          </p:cNvPr>
          <p:cNvSpPr txBox="1"/>
          <p:nvPr/>
        </p:nvSpPr>
        <p:spPr>
          <a:xfrm>
            <a:off x="5369859" y="4997842"/>
            <a:ext cx="1452282" cy="923330"/>
          </a:xfrm>
          <a:prstGeom prst="rect">
            <a:avLst/>
          </a:prstGeom>
          <a:solidFill>
            <a:srgbClr val="CC00CC"/>
          </a:solidFill>
        </p:spPr>
        <p:txBody>
          <a:bodyPr wrap="square" rtlCol="0">
            <a:spAutoFit/>
          </a:bodyPr>
          <a:lstStyle/>
          <a:p>
            <a:r>
              <a:rPr lang="en-GB" b="1" dirty="0">
                <a:solidFill>
                  <a:schemeClr val="bg1"/>
                </a:solidFill>
              </a:rPr>
              <a:t>Taking Step</a:t>
            </a:r>
            <a:br>
              <a:rPr lang="en-GB" b="1" dirty="0">
                <a:solidFill>
                  <a:schemeClr val="bg1"/>
                </a:solidFill>
              </a:rPr>
            </a:br>
            <a:r>
              <a:rPr lang="en-GB" b="1" dirty="0">
                <a:solidFill>
                  <a:schemeClr val="bg1"/>
                </a:solidFill>
              </a:rPr>
              <a:t>Action</a:t>
            </a:r>
            <a:br>
              <a:rPr lang="en-GB" b="1" dirty="0">
                <a:solidFill>
                  <a:schemeClr val="bg1"/>
                </a:solidFill>
              </a:rPr>
            </a:br>
            <a:r>
              <a:rPr lang="en-GB" b="1" dirty="0">
                <a:solidFill>
                  <a:schemeClr val="bg1"/>
                </a:solidFill>
              </a:rPr>
              <a:t>Movement</a:t>
            </a:r>
          </a:p>
        </p:txBody>
      </p:sp>
      <p:sp>
        <p:nvSpPr>
          <p:cNvPr id="6" name="TextBox 5">
            <a:extLst>
              <a:ext uri="{FF2B5EF4-FFF2-40B4-BE49-F238E27FC236}">
                <a16:creationId xmlns:a16="http://schemas.microsoft.com/office/drawing/2014/main" id="{57379D9F-F39A-7400-E272-8034918D7F56}"/>
              </a:ext>
            </a:extLst>
          </p:cNvPr>
          <p:cNvSpPr txBox="1"/>
          <p:nvPr/>
        </p:nvSpPr>
        <p:spPr>
          <a:xfrm>
            <a:off x="8892987" y="1860159"/>
            <a:ext cx="2223247" cy="923330"/>
          </a:xfrm>
          <a:prstGeom prst="rect">
            <a:avLst/>
          </a:prstGeom>
          <a:solidFill>
            <a:srgbClr val="CC99FF"/>
          </a:solidFill>
        </p:spPr>
        <p:txBody>
          <a:bodyPr wrap="square" rtlCol="0">
            <a:spAutoFit/>
          </a:bodyPr>
          <a:lstStyle/>
          <a:p>
            <a:r>
              <a:rPr lang="en-GB" b="1" dirty="0">
                <a:solidFill>
                  <a:schemeClr val="bg1"/>
                </a:solidFill>
              </a:rPr>
              <a:t>Conceptualisation</a:t>
            </a:r>
            <a:br>
              <a:rPr lang="en-GB" b="1" dirty="0">
                <a:solidFill>
                  <a:schemeClr val="bg1"/>
                </a:solidFill>
              </a:rPr>
            </a:br>
            <a:r>
              <a:rPr lang="en-GB" b="1" dirty="0">
                <a:solidFill>
                  <a:schemeClr val="bg1"/>
                </a:solidFill>
              </a:rPr>
              <a:t>Awareness</a:t>
            </a:r>
            <a:br>
              <a:rPr lang="en-GB" b="1" dirty="0">
                <a:solidFill>
                  <a:schemeClr val="bg1"/>
                </a:solidFill>
              </a:rPr>
            </a:br>
            <a:r>
              <a:rPr lang="en-GB" b="1" dirty="0">
                <a:solidFill>
                  <a:schemeClr val="bg1"/>
                </a:solidFill>
              </a:rPr>
              <a:t>Figure Info</a:t>
            </a:r>
          </a:p>
        </p:txBody>
      </p:sp>
      <p:sp>
        <p:nvSpPr>
          <p:cNvPr id="7" name="TextBox 6">
            <a:extLst>
              <a:ext uri="{FF2B5EF4-FFF2-40B4-BE49-F238E27FC236}">
                <a16:creationId xmlns:a16="http://schemas.microsoft.com/office/drawing/2014/main" id="{FB3F894A-89E4-0449-3F90-C10926B286AA}"/>
              </a:ext>
            </a:extLst>
          </p:cNvPr>
          <p:cNvSpPr txBox="1"/>
          <p:nvPr/>
        </p:nvSpPr>
        <p:spPr>
          <a:xfrm>
            <a:off x="8892988" y="3797513"/>
            <a:ext cx="2223246" cy="1200329"/>
          </a:xfrm>
          <a:prstGeom prst="rect">
            <a:avLst/>
          </a:prstGeom>
          <a:solidFill>
            <a:srgbClr val="FF00FF"/>
          </a:solidFill>
        </p:spPr>
        <p:txBody>
          <a:bodyPr wrap="square" rtlCol="0">
            <a:spAutoFit/>
          </a:bodyPr>
          <a:lstStyle/>
          <a:p>
            <a:r>
              <a:rPr lang="en-GB" b="1" dirty="0">
                <a:solidFill>
                  <a:schemeClr val="bg1"/>
                </a:solidFill>
              </a:rPr>
              <a:t>Mobilisation of Energy</a:t>
            </a:r>
            <a:br>
              <a:rPr lang="en-GB" b="1" dirty="0">
                <a:solidFill>
                  <a:schemeClr val="bg1"/>
                </a:solidFill>
              </a:rPr>
            </a:br>
            <a:r>
              <a:rPr lang="en-GB" b="1" dirty="0">
                <a:solidFill>
                  <a:schemeClr val="bg1"/>
                </a:solidFill>
              </a:rPr>
              <a:t>Anxiety/Excitement</a:t>
            </a:r>
            <a:br>
              <a:rPr lang="en-GB" b="1" dirty="0">
                <a:solidFill>
                  <a:schemeClr val="bg1"/>
                </a:solidFill>
              </a:rPr>
            </a:br>
            <a:r>
              <a:rPr lang="en-GB" b="1" dirty="0">
                <a:solidFill>
                  <a:schemeClr val="bg1"/>
                </a:solidFill>
              </a:rPr>
              <a:t>Joining</a:t>
            </a:r>
          </a:p>
        </p:txBody>
      </p:sp>
      <p:sp>
        <p:nvSpPr>
          <p:cNvPr id="8" name="TextBox 7">
            <a:extLst>
              <a:ext uri="{FF2B5EF4-FFF2-40B4-BE49-F238E27FC236}">
                <a16:creationId xmlns:a16="http://schemas.microsoft.com/office/drawing/2014/main" id="{DAFFAEF1-B417-39C7-A643-C6B5A1C4A48E}"/>
              </a:ext>
            </a:extLst>
          </p:cNvPr>
          <p:cNvSpPr txBox="1"/>
          <p:nvPr/>
        </p:nvSpPr>
        <p:spPr>
          <a:xfrm>
            <a:off x="1075766" y="3891696"/>
            <a:ext cx="2223246" cy="923330"/>
          </a:xfrm>
          <a:prstGeom prst="rect">
            <a:avLst/>
          </a:prstGeom>
          <a:solidFill>
            <a:srgbClr val="660066"/>
          </a:solidFill>
        </p:spPr>
        <p:txBody>
          <a:bodyPr wrap="square" rtlCol="0">
            <a:spAutoFit/>
          </a:bodyPr>
          <a:lstStyle/>
          <a:p>
            <a:r>
              <a:rPr lang="en-GB" b="1" dirty="0">
                <a:solidFill>
                  <a:schemeClr val="bg1"/>
                </a:solidFill>
              </a:rPr>
              <a:t>Meeting at boundary</a:t>
            </a:r>
          </a:p>
          <a:p>
            <a:r>
              <a:rPr lang="en-GB" b="1" dirty="0">
                <a:solidFill>
                  <a:schemeClr val="bg1"/>
                </a:solidFill>
              </a:rPr>
              <a:t>Contact</a:t>
            </a:r>
          </a:p>
          <a:p>
            <a:r>
              <a:rPr lang="en-GB" b="1" dirty="0">
                <a:solidFill>
                  <a:schemeClr val="bg1"/>
                </a:solidFill>
              </a:rPr>
              <a:t>A shift Occurs</a:t>
            </a:r>
          </a:p>
        </p:txBody>
      </p:sp>
      <p:sp>
        <p:nvSpPr>
          <p:cNvPr id="9" name="TextBox 8">
            <a:extLst>
              <a:ext uri="{FF2B5EF4-FFF2-40B4-BE49-F238E27FC236}">
                <a16:creationId xmlns:a16="http://schemas.microsoft.com/office/drawing/2014/main" id="{0B7D997B-E085-3A4B-6CD0-6DA6051F7901}"/>
              </a:ext>
            </a:extLst>
          </p:cNvPr>
          <p:cNvSpPr txBox="1"/>
          <p:nvPr/>
        </p:nvSpPr>
        <p:spPr>
          <a:xfrm>
            <a:off x="1075766" y="1860159"/>
            <a:ext cx="2223246" cy="1200329"/>
          </a:xfrm>
          <a:prstGeom prst="rect">
            <a:avLst/>
          </a:prstGeom>
          <a:solidFill>
            <a:srgbClr val="CC00CC"/>
          </a:solidFill>
        </p:spPr>
        <p:txBody>
          <a:bodyPr wrap="square" rtlCol="0">
            <a:spAutoFit/>
          </a:bodyPr>
          <a:lstStyle/>
          <a:p>
            <a:r>
              <a:rPr lang="en-GB" b="1" dirty="0">
                <a:solidFill>
                  <a:schemeClr val="bg1"/>
                </a:solidFill>
              </a:rPr>
              <a:t>Closure</a:t>
            </a:r>
          </a:p>
          <a:p>
            <a:r>
              <a:rPr lang="en-GB" b="1" dirty="0">
                <a:solidFill>
                  <a:schemeClr val="bg1"/>
                </a:solidFill>
              </a:rPr>
              <a:t>Withdrawal</a:t>
            </a:r>
          </a:p>
          <a:p>
            <a:r>
              <a:rPr lang="en-GB" b="1" dirty="0">
                <a:solidFill>
                  <a:schemeClr val="bg1"/>
                </a:solidFill>
              </a:rPr>
              <a:t>Assimilation of Learning</a:t>
            </a:r>
          </a:p>
        </p:txBody>
      </p:sp>
      <p:cxnSp>
        <p:nvCxnSpPr>
          <p:cNvPr id="31" name="Straight Arrow Connector 30">
            <a:extLst>
              <a:ext uri="{FF2B5EF4-FFF2-40B4-BE49-F238E27FC236}">
                <a16:creationId xmlns:a16="http://schemas.microsoft.com/office/drawing/2014/main" id="{BF229E87-96E9-77D2-C27D-DF83E6408744}"/>
              </a:ext>
            </a:extLst>
          </p:cNvPr>
          <p:cNvCxnSpPr>
            <a:cxnSpLocks/>
            <a:endCxn id="4" idx="1"/>
          </p:cNvCxnSpPr>
          <p:nvPr/>
        </p:nvCxnSpPr>
        <p:spPr>
          <a:xfrm flipV="1">
            <a:off x="3299012" y="1398494"/>
            <a:ext cx="2070847" cy="461665"/>
          </a:xfrm>
          <a:prstGeom prst="straightConnector1">
            <a:avLst/>
          </a:prstGeom>
          <a:ln>
            <a:solidFill>
              <a:srgbClr val="9966FF"/>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D745E73D-7117-A9F1-8943-449825911E81}"/>
              </a:ext>
            </a:extLst>
          </p:cNvPr>
          <p:cNvCxnSpPr>
            <a:cxnSpLocks/>
          </p:cNvCxnSpPr>
          <p:nvPr/>
        </p:nvCxnSpPr>
        <p:spPr>
          <a:xfrm>
            <a:off x="6822140" y="1429852"/>
            <a:ext cx="2070847" cy="430306"/>
          </a:xfrm>
          <a:prstGeom prst="straightConnector1">
            <a:avLst/>
          </a:prstGeom>
          <a:ln>
            <a:solidFill>
              <a:srgbClr val="9966FF"/>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09ED1AF7-7ECE-18A6-BF6F-21B3F8BBA713}"/>
              </a:ext>
            </a:extLst>
          </p:cNvPr>
          <p:cNvCxnSpPr>
            <a:cxnSpLocks/>
            <a:endCxn id="7" idx="0"/>
          </p:cNvCxnSpPr>
          <p:nvPr/>
        </p:nvCxnSpPr>
        <p:spPr>
          <a:xfrm>
            <a:off x="9762562" y="2783489"/>
            <a:ext cx="242049" cy="1014024"/>
          </a:xfrm>
          <a:prstGeom prst="straightConnector1">
            <a:avLst/>
          </a:prstGeom>
          <a:ln>
            <a:solidFill>
              <a:srgbClr val="9966FF"/>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97E3B468-CFB4-9897-4817-444A2556CD0B}"/>
              </a:ext>
            </a:extLst>
          </p:cNvPr>
          <p:cNvCxnSpPr>
            <a:cxnSpLocks/>
            <a:endCxn id="9" idx="2"/>
          </p:cNvCxnSpPr>
          <p:nvPr/>
        </p:nvCxnSpPr>
        <p:spPr>
          <a:xfrm flipV="1">
            <a:off x="1918447" y="3060488"/>
            <a:ext cx="268942" cy="831208"/>
          </a:xfrm>
          <a:prstGeom prst="straightConnector1">
            <a:avLst/>
          </a:prstGeom>
          <a:ln>
            <a:solidFill>
              <a:srgbClr val="9966FF"/>
            </a:solidFill>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194E4EF5-CCB8-B69C-698A-A4A3C93419B5}"/>
              </a:ext>
            </a:extLst>
          </p:cNvPr>
          <p:cNvCxnSpPr>
            <a:cxnSpLocks/>
          </p:cNvCxnSpPr>
          <p:nvPr/>
        </p:nvCxnSpPr>
        <p:spPr>
          <a:xfrm flipH="1" flipV="1">
            <a:off x="3299012" y="4815026"/>
            <a:ext cx="2070847" cy="644480"/>
          </a:xfrm>
          <a:prstGeom prst="straightConnector1">
            <a:avLst/>
          </a:prstGeom>
          <a:ln>
            <a:solidFill>
              <a:srgbClr val="9966FF"/>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2998473A-7ECA-A48E-F678-C76A4C85DD01}"/>
              </a:ext>
            </a:extLst>
          </p:cNvPr>
          <p:cNvCxnSpPr>
            <a:cxnSpLocks/>
          </p:cNvCxnSpPr>
          <p:nvPr/>
        </p:nvCxnSpPr>
        <p:spPr>
          <a:xfrm flipH="1">
            <a:off x="6822140" y="4951675"/>
            <a:ext cx="2070847" cy="660231"/>
          </a:xfrm>
          <a:prstGeom prst="straightConnector1">
            <a:avLst/>
          </a:prstGeom>
          <a:ln>
            <a:solidFill>
              <a:srgbClr val="9966FF"/>
            </a:solidFill>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3E607592-756B-D390-2B91-66411D4C515E}"/>
              </a:ext>
            </a:extLst>
          </p:cNvPr>
          <p:cNvSpPr txBox="1"/>
          <p:nvPr/>
        </p:nvSpPr>
        <p:spPr>
          <a:xfrm>
            <a:off x="8892987" y="5921172"/>
            <a:ext cx="2223246" cy="646331"/>
          </a:xfrm>
          <a:prstGeom prst="rect">
            <a:avLst/>
          </a:prstGeom>
          <a:noFill/>
        </p:spPr>
        <p:txBody>
          <a:bodyPr wrap="square" rtlCol="0">
            <a:spAutoFit/>
          </a:bodyPr>
          <a:lstStyle/>
          <a:p>
            <a:r>
              <a:rPr lang="en-GB" dirty="0"/>
              <a:t>(</a:t>
            </a:r>
            <a:r>
              <a:rPr lang="en-GB" dirty="0" err="1"/>
              <a:t>Simovitch</a:t>
            </a:r>
            <a:r>
              <a:rPr lang="en-GB" dirty="0"/>
              <a:t> &amp; </a:t>
            </a:r>
            <a:r>
              <a:rPr lang="en-GB" dirty="0" err="1"/>
              <a:t>Eron</a:t>
            </a:r>
            <a:r>
              <a:rPr lang="en-GB" dirty="0"/>
              <a:t>, 2006)</a:t>
            </a:r>
          </a:p>
        </p:txBody>
      </p:sp>
    </p:spTree>
    <p:extLst>
      <p:ext uri="{BB962C8B-B14F-4D97-AF65-F5344CB8AC3E}">
        <p14:creationId xmlns:p14="http://schemas.microsoft.com/office/powerpoint/2010/main" val="22712874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46222E-A20D-2853-0FF9-509998C7FDD0}"/>
              </a:ext>
            </a:extLst>
          </p:cNvPr>
          <p:cNvSpPr txBox="1"/>
          <p:nvPr/>
        </p:nvSpPr>
        <p:spPr>
          <a:xfrm>
            <a:off x="407894" y="555810"/>
            <a:ext cx="5688106" cy="121920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kern="1200" dirty="0">
                <a:gradFill flip="none" rotWithShape="1">
                  <a:gsLst>
                    <a:gs pos="840">
                      <a:schemeClr val="accent2"/>
                    </a:gs>
                    <a:gs pos="52000">
                      <a:schemeClr val="accent5">
                        <a:lumMod val="60000"/>
                        <a:lumOff val="40000"/>
                      </a:schemeClr>
                    </a:gs>
                    <a:gs pos="100000">
                      <a:schemeClr val="accent5"/>
                    </a:gs>
                  </a:gsLst>
                  <a:lin ang="3600000" scaled="0"/>
                  <a:tileRect/>
                </a:gradFill>
                <a:latin typeface="+mj-lt"/>
                <a:ea typeface="+mj-ea"/>
                <a:cs typeface="+mj-cs"/>
              </a:rPr>
              <a:t>How To Use Self</a:t>
            </a:r>
            <a:br>
              <a:rPr lang="en-US" sz="4000" kern="1200" dirty="0">
                <a:gradFill flip="none" rotWithShape="1">
                  <a:gsLst>
                    <a:gs pos="840">
                      <a:schemeClr val="accent2"/>
                    </a:gs>
                    <a:gs pos="52000">
                      <a:schemeClr val="accent5">
                        <a:lumMod val="60000"/>
                        <a:lumOff val="40000"/>
                      </a:schemeClr>
                    </a:gs>
                    <a:gs pos="100000">
                      <a:schemeClr val="accent5"/>
                    </a:gs>
                  </a:gsLst>
                  <a:lin ang="3600000" scaled="0"/>
                  <a:tileRect/>
                </a:gradFill>
                <a:latin typeface="+mj-lt"/>
                <a:ea typeface="+mj-ea"/>
                <a:cs typeface="+mj-cs"/>
              </a:rPr>
            </a:br>
            <a:r>
              <a:rPr lang="en-US" sz="2400" kern="1200" dirty="0">
                <a:gradFill flip="none" rotWithShape="1">
                  <a:gsLst>
                    <a:gs pos="840">
                      <a:schemeClr val="accent2"/>
                    </a:gs>
                    <a:gs pos="52000">
                      <a:schemeClr val="accent5">
                        <a:lumMod val="60000"/>
                        <a:lumOff val="40000"/>
                      </a:schemeClr>
                    </a:gs>
                    <a:gs pos="100000">
                      <a:schemeClr val="accent5"/>
                    </a:gs>
                  </a:gsLst>
                  <a:lin ang="3600000" scaled="0"/>
                  <a:tileRect/>
                </a:gradFill>
                <a:latin typeface="+mj-lt"/>
                <a:ea typeface="+mj-ea"/>
                <a:cs typeface="+mj-cs"/>
              </a:rPr>
              <a:t>Qualities in presence</a:t>
            </a:r>
            <a:endParaRPr lang="en-US" sz="4000" kern="1200" dirty="0">
              <a:gradFill flip="none" rotWithShape="1">
                <a:gsLst>
                  <a:gs pos="840">
                    <a:schemeClr val="accent2"/>
                  </a:gs>
                  <a:gs pos="52000">
                    <a:schemeClr val="accent5">
                      <a:lumMod val="60000"/>
                      <a:lumOff val="40000"/>
                    </a:schemeClr>
                  </a:gs>
                  <a:gs pos="100000">
                    <a:schemeClr val="accent5"/>
                  </a:gs>
                </a:gsLst>
                <a:lin ang="3600000" scaled="0"/>
                <a:tileRect/>
              </a:gradFill>
              <a:latin typeface="+mj-lt"/>
              <a:ea typeface="+mj-ea"/>
              <a:cs typeface="+mj-cs"/>
            </a:endParaRPr>
          </a:p>
        </p:txBody>
      </p:sp>
      <p:sp>
        <p:nvSpPr>
          <p:cNvPr id="3" name="TextBox 2">
            <a:extLst>
              <a:ext uri="{FF2B5EF4-FFF2-40B4-BE49-F238E27FC236}">
                <a16:creationId xmlns:a16="http://schemas.microsoft.com/office/drawing/2014/main" id="{A3CA931F-7BCD-796A-1E51-A251A98EFFD4}"/>
              </a:ext>
            </a:extLst>
          </p:cNvPr>
          <p:cNvSpPr txBox="1"/>
          <p:nvPr/>
        </p:nvSpPr>
        <p:spPr>
          <a:xfrm>
            <a:off x="896471" y="1954306"/>
            <a:ext cx="9950823" cy="3139321"/>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9900CC"/>
                </a:solidFill>
              </a:rPr>
              <a:t>Soft demeanour  </a:t>
            </a:r>
          </a:p>
          <a:p>
            <a:endParaRPr lang="en-GB" dirty="0">
              <a:solidFill>
                <a:srgbClr val="9900CC"/>
              </a:solidFill>
            </a:endParaRPr>
          </a:p>
          <a:p>
            <a:pPr marL="285750" indent="-285750">
              <a:buFont typeface="Arial" panose="020B0604020202020204" pitchFamily="34" charset="0"/>
              <a:buChar char="•"/>
            </a:pPr>
            <a:r>
              <a:rPr lang="en-GB" dirty="0">
                <a:solidFill>
                  <a:srgbClr val="9900CC"/>
                </a:solidFill>
              </a:rPr>
              <a:t>Hard demeanour  </a:t>
            </a:r>
          </a:p>
          <a:p>
            <a:endParaRPr lang="en-GB" dirty="0">
              <a:solidFill>
                <a:srgbClr val="9900CC"/>
              </a:solidFill>
            </a:endParaRPr>
          </a:p>
          <a:p>
            <a:pPr marL="285750" indent="-285750">
              <a:buFont typeface="Arial" panose="020B0604020202020204" pitchFamily="34" charset="0"/>
              <a:buChar char="•"/>
            </a:pPr>
            <a:r>
              <a:rPr lang="en-GB" dirty="0">
                <a:solidFill>
                  <a:srgbClr val="9900CC"/>
                </a:solidFill>
              </a:rPr>
              <a:t>Loud</a:t>
            </a:r>
          </a:p>
          <a:p>
            <a:endParaRPr lang="en-GB" dirty="0">
              <a:solidFill>
                <a:srgbClr val="9900CC"/>
              </a:solidFill>
            </a:endParaRPr>
          </a:p>
          <a:p>
            <a:pPr marL="285750" indent="-285750">
              <a:buFont typeface="Arial" panose="020B0604020202020204" pitchFamily="34" charset="0"/>
              <a:buChar char="•"/>
            </a:pPr>
            <a:r>
              <a:rPr lang="en-GB" dirty="0">
                <a:solidFill>
                  <a:srgbClr val="9900CC"/>
                </a:solidFill>
              </a:rPr>
              <a:t>Quiet </a:t>
            </a:r>
          </a:p>
          <a:p>
            <a:pPr marL="285750" indent="-285750">
              <a:buFont typeface="Arial" panose="020B0604020202020204" pitchFamily="34" charset="0"/>
              <a:buChar char="•"/>
            </a:pPr>
            <a:endParaRPr lang="en-GB" dirty="0">
              <a:solidFill>
                <a:srgbClr val="9900CC"/>
              </a:solidFill>
            </a:endParaRPr>
          </a:p>
          <a:p>
            <a:pPr marL="285750" indent="-285750">
              <a:buFont typeface="Arial" panose="020B0604020202020204" pitchFamily="34" charset="0"/>
              <a:buChar char="•"/>
            </a:pPr>
            <a:r>
              <a:rPr lang="en-GB" dirty="0">
                <a:solidFill>
                  <a:srgbClr val="9900CC"/>
                </a:solidFill>
              </a:rPr>
              <a:t>Strong</a:t>
            </a:r>
          </a:p>
          <a:p>
            <a:pPr marL="285750" indent="-285750">
              <a:buFont typeface="Arial" panose="020B0604020202020204" pitchFamily="34" charset="0"/>
              <a:buChar char="•"/>
            </a:pPr>
            <a:endParaRPr lang="en-GB" dirty="0">
              <a:solidFill>
                <a:srgbClr val="9900CC"/>
              </a:solidFill>
            </a:endParaRPr>
          </a:p>
          <a:p>
            <a:pPr marL="285750" indent="-285750">
              <a:buFont typeface="Arial" panose="020B0604020202020204" pitchFamily="34" charset="0"/>
              <a:buChar char="•"/>
            </a:pPr>
            <a:r>
              <a:rPr lang="en-GB" dirty="0">
                <a:solidFill>
                  <a:srgbClr val="9900CC"/>
                </a:solidFill>
              </a:rPr>
              <a:t>Mild</a:t>
            </a:r>
          </a:p>
        </p:txBody>
      </p:sp>
    </p:spTree>
    <p:extLst>
      <p:ext uri="{BB962C8B-B14F-4D97-AF65-F5344CB8AC3E}">
        <p14:creationId xmlns:p14="http://schemas.microsoft.com/office/powerpoint/2010/main" val="1331449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46222E-A20D-2853-0FF9-509998C7FDD0}"/>
              </a:ext>
            </a:extLst>
          </p:cNvPr>
          <p:cNvSpPr txBox="1"/>
          <p:nvPr/>
        </p:nvSpPr>
        <p:spPr>
          <a:xfrm>
            <a:off x="220229" y="251011"/>
            <a:ext cx="6019208" cy="13088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rPr>
              <a:t>A Difference Of Opinion</a:t>
            </a:r>
            <a:endParaRPr lang="en-US" sz="4000"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endParaRPr>
          </a:p>
        </p:txBody>
      </p:sp>
      <p:pic>
        <p:nvPicPr>
          <p:cNvPr id="3" name="Picture 2">
            <a:extLst>
              <a:ext uri="{FF2B5EF4-FFF2-40B4-BE49-F238E27FC236}">
                <a16:creationId xmlns:a16="http://schemas.microsoft.com/office/drawing/2014/main" id="{833CEDF9-B56E-16EB-E838-0284329D654B}"/>
              </a:ext>
            </a:extLst>
          </p:cNvPr>
          <p:cNvPicPr>
            <a:picLocks noChangeAspect="1"/>
          </p:cNvPicPr>
          <p:nvPr/>
        </p:nvPicPr>
        <p:blipFill>
          <a:blip r:embed="rId3"/>
          <a:stretch>
            <a:fillRect/>
          </a:stretch>
        </p:blipFill>
        <p:spPr>
          <a:xfrm>
            <a:off x="1210124" y="2058623"/>
            <a:ext cx="3239969" cy="2410691"/>
          </a:xfrm>
          <a:prstGeom prst="rect">
            <a:avLst/>
          </a:prstGeom>
        </p:spPr>
      </p:pic>
      <p:sp>
        <p:nvSpPr>
          <p:cNvPr id="4" name="TextBox 3">
            <a:extLst>
              <a:ext uri="{FF2B5EF4-FFF2-40B4-BE49-F238E27FC236}">
                <a16:creationId xmlns:a16="http://schemas.microsoft.com/office/drawing/2014/main" id="{E622EC6F-AC07-F2E5-1398-BEC5B4F11592}"/>
              </a:ext>
            </a:extLst>
          </p:cNvPr>
          <p:cNvSpPr txBox="1"/>
          <p:nvPr/>
        </p:nvSpPr>
        <p:spPr>
          <a:xfrm>
            <a:off x="1210124" y="1154817"/>
            <a:ext cx="6019208" cy="13088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rPr>
              <a:t>Maslow’s Hierarch</a:t>
            </a:r>
            <a:r>
              <a:rPr lang="en-US" sz="24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rPr>
              <a:t>y Of Needs</a:t>
            </a:r>
            <a:endParaRPr lang="en-US" sz="2400"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endParaRPr>
          </a:p>
        </p:txBody>
      </p:sp>
      <p:sp>
        <p:nvSpPr>
          <p:cNvPr id="5" name="TextBox 4">
            <a:extLst>
              <a:ext uri="{FF2B5EF4-FFF2-40B4-BE49-F238E27FC236}">
                <a16:creationId xmlns:a16="http://schemas.microsoft.com/office/drawing/2014/main" id="{C1F9E921-10F0-A7BC-8EBD-C452A29FDC95}"/>
              </a:ext>
            </a:extLst>
          </p:cNvPr>
          <p:cNvSpPr txBox="1"/>
          <p:nvPr/>
        </p:nvSpPr>
        <p:spPr>
          <a:xfrm>
            <a:off x="1210124" y="4394336"/>
            <a:ext cx="3596698" cy="66624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rPr>
              <a:t>(</a:t>
            </a:r>
            <a:r>
              <a:rPr lang="en-US"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rPr>
              <a:t>Mcleod</a:t>
            </a:r>
            <a:r>
              <a:rPr lang="en-US" sz="2400"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rPr>
              <a:t>, </a:t>
            </a:r>
            <a:r>
              <a:rPr lang="en-US"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rPr>
              <a:t>2023</a:t>
            </a:r>
            <a:r>
              <a:rPr lang="en-US" sz="2400"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rPr>
              <a:t>)</a:t>
            </a:r>
          </a:p>
        </p:txBody>
      </p:sp>
      <p:pic>
        <p:nvPicPr>
          <p:cNvPr id="6" name="Picture 5">
            <a:extLst>
              <a:ext uri="{FF2B5EF4-FFF2-40B4-BE49-F238E27FC236}">
                <a16:creationId xmlns:a16="http://schemas.microsoft.com/office/drawing/2014/main" id="{40C760B8-8308-3E92-E847-DFB4FC54C1F3}"/>
              </a:ext>
            </a:extLst>
          </p:cNvPr>
          <p:cNvPicPr>
            <a:picLocks noChangeAspect="1"/>
          </p:cNvPicPr>
          <p:nvPr/>
        </p:nvPicPr>
        <p:blipFill>
          <a:blip r:embed="rId4"/>
          <a:stretch>
            <a:fillRect/>
          </a:stretch>
        </p:blipFill>
        <p:spPr>
          <a:xfrm>
            <a:off x="7385179" y="2110369"/>
            <a:ext cx="3596697" cy="2410691"/>
          </a:xfrm>
          <a:prstGeom prst="rect">
            <a:avLst/>
          </a:prstGeom>
        </p:spPr>
      </p:pic>
      <p:sp>
        <p:nvSpPr>
          <p:cNvPr id="7" name="TextBox 6">
            <a:extLst>
              <a:ext uri="{FF2B5EF4-FFF2-40B4-BE49-F238E27FC236}">
                <a16:creationId xmlns:a16="http://schemas.microsoft.com/office/drawing/2014/main" id="{9472CED7-EC25-34D1-B429-25C41353B9F4}"/>
              </a:ext>
            </a:extLst>
          </p:cNvPr>
          <p:cNvSpPr txBox="1"/>
          <p:nvPr/>
        </p:nvSpPr>
        <p:spPr>
          <a:xfrm>
            <a:off x="7385179" y="1154817"/>
            <a:ext cx="6019208" cy="13088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rPr>
              <a:t>Alderfer’s ERG Theory</a:t>
            </a:r>
          </a:p>
        </p:txBody>
      </p:sp>
      <p:sp>
        <p:nvSpPr>
          <p:cNvPr id="8" name="TextBox 7">
            <a:extLst>
              <a:ext uri="{FF2B5EF4-FFF2-40B4-BE49-F238E27FC236}">
                <a16:creationId xmlns:a16="http://schemas.microsoft.com/office/drawing/2014/main" id="{75BCFDD3-3709-76ED-F193-B557B094D699}"/>
              </a:ext>
            </a:extLst>
          </p:cNvPr>
          <p:cNvSpPr txBox="1"/>
          <p:nvPr/>
        </p:nvSpPr>
        <p:spPr>
          <a:xfrm>
            <a:off x="7385179" y="4445443"/>
            <a:ext cx="3596698" cy="66624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rPr>
              <a:t>(</a:t>
            </a:r>
            <a:r>
              <a:rPr lang="en-US"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rPr>
              <a:t>Alderfer</a:t>
            </a:r>
            <a:r>
              <a:rPr lang="en-US" sz="2400"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rPr>
              <a:t>, </a:t>
            </a:r>
            <a:r>
              <a:rPr lang="en-US"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rPr>
              <a:t>1969</a:t>
            </a:r>
            <a:r>
              <a:rPr lang="en-US" sz="2400"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rPr>
              <a:t>)</a:t>
            </a:r>
          </a:p>
        </p:txBody>
      </p:sp>
    </p:spTree>
    <p:extLst>
      <p:ext uri="{BB962C8B-B14F-4D97-AF65-F5344CB8AC3E}">
        <p14:creationId xmlns:p14="http://schemas.microsoft.com/office/powerpoint/2010/main" val="2709881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46222E-A20D-2853-0FF9-509998C7FDD0}"/>
              </a:ext>
            </a:extLst>
          </p:cNvPr>
          <p:cNvSpPr txBox="1"/>
          <p:nvPr/>
        </p:nvSpPr>
        <p:spPr>
          <a:xfrm>
            <a:off x="1851804" y="1084007"/>
            <a:ext cx="8488393" cy="3522500"/>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6600" kern="1200" dirty="0">
                <a:gradFill flip="none" rotWithShape="1">
                  <a:gsLst>
                    <a:gs pos="840">
                      <a:schemeClr val="accent2"/>
                    </a:gs>
                    <a:gs pos="56000">
                      <a:schemeClr val="accent5">
                        <a:lumMod val="60000"/>
                        <a:lumOff val="40000"/>
                      </a:schemeClr>
                    </a:gs>
                    <a:gs pos="100000">
                      <a:schemeClr val="accent5"/>
                    </a:gs>
                  </a:gsLst>
                  <a:lin ang="3600000" scaled="0"/>
                  <a:tileRect/>
                </a:gradFill>
                <a:latin typeface="+mj-lt"/>
                <a:ea typeface="+mj-ea"/>
                <a:cs typeface="+mj-cs"/>
              </a:rPr>
              <a:t>Conclusion</a:t>
            </a:r>
          </a:p>
        </p:txBody>
      </p:sp>
    </p:spTree>
    <p:extLst>
      <p:ext uri="{BB962C8B-B14F-4D97-AF65-F5344CB8AC3E}">
        <p14:creationId xmlns:p14="http://schemas.microsoft.com/office/powerpoint/2010/main" val="1178147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46222E-A20D-2853-0FF9-509998C7FDD0}"/>
              </a:ext>
            </a:extLst>
          </p:cNvPr>
          <p:cNvSpPr txBox="1"/>
          <p:nvPr/>
        </p:nvSpPr>
        <p:spPr>
          <a:xfrm>
            <a:off x="1625484" y="1084006"/>
            <a:ext cx="8949690" cy="3163529"/>
          </a:xfrm>
          <a:prstGeom prst="rect">
            <a:avLst/>
          </a:prstGeom>
        </p:spPr>
        <p:txBody>
          <a:bodyPr vert="horz" lIns="91440" tIns="45720" rIns="91440" bIns="45720" rtlCol="0" anchor="ctr">
            <a:normAutofit fontScale="70000" lnSpcReduction="20000"/>
          </a:bodyPr>
          <a:lstStyle/>
          <a:p>
            <a:pPr>
              <a:lnSpc>
                <a:spcPct val="90000"/>
              </a:lnSpc>
              <a:spcBef>
                <a:spcPct val="0"/>
              </a:spcBef>
              <a:spcAft>
                <a:spcPts val="600"/>
              </a:spcAft>
            </a:pPr>
            <a:r>
              <a:rPr lang="en-US" sz="1400" b="1" dirty="0">
                <a:latin typeface="+mj-lt"/>
                <a:ea typeface="+mj-ea"/>
                <a:cs typeface="+mj-cs"/>
              </a:rPr>
              <a:t>References</a:t>
            </a:r>
          </a:p>
          <a:p>
            <a:pPr>
              <a:lnSpc>
                <a:spcPct val="90000"/>
              </a:lnSpc>
              <a:spcBef>
                <a:spcPct val="0"/>
              </a:spcBef>
              <a:spcAft>
                <a:spcPts val="600"/>
              </a:spcAft>
            </a:pPr>
            <a:endParaRPr lang="en-GB" sz="1400" dirty="0">
              <a:latin typeface="+mj-lt"/>
              <a:ea typeface="+mj-ea"/>
              <a:cs typeface="+mj-cs"/>
            </a:endParaRPr>
          </a:p>
          <a:p>
            <a:pPr>
              <a:lnSpc>
                <a:spcPct val="90000"/>
              </a:lnSpc>
              <a:spcBef>
                <a:spcPct val="0"/>
              </a:spcBef>
              <a:spcAft>
                <a:spcPts val="600"/>
              </a:spcAft>
            </a:pPr>
            <a:r>
              <a:rPr lang="en-GB" sz="1400" dirty="0">
                <a:latin typeface="+mj-lt"/>
                <a:ea typeface="+mj-ea"/>
                <a:cs typeface="+mj-cs"/>
              </a:rPr>
              <a:t>Alderfer, C. P. (1969). </a:t>
            </a:r>
            <a:r>
              <a:rPr lang="en-GB" sz="1400" i="1" dirty="0">
                <a:latin typeface="+mj-lt"/>
                <a:ea typeface="+mj-ea"/>
                <a:cs typeface="+mj-cs"/>
              </a:rPr>
              <a:t>An empirical test of a new theory of human needs</a:t>
            </a:r>
            <a:r>
              <a:rPr lang="en-GB" sz="1400" dirty="0">
                <a:latin typeface="+mj-lt"/>
                <a:ea typeface="+mj-ea"/>
                <a:cs typeface="+mj-cs"/>
              </a:rPr>
              <a:t>. Organizational </a:t>
            </a:r>
            <a:r>
              <a:rPr lang="en-GB" sz="1400" dirty="0" err="1">
                <a:latin typeface="+mj-lt"/>
                <a:ea typeface="+mj-ea"/>
                <a:cs typeface="+mj-cs"/>
              </a:rPr>
              <a:t>Behavior</a:t>
            </a:r>
            <a:r>
              <a:rPr lang="en-GB" sz="1400" dirty="0">
                <a:latin typeface="+mj-lt"/>
                <a:ea typeface="+mj-ea"/>
                <a:cs typeface="+mj-cs"/>
              </a:rPr>
              <a:t> and Human Performance, 4(2), 142–175. https://doi.org/10.1016/0030-5073(69)90004-X [Accessed: 02/12/2023].</a:t>
            </a:r>
            <a:endParaRPr lang="en-US" sz="1400" dirty="0">
              <a:latin typeface="+mj-lt"/>
              <a:ea typeface="+mj-ea"/>
              <a:cs typeface="+mj-cs"/>
            </a:endParaRPr>
          </a:p>
          <a:p>
            <a:pPr>
              <a:lnSpc>
                <a:spcPct val="90000"/>
              </a:lnSpc>
              <a:spcBef>
                <a:spcPct val="0"/>
              </a:spcBef>
              <a:spcAft>
                <a:spcPts val="600"/>
              </a:spcAft>
            </a:pPr>
            <a:endParaRPr lang="en-US" sz="1400" dirty="0">
              <a:latin typeface="+mj-lt"/>
              <a:ea typeface="+mj-ea"/>
              <a:cs typeface="+mj-cs"/>
            </a:endParaRPr>
          </a:p>
          <a:p>
            <a:pPr>
              <a:lnSpc>
                <a:spcPct val="90000"/>
              </a:lnSpc>
              <a:spcBef>
                <a:spcPct val="0"/>
              </a:spcBef>
              <a:spcAft>
                <a:spcPts val="600"/>
              </a:spcAft>
            </a:pPr>
            <a:r>
              <a:rPr lang="en-US" sz="1400" dirty="0">
                <a:latin typeface="+mj-lt"/>
                <a:ea typeface="+mj-ea"/>
                <a:cs typeface="+mj-cs"/>
              </a:rPr>
              <a:t>Cox, E., </a:t>
            </a:r>
            <a:r>
              <a:rPr lang="en-US" sz="1400" dirty="0" err="1">
                <a:latin typeface="+mj-lt"/>
                <a:ea typeface="+mj-ea"/>
                <a:cs typeface="+mj-cs"/>
              </a:rPr>
              <a:t>Bachkirova</a:t>
            </a:r>
            <a:r>
              <a:rPr lang="en-US" sz="1400" dirty="0">
                <a:latin typeface="+mj-lt"/>
                <a:ea typeface="+mj-ea"/>
                <a:cs typeface="+mj-cs"/>
              </a:rPr>
              <a:t> T &amp; Clutterbuck D. (2009). </a:t>
            </a:r>
            <a:r>
              <a:rPr lang="en-US" sz="1400" i="1" dirty="0">
                <a:latin typeface="+mj-lt"/>
                <a:ea typeface="+mj-ea"/>
                <a:cs typeface="+mj-cs"/>
              </a:rPr>
              <a:t>The Complete Handbook of Coaching. 1 ed. Sage Publications Ltd.</a:t>
            </a:r>
          </a:p>
          <a:p>
            <a:pPr>
              <a:lnSpc>
                <a:spcPct val="90000"/>
              </a:lnSpc>
              <a:spcBef>
                <a:spcPct val="0"/>
              </a:spcBef>
              <a:spcAft>
                <a:spcPts val="600"/>
              </a:spcAft>
            </a:pPr>
            <a:endParaRPr lang="en-US" sz="1400" dirty="0">
              <a:latin typeface="+mj-lt"/>
              <a:ea typeface="+mj-ea"/>
              <a:cs typeface="+mj-cs"/>
            </a:endParaRPr>
          </a:p>
          <a:p>
            <a:pPr>
              <a:lnSpc>
                <a:spcPct val="90000"/>
              </a:lnSpc>
              <a:spcBef>
                <a:spcPct val="0"/>
              </a:spcBef>
              <a:spcAft>
                <a:spcPts val="600"/>
              </a:spcAft>
            </a:pPr>
            <a:r>
              <a:rPr lang="en-GB" sz="1400" dirty="0" err="1">
                <a:latin typeface="+mj-lt"/>
                <a:ea typeface="+mj-ea"/>
                <a:cs typeface="+mj-cs"/>
              </a:rPr>
              <a:t>Mclead</a:t>
            </a:r>
            <a:r>
              <a:rPr lang="en-GB" sz="1400" dirty="0">
                <a:latin typeface="+mj-lt"/>
                <a:ea typeface="+mj-ea"/>
                <a:cs typeface="+mj-cs"/>
              </a:rPr>
              <a:t>, S, (2023). </a:t>
            </a:r>
            <a:r>
              <a:rPr lang="en-GB" sz="1400" i="1" dirty="0">
                <a:latin typeface="+mj-lt"/>
                <a:ea typeface="+mj-ea"/>
                <a:cs typeface="+mj-cs"/>
              </a:rPr>
              <a:t>Maslow’s Hierarchy Of Needs. </a:t>
            </a:r>
            <a:r>
              <a:rPr lang="en-GB" sz="1400" dirty="0">
                <a:latin typeface="+mj-lt"/>
                <a:ea typeface="+mj-ea"/>
                <a:cs typeface="+mj-cs"/>
              </a:rPr>
              <a:t>Simply Psychology. Maslow's Hierarchy of Needs (simplypsychology.org). [Accessed on 02/12/2023].</a:t>
            </a:r>
          </a:p>
          <a:p>
            <a:pPr>
              <a:lnSpc>
                <a:spcPct val="90000"/>
              </a:lnSpc>
              <a:spcBef>
                <a:spcPct val="0"/>
              </a:spcBef>
              <a:spcAft>
                <a:spcPts val="600"/>
              </a:spcAft>
            </a:pPr>
            <a:endParaRPr lang="en-US" sz="1400" dirty="0">
              <a:latin typeface="+mj-lt"/>
              <a:ea typeface="+mj-ea"/>
              <a:cs typeface="+mj-cs"/>
            </a:endParaRPr>
          </a:p>
          <a:p>
            <a:pPr>
              <a:lnSpc>
                <a:spcPct val="90000"/>
              </a:lnSpc>
              <a:spcBef>
                <a:spcPct val="0"/>
              </a:spcBef>
              <a:spcAft>
                <a:spcPts val="600"/>
              </a:spcAft>
            </a:pPr>
            <a:r>
              <a:rPr lang="en-US" sz="1400" dirty="0" err="1">
                <a:latin typeface="+mj-lt"/>
                <a:ea typeface="+mj-ea"/>
                <a:cs typeface="+mj-cs"/>
              </a:rPr>
              <a:t>Netuveli</a:t>
            </a:r>
            <a:r>
              <a:rPr lang="en-US" sz="1400" dirty="0">
                <a:latin typeface="+mj-lt"/>
                <a:ea typeface="+mj-ea"/>
                <a:cs typeface="+mj-cs"/>
              </a:rPr>
              <a:t>, G. and Bartley, M. (2009). </a:t>
            </a:r>
            <a:r>
              <a:rPr lang="en-US" sz="1400" i="1" dirty="0">
                <a:latin typeface="+mj-lt"/>
                <a:ea typeface="+mj-ea"/>
                <a:cs typeface="+mj-cs"/>
              </a:rPr>
              <a:t>Perception is reality: Effect of Subjective vs Objective Socio-Economic Position on Quality of life. </a:t>
            </a:r>
            <a:r>
              <a:rPr lang="en-US" sz="1400" dirty="0">
                <a:latin typeface="+mj-lt"/>
                <a:ea typeface="+mj-ea"/>
                <a:cs typeface="+mj-cs"/>
              </a:rPr>
              <a:t>British Sociological Association. </a:t>
            </a:r>
            <a:r>
              <a:rPr lang="en-US" sz="1400" dirty="0" err="1">
                <a:latin typeface="+mj-lt"/>
                <a:ea typeface="+mj-ea"/>
                <a:cs typeface="+mj-cs"/>
              </a:rPr>
              <a:t>Wolume</a:t>
            </a:r>
            <a:r>
              <a:rPr lang="en-US" sz="1400" dirty="0">
                <a:latin typeface="+mj-lt"/>
                <a:ea typeface="+mj-ea"/>
                <a:cs typeface="+mj-cs"/>
              </a:rPr>
              <a:t> 46. Issue 6.</a:t>
            </a:r>
          </a:p>
          <a:p>
            <a:pPr>
              <a:lnSpc>
                <a:spcPct val="90000"/>
              </a:lnSpc>
              <a:spcBef>
                <a:spcPct val="0"/>
              </a:spcBef>
              <a:spcAft>
                <a:spcPts val="600"/>
              </a:spcAft>
            </a:pPr>
            <a:endParaRPr lang="en-US" sz="1400" dirty="0">
              <a:latin typeface="+mj-lt"/>
              <a:ea typeface="+mj-ea"/>
              <a:cs typeface="+mj-cs"/>
            </a:endParaRPr>
          </a:p>
          <a:p>
            <a:pPr>
              <a:lnSpc>
                <a:spcPct val="90000"/>
              </a:lnSpc>
              <a:spcBef>
                <a:spcPct val="0"/>
              </a:spcBef>
              <a:spcAft>
                <a:spcPts val="600"/>
              </a:spcAft>
            </a:pPr>
            <a:r>
              <a:rPr lang="en-GB" sz="1400" dirty="0" err="1">
                <a:latin typeface="+mj-lt"/>
                <a:ea typeface="+mj-ea"/>
                <a:cs typeface="+mj-cs"/>
              </a:rPr>
              <a:t>Shanmugapriya</a:t>
            </a:r>
            <a:r>
              <a:rPr lang="en-GB" sz="1400" dirty="0">
                <a:latin typeface="+mj-lt"/>
                <a:ea typeface="+mj-ea"/>
                <a:cs typeface="+mj-cs"/>
              </a:rPr>
              <a:t>. J. (2021). </a:t>
            </a:r>
            <a:r>
              <a:rPr lang="en-GB" sz="1400" i="1" dirty="0">
                <a:latin typeface="+mj-lt"/>
                <a:ea typeface="+mj-ea"/>
                <a:cs typeface="+mj-cs"/>
              </a:rPr>
              <a:t>Existential, Relatedness, Growth (ERG) needs’ dimensions of medical students for rural posting –An analytical study. </a:t>
            </a:r>
            <a:r>
              <a:rPr lang="en-GB" sz="1400" dirty="0">
                <a:latin typeface="+mj-lt"/>
                <a:ea typeface="+mj-ea"/>
                <a:cs typeface="+mj-cs"/>
              </a:rPr>
              <a:t>Turkish Journal of Computer and Mathematics. Vol.12 No.3(2021), 3310-3317. View of Existential, Relatedness, Growth (ERG) needs’ dimensions of medical students for rural posting – An analytical study (turcomat.org). [Accessed: 02/12/2023].</a:t>
            </a:r>
            <a:endParaRPr lang="en-US" sz="1400" dirty="0">
              <a:latin typeface="+mj-lt"/>
              <a:ea typeface="+mj-ea"/>
              <a:cs typeface="+mj-cs"/>
            </a:endParaRPr>
          </a:p>
          <a:p>
            <a:pPr>
              <a:lnSpc>
                <a:spcPct val="90000"/>
              </a:lnSpc>
              <a:spcBef>
                <a:spcPct val="0"/>
              </a:spcBef>
              <a:spcAft>
                <a:spcPts val="600"/>
              </a:spcAft>
            </a:pPr>
            <a:endParaRPr lang="en-US" sz="1400" i="1" dirty="0">
              <a:latin typeface="+mj-lt"/>
              <a:ea typeface="+mj-ea"/>
              <a:cs typeface="+mj-cs"/>
            </a:endParaRPr>
          </a:p>
          <a:p>
            <a:pPr>
              <a:lnSpc>
                <a:spcPct val="90000"/>
              </a:lnSpc>
              <a:spcBef>
                <a:spcPct val="0"/>
              </a:spcBef>
              <a:spcAft>
                <a:spcPts val="600"/>
              </a:spcAft>
            </a:pPr>
            <a:r>
              <a:rPr lang="en-US" sz="1400" dirty="0" err="1">
                <a:latin typeface="+mj-lt"/>
                <a:ea typeface="+mj-ea"/>
                <a:cs typeface="+mj-cs"/>
              </a:rPr>
              <a:t>Siminovitch</a:t>
            </a:r>
            <a:r>
              <a:rPr lang="en-US" sz="1400" dirty="0">
                <a:latin typeface="+mj-lt"/>
                <a:ea typeface="+mj-ea"/>
                <a:cs typeface="+mj-cs"/>
              </a:rPr>
              <a:t>, &amp; Van </a:t>
            </a:r>
            <a:r>
              <a:rPr lang="en-US" sz="1400" dirty="0" err="1">
                <a:latin typeface="+mj-lt"/>
                <a:ea typeface="+mj-ea"/>
                <a:cs typeface="+mj-cs"/>
              </a:rPr>
              <a:t>Eron</a:t>
            </a:r>
            <a:r>
              <a:rPr lang="en-US" sz="1400" dirty="0">
                <a:latin typeface="+mj-lt"/>
                <a:ea typeface="+mj-ea"/>
                <a:cs typeface="+mj-cs"/>
              </a:rPr>
              <a:t> (2006). </a:t>
            </a:r>
            <a:r>
              <a:rPr lang="en-GB" sz="1400" i="1" dirty="0">
                <a:latin typeface="+mj-lt"/>
                <a:ea typeface="+mj-ea"/>
                <a:cs typeface="+mj-cs"/>
              </a:rPr>
              <a:t>The Pragmatics of Magic The Work of Gestalt Coaching. </a:t>
            </a:r>
            <a:r>
              <a:rPr lang="en-GB" sz="1400" dirty="0">
                <a:latin typeface="+mj-lt"/>
                <a:ea typeface="+mj-ea"/>
                <a:cs typeface="+mj-cs"/>
              </a:rPr>
              <a:t>Semantic </a:t>
            </a:r>
            <a:r>
              <a:rPr lang="en-GB" sz="1400" dirty="0" err="1">
                <a:latin typeface="+mj-lt"/>
                <a:ea typeface="+mj-ea"/>
                <a:cs typeface="+mj-cs"/>
              </a:rPr>
              <a:t>Scholoar</a:t>
            </a:r>
            <a:r>
              <a:rPr lang="en-GB" sz="1400" dirty="0">
                <a:latin typeface="+mj-lt"/>
                <a:ea typeface="+mj-ea"/>
                <a:cs typeface="+mj-cs"/>
              </a:rPr>
              <a:t>. [PDF] The Pragmatics of Magic The Work of Gestalt Coaching | Semantic Scholar [Accessed: 01/02/2023].</a:t>
            </a:r>
          </a:p>
          <a:p>
            <a:pPr>
              <a:lnSpc>
                <a:spcPct val="90000"/>
              </a:lnSpc>
              <a:spcBef>
                <a:spcPct val="0"/>
              </a:spcBef>
              <a:spcAft>
                <a:spcPts val="600"/>
              </a:spcAft>
            </a:pPr>
            <a:endParaRPr lang="en-GB" sz="1400" dirty="0">
              <a:latin typeface="+mj-lt"/>
              <a:ea typeface="+mj-ea"/>
              <a:cs typeface="+mj-cs"/>
            </a:endParaRPr>
          </a:p>
          <a:p>
            <a:pPr>
              <a:lnSpc>
                <a:spcPct val="90000"/>
              </a:lnSpc>
              <a:spcBef>
                <a:spcPct val="0"/>
              </a:spcBef>
              <a:spcAft>
                <a:spcPts val="600"/>
              </a:spcAft>
            </a:pPr>
            <a:endParaRPr lang="en-GB" sz="1400" dirty="0">
              <a:latin typeface="+mj-lt"/>
              <a:ea typeface="+mj-ea"/>
              <a:cs typeface="+mj-cs"/>
            </a:endParaRPr>
          </a:p>
          <a:p>
            <a:pPr>
              <a:lnSpc>
                <a:spcPct val="90000"/>
              </a:lnSpc>
              <a:spcBef>
                <a:spcPct val="0"/>
              </a:spcBef>
              <a:spcAft>
                <a:spcPts val="600"/>
              </a:spcAft>
            </a:pPr>
            <a:endParaRPr lang="en-US" sz="1600" kern="1200" dirty="0">
              <a:solidFill>
                <a:schemeClr val="tx1"/>
              </a:solidFill>
              <a:latin typeface="+mj-lt"/>
              <a:ea typeface="+mj-ea"/>
              <a:cs typeface="+mj-cs"/>
            </a:endParaRPr>
          </a:p>
        </p:txBody>
      </p:sp>
      <p:sp>
        <p:nvSpPr>
          <p:cNvPr id="7" name="Rectangle 6">
            <a:extLst>
              <a:ext uri="{FF2B5EF4-FFF2-40B4-BE49-F238E27FC236}">
                <a16:creationId xmlns:a16="http://schemas.microsoft.com/office/drawing/2014/main" id="{A32DDDDB-B463-1544-2E45-5A46CF440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245622" y="-88387"/>
            <a:ext cx="1686145" cy="12206614"/>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0119797-EECC-175B-72BF-C218A21356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538194" y="1262730"/>
            <a:ext cx="1672575" cy="9517964"/>
          </a:xfrm>
          <a:prstGeom prst="rect">
            <a:avLst/>
          </a:prstGeom>
          <a:gradFill>
            <a:gsLst>
              <a:gs pos="47000">
                <a:schemeClr val="accent2">
                  <a:alpha val="0"/>
                </a:schemeClr>
              </a:gs>
              <a:gs pos="95000">
                <a:schemeClr val="accent2"/>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D326DB0-D290-E656-7866-713DA14FC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18370" y="284362"/>
            <a:ext cx="1686152" cy="11461107"/>
          </a:xfrm>
          <a:prstGeom prst="rect">
            <a:avLst/>
          </a:prstGeom>
          <a:gradFill>
            <a:gsLst>
              <a:gs pos="58000">
                <a:schemeClr val="accent5">
                  <a:lumMod val="60000"/>
                  <a:lumOff val="40000"/>
                  <a:alpha val="0"/>
                </a:schemeClr>
              </a:gs>
              <a:gs pos="100000">
                <a:schemeClr val="accent5">
                  <a:alpha val="80000"/>
                </a:scheme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2F5323D-1D78-58B7-40E4-489E233D8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2420" y="1370378"/>
            <a:ext cx="1686152" cy="9289093"/>
          </a:xfrm>
          <a:prstGeom prst="rect">
            <a:avLst/>
          </a:prstGeom>
          <a:gradFill>
            <a:gsLst>
              <a:gs pos="48000">
                <a:schemeClr val="accent5">
                  <a:lumMod val="75000"/>
                  <a:alpha val="0"/>
                </a:schemeClr>
              </a:gs>
              <a:gs pos="100000">
                <a:schemeClr val="accent5">
                  <a:lumMod val="75000"/>
                  <a:alpha val="7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90529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2269</TotalTime>
  <Words>1681</Words>
  <Application>Microsoft Office PowerPoint</Application>
  <PresentationFormat>Widescreen</PresentationFormat>
  <Paragraphs>143</Paragraphs>
  <Slides>7</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Calibri</vt:lpstr>
      <vt:lpstr>Calibri Light</vt:lpstr>
      <vt:lpstr>Google Sans</vt:lpstr>
      <vt:lpstr>open sans</vt:lpstr>
      <vt:lpstr>Poppins</vt:lpstr>
      <vt:lpstr>Office Theme</vt:lpstr>
      <vt:lpstr>The Gestalt Approach To Coaching</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 Heaton (DHCW - Clinical Directorate)</dc:creator>
  <cp:lastModifiedBy>Ben Heaton (DHCW - Clinical Directorate)</cp:lastModifiedBy>
  <cp:revision>28</cp:revision>
  <dcterms:created xsi:type="dcterms:W3CDTF">2023-11-27T08:35:31Z</dcterms:created>
  <dcterms:modified xsi:type="dcterms:W3CDTF">2023-12-03T13:39:02Z</dcterms:modified>
</cp:coreProperties>
</file>