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1"/>
  </p:notesMasterIdLst>
  <p:sldIdLst>
    <p:sldId id="256" r:id="rId5"/>
    <p:sldId id="289" r:id="rId6"/>
    <p:sldId id="368" r:id="rId7"/>
    <p:sldId id="369" r:id="rId8"/>
    <p:sldId id="370" r:id="rId9"/>
    <p:sldId id="371" r:id="rId10"/>
    <p:sldId id="372" r:id="rId11"/>
    <p:sldId id="373" r:id="rId12"/>
    <p:sldId id="282" r:id="rId13"/>
    <p:sldId id="374" r:id="rId14"/>
    <p:sldId id="283" r:id="rId15"/>
    <p:sldId id="375" r:id="rId16"/>
    <p:sldId id="284" r:id="rId17"/>
    <p:sldId id="379" r:id="rId18"/>
    <p:sldId id="288" r:id="rId19"/>
    <p:sldId id="43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6" d="100"/>
          <a:sy n="116" d="100"/>
        </p:scale>
        <p:origin x="1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7FA7C17E-0A78-402A-8858-3A70E5C4B2AE}"/>
    <pc:docChg chg="delSld modSld">
      <pc:chgData name="Cerys Davies" userId="61e71dc1-9594-4277-b52b-4420989f68ee" providerId="ADAL" clId="{7FA7C17E-0A78-402A-8858-3A70E5C4B2AE}" dt="2025-04-02T09:47:38.738" v="26" actId="6549"/>
      <pc:docMkLst>
        <pc:docMk/>
      </pc:docMkLst>
      <pc:sldChg chg="modSp mod">
        <pc:chgData name="Cerys Davies" userId="61e71dc1-9594-4277-b52b-4420989f68ee" providerId="ADAL" clId="{7FA7C17E-0A78-402A-8858-3A70E5C4B2AE}" dt="2025-04-02T09:46:00.955" v="15" actId="20577"/>
        <pc:sldMkLst>
          <pc:docMk/>
          <pc:sldMk cId="1665280526" sldId="256"/>
        </pc:sldMkLst>
        <pc:spChg chg="mod">
          <ac:chgData name="Cerys Davies" userId="61e71dc1-9594-4277-b52b-4420989f68ee" providerId="ADAL" clId="{7FA7C17E-0A78-402A-8858-3A70E5C4B2AE}" dt="2025-04-02T09:46:00.955" v="15" actId="20577"/>
          <ac:spMkLst>
            <pc:docMk/>
            <pc:sldMk cId="1665280526" sldId="256"/>
            <ac:spMk id="2" creationId="{290CC950-E77F-15A4-C7E0-E506331E160D}"/>
          </ac:spMkLst>
        </pc:spChg>
      </pc:sldChg>
      <pc:sldChg chg="del">
        <pc:chgData name="Cerys Davies" userId="61e71dc1-9594-4277-b52b-4420989f68ee" providerId="ADAL" clId="{7FA7C17E-0A78-402A-8858-3A70E5C4B2AE}" dt="2025-04-02T09:46:14.571" v="16" actId="47"/>
        <pc:sldMkLst>
          <pc:docMk/>
          <pc:sldMk cId="35854178" sldId="258"/>
        </pc:sldMkLst>
      </pc:sldChg>
      <pc:sldChg chg="del">
        <pc:chgData name="Cerys Davies" userId="61e71dc1-9594-4277-b52b-4420989f68ee" providerId="ADAL" clId="{7FA7C17E-0A78-402A-8858-3A70E5C4B2AE}" dt="2025-04-02T09:46:14.571" v="16" actId="47"/>
        <pc:sldMkLst>
          <pc:docMk/>
          <pc:sldMk cId="2403689451" sldId="262"/>
        </pc:sldMkLst>
      </pc:sldChg>
      <pc:sldChg chg="modNotesTx">
        <pc:chgData name="Cerys Davies" userId="61e71dc1-9594-4277-b52b-4420989f68ee" providerId="ADAL" clId="{7FA7C17E-0A78-402A-8858-3A70E5C4B2AE}" dt="2025-04-02T09:46:46.419" v="20" actId="6549"/>
        <pc:sldMkLst>
          <pc:docMk/>
          <pc:sldMk cId="3431843447" sldId="282"/>
        </pc:sldMkLst>
      </pc:sldChg>
      <pc:sldChg chg="del">
        <pc:chgData name="Cerys Davies" userId="61e71dc1-9594-4277-b52b-4420989f68ee" providerId="ADAL" clId="{7FA7C17E-0A78-402A-8858-3A70E5C4B2AE}" dt="2025-04-02T09:46:14.571" v="16" actId="47"/>
        <pc:sldMkLst>
          <pc:docMk/>
          <pc:sldMk cId="1238895440" sldId="291"/>
        </pc:sldMkLst>
      </pc:sldChg>
      <pc:sldChg chg="del">
        <pc:chgData name="Cerys Davies" userId="61e71dc1-9594-4277-b52b-4420989f68ee" providerId="ADAL" clId="{7FA7C17E-0A78-402A-8858-3A70E5C4B2AE}" dt="2025-04-02T09:46:14.571" v="16" actId="47"/>
        <pc:sldMkLst>
          <pc:docMk/>
          <pc:sldMk cId="3076271195" sldId="294"/>
        </pc:sldMkLst>
      </pc:sldChg>
      <pc:sldChg chg="del">
        <pc:chgData name="Cerys Davies" userId="61e71dc1-9594-4277-b52b-4420989f68ee" providerId="ADAL" clId="{7FA7C17E-0A78-402A-8858-3A70E5C4B2AE}" dt="2025-04-02T09:46:14.571" v="16" actId="47"/>
        <pc:sldMkLst>
          <pc:docMk/>
          <pc:sldMk cId="2206128244" sldId="298"/>
        </pc:sldMkLst>
      </pc:sldChg>
      <pc:sldChg chg="del">
        <pc:chgData name="Cerys Davies" userId="61e71dc1-9594-4277-b52b-4420989f68ee" providerId="ADAL" clId="{7FA7C17E-0A78-402A-8858-3A70E5C4B2AE}" dt="2025-04-02T09:46:14.571" v="16" actId="47"/>
        <pc:sldMkLst>
          <pc:docMk/>
          <pc:sldMk cId="3404454228" sldId="302"/>
        </pc:sldMkLst>
      </pc:sldChg>
      <pc:sldChg chg="del">
        <pc:chgData name="Cerys Davies" userId="61e71dc1-9594-4277-b52b-4420989f68ee" providerId="ADAL" clId="{7FA7C17E-0A78-402A-8858-3A70E5C4B2AE}" dt="2025-04-02T09:46:14.571" v="16" actId="47"/>
        <pc:sldMkLst>
          <pc:docMk/>
          <pc:sldMk cId="4042050926" sldId="304"/>
        </pc:sldMkLst>
      </pc:sldChg>
      <pc:sldChg chg="del">
        <pc:chgData name="Cerys Davies" userId="61e71dc1-9594-4277-b52b-4420989f68ee" providerId="ADAL" clId="{7FA7C17E-0A78-402A-8858-3A70E5C4B2AE}" dt="2025-04-02T09:46:14.571" v="16" actId="47"/>
        <pc:sldMkLst>
          <pc:docMk/>
          <pc:sldMk cId="1584473616" sldId="307"/>
        </pc:sldMkLst>
      </pc:sldChg>
      <pc:sldChg chg="del">
        <pc:chgData name="Cerys Davies" userId="61e71dc1-9594-4277-b52b-4420989f68ee" providerId="ADAL" clId="{7FA7C17E-0A78-402A-8858-3A70E5C4B2AE}" dt="2025-04-02T09:46:14.571" v="16" actId="47"/>
        <pc:sldMkLst>
          <pc:docMk/>
          <pc:sldMk cId="3899126578" sldId="312"/>
        </pc:sldMkLst>
      </pc:sldChg>
      <pc:sldChg chg="del">
        <pc:chgData name="Cerys Davies" userId="61e71dc1-9594-4277-b52b-4420989f68ee" providerId="ADAL" clId="{7FA7C17E-0A78-402A-8858-3A70E5C4B2AE}" dt="2025-04-02T09:46:14.571" v="16" actId="47"/>
        <pc:sldMkLst>
          <pc:docMk/>
          <pc:sldMk cId="482909636" sldId="315"/>
        </pc:sldMkLst>
      </pc:sldChg>
      <pc:sldChg chg="del">
        <pc:chgData name="Cerys Davies" userId="61e71dc1-9594-4277-b52b-4420989f68ee" providerId="ADAL" clId="{7FA7C17E-0A78-402A-8858-3A70E5C4B2AE}" dt="2025-04-02T09:46:14.571" v="16" actId="47"/>
        <pc:sldMkLst>
          <pc:docMk/>
          <pc:sldMk cId="1253449883" sldId="319"/>
        </pc:sldMkLst>
      </pc:sldChg>
      <pc:sldChg chg="del">
        <pc:chgData name="Cerys Davies" userId="61e71dc1-9594-4277-b52b-4420989f68ee" providerId="ADAL" clId="{7FA7C17E-0A78-402A-8858-3A70E5C4B2AE}" dt="2025-04-02T09:46:14.571" v="16" actId="47"/>
        <pc:sldMkLst>
          <pc:docMk/>
          <pc:sldMk cId="2332744375" sldId="320"/>
        </pc:sldMkLst>
      </pc:sldChg>
      <pc:sldChg chg="del">
        <pc:chgData name="Cerys Davies" userId="61e71dc1-9594-4277-b52b-4420989f68ee" providerId="ADAL" clId="{7FA7C17E-0A78-402A-8858-3A70E5C4B2AE}" dt="2025-04-02T09:46:14.571" v="16" actId="47"/>
        <pc:sldMkLst>
          <pc:docMk/>
          <pc:sldMk cId="1330382733" sldId="321"/>
        </pc:sldMkLst>
      </pc:sldChg>
      <pc:sldChg chg="modNotesTx">
        <pc:chgData name="Cerys Davies" userId="61e71dc1-9594-4277-b52b-4420989f68ee" providerId="ADAL" clId="{7FA7C17E-0A78-402A-8858-3A70E5C4B2AE}" dt="2025-04-02T09:47:38.738" v="26" actId="6549"/>
        <pc:sldMkLst>
          <pc:docMk/>
          <pc:sldMk cId="22237628" sldId="368"/>
        </pc:sldMkLst>
      </pc:sldChg>
      <pc:sldChg chg="modNotesTx">
        <pc:chgData name="Cerys Davies" userId="61e71dc1-9594-4277-b52b-4420989f68ee" providerId="ADAL" clId="{7FA7C17E-0A78-402A-8858-3A70E5C4B2AE}" dt="2025-04-02T09:47:31.276" v="25" actId="6549"/>
        <pc:sldMkLst>
          <pc:docMk/>
          <pc:sldMk cId="3710239832" sldId="369"/>
        </pc:sldMkLst>
      </pc:sldChg>
      <pc:sldChg chg="modNotesTx">
        <pc:chgData name="Cerys Davies" userId="61e71dc1-9594-4277-b52b-4420989f68ee" providerId="ADAL" clId="{7FA7C17E-0A78-402A-8858-3A70E5C4B2AE}" dt="2025-04-02T09:47:26.042" v="24" actId="6549"/>
        <pc:sldMkLst>
          <pc:docMk/>
          <pc:sldMk cId="3144621711" sldId="370"/>
        </pc:sldMkLst>
      </pc:sldChg>
      <pc:sldChg chg="modNotesTx">
        <pc:chgData name="Cerys Davies" userId="61e71dc1-9594-4277-b52b-4420989f68ee" providerId="ADAL" clId="{7FA7C17E-0A78-402A-8858-3A70E5C4B2AE}" dt="2025-04-02T09:47:17.705" v="23" actId="6549"/>
        <pc:sldMkLst>
          <pc:docMk/>
          <pc:sldMk cId="45564138" sldId="371"/>
        </pc:sldMkLst>
      </pc:sldChg>
      <pc:sldChg chg="modNotesTx">
        <pc:chgData name="Cerys Davies" userId="61e71dc1-9594-4277-b52b-4420989f68ee" providerId="ADAL" clId="{7FA7C17E-0A78-402A-8858-3A70E5C4B2AE}" dt="2025-04-02T09:47:12.795" v="22" actId="6549"/>
        <pc:sldMkLst>
          <pc:docMk/>
          <pc:sldMk cId="1249303157" sldId="372"/>
        </pc:sldMkLst>
      </pc:sldChg>
      <pc:sldChg chg="modNotesTx">
        <pc:chgData name="Cerys Davies" userId="61e71dc1-9594-4277-b52b-4420989f68ee" providerId="ADAL" clId="{7FA7C17E-0A78-402A-8858-3A70E5C4B2AE}" dt="2025-04-02T09:47:06.612" v="21" actId="6549"/>
        <pc:sldMkLst>
          <pc:docMk/>
          <pc:sldMk cId="2522708571" sldId="373"/>
        </pc:sldMkLst>
      </pc:sldChg>
      <pc:sldChg chg="modNotesTx">
        <pc:chgData name="Cerys Davies" userId="61e71dc1-9594-4277-b52b-4420989f68ee" providerId="ADAL" clId="{7FA7C17E-0A78-402A-8858-3A70E5C4B2AE}" dt="2025-04-02T09:46:41.113" v="19" actId="6549"/>
        <pc:sldMkLst>
          <pc:docMk/>
          <pc:sldMk cId="3433300663" sldId="374"/>
        </pc:sldMkLst>
      </pc:sldChg>
      <pc:sldChg chg="modNotesTx">
        <pc:chgData name="Cerys Davies" userId="61e71dc1-9594-4277-b52b-4420989f68ee" providerId="ADAL" clId="{7FA7C17E-0A78-402A-8858-3A70E5C4B2AE}" dt="2025-04-02T09:46:27.425" v="18" actId="6549"/>
        <pc:sldMkLst>
          <pc:docMk/>
          <pc:sldMk cId="2843686721" sldId="379"/>
        </pc:sldMkLst>
      </pc:sldChg>
      <pc:sldChg chg="del">
        <pc:chgData name="Cerys Davies" userId="61e71dc1-9594-4277-b52b-4420989f68ee" providerId="ADAL" clId="{7FA7C17E-0A78-402A-8858-3A70E5C4B2AE}" dt="2025-04-02T09:46:14.571" v="16" actId="47"/>
        <pc:sldMkLst>
          <pc:docMk/>
          <pc:sldMk cId="1976373684" sldId="388"/>
        </pc:sldMkLst>
      </pc:sldChg>
      <pc:sldChg chg="del">
        <pc:chgData name="Cerys Davies" userId="61e71dc1-9594-4277-b52b-4420989f68ee" providerId="ADAL" clId="{7FA7C17E-0A78-402A-8858-3A70E5C4B2AE}" dt="2025-04-02T09:46:14.571" v="16" actId="47"/>
        <pc:sldMkLst>
          <pc:docMk/>
          <pc:sldMk cId="3556502302" sldId="389"/>
        </pc:sldMkLst>
      </pc:sldChg>
      <pc:sldChg chg="del">
        <pc:chgData name="Cerys Davies" userId="61e71dc1-9594-4277-b52b-4420989f68ee" providerId="ADAL" clId="{7FA7C17E-0A78-402A-8858-3A70E5C4B2AE}" dt="2025-04-02T09:46:14.571" v="16" actId="47"/>
        <pc:sldMkLst>
          <pc:docMk/>
          <pc:sldMk cId="158005515" sldId="392"/>
        </pc:sldMkLst>
      </pc:sldChg>
      <pc:sldChg chg="del">
        <pc:chgData name="Cerys Davies" userId="61e71dc1-9594-4277-b52b-4420989f68ee" providerId="ADAL" clId="{7FA7C17E-0A78-402A-8858-3A70E5C4B2AE}" dt="2025-04-02T09:46:14.571" v="16" actId="47"/>
        <pc:sldMkLst>
          <pc:docMk/>
          <pc:sldMk cId="1588296905" sldId="397"/>
        </pc:sldMkLst>
      </pc:sldChg>
      <pc:sldChg chg="del">
        <pc:chgData name="Cerys Davies" userId="61e71dc1-9594-4277-b52b-4420989f68ee" providerId="ADAL" clId="{7FA7C17E-0A78-402A-8858-3A70E5C4B2AE}" dt="2025-04-02T09:46:14.571" v="16" actId="47"/>
        <pc:sldMkLst>
          <pc:docMk/>
          <pc:sldMk cId="951411203" sldId="398"/>
        </pc:sldMkLst>
      </pc:sldChg>
      <pc:sldChg chg="del">
        <pc:chgData name="Cerys Davies" userId="61e71dc1-9594-4277-b52b-4420989f68ee" providerId="ADAL" clId="{7FA7C17E-0A78-402A-8858-3A70E5C4B2AE}" dt="2025-04-02T09:46:14.571" v="16" actId="47"/>
        <pc:sldMkLst>
          <pc:docMk/>
          <pc:sldMk cId="1387834769" sldId="399"/>
        </pc:sldMkLst>
      </pc:sldChg>
      <pc:sldChg chg="del">
        <pc:chgData name="Cerys Davies" userId="61e71dc1-9594-4277-b52b-4420989f68ee" providerId="ADAL" clId="{7FA7C17E-0A78-402A-8858-3A70E5C4B2AE}" dt="2025-04-02T09:46:14.571" v="16" actId="47"/>
        <pc:sldMkLst>
          <pc:docMk/>
          <pc:sldMk cId="2944528290" sldId="401"/>
        </pc:sldMkLst>
      </pc:sldChg>
      <pc:sldChg chg="del">
        <pc:chgData name="Cerys Davies" userId="61e71dc1-9594-4277-b52b-4420989f68ee" providerId="ADAL" clId="{7FA7C17E-0A78-402A-8858-3A70E5C4B2AE}" dt="2025-04-02T09:46:14.571" v="16" actId="47"/>
        <pc:sldMkLst>
          <pc:docMk/>
          <pc:sldMk cId="1087352532" sldId="403"/>
        </pc:sldMkLst>
      </pc:sldChg>
      <pc:sldChg chg="del">
        <pc:chgData name="Cerys Davies" userId="61e71dc1-9594-4277-b52b-4420989f68ee" providerId="ADAL" clId="{7FA7C17E-0A78-402A-8858-3A70E5C4B2AE}" dt="2025-04-02T09:46:14.571" v="16" actId="47"/>
        <pc:sldMkLst>
          <pc:docMk/>
          <pc:sldMk cId="1233232003" sldId="406"/>
        </pc:sldMkLst>
      </pc:sldChg>
      <pc:sldChg chg="del">
        <pc:chgData name="Cerys Davies" userId="61e71dc1-9594-4277-b52b-4420989f68ee" providerId="ADAL" clId="{7FA7C17E-0A78-402A-8858-3A70E5C4B2AE}" dt="2025-04-02T09:46:14.571" v="16" actId="47"/>
        <pc:sldMkLst>
          <pc:docMk/>
          <pc:sldMk cId="3429479138" sldId="412"/>
        </pc:sldMkLst>
      </pc:sldChg>
      <pc:sldChg chg="del">
        <pc:chgData name="Cerys Davies" userId="61e71dc1-9594-4277-b52b-4420989f68ee" providerId="ADAL" clId="{7FA7C17E-0A78-402A-8858-3A70E5C4B2AE}" dt="2025-04-02T09:46:14.571" v="16" actId="47"/>
        <pc:sldMkLst>
          <pc:docMk/>
          <pc:sldMk cId="2956794244" sldId="414"/>
        </pc:sldMkLst>
      </pc:sldChg>
      <pc:sldChg chg="del">
        <pc:chgData name="Cerys Davies" userId="61e71dc1-9594-4277-b52b-4420989f68ee" providerId="ADAL" clId="{7FA7C17E-0A78-402A-8858-3A70E5C4B2AE}" dt="2025-04-02T09:46:14.571" v="16" actId="47"/>
        <pc:sldMkLst>
          <pc:docMk/>
          <pc:sldMk cId="3001655806" sldId="417"/>
        </pc:sldMkLst>
      </pc:sldChg>
      <pc:sldChg chg="del">
        <pc:chgData name="Cerys Davies" userId="61e71dc1-9594-4277-b52b-4420989f68ee" providerId="ADAL" clId="{7FA7C17E-0A78-402A-8858-3A70E5C4B2AE}" dt="2025-04-02T09:46:14.571" v="16" actId="47"/>
        <pc:sldMkLst>
          <pc:docMk/>
          <pc:sldMk cId="2547802929" sldId="418"/>
        </pc:sldMkLst>
      </pc:sldChg>
      <pc:sldChg chg="del">
        <pc:chgData name="Cerys Davies" userId="61e71dc1-9594-4277-b52b-4420989f68ee" providerId="ADAL" clId="{7FA7C17E-0A78-402A-8858-3A70E5C4B2AE}" dt="2025-04-02T09:46:14.571" v="16" actId="47"/>
        <pc:sldMkLst>
          <pc:docMk/>
          <pc:sldMk cId="2445378589" sldId="419"/>
        </pc:sldMkLst>
      </pc:sldChg>
      <pc:sldChg chg="del">
        <pc:chgData name="Cerys Davies" userId="61e71dc1-9594-4277-b52b-4420989f68ee" providerId="ADAL" clId="{7FA7C17E-0A78-402A-8858-3A70E5C4B2AE}" dt="2025-04-02T09:46:14.571" v="16" actId="47"/>
        <pc:sldMkLst>
          <pc:docMk/>
          <pc:sldMk cId="622280894" sldId="436"/>
        </pc:sldMkLst>
      </pc:sldChg>
      <pc:sldChg chg="del">
        <pc:chgData name="Cerys Davies" userId="61e71dc1-9594-4277-b52b-4420989f68ee" providerId="ADAL" clId="{7FA7C17E-0A78-402A-8858-3A70E5C4B2AE}" dt="2025-04-02T09:46:17.193" v="17" actId="47"/>
        <pc:sldMkLst>
          <pc:docMk/>
          <pc:sldMk cId="2616205435" sldId="43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02/04/2025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3</a:t>
            </a:fld>
            <a:endParaRPr lang="en-GB"/>
          </a:p>
        </p:txBody>
      </p:sp>
    </p:spTree>
    <p:extLst>
      <p:ext uri="{BB962C8B-B14F-4D97-AF65-F5344CB8AC3E}">
        <p14:creationId xmlns:p14="http://schemas.microsoft.com/office/powerpoint/2010/main" val="10023602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4</a:t>
            </a:fld>
            <a:endParaRPr lang="en-GB"/>
          </a:p>
        </p:txBody>
      </p:sp>
    </p:spTree>
    <p:extLst>
      <p:ext uri="{BB962C8B-B14F-4D97-AF65-F5344CB8AC3E}">
        <p14:creationId xmlns:p14="http://schemas.microsoft.com/office/powerpoint/2010/main" val="31878738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5</a:t>
            </a:fld>
            <a:endParaRPr lang="en-GB"/>
          </a:p>
        </p:txBody>
      </p:sp>
    </p:spTree>
    <p:extLst>
      <p:ext uri="{BB962C8B-B14F-4D97-AF65-F5344CB8AC3E}">
        <p14:creationId xmlns:p14="http://schemas.microsoft.com/office/powerpoint/2010/main" val="24516644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6</a:t>
            </a:fld>
            <a:endParaRPr lang="en-GB"/>
          </a:p>
        </p:txBody>
      </p:sp>
    </p:spTree>
    <p:extLst>
      <p:ext uri="{BB962C8B-B14F-4D97-AF65-F5344CB8AC3E}">
        <p14:creationId xmlns:p14="http://schemas.microsoft.com/office/powerpoint/2010/main" val="16660745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7</a:t>
            </a:fld>
            <a:endParaRPr lang="en-GB"/>
          </a:p>
        </p:txBody>
      </p:sp>
    </p:spTree>
    <p:extLst>
      <p:ext uri="{BB962C8B-B14F-4D97-AF65-F5344CB8AC3E}">
        <p14:creationId xmlns:p14="http://schemas.microsoft.com/office/powerpoint/2010/main" val="22695567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8</a:t>
            </a:fld>
            <a:endParaRPr lang="en-GB"/>
          </a:p>
        </p:txBody>
      </p:sp>
    </p:spTree>
    <p:extLst>
      <p:ext uri="{BB962C8B-B14F-4D97-AF65-F5344CB8AC3E}">
        <p14:creationId xmlns:p14="http://schemas.microsoft.com/office/powerpoint/2010/main" val="32514072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9</a:t>
            </a:fld>
            <a:endParaRPr lang="en-GB"/>
          </a:p>
        </p:txBody>
      </p:sp>
    </p:spTree>
    <p:extLst>
      <p:ext uri="{BB962C8B-B14F-4D97-AF65-F5344CB8AC3E}">
        <p14:creationId xmlns:p14="http://schemas.microsoft.com/office/powerpoint/2010/main" val="4039828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10</a:t>
            </a:fld>
            <a:endParaRPr lang="en-GB"/>
          </a:p>
        </p:txBody>
      </p:sp>
    </p:spTree>
    <p:extLst>
      <p:ext uri="{BB962C8B-B14F-4D97-AF65-F5344CB8AC3E}">
        <p14:creationId xmlns:p14="http://schemas.microsoft.com/office/powerpoint/2010/main" val="13492935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796F01-7154-41E0-B48B-A6921757531A}" type="slidenum">
              <a:rPr lang="en-GB" smtClean="0"/>
              <a:pPr/>
              <a:t>14</a:t>
            </a:fld>
            <a:endParaRPr lang="en-GB"/>
          </a:p>
        </p:txBody>
      </p:sp>
    </p:spTree>
    <p:extLst>
      <p:ext uri="{BB962C8B-B14F-4D97-AF65-F5344CB8AC3E}">
        <p14:creationId xmlns:p14="http://schemas.microsoft.com/office/powerpoint/2010/main" val="818833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30146003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02/04/2025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02/04/2025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02/04/2025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02/04/2025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02/04/2025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02/04/2025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600293" y="1552955"/>
            <a:ext cx="9745701" cy="1646302"/>
          </a:xfrm>
        </p:spPr>
        <p:txBody>
          <a:bodyPr/>
          <a:lstStyle/>
          <a:p>
            <a:pPr algn="ctr"/>
            <a:r>
              <a:rPr lang="en-GB" sz="6000" b="1" dirty="0"/>
              <a:t>Disclosure and Inspection (in brief)</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p:txBody>
          <a:bodyPr>
            <a:normAutofit/>
          </a:bodyPr>
          <a:lstStyle/>
          <a:p>
            <a:pPr algn="ctr"/>
            <a:r>
              <a:rPr lang="en-GB" sz="6000" b="1" dirty="0"/>
              <a:t>Week 9 </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CF2410-4A18-4728-976F-978F5B3FF102}"/>
              </a:ext>
            </a:extLst>
          </p:cNvPr>
          <p:cNvSpPr>
            <a:spLocks noGrp="1"/>
          </p:cNvSpPr>
          <p:nvPr>
            <p:ph type="title"/>
          </p:nvPr>
        </p:nvSpPr>
        <p:spPr/>
        <p:txBody>
          <a:bodyPr/>
          <a:lstStyle/>
          <a:p>
            <a:r>
              <a:rPr lang="en-GB" dirty="0"/>
              <a:t>Aims </a:t>
            </a:r>
          </a:p>
        </p:txBody>
      </p:sp>
      <p:sp>
        <p:nvSpPr>
          <p:cNvPr id="3" name="Content Placeholder 2">
            <a:extLst>
              <a:ext uri="{FF2B5EF4-FFF2-40B4-BE49-F238E27FC236}">
                <a16:creationId xmlns:a16="http://schemas.microsoft.com/office/drawing/2014/main" id="{CBADB02A-AB5C-44E7-9C5E-7D380F416E1F}"/>
              </a:ext>
            </a:extLst>
          </p:cNvPr>
          <p:cNvSpPr>
            <a:spLocks noGrp="1"/>
          </p:cNvSpPr>
          <p:nvPr>
            <p:ph idx="1"/>
          </p:nvPr>
        </p:nvSpPr>
        <p:spPr>
          <a:xfrm>
            <a:off x="677334" y="1488613"/>
            <a:ext cx="8596668" cy="3880773"/>
          </a:xfrm>
        </p:spPr>
        <p:txBody>
          <a:bodyPr>
            <a:normAutofit lnSpcReduction="10000"/>
          </a:bodyPr>
          <a:lstStyle/>
          <a:p>
            <a:pPr algn="just">
              <a:buFont typeface="Arial" panose="020B0604020202020204" pitchFamily="34" charset="0"/>
              <a:buChar char="•"/>
            </a:pPr>
            <a:r>
              <a:rPr lang="en-GB" sz="2400" b="0" i="0" dirty="0">
                <a:solidFill>
                  <a:srgbClr val="000000"/>
                </a:solidFill>
                <a:effectLst/>
                <a:latin typeface="+mj-lt"/>
              </a:rPr>
              <a:t>Explain the terms disclosure, document and inspection</a:t>
            </a:r>
          </a:p>
          <a:p>
            <a:pPr algn="just">
              <a:buFont typeface="Arial" panose="020B0604020202020204" pitchFamily="34" charset="0"/>
              <a:buChar char="•"/>
            </a:pPr>
            <a:r>
              <a:rPr lang="en-GB" sz="2400" b="0" i="0" dirty="0">
                <a:solidFill>
                  <a:srgbClr val="000000"/>
                </a:solidFill>
                <a:effectLst/>
                <a:latin typeface="+mj-lt"/>
              </a:rPr>
              <a:t>Explain the requirements for disclosure and inspection before proceedings have started</a:t>
            </a:r>
          </a:p>
          <a:p>
            <a:pPr algn="just">
              <a:buFont typeface="Arial" panose="020B0604020202020204" pitchFamily="34" charset="0"/>
              <a:buChar char="•"/>
            </a:pPr>
            <a:r>
              <a:rPr lang="en-GB" sz="2400" b="0" i="0" dirty="0">
                <a:solidFill>
                  <a:srgbClr val="000000"/>
                </a:solidFill>
                <a:effectLst/>
                <a:latin typeface="+mj-lt"/>
              </a:rPr>
              <a:t>Explain the requirements for disclosure and inspection after proceedings have started</a:t>
            </a:r>
          </a:p>
          <a:p>
            <a:pPr algn="just">
              <a:buFont typeface="Arial" panose="020B0604020202020204" pitchFamily="34" charset="0"/>
              <a:buChar char="•"/>
            </a:pPr>
            <a:r>
              <a:rPr lang="en-GB" sz="2400" b="0" i="0" dirty="0">
                <a:solidFill>
                  <a:srgbClr val="000000"/>
                </a:solidFill>
                <a:effectLst/>
                <a:latin typeface="+mj-lt"/>
              </a:rPr>
              <a:t>Outline the requirements for exchange of documents in the small claims track</a:t>
            </a:r>
          </a:p>
          <a:p>
            <a:pPr algn="just">
              <a:buFont typeface="Arial" panose="020B0604020202020204" pitchFamily="34" charset="0"/>
              <a:buChar char="•"/>
            </a:pPr>
            <a:r>
              <a:rPr lang="en-GB" sz="2400" b="0" i="0" dirty="0">
                <a:solidFill>
                  <a:srgbClr val="000000"/>
                </a:solidFill>
                <a:effectLst/>
                <a:latin typeface="+mj-lt"/>
              </a:rPr>
              <a:t>Describe the scope and procedures for standard disclosure</a:t>
            </a:r>
          </a:p>
          <a:p>
            <a:pPr algn="just">
              <a:buFont typeface="Arial" panose="020B0604020202020204" pitchFamily="34" charset="0"/>
              <a:buChar char="•"/>
            </a:pPr>
            <a:r>
              <a:rPr lang="en-GB" sz="2400" b="0" i="0" dirty="0">
                <a:solidFill>
                  <a:srgbClr val="000000"/>
                </a:solidFill>
                <a:effectLst/>
                <a:latin typeface="+mj-lt"/>
              </a:rPr>
              <a:t>Explain the duty of the client to make full disclosure</a:t>
            </a:r>
          </a:p>
          <a:p>
            <a:endParaRPr lang="en-GB" dirty="0"/>
          </a:p>
        </p:txBody>
      </p:sp>
    </p:spTree>
    <p:extLst>
      <p:ext uri="{BB962C8B-B14F-4D97-AF65-F5344CB8AC3E}">
        <p14:creationId xmlns:p14="http://schemas.microsoft.com/office/powerpoint/2010/main" val="2935850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altLang="en-US" dirty="0">
                <a:latin typeface="Calibri" panose="020F0502020204030204" pitchFamily="34" charset="0"/>
              </a:rPr>
              <a:t>Disclosure</a:t>
            </a:r>
            <a:endParaRPr lang="en-GB" dirty="0"/>
          </a:p>
        </p:txBody>
      </p:sp>
      <p:sp>
        <p:nvSpPr>
          <p:cNvPr id="3" name="Content Placeholder 2"/>
          <p:cNvSpPr>
            <a:spLocks noGrp="1"/>
          </p:cNvSpPr>
          <p:nvPr>
            <p:ph idx="1"/>
          </p:nvPr>
        </p:nvSpPr>
        <p:spPr>
          <a:xfrm>
            <a:off x="562315" y="1315201"/>
            <a:ext cx="8596668" cy="3880773"/>
          </a:xfrm>
        </p:spPr>
        <p:txBody>
          <a:bodyPr>
            <a:normAutofit fontScale="92500" lnSpcReduction="10000"/>
          </a:bodyPr>
          <a:lstStyle/>
          <a:p>
            <a:r>
              <a:rPr lang="en-GB" altLang="en-US" sz="2800" dirty="0">
                <a:latin typeface="+mj-lt"/>
              </a:rPr>
              <a:t>Disclosure is dealt with under </a:t>
            </a:r>
            <a:r>
              <a:rPr lang="en-GB" altLang="en-US" sz="2800" u="sng" dirty="0">
                <a:latin typeface="+mj-lt"/>
              </a:rPr>
              <a:t>CPR 31.</a:t>
            </a:r>
          </a:p>
          <a:p>
            <a:r>
              <a:rPr lang="en-GB" altLang="en-US" sz="2800" dirty="0">
                <a:latin typeface="+mj-lt"/>
              </a:rPr>
              <a:t>Disclosure is the stage in the proceedings when each party discloses to the other any relevant documents and gives an opportunity for inspection of those documents.</a:t>
            </a:r>
          </a:p>
          <a:p>
            <a:r>
              <a:rPr lang="en-GB" altLang="en-US" sz="2800" dirty="0">
                <a:latin typeface="+mj-lt"/>
              </a:rPr>
              <a:t>The objective of disclosure is to enable the parties to evaluate the strength of their respective cases.</a:t>
            </a:r>
          </a:p>
          <a:p>
            <a:r>
              <a:rPr lang="en-GB" altLang="en-US" sz="2800" dirty="0">
                <a:latin typeface="+mj-lt"/>
              </a:rPr>
              <a:t>The disclosure procedure does not apply to the small claims track.</a:t>
            </a:r>
          </a:p>
          <a:p>
            <a:endParaRPr lang="en-GB" dirty="0"/>
          </a:p>
        </p:txBody>
      </p:sp>
    </p:spTree>
    <p:extLst>
      <p:ext uri="{BB962C8B-B14F-4D97-AF65-F5344CB8AC3E}">
        <p14:creationId xmlns:p14="http://schemas.microsoft.com/office/powerpoint/2010/main" val="22237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Definition of Disclosure</a:t>
            </a:r>
          </a:p>
        </p:txBody>
      </p:sp>
      <p:sp>
        <p:nvSpPr>
          <p:cNvPr id="3" name="Content Placeholder 2"/>
          <p:cNvSpPr>
            <a:spLocks noGrp="1"/>
          </p:cNvSpPr>
          <p:nvPr>
            <p:ph idx="1"/>
          </p:nvPr>
        </p:nvSpPr>
        <p:spPr>
          <a:xfrm>
            <a:off x="522057" y="1395714"/>
            <a:ext cx="8909489" cy="4688784"/>
          </a:xfrm>
        </p:spPr>
        <p:txBody>
          <a:bodyPr>
            <a:normAutofit/>
          </a:bodyPr>
          <a:lstStyle/>
          <a:p>
            <a:r>
              <a:rPr lang="en-GB" altLang="en-US" sz="2599" u="sng" dirty="0">
                <a:latin typeface="Calibri" panose="020F0502020204030204" pitchFamily="34" charset="0"/>
              </a:rPr>
              <a:t>CPR 31.2 </a:t>
            </a:r>
            <a:r>
              <a:rPr lang="en-GB" altLang="en-US" sz="2599" dirty="0">
                <a:latin typeface="Calibri" panose="020F0502020204030204" pitchFamily="34" charset="0"/>
              </a:rPr>
              <a:t>defines disclosure – ‘</a:t>
            </a:r>
            <a:r>
              <a:rPr lang="en-GB" altLang="en-US" sz="2599" i="1" dirty="0">
                <a:latin typeface="Calibri" panose="020F0502020204030204" pitchFamily="34" charset="0"/>
              </a:rPr>
              <a:t>A party discloses a document by stating that the document exists or has existed</a:t>
            </a:r>
            <a:r>
              <a:rPr lang="en-GB" altLang="en-US" sz="2599" dirty="0">
                <a:latin typeface="Calibri" panose="020F0502020204030204" pitchFamily="34" charset="0"/>
              </a:rPr>
              <a:t>’.</a:t>
            </a:r>
          </a:p>
          <a:p>
            <a:r>
              <a:rPr lang="en-GB" altLang="en-US" sz="2599" u="sng" dirty="0">
                <a:latin typeface="Calibri" panose="020F0502020204030204" pitchFamily="34" charset="0"/>
              </a:rPr>
              <a:t>CPR 31.4 </a:t>
            </a:r>
            <a:r>
              <a:rPr lang="en-GB" altLang="en-US" sz="2599" dirty="0">
                <a:latin typeface="Calibri" panose="020F0502020204030204" pitchFamily="34" charset="0"/>
              </a:rPr>
              <a:t>defines a document- </a:t>
            </a:r>
            <a:r>
              <a:rPr lang="en-GB" altLang="en-US" sz="2599" i="1" dirty="0">
                <a:latin typeface="Calibri" panose="020F0502020204030204" pitchFamily="34" charset="0"/>
              </a:rPr>
              <a:t>‘anything in which information of any description is recorded’.</a:t>
            </a:r>
          </a:p>
          <a:p>
            <a:r>
              <a:rPr lang="en-GB" altLang="en-US" sz="2599" dirty="0">
                <a:latin typeface="Calibri" panose="020F0502020204030204" pitchFamily="34" charset="0"/>
              </a:rPr>
              <a:t>Disclosure of a document gives a right of inspection unless:</a:t>
            </a:r>
          </a:p>
          <a:p>
            <a:pPr lvl="1"/>
            <a:r>
              <a:rPr lang="en-GB" altLang="en-US" sz="2599" dirty="0">
                <a:latin typeface="Calibri" panose="020F0502020204030204" pitchFamily="34" charset="0"/>
              </a:rPr>
              <a:t>It is no longer in the control of the discloser,</a:t>
            </a:r>
          </a:p>
          <a:p>
            <a:pPr lvl="1"/>
            <a:r>
              <a:rPr lang="en-GB" altLang="en-US" sz="2599" dirty="0">
                <a:latin typeface="Calibri" panose="020F0502020204030204" pitchFamily="34" charset="0"/>
              </a:rPr>
              <a:t>The discloser has a right to withhold inspection,</a:t>
            </a:r>
          </a:p>
          <a:p>
            <a:pPr lvl="1"/>
            <a:r>
              <a:rPr lang="en-GB" altLang="en-US" sz="2599" dirty="0">
                <a:latin typeface="Calibri" panose="020F0502020204030204" pitchFamily="34" charset="0"/>
              </a:rPr>
              <a:t>It is disproportionate to the issues to permit inspection.   </a:t>
            </a:r>
          </a:p>
          <a:p>
            <a:endParaRPr lang="en-GB" dirty="0"/>
          </a:p>
        </p:txBody>
      </p:sp>
    </p:spTree>
    <p:extLst>
      <p:ext uri="{BB962C8B-B14F-4D97-AF65-F5344CB8AC3E}">
        <p14:creationId xmlns:p14="http://schemas.microsoft.com/office/powerpoint/2010/main" val="37102398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Standard Disclosure</a:t>
            </a:r>
          </a:p>
        </p:txBody>
      </p:sp>
      <p:sp>
        <p:nvSpPr>
          <p:cNvPr id="3" name="Content Placeholder 2"/>
          <p:cNvSpPr>
            <a:spLocks noGrp="1"/>
          </p:cNvSpPr>
          <p:nvPr>
            <p:ph idx="1"/>
          </p:nvPr>
        </p:nvSpPr>
        <p:spPr>
          <a:xfrm>
            <a:off x="619824" y="1270000"/>
            <a:ext cx="8596668" cy="4854755"/>
          </a:xfrm>
        </p:spPr>
        <p:txBody>
          <a:bodyPr>
            <a:normAutofit lnSpcReduction="10000"/>
          </a:bodyPr>
          <a:lstStyle/>
          <a:p>
            <a:r>
              <a:rPr lang="en-GB" altLang="en-US" sz="2599" dirty="0">
                <a:latin typeface="Calibri" panose="020F0502020204030204" pitchFamily="34" charset="0"/>
              </a:rPr>
              <a:t>The general rule is that the court will order standard disclosure.</a:t>
            </a:r>
          </a:p>
          <a:p>
            <a:r>
              <a:rPr lang="en-GB" altLang="en-US" sz="2599" dirty="0">
                <a:latin typeface="Calibri" panose="020F0502020204030204" pitchFamily="34" charset="0"/>
              </a:rPr>
              <a:t>Under </a:t>
            </a:r>
            <a:r>
              <a:rPr lang="en-GB" altLang="en-US" sz="2599" u="sng" dirty="0">
                <a:latin typeface="Calibri" panose="020F0502020204030204" pitchFamily="34" charset="0"/>
              </a:rPr>
              <a:t>CPR 31.6 </a:t>
            </a:r>
            <a:r>
              <a:rPr lang="en-GB" altLang="en-US" sz="2599" dirty="0">
                <a:latin typeface="Calibri" panose="020F0502020204030204" pitchFamily="34" charset="0"/>
              </a:rPr>
              <a:t>this means a party must disclose:</a:t>
            </a:r>
          </a:p>
          <a:p>
            <a:pPr lvl="1"/>
            <a:r>
              <a:rPr lang="en-GB" altLang="en-US" sz="2599" dirty="0">
                <a:latin typeface="Calibri" panose="020F0502020204030204" pitchFamily="34" charset="0"/>
              </a:rPr>
              <a:t>All documents on which he relies.</a:t>
            </a:r>
          </a:p>
          <a:p>
            <a:pPr lvl="1"/>
            <a:r>
              <a:rPr lang="en-GB" altLang="en-US" sz="2599" dirty="0">
                <a:latin typeface="Calibri" panose="020F0502020204030204" pitchFamily="34" charset="0"/>
              </a:rPr>
              <a:t>All documents which :</a:t>
            </a:r>
          </a:p>
          <a:p>
            <a:pPr lvl="2"/>
            <a:r>
              <a:rPr lang="en-GB" altLang="en-US" sz="2599" dirty="0">
                <a:latin typeface="Calibri" panose="020F0502020204030204" pitchFamily="34" charset="0"/>
              </a:rPr>
              <a:t>Adversely affect his case,</a:t>
            </a:r>
          </a:p>
          <a:p>
            <a:pPr lvl="2"/>
            <a:r>
              <a:rPr lang="en-GB" altLang="en-US" sz="2599" dirty="0">
                <a:latin typeface="Calibri" panose="020F0502020204030204" pitchFamily="34" charset="0"/>
              </a:rPr>
              <a:t>Adversely affect another party’s case or,</a:t>
            </a:r>
          </a:p>
          <a:p>
            <a:pPr lvl="2"/>
            <a:r>
              <a:rPr lang="en-GB" altLang="en-US" sz="2599" dirty="0">
                <a:latin typeface="Calibri" panose="020F0502020204030204" pitchFamily="34" charset="0"/>
              </a:rPr>
              <a:t>Support another party’s case.</a:t>
            </a:r>
          </a:p>
          <a:p>
            <a:pPr lvl="1"/>
            <a:r>
              <a:rPr lang="en-GB" altLang="en-US" sz="2599" dirty="0">
                <a:latin typeface="Calibri" panose="020F0502020204030204" pitchFamily="34" charset="0"/>
              </a:rPr>
              <a:t>All documents required to be disclosed by a PD.</a:t>
            </a:r>
          </a:p>
          <a:p>
            <a:r>
              <a:rPr lang="en-GB" altLang="en-US" sz="2599" dirty="0">
                <a:latin typeface="Calibri" panose="020F0502020204030204" pitchFamily="34" charset="0"/>
              </a:rPr>
              <a:t>There is a duty of honesty on the parties and legal advisors.</a:t>
            </a:r>
          </a:p>
          <a:p>
            <a:endParaRPr lang="en-GB" dirty="0"/>
          </a:p>
        </p:txBody>
      </p:sp>
    </p:spTree>
    <p:extLst>
      <p:ext uri="{BB962C8B-B14F-4D97-AF65-F5344CB8AC3E}">
        <p14:creationId xmlns:p14="http://schemas.microsoft.com/office/powerpoint/2010/main" val="3144621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Documents in a Party’s Control</a:t>
            </a:r>
          </a:p>
        </p:txBody>
      </p:sp>
      <p:sp>
        <p:nvSpPr>
          <p:cNvPr id="3" name="Content Placeholder 2"/>
          <p:cNvSpPr>
            <a:spLocks noGrp="1"/>
          </p:cNvSpPr>
          <p:nvPr>
            <p:ph idx="1"/>
          </p:nvPr>
        </p:nvSpPr>
        <p:spPr>
          <a:xfrm>
            <a:off x="527810" y="1614250"/>
            <a:ext cx="8596668" cy="4634150"/>
          </a:xfrm>
        </p:spPr>
        <p:txBody>
          <a:bodyPr>
            <a:normAutofit/>
          </a:bodyPr>
          <a:lstStyle/>
          <a:p>
            <a:r>
              <a:rPr lang="en-US" altLang="en-US" sz="2800" dirty="0">
                <a:latin typeface="+mj-lt"/>
              </a:rPr>
              <a:t>Disclosure is limited to </a:t>
            </a:r>
            <a:r>
              <a:rPr lang="en-US" altLang="en-US" sz="2800" i="1" dirty="0">
                <a:latin typeface="+mj-lt"/>
              </a:rPr>
              <a:t>‘documents which are or have been in [the party’s] control</a:t>
            </a:r>
            <a:r>
              <a:rPr lang="en-US" altLang="en-US" sz="2800" dirty="0">
                <a:latin typeface="+mj-lt"/>
              </a:rPr>
              <a:t>’</a:t>
            </a:r>
            <a:r>
              <a:rPr lang="en-GB" altLang="en-US" sz="2800" dirty="0">
                <a:latin typeface="+mj-lt"/>
              </a:rPr>
              <a:t>– </a:t>
            </a:r>
            <a:r>
              <a:rPr lang="en-GB" altLang="en-US" sz="2800" u="sng" dirty="0">
                <a:latin typeface="+mj-lt"/>
              </a:rPr>
              <a:t>CPR 31.8.</a:t>
            </a:r>
            <a:br>
              <a:rPr lang="en-GB" altLang="en-US" sz="2800" u="sng" dirty="0">
                <a:latin typeface="+mj-lt"/>
              </a:rPr>
            </a:br>
            <a:endParaRPr lang="en-GB" altLang="en-US" sz="2800" u="sng" dirty="0">
              <a:latin typeface="+mj-lt"/>
            </a:endParaRPr>
          </a:p>
          <a:p>
            <a:r>
              <a:rPr lang="en-GB" altLang="en-US" sz="2800" dirty="0">
                <a:latin typeface="+mj-lt"/>
              </a:rPr>
              <a:t>Control means any documents:</a:t>
            </a:r>
          </a:p>
          <a:p>
            <a:pPr lvl="1"/>
            <a:r>
              <a:rPr lang="en-GB" altLang="en-US" sz="2800" dirty="0">
                <a:latin typeface="+mj-lt"/>
              </a:rPr>
              <a:t>In the physical possession of a party,</a:t>
            </a:r>
          </a:p>
          <a:p>
            <a:pPr lvl="1"/>
            <a:r>
              <a:rPr lang="en-GB" altLang="en-US" sz="2800" dirty="0">
                <a:latin typeface="+mj-lt"/>
              </a:rPr>
              <a:t>A party has a right to posses,</a:t>
            </a:r>
          </a:p>
          <a:p>
            <a:pPr lvl="1"/>
            <a:r>
              <a:rPr lang="en-GB" altLang="en-US" sz="2800" dirty="0">
                <a:latin typeface="+mj-lt"/>
              </a:rPr>
              <a:t>A party had a right to inspect and/or take copies of,</a:t>
            </a:r>
          </a:p>
          <a:p>
            <a:pPr lvl="1"/>
            <a:r>
              <a:rPr lang="en-GB" altLang="en-US" sz="2800" dirty="0">
                <a:latin typeface="+mj-lt"/>
              </a:rPr>
              <a:t>A party had, but no longer has. </a:t>
            </a:r>
          </a:p>
          <a:p>
            <a:endParaRPr lang="en-GB" dirty="0"/>
          </a:p>
        </p:txBody>
      </p:sp>
    </p:spTree>
    <p:extLst>
      <p:ext uri="{BB962C8B-B14F-4D97-AF65-F5344CB8AC3E}">
        <p14:creationId xmlns:p14="http://schemas.microsoft.com/office/powerpoint/2010/main" val="455641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Duty to Search</a:t>
            </a:r>
          </a:p>
        </p:txBody>
      </p:sp>
      <p:sp>
        <p:nvSpPr>
          <p:cNvPr id="3" name="Content Placeholder 2"/>
          <p:cNvSpPr>
            <a:spLocks noGrp="1"/>
          </p:cNvSpPr>
          <p:nvPr>
            <p:ph idx="1"/>
          </p:nvPr>
        </p:nvSpPr>
        <p:spPr>
          <a:xfrm>
            <a:off x="677334" y="1361208"/>
            <a:ext cx="8596668" cy="3880773"/>
          </a:xfrm>
        </p:spPr>
        <p:txBody>
          <a:bodyPr>
            <a:normAutofit lnSpcReduction="10000"/>
          </a:bodyPr>
          <a:lstStyle/>
          <a:p>
            <a:r>
              <a:rPr lang="en-GB" altLang="en-US" sz="2800" dirty="0">
                <a:latin typeface="+mj-lt"/>
              </a:rPr>
              <a:t>Under </a:t>
            </a:r>
            <a:r>
              <a:rPr lang="en-GB" altLang="en-US" sz="2800" u="sng" dirty="0">
                <a:latin typeface="+mj-lt"/>
              </a:rPr>
              <a:t>CPR 31.7</a:t>
            </a:r>
            <a:r>
              <a:rPr lang="en-GB" altLang="en-US" sz="2800" dirty="0">
                <a:latin typeface="+mj-lt"/>
              </a:rPr>
              <a:t> there is a duty to make a reasonable search.</a:t>
            </a:r>
            <a:br>
              <a:rPr lang="en-GB" altLang="en-US" sz="2800" dirty="0">
                <a:latin typeface="+mj-lt"/>
              </a:rPr>
            </a:br>
            <a:endParaRPr lang="en-GB" altLang="en-US" sz="2800" dirty="0">
              <a:latin typeface="+mj-lt"/>
            </a:endParaRPr>
          </a:p>
          <a:p>
            <a:r>
              <a:rPr lang="en-GB" altLang="en-US" sz="2800" dirty="0">
                <a:latin typeface="+mj-lt"/>
              </a:rPr>
              <a:t>What is reasonable will depend on:</a:t>
            </a:r>
          </a:p>
          <a:p>
            <a:pPr lvl="1"/>
            <a:r>
              <a:rPr lang="en-GB" altLang="en-US" sz="2800" dirty="0">
                <a:latin typeface="+mj-lt"/>
              </a:rPr>
              <a:t>Number of documents involved,</a:t>
            </a:r>
          </a:p>
          <a:p>
            <a:pPr lvl="1"/>
            <a:r>
              <a:rPr lang="en-GB" altLang="en-US" sz="2800" dirty="0">
                <a:latin typeface="+mj-lt"/>
              </a:rPr>
              <a:t>Nature and complexity of proceedings,</a:t>
            </a:r>
          </a:p>
          <a:p>
            <a:pPr lvl="1"/>
            <a:r>
              <a:rPr lang="en-GB" altLang="en-US" sz="2800" dirty="0">
                <a:latin typeface="+mj-lt"/>
              </a:rPr>
              <a:t>Ease and expense of retrieval,</a:t>
            </a:r>
          </a:p>
          <a:p>
            <a:pPr lvl="1"/>
            <a:r>
              <a:rPr lang="en-GB" altLang="en-US" sz="2800" dirty="0">
                <a:latin typeface="+mj-lt"/>
              </a:rPr>
              <a:t>Significance of the document.</a:t>
            </a:r>
          </a:p>
          <a:p>
            <a:endParaRPr lang="en-GB" dirty="0"/>
          </a:p>
        </p:txBody>
      </p:sp>
    </p:spTree>
    <p:extLst>
      <p:ext uri="{BB962C8B-B14F-4D97-AF65-F5344CB8AC3E}">
        <p14:creationId xmlns:p14="http://schemas.microsoft.com/office/powerpoint/2010/main" val="12493031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8541" y="316302"/>
            <a:ext cx="8596668" cy="782128"/>
          </a:xfrm>
        </p:spPr>
        <p:txBody>
          <a:bodyPr/>
          <a:lstStyle/>
          <a:p>
            <a:r>
              <a:rPr lang="en-GB" dirty="0"/>
              <a:t>	</a:t>
            </a:r>
            <a:r>
              <a:rPr lang="en-GB" altLang="en-US" b="1" dirty="0"/>
              <a:t>Disclosure Procedure</a:t>
            </a:r>
            <a:endParaRPr lang="en-GB" b="1" dirty="0"/>
          </a:p>
        </p:txBody>
      </p:sp>
      <p:sp>
        <p:nvSpPr>
          <p:cNvPr id="3" name="Content Placeholder 2"/>
          <p:cNvSpPr>
            <a:spLocks noGrp="1"/>
          </p:cNvSpPr>
          <p:nvPr>
            <p:ph idx="1"/>
          </p:nvPr>
        </p:nvSpPr>
        <p:spPr>
          <a:xfrm>
            <a:off x="504806" y="1098430"/>
            <a:ext cx="9294802" cy="5443268"/>
          </a:xfrm>
        </p:spPr>
        <p:txBody>
          <a:bodyPr>
            <a:noAutofit/>
          </a:bodyPr>
          <a:lstStyle/>
          <a:p>
            <a:r>
              <a:rPr lang="en-GB" altLang="en-US" sz="2400" dirty="0">
                <a:latin typeface="+mj-lt"/>
              </a:rPr>
              <a:t>The procedure for standard disclosure is set out in </a:t>
            </a:r>
            <a:r>
              <a:rPr lang="en-GB" altLang="en-US" sz="2400" u="sng" dirty="0">
                <a:latin typeface="+mj-lt"/>
              </a:rPr>
              <a:t>CPR 31.10.</a:t>
            </a:r>
          </a:p>
          <a:p>
            <a:r>
              <a:rPr lang="en-GB" altLang="en-US" sz="2400" dirty="0">
                <a:latin typeface="+mj-lt"/>
              </a:rPr>
              <a:t>Each party must make and serve a list of documents on a form N265.</a:t>
            </a:r>
          </a:p>
          <a:p>
            <a:r>
              <a:rPr lang="en-GB" altLang="en-US" sz="2400" dirty="0">
                <a:latin typeface="+mj-lt"/>
              </a:rPr>
              <a:t>Documents are to be identified conveniently and concisely.</a:t>
            </a:r>
          </a:p>
          <a:p>
            <a:r>
              <a:rPr lang="en-GB" altLang="en-US" sz="2400" dirty="0">
                <a:latin typeface="+mj-lt"/>
              </a:rPr>
              <a:t>It is possible to categorise documents.</a:t>
            </a:r>
          </a:p>
          <a:p>
            <a:r>
              <a:rPr lang="en-GB" altLang="en-US" sz="2400" dirty="0">
                <a:latin typeface="+mj-lt"/>
              </a:rPr>
              <a:t>The list must indicate which documents are no longer in the party’s control and the reason why.</a:t>
            </a:r>
          </a:p>
          <a:p>
            <a:r>
              <a:rPr lang="en-GB" altLang="en-US" sz="2400" dirty="0">
                <a:latin typeface="+mj-lt"/>
              </a:rPr>
              <a:t>The list must indicate which documents a party believes that they have a right or duty to withhold. </a:t>
            </a:r>
          </a:p>
          <a:p>
            <a:r>
              <a:rPr lang="en-GB" altLang="en-US" sz="2400" dirty="0">
                <a:latin typeface="+mj-lt"/>
              </a:rPr>
              <a:t>The list must include a </a:t>
            </a:r>
            <a:r>
              <a:rPr lang="en-GB" altLang="en-US" sz="2400" b="1" u="sng" dirty="0">
                <a:solidFill>
                  <a:schemeClr val="accent1"/>
                </a:solidFill>
                <a:latin typeface="+mj-lt"/>
              </a:rPr>
              <a:t>disclosure statement.(CPR 31.10 (5))</a:t>
            </a:r>
            <a:endParaRPr lang="en-GB" sz="2400" b="1" u="sng" dirty="0">
              <a:solidFill>
                <a:schemeClr val="accent1"/>
              </a:solidFill>
              <a:latin typeface="+mj-lt"/>
            </a:endParaRPr>
          </a:p>
        </p:txBody>
      </p:sp>
    </p:spTree>
    <p:extLst>
      <p:ext uri="{BB962C8B-B14F-4D97-AF65-F5344CB8AC3E}">
        <p14:creationId xmlns:p14="http://schemas.microsoft.com/office/powerpoint/2010/main" val="25227085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7297" y="270294"/>
            <a:ext cx="8596668" cy="1320800"/>
          </a:xfrm>
        </p:spPr>
        <p:txBody>
          <a:bodyPr/>
          <a:lstStyle/>
          <a:p>
            <a:r>
              <a:rPr lang="en-GB" dirty="0"/>
              <a:t>			</a:t>
            </a:r>
            <a:r>
              <a:rPr lang="en-GB" b="1" dirty="0"/>
              <a:t>The Disclosure Statement</a:t>
            </a:r>
          </a:p>
        </p:txBody>
      </p:sp>
      <p:sp>
        <p:nvSpPr>
          <p:cNvPr id="3" name="Content Placeholder 2"/>
          <p:cNvSpPr>
            <a:spLocks noGrp="1"/>
          </p:cNvSpPr>
          <p:nvPr>
            <p:ph idx="1"/>
          </p:nvPr>
        </p:nvSpPr>
        <p:spPr>
          <a:xfrm>
            <a:off x="579568" y="1338204"/>
            <a:ext cx="9283300" cy="5102853"/>
          </a:xfrm>
        </p:spPr>
        <p:txBody>
          <a:bodyPr>
            <a:noAutofit/>
          </a:bodyPr>
          <a:lstStyle/>
          <a:p>
            <a:pPr marL="0" indent="0">
              <a:buNone/>
            </a:pPr>
            <a:r>
              <a:rPr lang="en-GB" altLang="en-US" sz="2400" dirty="0">
                <a:latin typeface="+mj-lt"/>
              </a:rPr>
              <a:t>Under </a:t>
            </a:r>
            <a:r>
              <a:rPr lang="en-GB" altLang="en-US" sz="2400" u="sng" dirty="0">
                <a:latin typeface="+mj-lt"/>
              </a:rPr>
              <a:t>CPR 31.10 (6) </a:t>
            </a:r>
            <a:r>
              <a:rPr lang="en-GB" altLang="en-US" sz="2400" dirty="0">
                <a:latin typeface="+mj-lt"/>
              </a:rPr>
              <a:t>and </a:t>
            </a:r>
            <a:r>
              <a:rPr lang="en-GB" altLang="en-US" sz="2400" u="sng" dirty="0">
                <a:latin typeface="+mj-lt"/>
              </a:rPr>
              <a:t>(7)</a:t>
            </a:r>
            <a:r>
              <a:rPr lang="en-GB" altLang="en-US" sz="2400" dirty="0">
                <a:latin typeface="+mj-lt"/>
              </a:rPr>
              <a:t> a disclosure statement by a party must:</a:t>
            </a:r>
          </a:p>
          <a:p>
            <a:endParaRPr lang="en-GB" altLang="en-US" sz="2400" dirty="0">
              <a:latin typeface="+mj-lt"/>
            </a:endParaRPr>
          </a:p>
          <a:p>
            <a:pPr marL="971550" lvl="1" indent="-514350">
              <a:buFont typeface="+mj-lt"/>
              <a:buAutoNum type="romanLcPeriod"/>
            </a:pPr>
            <a:r>
              <a:rPr lang="en-GB" altLang="en-US" sz="2400" dirty="0">
                <a:latin typeface="+mj-lt"/>
              </a:rPr>
              <a:t>Set out the extent of the search,</a:t>
            </a:r>
          </a:p>
          <a:p>
            <a:pPr marL="971550" lvl="1" indent="-514350">
              <a:buFont typeface="+mj-lt"/>
              <a:buAutoNum type="romanLcPeriod"/>
            </a:pPr>
            <a:r>
              <a:rPr lang="en-GB" altLang="en-US" sz="2400" dirty="0">
                <a:latin typeface="+mj-lt"/>
              </a:rPr>
              <a:t>Certify he understands his duty,</a:t>
            </a:r>
          </a:p>
          <a:p>
            <a:pPr marL="971550" lvl="1" indent="-514350">
              <a:buFont typeface="+mj-lt"/>
              <a:buAutoNum type="romanLcPeriod"/>
            </a:pPr>
            <a:r>
              <a:rPr lang="en-GB" altLang="en-US" sz="2400" dirty="0">
                <a:latin typeface="+mj-lt"/>
              </a:rPr>
              <a:t>Certify to the best of his knowledge and belief he has carried out that duty,</a:t>
            </a:r>
          </a:p>
          <a:p>
            <a:pPr marL="971550" lvl="1" indent="-514350">
              <a:buFont typeface="+mj-lt"/>
              <a:buAutoNum type="romanLcPeriod"/>
            </a:pPr>
            <a:r>
              <a:rPr lang="en-GB" altLang="en-US" sz="2400" dirty="0">
                <a:latin typeface="+mj-lt"/>
              </a:rPr>
              <a:t>Where a party is a company, why the person making the statement is considered appropriate.</a:t>
            </a:r>
          </a:p>
          <a:p>
            <a:pPr marL="0" indent="0">
              <a:buNone/>
            </a:pPr>
            <a:endParaRPr lang="en-GB" altLang="en-US" sz="2400" u="sng" dirty="0">
              <a:latin typeface="+mj-lt"/>
            </a:endParaRPr>
          </a:p>
          <a:p>
            <a:pPr marL="0" indent="0">
              <a:buNone/>
            </a:pPr>
            <a:r>
              <a:rPr lang="en-GB" altLang="en-US" sz="2400" dirty="0">
                <a:latin typeface="+mj-lt"/>
              </a:rPr>
              <a:t>This is a continuing duty.</a:t>
            </a:r>
          </a:p>
          <a:p>
            <a:endParaRPr lang="en-GB" dirty="0"/>
          </a:p>
        </p:txBody>
      </p:sp>
    </p:spTree>
    <p:extLst>
      <p:ext uri="{BB962C8B-B14F-4D97-AF65-F5344CB8AC3E}">
        <p14:creationId xmlns:p14="http://schemas.microsoft.com/office/powerpoint/2010/main" val="3431843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The Right of Inspection</a:t>
            </a:r>
          </a:p>
        </p:txBody>
      </p:sp>
      <p:sp>
        <p:nvSpPr>
          <p:cNvPr id="3" name="Content Placeholder 2"/>
          <p:cNvSpPr>
            <a:spLocks noGrp="1"/>
          </p:cNvSpPr>
          <p:nvPr>
            <p:ph idx="1"/>
          </p:nvPr>
        </p:nvSpPr>
        <p:spPr>
          <a:xfrm>
            <a:off x="677334" y="1449238"/>
            <a:ext cx="8596668" cy="5072331"/>
          </a:xfrm>
        </p:spPr>
        <p:txBody>
          <a:bodyPr>
            <a:normAutofit/>
          </a:bodyPr>
          <a:lstStyle/>
          <a:p>
            <a:r>
              <a:rPr lang="en-GB" altLang="en-US" sz="2800" dirty="0">
                <a:latin typeface="+mj-lt"/>
              </a:rPr>
              <a:t>Under </a:t>
            </a:r>
            <a:r>
              <a:rPr lang="en-GB" altLang="en-US" sz="2800" u="sng" dirty="0">
                <a:latin typeface="+mj-lt"/>
              </a:rPr>
              <a:t>CPR 31.15:</a:t>
            </a:r>
          </a:p>
          <a:p>
            <a:pPr lvl="1"/>
            <a:r>
              <a:rPr lang="en-GB" altLang="en-US" sz="2800" dirty="0">
                <a:latin typeface="+mj-lt"/>
              </a:rPr>
              <a:t>A party wishing to inspect a document is to give written notice.</a:t>
            </a:r>
          </a:p>
          <a:p>
            <a:pPr lvl="1"/>
            <a:r>
              <a:rPr lang="en-GB" altLang="en-US" sz="2800" dirty="0">
                <a:latin typeface="+mj-lt"/>
              </a:rPr>
              <a:t>The discloser is to allow inspection within 7 days after the notice.</a:t>
            </a:r>
          </a:p>
          <a:p>
            <a:pPr lvl="1"/>
            <a:r>
              <a:rPr lang="en-GB" altLang="en-US" sz="2800" dirty="0">
                <a:latin typeface="+mj-lt"/>
              </a:rPr>
              <a:t>Alternatively, as is usual practice, copies of the documents will be supplied. This needs to be done within 7 days after receiving the request.  Any copying charges are to be met by the party requiring inspection.</a:t>
            </a:r>
          </a:p>
          <a:p>
            <a:endParaRPr lang="en-GB" dirty="0"/>
          </a:p>
        </p:txBody>
      </p:sp>
    </p:spTree>
    <p:extLst>
      <p:ext uri="{BB962C8B-B14F-4D97-AF65-F5344CB8AC3E}">
        <p14:creationId xmlns:p14="http://schemas.microsoft.com/office/powerpoint/2010/main" val="34333006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093" y="253042"/>
            <a:ext cx="8596668" cy="1320800"/>
          </a:xfrm>
        </p:spPr>
        <p:txBody>
          <a:bodyPr/>
          <a:lstStyle/>
          <a:p>
            <a:r>
              <a:rPr lang="en-GB" dirty="0"/>
              <a:t>		Specific Disclosure or Inspection </a:t>
            </a:r>
          </a:p>
        </p:txBody>
      </p:sp>
      <p:sp>
        <p:nvSpPr>
          <p:cNvPr id="3" name="Content Placeholder 2"/>
          <p:cNvSpPr>
            <a:spLocks noGrp="1"/>
          </p:cNvSpPr>
          <p:nvPr>
            <p:ph idx="1"/>
          </p:nvPr>
        </p:nvSpPr>
        <p:spPr>
          <a:xfrm>
            <a:off x="654330" y="1021902"/>
            <a:ext cx="9208538" cy="3880773"/>
          </a:xfrm>
        </p:spPr>
        <p:txBody>
          <a:bodyPr>
            <a:noAutofit/>
          </a:bodyPr>
          <a:lstStyle/>
          <a:p>
            <a:r>
              <a:rPr lang="en-GB" altLang="en-US" sz="2599" dirty="0">
                <a:latin typeface="Calibri" panose="020F0502020204030204" pitchFamily="34" charset="0"/>
              </a:rPr>
              <a:t>Specific disclosure and inspection is dealt with under </a:t>
            </a:r>
            <a:r>
              <a:rPr lang="en-GB" altLang="en-US" sz="2599" u="sng" dirty="0">
                <a:latin typeface="Calibri" panose="020F0502020204030204" pitchFamily="34" charset="0"/>
              </a:rPr>
              <a:t>CPR 31.12.</a:t>
            </a:r>
          </a:p>
          <a:p>
            <a:r>
              <a:rPr lang="en-GB" altLang="en-US" sz="2599" dirty="0">
                <a:latin typeface="Calibri" panose="020F0502020204030204" pitchFamily="34" charset="0"/>
              </a:rPr>
              <a:t>Initially the request for specific disclosure should be made by writing to the relevant party asking them to agree. </a:t>
            </a:r>
          </a:p>
          <a:p>
            <a:r>
              <a:rPr lang="en-GB" altLang="en-US" sz="2599" dirty="0">
                <a:latin typeface="Calibri" panose="020F0502020204030204" pitchFamily="34" charset="0"/>
              </a:rPr>
              <a:t>Thereafter an application would need to be made to the court.</a:t>
            </a:r>
          </a:p>
          <a:p>
            <a:r>
              <a:rPr lang="en-GB" altLang="en-US" sz="2599" dirty="0">
                <a:latin typeface="Calibri" panose="020F0502020204030204" pitchFamily="34" charset="0"/>
              </a:rPr>
              <a:t>The court can order:</a:t>
            </a:r>
          </a:p>
          <a:p>
            <a:pPr lvl="1"/>
            <a:r>
              <a:rPr lang="en-GB" altLang="en-US" sz="2599" dirty="0">
                <a:latin typeface="Calibri" panose="020F0502020204030204" pitchFamily="34" charset="0"/>
              </a:rPr>
              <a:t>Specific disclosure of certain documents or certain classes of documents.</a:t>
            </a:r>
          </a:p>
          <a:p>
            <a:pPr lvl="1"/>
            <a:r>
              <a:rPr lang="en-GB" altLang="en-US" sz="2599" dirty="0">
                <a:latin typeface="Calibri" panose="020F0502020204030204" pitchFamily="34" charset="0"/>
              </a:rPr>
              <a:t>That the opponent carries out a search for particular documents and discloses any found.</a:t>
            </a:r>
          </a:p>
          <a:p>
            <a:pPr lvl="1"/>
            <a:r>
              <a:rPr lang="en-GB" altLang="en-US" sz="2599" dirty="0">
                <a:latin typeface="Calibri" panose="020F0502020204030204" pitchFamily="34" charset="0"/>
              </a:rPr>
              <a:t>That the opponent permits the inspection of particular documents.</a:t>
            </a:r>
          </a:p>
        </p:txBody>
      </p:sp>
    </p:spTree>
    <p:extLst>
      <p:ext uri="{BB962C8B-B14F-4D97-AF65-F5344CB8AC3E}">
        <p14:creationId xmlns:p14="http://schemas.microsoft.com/office/powerpoint/2010/main" val="36981349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dirty="0">
                <a:latin typeface="Calibri" panose="020F0502020204030204" pitchFamily="34" charset="0"/>
              </a:rPr>
              <a:t>PRIVILEGE </a:t>
            </a:r>
            <a:endParaRPr lang="en-GB" dirty="0"/>
          </a:p>
        </p:txBody>
      </p:sp>
      <p:sp>
        <p:nvSpPr>
          <p:cNvPr id="3" name="Content Placeholder 2"/>
          <p:cNvSpPr>
            <a:spLocks noGrp="1"/>
          </p:cNvSpPr>
          <p:nvPr>
            <p:ph idx="1"/>
          </p:nvPr>
        </p:nvSpPr>
        <p:spPr>
          <a:xfrm>
            <a:off x="677333" y="1270000"/>
            <a:ext cx="8984251" cy="5228566"/>
          </a:xfrm>
        </p:spPr>
        <p:txBody>
          <a:bodyPr>
            <a:normAutofit/>
          </a:bodyPr>
          <a:lstStyle/>
          <a:p>
            <a:pPr marL="0" indent="0">
              <a:buNone/>
            </a:pPr>
            <a:r>
              <a:rPr lang="en-GB" sz="2000" dirty="0"/>
              <a:t>Privilege entitles a party to withhold evidence from production to a 3</a:t>
            </a:r>
            <a:r>
              <a:rPr lang="en-GB" sz="2000" baseline="30000" dirty="0"/>
              <a:t>rd</a:t>
            </a:r>
            <a:r>
              <a:rPr lang="en-GB" sz="2000" dirty="0"/>
              <a:t> party, an opponent in proceedings, or the court.  Once privilege has been established, an absolute right to withhold the document in question arises.  Privileged documents must be contained in the list of documents, but they will be contained in the middle section of </a:t>
            </a:r>
            <a:r>
              <a:rPr lang="en-GB" sz="2000" dirty="0" err="1"/>
              <a:t>pg</a:t>
            </a:r>
            <a:r>
              <a:rPr lang="en-GB" sz="2000" dirty="0"/>
              <a:t> 3 of form n265.</a:t>
            </a:r>
          </a:p>
          <a:p>
            <a:pPr lvl="0"/>
            <a:r>
              <a:rPr lang="en-GB" sz="2000" dirty="0"/>
              <a:t>The types of privilege are identified as: Legal advice privilege</a:t>
            </a:r>
          </a:p>
          <a:p>
            <a:pPr lvl="0"/>
            <a:r>
              <a:rPr lang="en-GB" sz="2000" dirty="0"/>
              <a:t>Litigation privilege</a:t>
            </a:r>
          </a:p>
          <a:p>
            <a:pPr lvl="0"/>
            <a:r>
              <a:rPr lang="en-GB" sz="2000" dirty="0"/>
              <a:t>Common interest privilege</a:t>
            </a:r>
          </a:p>
          <a:p>
            <a:pPr lvl="0"/>
            <a:r>
              <a:rPr lang="en-GB" sz="2000" dirty="0"/>
              <a:t>Joint interest privilege</a:t>
            </a:r>
          </a:p>
          <a:p>
            <a:pPr lvl="0"/>
            <a:r>
              <a:rPr lang="en-GB" sz="2000" dirty="0"/>
              <a:t>Privilege against self-incrimination</a:t>
            </a:r>
          </a:p>
          <a:p>
            <a:pPr lvl="0"/>
            <a:r>
              <a:rPr lang="en-GB" sz="2000" dirty="0"/>
              <a:t>Public interest immunity</a:t>
            </a:r>
          </a:p>
          <a:p>
            <a:pPr lvl="0"/>
            <a:r>
              <a:rPr lang="en-GB" sz="2000" dirty="0"/>
              <a:t>Without prejudice privilege</a:t>
            </a:r>
          </a:p>
        </p:txBody>
      </p:sp>
    </p:spTree>
    <p:extLst>
      <p:ext uri="{BB962C8B-B14F-4D97-AF65-F5344CB8AC3E}">
        <p14:creationId xmlns:p14="http://schemas.microsoft.com/office/powerpoint/2010/main" val="797852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Withholding Inspection</a:t>
            </a:r>
          </a:p>
        </p:txBody>
      </p:sp>
      <p:sp>
        <p:nvSpPr>
          <p:cNvPr id="3" name="Content Placeholder 2"/>
          <p:cNvSpPr>
            <a:spLocks noGrp="1"/>
          </p:cNvSpPr>
          <p:nvPr>
            <p:ph idx="1"/>
          </p:nvPr>
        </p:nvSpPr>
        <p:spPr>
          <a:xfrm>
            <a:off x="533561" y="1930400"/>
            <a:ext cx="8596668" cy="4499155"/>
          </a:xfrm>
        </p:spPr>
        <p:txBody>
          <a:bodyPr>
            <a:normAutofit/>
          </a:bodyPr>
          <a:lstStyle/>
          <a:p>
            <a:r>
              <a:rPr lang="en-GB" altLang="en-US" sz="2800" dirty="0">
                <a:latin typeface="+mj-lt"/>
              </a:rPr>
              <a:t>Documents may be withheld if they are:</a:t>
            </a:r>
          </a:p>
          <a:p>
            <a:pPr lvl="1"/>
            <a:r>
              <a:rPr lang="en-GB" altLang="en-US" sz="2800" dirty="0">
                <a:latin typeface="+mj-lt"/>
              </a:rPr>
              <a:t>Irrelevant.</a:t>
            </a:r>
          </a:p>
          <a:p>
            <a:pPr lvl="1"/>
            <a:r>
              <a:rPr lang="en-GB" altLang="en-US" sz="2800" dirty="0">
                <a:latin typeface="+mj-lt"/>
              </a:rPr>
              <a:t>Not in the disclosing party’s possession or control.</a:t>
            </a:r>
          </a:p>
          <a:p>
            <a:pPr lvl="1"/>
            <a:r>
              <a:rPr lang="en-GB" altLang="en-US" sz="2800" dirty="0">
                <a:latin typeface="+mj-lt"/>
              </a:rPr>
              <a:t>Protected by public interest immunity.</a:t>
            </a:r>
          </a:p>
          <a:p>
            <a:pPr lvl="1"/>
            <a:r>
              <a:rPr lang="en-GB" altLang="en-US" sz="2800" dirty="0">
                <a:latin typeface="+mj-lt"/>
              </a:rPr>
              <a:t>Protected by private privilege.</a:t>
            </a:r>
          </a:p>
          <a:p>
            <a:pPr lvl="1"/>
            <a:r>
              <a:rPr lang="en-GB" altLang="en-US" sz="2800" dirty="0">
                <a:latin typeface="+mj-lt"/>
              </a:rPr>
              <a:t>Cost and/or time prohibitive, and thus disproportionate to the issues. </a:t>
            </a:r>
          </a:p>
          <a:p>
            <a:endParaRPr lang="en-GB" dirty="0"/>
          </a:p>
        </p:txBody>
      </p:sp>
    </p:spTree>
    <p:extLst>
      <p:ext uri="{BB962C8B-B14F-4D97-AF65-F5344CB8AC3E}">
        <p14:creationId xmlns:p14="http://schemas.microsoft.com/office/powerpoint/2010/main" val="4006067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Legal Professional Privilege </a:t>
            </a:r>
          </a:p>
        </p:txBody>
      </p:sp>
      <p:sp>
        <p:nvSpPr>
          <p:cNvPr id="3" name="Content Placeholder 2"/>
          <p:cNvSpPr>
            <a:spLocks noGrp="1"/>
          </p:cNvSpPr>
          <p:nvPr>
            <p:ph idx="1"/>
          </p:nvPr>
        </p:nvSpPr>
        <p:spPr>
          <a:xfrm>
            <a:off x="677334" y="1332453"/>
            <a:ext cx="9220040" cy="3880773"/>
          </a:xfrm>
        </p:spPr>
        <p:txBody>
          <a:bodyPr>
            <a:noAutofit/>
          </a:bodyPr>
          <a:lstStyle/>
          <a:p>
            <a:r>
              <a:rPr lang="en-GB" altLang="en-US" sz="2800" dirty="0">
                <a:latin typeface="+mj-lt"/>
              </a:rPr>
              <a:t>Legal professional privilege includes communications between lawyer and client are privileged provided that the client is seeking advice about legal rights, whether or not litigation is pending or contemplated.</a:t>
            </a:r>
          </a:p>
          <a:p>
            <a:r>
              <a:rPr lang="en-GB" altLang="en-US" sz="2800" dirty="0">
                <a:latin typeface="+mj-lt"/>
              </a:rPr>
              <a:t>Includes communications with all members of the legal profession.</a:t>
            </a:r>
          </a:p>
          <a:p>
            <a:r>
              <a:rPr lang="en-GB" altLang="en-US" sz="2800" dirty="0">
                <a:latin typeface="+mj-lt"/>
              </a:rPr>
              <a:t>The underlying purpose of legal professional privilege is to allow a party to access legal advice, without compromising his position with the opponent.</a:t>
            </a:r>
            <a:endParaRPr lang="en-GB" sz="2800" dirty="0">
              <a:latin typeface="+mj-lt"/>
            </a:endParaRPr>
          </a:p>
        </p:txBody>
      </p:sp>
    </p:spTree>
    <p:extLst>
      <p:ext uri="{BB962C8B-B14F-4D97-AF65-F5344CB8AC3E}">
        <p14:creationId xmlns:p14="http://schemas.microsoft.com/office/powerpoint/2010/main" val="28436867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Without Prejudice Correspondence </a:t>
            </a:r>
          </a:p>
        </p:txBody>
      </p:sp>
      <p:sp>
        <p:nvSpPr>
          <p:cNvPr id="3" name="Content Placeholder 2"/>
          <p:cNvSpPr>
            <a:spLocks noGrp="1"/>
          </p:cNvSpPr>
          <p:nvPr>
            <p:ph idx="1"/>
          </p:nvPr>
        </p:nvSpPr>
        <p:spPr>
          <a:xfrm>
            <a:off x="384036" y="1488613"/>
            <a:ext cx="8596668" cy="3880773"/>
          </a:xfrm>
        </p:spPr>
        <p:txBody>
          <a:bodyPr>
            <a:normAutofit fontScale="92500" lnSpcReduction="10000"/>
          </a:bodyPr>
          <a:lstStyle/>
          <a:p>
            <a:r>
              <a:rPr lang="en-GB" altLang="en-US" sz="2800" dirty="0">
                <a:latin typeface="Calibri" panose="020F0502020204030204" pitchFamily="34" charset="0"/>
              </a:rPr>
              <a:t>Without prejudice correspondence, are  correspondences between the parties where points are conceded and/ or offers are made in an attempt to compromise an action and/or settle an action.</a:t>
            </a:r>
          </a:p>
          <a:p>
            <a:r>
              <a:rPr lang="en-GB" altLang="en-US" sz="2800" dirty="0">
                <a:latin typeface="Calibri" panose="020F0502020204030204" pitchFamily="34" charset="0"/>
              </a:rPr>
              <a:t>These letters will generally be marked without prejudice, but this is not strictly necessary if the purpose is clear.</a:t>
            </a:r>
          </a:p>
          <a:p>
            <a:r>
              <a:rPr lang="en-GB" altLang="en-US" sz="2800" dirty="0">
                <a:latin typeface="Calibri" panose="020F0502020204030204" pitchFamily="34" charset="0"/>
              </a:rPr>
              <a:t> Where a letter is marked without prejudice, but the purpose was not to compromise and/or settle the matter, the letter will not attract privilege</a:t>
            </a:r>
            <a:r>
              <a:rPr lang="en-GB" altLang="en-US" dirty="0">
                <a:latin typeface="Calibri" panose="020F0502020204030204" pitchFamily="34" charset="0"/>
              </a:rPr>
              <a:t>.</a:t>
            </a:r>
            <a:endParaRPr lang="en-GB" dirty="0"/>
          </a:p>
        </p:txBody>
      </p:sp>
    </p:spTree>
    <p:extLst>
      <p:ext uri="{BB962C8B-B14F-4D97-AF65-F5344CB8AC3E}">
        <p14:creationId xmlns:p14="http://schemas.microsoft.com/office/powerpoint/2010/main" val="33611737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94E26-832E-1951-6537-9C79762DD226}"/>
              </a:ext>
            </a:extLst>
          </p:cNvPr>
          <p:cNvSpPr>
            <a:spLocks noGrp="1"/>
          </p:cNvSpPr>
          <p:nvPr>
            <p:ph type="title"/>
          </p:nvPr>
        </p:nvSpPr>
        <p:spPr>
          <a:xfrm>
            <a:off x="6094855" y="1261331"/>
            <a:ext cx="3497565" cy="3002662"/>
          </a:xfrm>
        </p:spPr>
        <p:txBody>
          <a:bodyPr vert="horz" lIns="91440" tIns="45720" rIns="91440" bIns="45720" rtlCol="0" anchor="b">
            <a:normAutofit/>
          </a:bodyPr>
          <a:lstStyle/>
          <a:p>
            <a:r>
              <a:rPr lang="en-US" sz="4400"/>
              <a:t>Any questions?</a:t>
            </a:r>
          </a:p>
        </p:txBody>
      </p:sp>
      <p:pic>
        <p:nvPicPr>
          <p:cNvPr id="4" name="Picture 3" descr="A group of colorful bubbles with white question marks&#10;&#10;Description automatically generated">
            <a:extLst>
              <a:ext uri="{FF2B5EF4-FFF2-40B4-BE49-F238E27FC236}">
                <a16:creationId xmlns:a16="http://schemas.microsoft.com/office/drawing/2014/main" id="{1C3D67CD-FA80-7CCA-6DC6-97B4CD192F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603" y="1785072"/>
            <a:ext cx="4887354" cy="3287856"/>
          </a:xfrm>
          <a:prstGeom prst="rect">
            <a:avLst/>
          </a:prstGeom>
        </p:spPr>
      </p:pic>
    </p:spTree>
    <p:extLst>
      <p:ext uri="{BB962C8B-B14F-4D97-AF65-F5344CB8AC3E}">
        <p14:creationId xmlns:p14="http://schemas.microsoft.com/office/powerpoint/2010/main" val="972846083"/>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495</TotalTime>
  <Words>1074</Words>
  <Application>Microsoft Office PowerPoint</Application>
  <PresentationFormat>Widescreen</PresentationFormat>
  <Paragraphs>110</Paragraphs>
  <Slides>16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Arial</vt:lpstr>
      <vt:lpstr>Calibri</vt:lpstr>
      <vt:lpstr>Trebuchet MS</vt:lpstr>
      <vt:lpstr>Wingdings 3</vt:lpstr>
      <vt:lpstr>Facet</vt:lpstr>
      <vt:lpstr>Disclosure and Inspection (in brief)</vt:lpstr>
      <vt:lpstr>Aims </vt:lpstr>
      <vt:lpstr>   Disclosure</vt:lpstr>
      <vt:lpstr>  Definition of Disclosure</vt:lpstr>
      <vt:lpstr>  Standard Disclosure</vt:lpstr>
      <vt:lpstr>Documents in a Party’s Control</vt:lpstr>
      <vt:lpstr> Duty to Search</vt:lpstr>
      <vt:lpstr> Disclosure Procedure</vt:lpstr>
      <vt:lpstr>   The Disclosure Statement</vt:lpstr>
      <vt:lpstr>   The Right of Inspection</vt:lpstr>
      <vt:lpstr>  Specific Disclosure or Inspection </vt:lpstr>
      <vt:lpstr>  PRIVILEGE </vt:lpstr>
      <vt:lpstr> Withholding Inspection</vt:lpstr>
      <vt:lpstr> Legal Professional Privilege </vt:lpstr>
      <vt:lpstr>Without Prejudice Correspondence </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13</cp:revision>
  <dcterms:created xsi:type="dcterms:W3CDTF">2024-02-03T18:13:02Z</dcterms:created>
  <dcterms:modified xsi:type="dcterms:W3CDTF">2025-04-02T09:47:45Z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