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1" r:id="rId6"/>
    <p:sldId id="260" r:id="rId7"/>
    <p:sldId id="268" r:id="rId8"/>
    <p:sldId id="263" r:id="rId9"/>
    <p:sldId id="264" r:id="rId10"/>
    <p:sldId id="265" r:id="rId11"/>
    <p:sldId id="266"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4316" autoAdjust="0"/>
    <p:restoredTop sz="75057" autoAdjust="0"/>
  </p:normalViewPr>
  <p:slideViewPr>
    <p:cSldViewPr snapToGrid="0">
      <p:cViewPr>
        <p:scale>
          <a:sx n="50" d="100"/>
          <a:sy n="50" d="100"/>
        </p:scale>
        <p:origin x="-2952" y="-876"/>
      </p:cViewPr>
      <p:guideLst>
        <p:guide orient="horz" pos="2160"/>
        <p:guide pos="3840"/>
      </p:guideLst>
    </p:cSldViewPr>
  </p:slideViewPr>
  <p:outlineViewPr>
    <p:cViewPr>
      <p:scale>
        <a:sx n="33" d="100"/>
        <a:sy n="33" d="100"/>
      </p:scale>
      <p:origin x="36"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3B20CC-A794-4641-83CB-DD65AE34A364}" type="datetimeFigureOut">
              <a:rPr lang="en-IN" smtClean="0"/>
              <a:pPr/>
              <a:t>08-07-2025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A2A084-4DE4-4BE9-8929-ABB17D112289}" type="slidenum">
              <a:rPr lang="en-IN" smtClean="0"/>
              <a:pPr/>
              <a:t>‹#›</a:t>
            </a:fld>
            <a:endParaRPr lang="en-IN"/>
          </a:p>
        </p:txBody>
      </p:sp>
    </p:spTree>
    <p:extLst>
      <p:ext uri="{BB962C8B-B14F-4D97-AF65-F5344CB8AC3E}">
        <p14:creationId xmlns:p14="http://schemas.microsoft.com/office/powerpoint/2010/main" xmlns="" val="3996044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CA2A084-4DE4-4BE9-8929-ABB17D112289}" type="slidenum">
              <a:rPr lang="en-IN" smtClean="0"/>
              <a:pPr/>
              <a:t>3</a:t>
            </a:fld>
            <a:endParaRPr lang="en-IN"/>
          </a:p>
        </p:txBody>
      </p:sp>
    </p:spTree>
    <p:extLst>
      <p:ext uri="{BB962C8B-B14F-4D97-AF65-F5344CB8AC3E}">
        <p14:creationId xmlns:p14="http://schemas.microsoft.com/office/powerpoint/2010/main" xmlns="" val="2803609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A2A084-4DE4-4BE9-8929-ABB17D112289}" type="slidenum">
              <a:rPr lang="en-IN" smtClean="0"/>
              <a:pPr/>
              <a:t>4</a:t>
            </a:fld>
            <a:endParaRPr lang="en-IN"/>
          </a:p>
        </p:txBody>
      </p:sp>
    </p:spTree>
    <p:extLst>
      <p:ext uri="{BB962C8B-B14F-4D97-AF65-F5344CB8AC3E}">
        <p14:creationId xmlns:p14="http://schemas.microsoft.com/office/powerpoint/2010/main" xmlns="" val="3059718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CA2A084-4DE4-4BE9-8929-ABB17D112289}" type="slidenum">
              <a:rPr lang="en-IN" smtClean="0"/>
              <a:pPr/>
              <a:t>5</a:t>
            </a:fld>
            <a:endParaRPr lang="en-IN"/>
          </a:p>
        </p:txBody>
      </p:sp>
    </p:spTree>
    <p:extLst>
      <p:ext uri="{BB962C8B-B14F-4D97-AF65-F5344CB8AC3E}">
        <p14:creationId xmlns:p14="http://schemas.microsoft.com/office/powerpoint/2010/main" xmlns="" val="2047428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A2A084-4DE4-4BE9-8929-ABB17D112289}" type="slidenum">
              <a:rPr lang="en-IN" smtClean="0"/>
              <a:pPr/>
              <a:t>6</a:t>
            </a:fld>
            <a:endParaRPr lang="en-IN"/>
          </a:p>
        </p:txBody>
      </p:sp>
    </p:spTree>
    <p:extLst>
      <p:ext uri="{BB962C8B-B14F-4D97-AF65-F5344CB8AC3E}">
        <p14:creationId xmlns:p14="http://schemas.microsoft.com/office/powerpoint/2010/main" xmlns="" val="923801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endParaRPr lang="en-IN" dirty="0" smtClean="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ACA2A084-4DE4-4BE9-8929-ABB17D112289}" type="slidenum">
              <a:rPr lang="en-IN" smtClean="0"/>
              <a:pPr/>
              <a:t>8</a:t>
            </a:fld>
            <a:endParaRPr lang="en-IN"/>
          </a:p>
        </p:txBody>
      </p:sp>
    </p:spTree>
    <p:extLst>
      <p:ext uri="{BB962C8B-B14F-4D97-AF65-F5344CB8AC3E}">
        <p14:creationId xmlns:p14="http://schemas.microsoft.com/office/powerpoint/2010/main" xmlns="" val="3976241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CA2A084-4DE4-4BE9-8929-ABB17D112289}" type="slidenum">
              <a:rPr lang="en-IN" smtClean="0"/>
              <a:pPr/>
              <a:t>9</a:t>
            </a:fld>
            <a:endParaRPr lang="en-IN"/>
          </a:p>
        </p:txBody>
      </p:sp>
    </p:spTree>
    <p:extLst>
      <p:ext uri="{BB962C8B-B14F-4D97-AF65-F5344CB8AC3E}">
        <p14:creationId xmlns:p14="http://schemas.microsoft.com/office/powerpoint/2010/main" xmlns="" val="1750666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IN" dirty="0"/>
          </a:p>
        </p:txBody>
      </p:sp>
      <p:sp>
        <p:nvSpPr>
          <p:cNvPr id="4" name="Slide Number Placeholder 3"/>
          <p:cNvSpPr>
            <a:spLocks noGrp="1"/>
          </p:cNvSpPr>
          <p:nvPr>
            <p:ph type="sldNum" sz="quarter" idx="10"/>
          </p:nvPr>
        </p:nvSpPr>
        <p:spPr/>
        <p:txBody>
          <a:bodyPr/>
          <a:lstStyle/>
          <a:p>
            <a:fld id="{ACA2A084-4DE4-4BE9-8929-ABB17D112289}" type="slidenum">
              <a:rPr lang="en-IN" smtClean="0"/>
              <a:pPr/>
              <a:t>12</a:t>
            </a:fld>
            <a:endParaRPr lang="en-IN"/>
          </a:p>
        </p:txBody>
      </p:sp>
    </p:spTree>
    <p:extLst>
      <p:ext uri="{BB962C8B-B14F-4D97-AF65-F5344CB8AC3E}">
        <p14:creationId xmlns:p14="http://schemas.microsoft.com/office/powerpoint/2010/main" xmlns="" val="2189218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pPr/>
              <a:t>7/8/2025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pPr/>
              <a:t>7/8/2025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07/978-3-319-63951-2_131-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087/ekonomis.v8i2.2139" TargetMode="External"/><Relationship Id="rId2" Type="http://schemas.openxmlformats.org/officeDocument/2006/relationships/hyperlink" Target="https://doi.org/10.1111/jocd.14357" TargetMode="External"/><Relationship Id="rId1" Type="http://schemas.openxmlformats.org/officeDocument/2006/relationships/slideLayout" Target="../slideLayouts/slideLayout2.xml"/><Relationship Id="rId5" Type="http://schemas.openxmlformats.org/officeDocument/2006/relationships/hyperlink" Target="https://doi.org/10.5465/AMBPP.2020.132" TargetMode="External"/><Relationship Id="rId4" Type="http://schemas.openxmlformats.org/officeDocument/2006/relationships/hyperlink" Target="http://hdl.handle.net/10563/467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6256" y="2274285"/>
            <a:ext cx="7766936" cy="1096899"/>
          </a:xfrm>
        </p:spPr>
        <p:txBody>
          <a:bodyPr>
            <a:noAutofit/>
          </a:bodyPr>
          <a:lstStyle/>
          <a:p>
            <a:pPr algn="ctr"/>
            <a:r>
              <a:rPr lang="en-IN" sz="4800" b="1" dirty="0">
                <a:solidFill>
                  <a:schemeClr val="tx1"/>
                </a:solidFill>
                <a:latin typeface="Times New Roman" panose="02020603050405020304" pitchFamily="18" charset="0"/>
                <a:cs typeface="Times New Roman" panose="02020603050405020304" pitchFamily="18" charset="0"/>
              </a:rPr>
              <a:t>BMSW4011 Managing Enterprise</a:t>
            </a:r>
          </a:p>
        </p:txBody>
      </p:sp>
    </p:spTree>
    <p:extLst>
      <p:ext uri="{BB962C8B-B14F-4D97-AF65-F5344CB8AC3E}">
        <p14:creationId xmlns:p14="http://schemas.microsoft.com/office/powerpoint/2010/main" xmlns="" val="3453825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633409"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Introduction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73455" y="1565355"/>
            <a:ext cx="8596668" cy="3880773"/>
          </a:xfrm>
        </p:spPr>
        <p:txBody>
          <a:bodyPr>
            <a:noAutofit/>
          </a:bodyPr>
          <a:lstStyle/>
          <a:p>
            <a:pPr marL="0" indent="0" algn="just">
              <a:buNone/>
            </a:pPr>
            <a:r>
              <a:rPr lang="en-IN" sz="2400" dirty="0">
                <a:latin typeface="Arial" pitchFamily="34" charset="0"/>
                <a:cs typeface="Arial" pitchFamily="34" charset="0"/>
              </a:rPr>
              <a:t>This presentation reveals the business plan of Beauty Salon which is a luxurious beauty and wellness service to provide high quality treatments within a calm and personalised </a:t>
            </a:r>
            <a:r>
              <a:rPr lang="en-IN" sz="2400" dirty="0" smtClean="0">
                <a:latin typeface="Arial" pitchFamily="34" charset="0"/>
                <a:cs typeface="Arial" pitchFamily="34" charset="0"/>
              </a:rPr>
              <a:t>atmosphere </a:t>
            </a:r>
            <a:r>
              <a:rPr lang="en-GB" sz="2400" dirty="0">
                <a:latin typeface="Arial" pitchFamily="34" charset="0"/>
                <a:cs typeface="Arial" pitchFamily="34" charset="0"/>
              </a:rPr>
              <a:t>(</a:t>
            </a:r>
            <a:r>
              <a:rPr lang="en-GB" sz="2400" dirty="0" err="1">
                <a:latin typeface="Arial" pitchFamily="34" charset="0"/>
                <a:cs typeface="Arial" pitchFamily="34" charset="0"/>
              </a:rPr>
              <a:t>Nathisarasia</a:t>
            </a:r>
            <a:r>
              <a:rPr lang="en-GB" sz="2400" dirty="0">
                <a:latin typeface="Arial" pitchFamily="34" charset="0"/>
                <a:cs typeface="Arial" pitchFamily="34" charset="0"/>
              </a:rPr>
              <a:t> and </a:t>
            </a:r>
            <a:r>
              <a:rPr lang="en-GB" sz="2400" dirty="0" err="1">
                <a:latin typeface="Arial" pitchFamily="34" charset="0"/>
                <a:cs typeface="Arial" pitchFamily="34" charset="0"/>
              </a:rPr>
              <a:t>Nayve</a:t>
            </a:r>
            <a:r>
              <a:rPr lang="en-GB" sz="2400" dirty="0">
                <a:latin typeface="Arial" pitchFamily="34" charset="0"/>
                <a:cs typeface="Arial" pitchFamily="34" charset="0"/>
              </a:rPr>
              <a:t>, 2024</a:t>
            </a:r>
            <a:r>
              <a:rPr lang="en-GB" sz="2400" dirty="0" smtClean="0">
                <a:latin typeface="Arial" pitchFamily="34" charset="0"/>
                <a:cs typeface="Arial" pitchFamily="34" charset="0"/>
              </a:rPr>
              <a:t>)</a:t>
            </a:r>
            <a:r>
              <a:rPr lang="en-IN" sz="2400" dirty="0" smtClean="0">
                <a:latin typeface="Arial" pitchFamily="34" charset="0"/>
                <a:cs typeface="Arial" pitchFamily="34" charset="0"/>
              </a:rPr>
              <a:t>. </a:t>
            </a:r>
            <a:r>
              <a:rPr lang="en-IN" sz="2400" dirty="0">
                <a:latin typeface="Arial" pitchFamily="34" charset="0"/>
                <a:cs typeface="Arial" pitchFamily="34" charset="0"/>
              </a:rPr>
              <a:t>We strive to entice customers through the beauty and mind therapy services. The proposed investment is 50,000 Pounds of investment with the uniqueness of the business in terms of expansion pointed out in this pitch.</a:t>
            </a:r>
          </a:p>
          <a:p>
            <a:pPr marL="0" indent="0" algn="just">
              <a:buNone/>
            </a:pPr>
            <a:endParaRPr lang="en-IN" sz="3200" dirty="0">
              <a:latin typeface="Arial" pitchFamily="34" charset="0"/>
              <a:cs typeface="Arial" pitchFamily="34" charset="0"/>
            </a:endParaRPr>
          </a:p>
        </p:txBody>
      </p:sp>
    </p:spTree>
    <p:extLst>
      <p:ext uri="{BB962C8B-B14F-4D97-AF65-F5344CB8AC3E}">
        <p14:creationId xmlns:p14="http://schemas.microsoft.com/office/powerpoint/2010/main" xmlns="" val="1143938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4308323"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Business Proposition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95350" y="1267961"/>
            <a:ext cx="8806543" cy="4332739"/>
          </a:xfrm>
        </p:spPr>
        <p:txBody>
          <a:bodyPr>
            <a:noAutofit/>
          </a:bodyPr>
          <a:lstStyle/>
          <a:p>
            <a:pPr lvl="0" algn="just"/>
            <a:r>
              <a:rPr lang="en-IN" sz="2400" dirty="0">
                <a:solidFill>
                  <a:schemeClr val="tx1"/>
                </a:solidFill>
                <a:latin typeface="Arial" pitchFamily="34" charset="0"/>
                <a:cs typeface="Arial" pitchFamily="34" charset="0"/>
              </a:rPr>
              <a:t>Fine beauty services: Waxing, nail services (manicure and pedicure), eyebrow shaping, facials and back massage.</a:t>
            </a:r>
          </a:p>
          <a:p>
            <a:pPr lvl="0" algn="just"/>
            <a:r>
              <a:rPr lang="en-IN" sz="2400" dirty="0">
                <a:solidFill>
                  <a:schemeClr val="tx1"/>
                </a:solidFill>
                <a:latin typeface="Arial" pitchFamily="34" charset="0"/>
                <a:cs typeface="Arial" pitchFamily="34" charset="0"/>
              </a:rPr>
              <a:t>Quality of the products: We offer costly brands like Victoria </a:t>
            </a:r>
            <a:r>
              <a:rPr lang="en-IN" sz="2400" dirty="0" err="1">
                <a:solidFill>
                  <a:schemeClr val="tx1"/>
                </a:solidFill>
                <a:latin typeface="Arial" pitchFamily="34" charset="0"/>
                <a:cs typeface="Arial" pitchFamily="34" charset="0"/>
              </a:rPr>
              <a:t>Vynn</a:t>
            </a:r>
            <a:r>
              <a:rPr lang="en-IN" sz="2400" dirty="0">
                <a:solidFill>
                  <a:schemeClr val="tx1"/>
                </a:solidFill>
                <a:latin typeface="Arial" pitchFamily="34" charset="0"/>
                <a:cs typeface="Arial" pitchFamily="34" charset="0"/>
              </a:rPr>
              <a:t> Shellac and </a:t>
            </a:r>
            <a:r>
              <a:rPr lang="en-IN" sz="2400" dirty="0" err="1">
                <a:solidFill>
                  <a:schemeClr val="tx1"/>
                </a:solidFill>
                <a:latin typeface="Arial" pitchFamily="34" charset="0"/>
                <a:cs typeface="Arial" pitchFamily="34" charset="0"/>
              </a:rPr>
              <a:t>Xenna</a:t>
            </a:r>
            <a:r>
              <a:rPr lang="en-IN" sz="2400" dirty="0">
                <a:solidFill>
                  <a:schemeClr val="tx1"/>
                </a:solidFill>
                <a:latin typeface="Arial" pitchFamily="34" charset="0"/>
                <a:cs typeface="Arial" pitchFamily="34" charset="0"/>
              </a:rPr>
              <a:t> Brow Tint.</a:t>
            </a:r>
          </a:p>
          <a:p>
            <a:pPr lvl="0" algn="just"/>
            <a:r>
              <a:rPr lang="en-IN" sz="2400" dirty="0">
                <a:solidFill>
                  <a:schemeClr val="tx1"/>
                </a:solidFill>
                <a:latin typeface="Arial" pitchFamily="34" charset="0"/>
                <a:cs typeface="Arial" pitchFamily="34" charset="0"/>
              </a:rPr>
              <a:t>On Demand Beauty and Wellness: The Perfected beauty and wellness services will be individualized according to needs and preferences of each client, so they all experience something very special (</a:t>
            </a:r>
            <a:r>
              <a:rPr lang="en-IN" sz="2400" dirty="0" err="1">
                <a:solidFill>
                  <a:schemeClr val="tx1"/>
                </a:solidFill>
                <a:latin typeface="Arial" pitchFamily="34" charset="0"/>
                <a:cs typeface="Arial" pitchFamily="34" charset="0"/>
              </a:rPr>
              <a:t>Raval</a:t>
            </a:r>
            <a:r>
              <a:rPr lang="en-IN" sz="2400" dirty="0">
                <a:solidFill>
                  <a:schemeClr val="tx1"/>
                </a:solidFill>
                <a:latin typeface="Arial" pitchFamily="34" charset="0"/>
                <a:cs typeface="Arial" pitchFamily="34" charset="0"/>
              </a:rPr>
              <a:t> and Pal, 2019).</a:t>
            </a:r>
          </a:p>
          <a:p>
            <a:pPr lvl="0" algn="just"/>
            <a:r>
              <a:rPr lang="en-IN" sz="2400" dirty="0" err="1">
                <a:solidFill>
                  <a:schemeClr val="tx1"/>
                </a:solidFill>
                <a:latin typeface="Arial" pitchFamily="34" charset="0"/>
                <a:cs typeface="Arial" pitchFamily="34" charset="0"/>
              </a:rPr>
              <a:t>Mission:To</a:t>
            </a:r>
            <a:r>
              <a:rPr lang="en-IN" sz="2400" dirty="0">
                <a:solidFill>
                  <a:schemeClr val="tx1"/>
                </a:solidFill>
                <a:latin typeface="Arial" pitchFamily="34" charset="0"/>
                <a:cs typeface="Arial" pitchFamily="34" charset="0"/>
              </a:rPr>
              <a:t> inspire clients with a sense of empowerment by the outstanding beauty and wellness treatments in the environment that is full of grace, caring, and self-loving</a:t>
            </a:r>
          </a:p>
          <a:p>
            <a:pPr algn="just"/>
            <a:endParaRPr lang="en-IN" sz="3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46398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071809"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Business Structure and USP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723901"/>
            <a:ext cx="9609666" cy="4343399"/>
          </a:xfrm>
        </p:spPr>
        <p:txBody>
          <a:bodyPr>
            <a:noAutofit/>
          </a:bodyPr>
          <a:lstStyle/>
          <a:p>
            <a:pPr lvl="0" algn="just"/>
            <a:r>
              <a:rPr lang="en-IN" sz="2400" dirty="0">
                <a:latin typeface="Arial" pitchFamily="34" charset="0"/>
                <a:cs typeface="Arial" pitchFamily="34" charset="0"/>
              </a:rPr>
              <a:t>Ownership Structure: Beauty Salon is a partnership firm, decisions are made jointly, there is a collective responsibility in risks as well as profit sharing.</a:t>
            </a:r>
          </a:p>
          <a:p>
            <a:pPr algn="just"/>
            <a:r>
              <a:rPr lang="en-IN" sz="2400" dirty="0">
                <a:latin typeface="Arial" pitchFamily="34" charset="0"/>
                <a:cs typeface="Arial" pitchFamily="34" charset="0"/>
              </a:rPr>
              <a:t>Resource Pooling: It provides the opportunity of pooling resources so that the financial load is eased and also makes business management </a:t>
            </a:r>
            <a:r>
              <a:rPr lang="en-IN" sz="2400" dirty="0" smtClean="0">
                <a:latin typeface="Arial" pitchFamily="34" charset="0"/>
                <a:cs typeface="Arial" pitchFamily="34" charset="0"/>
              </a:rPr>
              <a:t>easier </a:t>
            </a:r>
            <a:r>
              <a:rPr lang="en-GB" sz="2400" dirty="0">
                <a:latin typeface="Arial" pitchFamily="34" charset="0"/>
                <a:cs typeface="Arial" pitchFamily="34" charset="0"/>
              </a:rPr>
              <a:t>(Nikitina, </a:t>
            </a:r>
            <a:r>
              <a:rPr lang="en-GB" sz="2400" dirty="0" smtClean="0">
                <a:latin typeface="Arial" pitchFamily="34" charset="0"/>
                <a:cs typeface="Arial" pitchFamily="34" charset="0"/>
              </a:rPr>
              <a:t>2021</a:t>
            </a:r>
            <a:r>
              <a:rPr lang="en-GB" sz="2400" dirty="0">
                <a:latin typeface="Arial" pitchFamily="34" charset="0"/>
                <a:cs typeface="Arial" pitchFamily="34" charset="0"/>
              </a:rPr>
              <a:t>)</a:t>
            </a:r>
            <a:r>
              <a:rPr lang="en-IN" sz="2400" dirty="0" smtClean="0">
                <a:latin typeface="Arial" pitchFamily="34" charset="0"/>
                <a:cs typeface="Arial" pitchFamily="34" charset="0"/>
              </a:rPr>
              <a:t>.</a:t>
            </a:r>
            <a:endParaRPr lang="en-IN" sz="2400" dirty="0">
              <a:latin typeface="Arial" pitchFamily="34" charset="0"/>
              <a:cs typeface="Arial" pitchFamily="34" charset="0"/>
            </a:endParaRPr>
          </a:p>
          <a:p>
            <a:pPr lvl="0" algn="just"/>
            <a:r>
              <a:rPr lang="en-IN" sz="2400" smtClean="0">
                <a:latin typeface="Arial" pitchFamily="34" charset="0"/>
                <a:cs typeface="Arial" pitchFamily="34" charset="0"/>
              </a:rPr>
              <a:t>Flexibility:</a:t>
            </a:r>
            <a:r>
              <a:rPr lang="en-GB" sz="2400" smtClean="0">
                <a:latin typeface="Arial" pitchFamily="34" charset="0"/>
                <a:cs typeface="Arial" pitchFamily="34" charset="0"/>
              </a:rPr>
              <a:t>Partnerships are simple and can quickly change to meet what customers want and what the market needs</a:t>
            </a:r>
            <a:endParaRPr lang="en-IN" sz="2400" dirty="0">
              <a:latin typeface="Arial" pitchFamily="34" charset="0"/>
              <a:cs typeface="Arial" pitchFamily="34" charset="0"/>
            </a:endParaRPr>
          </a:p>
          <a:p>
            <a:pPr lvl="0" algn="just"/>
            <a:r>
              <a:rPr lang="en-IN" sz="2400">
                <a:latin typeface="Arial" pitchFamily="34" charset="0"/>
                <a:cs typeface="Arial" pitchFamily="34" charset="0"/>
              </a:rPr>
              <a:t>Pros</a:t>
            </a:r>
            <a:r>
              <a:rPr lang="en-IN" sz="2400" smtClean="0">
                <a:latin typeface="Arial" pitchFamily="34" charset="0"/>
                <a:cs typeface="Arial" pitchFamily="34" charset="0"/>
              </a:rPr>
              <a:t>:</a:t>
            </a:r>
            <a:r>
              <a:rPr lang="en-GB" sz="2400" smtClean="0">
                <a:latin typeface="Arial" pitchFamily="34" charset="0"/>
                <a:cs typeface="Arial" pitchFamily="34" charset="0"/>
              </a:rPr>
              <a:t> Responsibilities like operations, marketing, and customer service are shared, so partners can focus on what they do best and make better decisions.</a:t>
            </a:r>
            <a:endParaRPr lang="en-IN" sz="2400" dirty="0">
              <a:latin typeface="Arial" pitchFamily="34" charset="0"/>
              <a:cs typeface="Arial" pitchFamily="34" charset="0"/>
            </a:endParaRPr>
          </a:p>
          <a:p>
            <a:pPr lvl="0" algn="just"/>
            <a:r>
              <a:rPr lang="en-IN" sz="2400" dirty="0">
                <a:latin typeface="Arial" pitchFamily="34" charset="0"/>
                <a:cs typeface="Arial" pitchFamily="34" charset="0"/>
              </a:rPr>
              <a:t>Unique Selling Proposition (USP): Beauty Salon is a combination of mental care and beauty services where such services as aromatherapy and mindful consultations depending on the needs of the clients can be provided (</a:t>
            </a:r>
            <a:r>
              <a:rPr lang="en-IN" sz="2400" dirty="0" err="1">
                <a:latin typeface="Arial" pitchFamily="34" charset="0"/>
                <a:cs typeface="Arial" pitchFamily="34" charset="0"/>
              </a:rPr>
              <a:t>Cauchi</a:t>
            </a:r>
            <a:r>
              <a:rPr lang="en-IN" sz="2400" dirty="0">
                <a:latin typeface="Arial" pitchFamily="34" charset="0"/>
                <a:cs typeface="Arial" pitchFamily="34" charset="0"/>
              </a:rPr>
              <a:t> and </a:t>
            </a:r>
            <a:r>
              <a:rPr lang="en-IN" sz="2400" dirty="0" err="1">
                <a:latin typeface="Arial" pitchFamily="34" charset="0"/>
                <a:cs typeface="Arial" pitchFamily="34" charset="0"/>
              </a:rPr>
              <a:t>Falzon</a:t>
            </a:r>
            <a:r>
              <a:rPr lang="en-IN" sz="2400" dirty="0">
                <a:latin typeface="Arial" pitchFamily="34" charset="0"/>
                <a:cs typeface="Arial" pitchFamily="34" charset="0"/>
              </a:rPr>
              <a:t>,  2023).</a:t>
            </a:r>
          </a:p>
          <a:p>
            <a:pPr algn="just"/>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785541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6572552"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Location and Target Market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5" y="1501022"/>
            <a:ext cx="9971615" cy="5737978"/>
          </a:xfrm>
        </p:spPr>
        <p:txBody>
          <a:bodyPr>
            <a:normAutofit/>
          </a:bodyPr>
          <a:lstStyle/>
          <a:p>
            <a:pPr algn="just"/>
            <a:r>
              <a:rPr lang="en-IN" sz="2400" dirty="0">
                <a:solidFill>
                  <a:schemeClr val="tx1"/>
                </a:solidFill>
                <a:latin typeface="Arial" pitchFamily="34" charset="0"/>
                <a:cs typeface="Arial" pitchFamily="34" charset="0"/>
              </a:rPr>
              <a:t>Location: Swansea, SA5 9LG</a:t>
            </a:r>
          </a:p>
          <a:p>
            <a:pPr marL="0" lvl="0" indent="0" algn="just">
              <a:buNone/>
            </a:pPr>
            <a:r>
              <a:rPr lang="en-IN" sz="2400" dirty="0">
                <a:solidFill>
                  <a:schemeClr val="tx1"/>
                </a:solidFill>
                <a:latin typeface="Arial" pitchFamily="34" charset="0"/>
                <a:cs typeface="Arial" pitchFamily="34" charset="0"/>
              </a:rPr>
              <a:t>The location is in a sub-urban foot traffic locality.</a:t>
            </a:r>
          </a:p>
          <a:p>
            <a:pPr marL="0" lvl="0" indent="0" algn="just">
              <a:buNone/>
            </a:pPr>
            <a:r>
              <a:rPr lang="en-IN" sz="2400" smtClean="0">
                <a:solidFill>
                  <a:schemeClr val="tx1"/>
                </a:solidFill>
                <a:latin typeface="Arial" pitchFamily="34" charset="0"/>
                <a:cs typeface="Arial" pitchFamily="34" charset="0"/>
              </a:rPr>
              <a:t> Near-by </a:t>
            </a:r>
            <a:r>
              <a:rPr lang="en-IN" sz="2400" dirty="0">
                <a:solidFill>
                  <a:schemeClr val="tx1"/>
                </a:solidFill>
                <a:latin typeface="Arial" pitchFamily="34" charset="0"/>
                <a:cs typeface="Arial" pitchFamily="34" charset="0"/>
              </a:rPr>
              <a:t>shops, schools and health facilities.</a:t>
            </a:r>
          </a:p>
          <a:p>
            <a:pPr marL="0" lvl="0" indent="0" algn="just">
              <a:buNone/>
            </a:pPr>
            <a:r>
              <a:rPr lang="en-IN" sz="2400" dirty="0">
                <a:solidFill>
                  <a:schemeClr val="tx1"/>
                </a:solidFill>
                <a:latin typeface="Arial" pitchFamily="34" charset="0"/>
                <a:cs typeface="Arial" pitchFamily="34" charset="0"/>
              </a:rPr>
              <a:t>No payment of parking fees and reached by using the public transport easily.</a:t>
            </a:r>
          </a:p>
          <a:p>
            <a:pPr algn="just"/>
            <a:endParaRPr lang="en-IN" sz="2400" dirty="0">
              <a:solidFill>
                <a:schemeClr val="tx1"/>
              </a:solidFill>
              <a:latin typeface="Arial" pitchFamily="34" charset="0"/>
              <a:cs typeface="Arial" pitchFamily="34" charset="0"/>
            </a:endParaRPr>
          </a:p>
          <a:p>
            <a:pPr algn="just"/>
            <a:r>
              <a:rPr lang="en-IN" sz="2400" dirty="0">
                <a:solidFill>
                  <a:schemeClr val="tx1"/>
                </a:solidFill>
                <a:latin typeface="Arial" pitchFamily="34" charset="0"/>
                <a:cs typeface="Arial" pitchFamily="34" charset="0"/>
              </a:rPr>
              <a:t>Target Market:</a:t>
            </a:r>
          </a:p>
          <a:p>
            <a:pPr marL="0" lvl="0" indent="0" algn="just">
              <a:buNone/>
            </a:pPr>
            <a:r>
              <a:rPr lang="en-IN" sz="2400" smtClean="0">
                <a:solidFill>
                  <a:schemeClr val="tx1"/>
                </a:solidFill>
                <a:latin typeface="Arial" pitchFamily="34" charset="0"/>
                <a:cs typeface="Arial" pitchFamily="34" charset="0"/>
              </a:rPr>
              <a:t>Neighborhood  and </a:t>
            </a:r>
            <a:r>
              <a:rPr lang="en-IN" sz="2400" dirty="0">
                <a:solidFill>
                  <a:schemeClr val="tx1"/>
                </a:solidFill>
                <a:latin typeface="Arial" pitchFamily="34" charset="0"/>
                <a:cs typeface="Arial" pitchFamily="34" charset="0"/>
              </a:rPr>
              <a:t>workers seeking luxurious spa rejuvenation.</a:t>
            </a:r>
          </a:p>
          <a:p>
            <a:pPr marL="0" lvl="0" indent="0" algn="just">
              <a:buNone/>
            </a:pPr>
            <a:r>
              <a:rPr lang="en-IN" sz="2400">
                <a:solidFill>
                  <a:schemeClr val="tx1"/>
                </a:solidFill>
                <a:latin typeface="Arial" pitchFamily="34" charset="0"/>
                <a:cs typeface="Arial" pitchFamily="34" charset="0"/>
              </a:rPr>
              <a:t>Eco-friendly </a:t>
            </a:r>
            <a:r>
              <a:rPr lang="en-IN" sz="2400" smtClean="0">
                <a:solidFill>
                  <a:schemeClr val="tx1"/>
                </a:solidFill>
                <a:latin typeface="Arial" pitchFamily="34" charset="0"/>
                <a:cs typeface="Arial" pitchFamily="34" charset="0"/>
              </a:rPr>
              <a:t>customers </a:t>
            </a:r>
            <a:r>
              <a:rPr lang="en-IN" sz="2400" dirty="0">
                <a:solidFill>
                  <a:schemeClr val="tx1"/>
                </a:solidFill>
                <a:latin typeface="Arial" pitchFamily="34" charset="0"/>
                <a:cs typeface="Arial" pitchFamily="34" charset="0"/>
              </a:rPr>
              <a:t>that focus on durable, environmental-friendly services (Cooper-</a:t>
            </a:r>
            <a:r>
              <a:rPr lang="en-IN" sz="2400" dirty="0" err="1">
                <a:solidFill>
                  <a:schemeClr val="tx1"/>
                </a:solidFill>
                <a:latin typeface="Arial" pitchFamily="34" charset="0"/>
                <a:cs typeface="Arial" pitchFamily="34" charset="0"/>
              </a:rPr>
              <a:t>Ordoñez</a:t>
            </a:r>
            <a:r>
              <a:rPr lang="en-IN" sz="2400" dirty="0">
                <a:solidFill>
                  <a:schemeClr val="tx1"/>
                </a:solidFill>
                <a:latin typeface="Arial" pitchFamily="34" charset="0"/>
                <a:cs typeface="Arial" pitchFamily="34" charset="0"/>
              </a:rPr>
              <a:t> et al., 2019).</a:t>
            </a:r>
          </a:p>
          <a:p>
            <a:pPr algn="just"/>
            <a:endParaRPr lang="en-IN"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786227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3546323"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SWOT </a:t>
            </a:r>
            <a:r>
              <a:rPr lang="en-IN" b="1" dirty="0" smtClean="0">
                <a:solidFill>
                  <a:schemeClr val="tx1"/>
                </a:solidFill>
                <a:latin typeface="Times New Roman" panose="02020603050405020304" pitchFamily="18" charset="0"/>
                <a:cs typeface="Times New Roman" panose="02020603050405020304" pitchFamily="18" charset="0"/>
              </a:rPr>
              <a:t>Analysis</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665914"/>
            <a:ext cx="8989180" cy="3880773"/>
          </a:xfrm>
        </p:spPr>
        <p:txBody>
          <a:bodyPr>
            <a:normAutofit/>
          </a:bodyPr>
          <a:lstStyle/>
          <a:p>
            <a:pPr algn="just"/>
            <a:r>
              <a:rPr lang="en-IN" sz="2400" dirty="0">
                <a:solidFill>
                  <a:schemeClr val="tx1"/>
                </a:solidFill>
                <a:latin typeface="Arial" pitchFamily="34" charset="0"/>
                <a:cs typeface="Arial" pitchFamily="34" charset="0"/>
              </a:rPr>
              <a:t>The salon's strengths include high-quality services and a wellness-focused </a:t>
            </a:r>
            <a:r>
              <a:rPr lang="en-IN" sz="2400" dirty="0" smtClean="0">
                <a:solidFill>
                  <a:schemeClr val="tx1"/>
                </a:solidFill>
                <a:latin typeface="Arial" pitchFamily="34" charset="0"/>
                <a:cs typeface="Arial" pitchFamily="34" charset="0"/>
              </a:rPr>
              <a:t>approach,</a:t>
            </a:r>
          </a:p>
          <a:p>
            <a:pPr algn="just"/>
            <a:r>
              <a:rPr lang="en-IN" sz="2400" dirty="0" smtClean="0">
                <a:solidFill>
                  <a:schemeClr val="tx1"/>
                </a:solidFill>
                <a:latin typeface="Arial" pitchFamily="34" charset="0"/>
                <a:cs typeface="Arial" pitchFamily="34" charset="0"/>
              </a:rPr>
              <a:t>Weaknesses </a:t>
            </a:r>
            <a:r>
              <a:rPr lang="en-IN" sz="2400" dirty="0">
                <a:solidFill>
                  <a:schemeClr val="tx1"/>
                </a:solidFill>
                <a:latin typeface="Arial" pitchFamily="34" charset="0"/>
                <a:cs typeface="Arial" pitchFamily="34" charset="0"/>
              </a:rPr>
              <a:t>include limited brand recognition. </a:t>
            </a:r>
            <a:endParaRPr lang="en-IN" sz="2400" dirty="0" smtClean="0">
              <a:solidFill>
                <a:schemeClr val="tx1"/>
              </a:solidFill>
              <a:latin typeface="Arial" pitchFamily="34" charset="0"/>
              <a:cs typeface="Arial" pitchFamily="34" charset="0"/>
            </a:endParaRPr>
          </a:p>
          <a:p>
            <a:pPr algn="just"/>
            <a:r>
              <a:rPr lang="en-IN" sz="2400" dirty="0" smtClean="0">
                <a:solidFill>
                  <a:schemeClr val="tx1"/>
                </a:solidFill>
                <a:latin typeface="Arial" pitchFamily="34" charset="0"/>
                <a:cs typeface="Arial" pitchFamily="34" charset="0"/>
              </a:rPr>
              <a:t>Opportunities </a:t>
            </a:r>
            <a:r>
              <a:rPr lang="en-IN" sz="2400" dirty="0">
                <a:solidFill>
                  <a:schemeClr val="tx1"/>
                </a:solidFill>
                <a:latin typeface="Arial" pitchFamily="34" charset="0"/>
                <a:cs typeface="Arial" pitchFamily="34" charset="0"/>
              </a:rPr>
              <a:t>lie in the growing wellness trend and expansion potential (</a:t>
            </a:r>
            <a:r>
              <a:rPr lang="en-IN" sz="2400" dirty="0" err="1">
                <a:solidFill>
                  <a:schemeClr val="tx1"/>
                </a:solidFill>
                <a:latin typeface="Arial" pitchFamily="34" charset="0"/>
                <a:cs typeface="Arial" pitchFamily="34" charset="0"/>
              </a:rPr>
              <a:t>Puyt</a:t>
            </a:r>
            <a:r>
              <a:rPr lang="en-IN" sz="2400" dirty="0">
                <a:solidFill>
                  <a:schemeClr val="tx1"/>
                </a:solidFill>
                <a:latin typeface="Arial" pitchFamily="34" charset="0"/>
                <a:cs typeface="Arial" pitchFamily="34" charset="0"/>
              </a:rPr>
              <a:t> et al., 2020). </a:t>
            </a:r>
            <a:endParaRPr lang="en-IN" sz="2400" dirty="0" smtClean="0">
              <a:solidFill>
                <a:schemeClr val="tx1"/>
              </a:solidFill>
              <a:latin typeface="Arial" pitchFamily="34" charset="0"/>
              <a:cs typeface="Arial" pitchFamily="34" charset="0"/>
            </a:endParaRPr>
          </a:p>
          <a:p>
            <a:pPr algn="just"/>
            <a:r>
              <a:rPr lang="en-IN" sz="2400" dirty="0" smtClean="0">
                <a:solidFill>
                  <a:schemeClr val="tx1"/>
                </a:solidFill>
                <a:latin typeface="Arial" pitchFamily="34" charset="0"/>
                <a:cs typeface="Arial" pitchFamily="34" charset="0"/>
              </a:rPr>
              <a:t>Threats </a:t>
            </a:r>
            <a:r>
              <a:rPr lang="en-IN" sz="2400" dirty="0">
                <a:solidFill>
                  <a:schemeClr val="tx1"/>
                </a:solidFill>
                <a:latin typeface="Arial" pitchFamily="34" charset="0"/>
                <a:cs typeface="Arial" pitchFamily="34" charset="0"/>
              </a:rPr>
              <a:t>include competition and economic downturns affecting discretionary spending.</a:t>
            </a:r>
          </a:p>
          <a:p>
            <a:pPr algn="just"/>
            <a:endParaRPr lang="en-IN"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679692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smtClean="0">
                <a:solidFill>
                  <a:schemeClr val="tx1"/>
                </a:solidFill>
              </a:rPr>
              <a:t>HRM Strategy</a:t>
            </a:r>
            <a:endParaRPr lang="en-GB" b="1">
              <a:solidFill>
                <a:schemeClr val="tx1"/>
              </a:solidFill>
            </a:endParaRPr>
          </a:p>
        </p:txBody>
      </p:sp>
      <p:sp>
        <p:nvSpPr>
          <p:cNvPr id="3" name="Content Placeholder 2"/>
          <p:cNvSpPr>
            <a:spLocks noGrp="1"/>
          </p:cNvSpPr>
          <p:nvPr>
            <p:ph idx="1"/>
          </p:nvPr>
        </p:nvSpPr>
        <p:spPr/>
        <p:txBody>
          <a:bodyPr/>
          <a:lstStyle/>
          <a:p>
            <a:r>
              <a:rPr lang="en-GB" sz="2400" b="1" smtClean="0">
                <a:latin typeface="Arial" pitchFamily="34" charset="0"/>
                <a:cs typeface="Arial" pitchFamily="34" charset="0"/>
              </a:rPr>
              <a:t>Staffing Plan: 8 Staff by Year 1</a:t>
            </a:r>
            <a:endParaRPr lang="en-GB" sz="2400" smtClean="0">
              <a:latin typeface="Arial" pitchFamily="34" charset="0"/>
              <a:cs typeface="Arial" pitchFamily="34" charset="0"/>
            </a:endParaRPr>
          </a:p>
          <a:p>
            <a:r>
              <a:rPr lang="en-GB" sz="2400" smtClean="0">
                <a:latin typeface="Arial" pitchFamily="34" charset="0"/>
                <a:cs typeface="Arial" pitchFamily="34" charset="0"/>
              </a:rPr>
              <a:t>Manager, Nail Tech, Skincare Specialist, Massage Therapist</a:t>
            </a:r>
          </a:p>
          <a:p>
            <a:r>
              <a:rPr lang="en-GB" sz="2400" smtClean="0">
                <a:latin typeface="Arial" pitchFamily="34" charset="0"/>
                <a:cs typeface="Arial" pitchFamily="34" charset="0"/>
              </a:rPr>
              <a:t>Admin/Receptionist, General Therapists, Brow/Waxing Specialist</a:t>
            </a:r>
          </a:p>
          <a:p>
            <a:r>
              <a:rPr lang="en-GB" sz="2400" b="1" smtClean="0">
                <a:latin typeface="Arial" pitchFamily="34" charset="0"/>
                <a:cs typeface="Arial" pitchFamily="34" charset="0"/>
              </a:rPr>
              <a:t>Recruitment Sources:</a:t>
            </a:r>
            <a:endParaRPr lang="en-GB" sz="2400" smtClean="0">
              <a:latin typeface="Arial" pitchFamily="34" charset="0"/>
              <a:cs typeface="Arial" pitchFamily="34" charset="0"/>
            </a:endParaRPr>
          </a:p>
          <a:p>
            <a:r>
              <a:rPr lang="en-GB" sz="2400" smtClean="0">
                <a:latin typeface="Arial" pitchFamily="34" charset="0"/>
                <a:cs typeface="Arial" pitchFamily="34" charset="0"/>
              </a:rPr>
              <a:t>Local NVQ colleges</a:t>
            </a:r>
          </a:p>
          <a:p>
            <a:r>
              <a:rPr lang="en-GB" sz="2400" smtClean="0">
                <a:latin typeface="Arial" pitchFamily="34" charset="0"/>
                <a:cs typeface="Arial" pitchFamily="34" charset="0"/>
              </a:rPr>
              <a:t>Industry job boards &amp; social media</a:t>
            </a:r>
          </a:p>
          <a:p>
            <a:pPr>
              <a:buNone/>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GB" b="1" dirty="0">
                <a:solidFill>
                  <a:schemeClr val="tx1"/>
                </a:solidFill>
                <a:latin typeface="Times New Roman" panose="02020603050405020304" pitchFamily="18" charset="0"/>
                <a:cs typeface="Times New Roman" panose="02020603050405020304" pitchFamily="18" charset="0"/>
              </a:rPr>
              <a:t>12-Month Marketing Strategy &amp; Branding</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pic>
        <p:nvPicPr>
          <p:cNvPr id="5" name="Picture 4" descr="C:\Users\User\Desktop\Beauty Salon.png"/>
          <p:cNvPicPr/>
          <p:nvPr/>
        </p:nvPicPr>
        <p:blipFill>
          <a:blip r:embed="rId3" cstate="print"/>
          <a:srcRect/>
          <a:stretch>
            <a:fillRect/>
          </a:stretch>
        </p:blipFill>
        <p:spPr bwMode="auto">
          <a:xfrm>
            <a:off x="9525000" y="1162050"/>
            <a:ext cx="2362200" cy="2305050"/>
          </a:xfrm>
          <a:prstGeom prst="rect">
            <a:avLst/>
          </a:prstGeom>
          <a:noFill/>
          <a:ln w="9525">
            <a:noFill/>
            <a:miter lim="800000"/>
            <a:headEnd/>
            <a:tailEnd/>
          </a:ln>
        </p:spPr>
      </p:pic>
      <p:pic>
        <p:nvPicPr>
          <p:cNvPr id="1027" name="Picture 3" descr="C:\Users\User\Desktop\2.png"/>
          <p:cNvPicPr>
            <a:picLocks noGrp="1" noChangeAspect="1" noChangeArrowheads="1"/>
          </p:cNvPicPr>
          <p:nvPr>
            <p:ph idx="1"/>
          </p:nvPr>
        </p:nvPicPr>
        <p:blipFill>
          <a:blip r:embed="rId4"/>
          <a:srcRect/>
          <a:stretch>
            <a:fillRect/>
          </a:stretch>
        </p:blipFill>
        <p:spPr bwMode="auto">
          <a:xfrm>
            <a:off x="9525926" y="3587750"/>
            <a:ext cx="2418423" cy="2355850"/>
          </a:xfrm>
          <a:prstGeom prst="rect">
            <a:avLst/>
          </a:prstGeom>
          <a:noFill/>
        </p:spPr>
      </p:pic>
      <p:sp>
        <p:nvSpPr>
          <p:cNvPr id="7" name="Rectangle 6"/>
          <p:cNvSpPr/>
          <p:nvPr/>
        </p:nvSpPr>
        <p:spPr>
          <a:xfrm>
            <a:off x="438150" y="1562100"/>
            <a:ext cx="8858250" cy="5262979"/>
          </a:xfrm>
          <a:prstGeom prst="rect">
            <a:avLst/>
          </a:prstGeom>
        </p:spPr>
        <p:txBody>
          <a:bodyPr wrap="square">
            <a:spAutoFit/>
          </a:bodyPr>
          <a:lstStyle/>
          <a:p>
            <a:pPr algn="just"/>
            <a:r>
              <a:rPr lang="en-IN" sz="2400" b="1" smtClean="0">
                <a:latin typeface="Arial" pitchFamily="34" charset="0"/>
                <a:cs typeface="Arial" pitchFamily="34" charset="0"/>
              </a:rPr>
              <a:t>First 6 Months</a:t>
            </a:r>
            <a:r>
              <a:rPr lang="en-IN" sz="2400" smtClean="0">
                <a:latin typeface="Arial" pitchFamily="34" charset="0"/>
                <a:cs typeface="Arial" pitchFamily="34" charset="0"/>
              </a:rPr>
              <a:t>:</a:t>
            </a:r>
          </a:p>
          <a:p>
            <a:pPr lvl="0" algn="just"/>
            <a:r>
              <a:rPr lang="en-IN" sz="2400" smtClean="0">
                <a:latin typeface="Arial" pitchFamily="34" charset="0"/>
                <a:cs typeface="Arial" pitchFamily="34" charset="0"/>
              </a:rPr>
              <a:t>Instagram/Facebook campaigns with Reels, posts, and promotions</a:t>
            </a:r>
          </a:p>
          <a:p>
            <a:pPr lvl="0" algn="just"/>
            <a:r>
              <a:rPr lang="en-IN" sz="2400" smtClean="0">
                <a:latin typeface="Arial" pitchFamily="34" charset="0"/>
                <a:cs typeface="Arial" pitchFamily="34" charset="0"/>
              </a:rPr>
              <a:t>Giveaways like “Win a Spa Day for Two”</a:t>
            </a:r>
          </a:p>
          <a:p>
            <a:pPr lvl="0" algn="just"/>
            <a:r>
              <a:rPr lang="en-IN" sz="2400" smtClean="0">
                <a:latin typeface="Arial" pitchFamily="34" charset="0"/>
                <a:cs typeface="Arial" pitchFamily="34" charset="0"/>
              </a:rPr>
              <a:t>Collaborations with local influencers</a:t>
            </a:r>
          </a:p>
          <a:p>
            <a:pPr algn="just"/>
            <a:r>
              <a:rPr lang="en-IN" sz="2400" smtClean="0">
                <a:latin typeface="Arial" pitchFamily="34" charset="0"/>
                <a:cs typeface="Arial" pitchFamily="34" charset="0"/>
              </a:rPr>
              <a:t>Flyers &amp; business cards distributed in local gyms, yoga studios, and cafes </a:t>
            </a:r>
            <a:r>
              <a:rPr lang="en-GB" sz="2400" smtClean="0">
                <a:latin typeface="Arial" pitchFamily="34" charset="0"/>
                <a:cs typeface="Arial" pitchFamily="34" charset="0"/>
              </a:rPr>
              <a:t>(Jenifer and Nawangpalupi,  2024)</a:t>
            </a:r>
            <a:r>
              <a:rPr lang="en-US" sz="2400" smtClean="0">
                <a:latin typeface="Arial" pitchFamily="34" charset="0"/>
                <a:cs typeface="Arial" pitchFamily="34" charset="0"/>
              </a:rPr>
              <a:t>.</a:t>
            </a:r>
            <a:endParaRPr lang="en-IN" sz="2400" smtClean="0">
              <a:latin typeface="Arial" pitchFamily="34" charset="0"/>
              <a:cs typeface="Arial" pitchFamily="34" charset="0"/>
            </a:endParaRPr>
          </a:p>
          <a:p>
            <a:pPr lvl="0" algn="just"/>
            <a:r>
              <a:rPr lang="en-IN" sz="2400" smtClean="0">
                <a:latin typeface="Arial" pitchFamily="34" charset="0"/>
                <a:cs typeface="Arial" pitchFamily="34" charset="0"/>
              </a:rPr>
              <a:t>Branding with soft gold and pastel tones, tagline “Self-care never looked this good”</a:t>
            </a:r>
          </a:p>
          <a:p>
            <a:pPr algn="just"/>
            <a:r>
              <a:rPr lang="en-IN" sz="2400" smtClean="0">
                <a:latin typeface="Arial" pitchFamily="34" charset="0"/>
                <a:cs typeface="Arial" pitchFamily="34" charset="0"/>
              </a:rPr>
              <a:t> </a:t>
            </a:r>
            <a:r>
              <a:rPr lang="en-IN" sz="2400" b="1" smtClean="0">
                <a:latin typeface="Arial" pitchFamily="34" charset="0"/>
                <a:cs typeface="Arial" pitchFamily="34" charset="0"/>
              </a:rPr>
              <a:t>Months 7–12</a:t>
            </a:r>
            <a:r>
              <a:rPr lang="en-IN" sz="2400" smtClean="0">
                <a:latin typeface="Arial" pitchFamily="34" charset="0"/>
                <a:cs typeface="Arial" pitchFamily="34" charset="0"/>
              </a:rPr>
              <a:t>:</a:t>
            </a:r>
          </a:p>
          <a:p>
            <a:pPr lvl="0" algn="just"/>
            <a:r>
              <a:rPr lang="en-IN" sz="2400" smtClean="0">
                <a:latin typeface="Arial" pitchFamily="34" charset="0"/>
                <a:cs typeface="Arial" pitchFamily="34" charset="0"/>
              </a:rPr>
              <a:t>Referral programs to encourage word-of-mouth marketing</a:t>
            </a:r>
          </a:p>
          <a:p>
            <a:pPr lvl="0" algn="just"/>
            <a:r>
              <a:rPr lang="en-IN" sz="2400" smtClean="0">
                <a:latin typeface="Arial" pitchFamily="34" charset="0"/>
                <a:cs typeface="Arial" pitchFamily="34" charset="0"/>
              </a:rPr>
              <a:t>Seasonal promotions introducing new treatments/packages</a:t>
            </a:r>
          </a:p>
          <a:p>
            <a:pPr lvl="0" algn="just"/>
            <a:r>
              <a:rPr lang="en-IN" sz="2400" smtClean="0">
                <a:latin typeface="Arial" pitchFamily="34" charset="0"/>
                <a:cs typeface="Arial" pitchFamily="34" charset="0"/>
              </a:rPr>
              <a:t>Email newsletters with exclusive offers, appointment reminders, and beauty tips</a:t>
            </a:r>
            <a:endParaRPr lang="en-GB" sz="2400">
              <a:latin typeface="Arial" pitchFamily="34" charset="0"/>
              <a:cs typeface="Arial" pitchFamily="34" charset="0"/>
            </a:endParaRPr>
          </a:p>
        </p:txBody>
      </p:sp>
    </p:spTree>
    <p:extLst>
      <p:ext uri="{BB962C8B-B14F-4D97-AF65-F5344CB8AC3E}">
        <p14:creationId xmlns:p14="http://schemas.microsoft.com/office/powerpoint/2010/main" xmlns="" val="583611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444895" cy="1320800"/>
          </a:xfrm>
        </p:spPr>
        <p:txBody>
          <a:bodyPr>
            <a:normAutofit/>
          </a:bodyPr>
          <a:lstStyle/>
          <a:p>
            <a:pPr algn="just"/>
            <a:r>
              <a:rPr lang="en-IN" b="1" dirty="0">
                <a:solidFill>
                  <a:schemeClr val="tx1"/>
                </a:solidFill>
                <a:latin typeface="Times New Roman" panose="02020603050405020304" pitchFamily="18" charset="0"/>
                <a:cs typeface="Times New Roman" panose="02020603050405020304" pitchFamily="18" charset="0"/>
              </a:rPr>
              <a:t>Financial Overview and Investment Plan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1463903"/>
            <a:ext cx="9511695" cy="5394097"/>
          </a:xfrm>
        </p:spPr>
        <p:txBody>
          <a:bodyPr>
            <a:noAutofit/>
          </a:bodyPr>
          <a:lstStyle/>
          <a:p>
            <a:pPr lvl="0" algn="just"/>
            <a:r>
              <a:rPr lang="en-IN" sz="2000" dirty="0" err="1">
                <a:solidFill>
                  <a:schemeClr val="tx1"/>
                </a:solidFill>
                <a:latin typeface="Times New Roman" panose="02020603050405020304" pitchFamily="18" charset="0"/>
                <a:cs typeface="Times New Roman" panose="02020603050405020304" pitchFamily="18" charset="0"/>
              </a:rPr>
              <a:t>Startup</a:t>
            </a:r>
            <a:r>
              <a:rPr lang="en-IN" sz="2000" dirty="0">
                <a:solidFill>
                  <a:schemeClr val="tx1"/>
                </a:solidFill>
                <a:latin typeface="Times New Roman" panose="02020603050405020304" pitchFamily="18" charset="0"/>
                <a:cs typeface="Times New Roman" panose="02020603050405020304" pitchFamily="18" charset="0"/>
              </a:rPr>
              <a:t> </a:t>
            </a:r>
            <a:r>
              <a:rPr lang="en-IN" sz="2000" dirty="0">
                <a:solidFill>
                  <a:schemeClr val="tx1"/>
                </a:solidFill>
                <a:latin typeface="Arial" pitchFamily="34" charset="0"/>
                <a:cs typeface="Arial" pitchFamily="34" charset="0"/>
              </a:rPr>
              <a:t>Costs:</a:t>
            </a:r>
          </a:p>
          <a:p>
            <a:pPr lvl="1" algn="just"/>
            <a:r>
              <a:rPr lang="en-IN" sz="2000" dirty="0">
                <a:solidFill>
                  <a:schemeClr val="tx1"/>
                </a:solidFill>
                <a:latin typeface="Arial" pitchFamily="34" charset="0"/>
                <a:cs typeface="Arial" pitchFamily="34" charset="0"/>
              </a:rPr>
              <a:t>Premises Lease &amp; Renovation: £10,000</a:t>
            </a:r>
          </a:p>
          <a:p>
            <a:pPr lvl="1" algn="just"/>
            <a:r>
              <a:rPr lang="en-IN" sz="2000" dirty="0">
                <a:solidFill>
                  <a:schemeClr val="tx1"/>
                </a:solidFill>
                <a:latin typeface="Arial" pitchFamily="34" charset="0"/>
                <a:cs typeface="Arial" pitchFamily="34" charset="0"/>
              </a:rPr>
              <a:t>Equipment &amp; Inventory: £10,000</a:t>
            </a:r>
          </a:p>
          <a:p>
            <a:pPr lvl="1" algn="just"/>
            <a:r>
              <a:rPr lang="en-IN" sz="2000" dirty="0">
                <a:solidFill>
                  <a:schemeClr val="tx1"/>
                </a:solidFill>
                <a:latin typeface="Arial" pitchFamily="34" charset="0"/>
                <a:cs typeface="Arial" pitchFamily="34" charset="0"/>
              </a:rPr>
              <a:t>Marketing &amp; Branding: £3,000</a:t>
            </a:r>
          </a:p>
          <a:p>
            <a:pPr lvl="1" algn="just"/>
            <a:r>
              <a:rPr lang="en-IN" sz="2000" dirty="0">
                <a:solidFill>
                  <a:schemeClr val="tx1"/>
                </a:solidFill>
                <a:latin typeface="Arial" pitchFamily="34" charset="0"/>
                <a:cs typeface="Arial" pitchFamily="34" charset="0"/>
              </a:rPr>
              <a:t>Staff Salaries (Month 1): £5,000</a:t>
            </a:r>
          </a:p>
          <a:p>
            <a:pPr lvl="1" algn="just"/>
            <a:r>
              <a:rPr lang="en-IN" sz="2000" dirty="0">
                <a:solidFill>
                  <a:schemeClr val="tx1"/>
                </a:solidFill>
                <a:latin typeface="Arial" pitchFamily="34" charset="0"/>
                <a:cs typeface="Arial" pitchFamily="34" charset="0"/>
              </a:rPr>
              <a:t>Insurance, Licenses, Legal: £2,000</a:t>
            </a:r>
          </a:p>
          <a:p>
            <a:pPr lvl="1" algn="just"/>
            <a:r>
              <a:rPr lang="en-IN" sz="2000" dirty="0">
                <a:solidFill>
                  <a:schemeClr val="tx1"/>
                </a:solidFill>
                <a:latin typeface="Arial" pitchFamily="34" charset="0"/>
                <a:cs typeface="Arial" pitchFamily="34" charset="0"/>
              </a:rPr>
              <a:t>Contingency: £3,000</a:t>
            </a:r>
          </a:p>
          <a:p>
            <a:pPr lvl="1" algn="just"/>
            <a:r>
              <a:rPr lang="en-IN" sz="2000" dirty="0">
                <a:solidFill>
                  <a:schemeClr val="tx1"/>
                </a:solidFill>
                <a:latin typeface="Arial" pitchFamily="34" charset="0"/>
                <a:cs typeface="Arial" pitchFamily="34" charset="0"/>
              </a:rPr>
              <a:t>Total Initial Investment: £33,000</a:t>
            </a:r>
          </a:p>
          <a:p>
            <a:pPr lvl="0" algn="just"/>
            <a:r>
              <a:rPr lang="en-IN" sz="2000" dirty="0">
                <a:solidFill>
                  <a:schemeClr val="tx1"/>
                </a:solidFill>
                <a:latin typeface="Arial" pitchFamily="34" charset="0"/>
                <a:cs typeface="Arial" pitchFamily="34" charset="0"/>
              </a:rPr>
              <a:t>Finance Sources:</a:t>
            </a:r>
          </a:p>
          <a:p>
            <a:pPr lvl="1" algn="just"/>
            <a:r>
              <a:rPr lang="en-IN" sz="2000" dirty="0">
                <a:solidFill>
                  <a:schemeClr val="tx1"/>
                </a:solidFill>
                <a:latin typeface="Arial" pitchFamily="34" charset="0"/>
                <a:cs typeface="Arial" pitchFamily="34" charset="0"/>
              </a:rPr>
              <a:t>£20,000 from personal savings.</a:t>
            </a:r>
          </a:p>
          <a:p>
            <a:pPr lvl="1" algn="just"/>
            <a:r>
              <a:rPr lang="en-IN" sz="2000" dirty="0">
                <a:solidFill>
                  <a:schemeClr val="tx1"/>
                </a:solidFill>
                <a:latin typeface="Arial" pitchFamily="34" charset="0"/>
                <a:cs typeface="Arial" pitchFamily="34" charset="0"/>
              </a:rPr>
              <a:t>£10,000 </a:t>
            </a:r>
            <a:r>
              <a:rPr lang="en-IN" sz="2000" dirty="0" err="1">
                <a:solidFill>
                  <a:schemeClr val="tx1"/>
                </a:solidFill>
                <a:latin typeface="Arial" pitchFamily="34" charset="0"/>
                <a:cs typeface="Arial" pitchFamily="34" charset="0"/>
              </a:rPr>
              <a:t>startup</a:t>
            </a:r>
            <a:r>
              <a:rPr lang="en-IN" sz="2000" dirty="0">
                <a:solidFill>
                  <a:schemeClr val="tx1"/>
                </a:solidFill>
                <a:latin typeface="Arial" pitchFamily="34" charset="0"/>
                <a:cs typeface="Arial" pitchFamily="34" charset="0"/>
              </a:rPr>
              <a:t> loan (British Business Bank, 2024).</a:t>
            </a:r>
          </a:p>
          <a:p>
            <a:pPr lvl="1" algn="just"/>
            <a:r>
              <a:rPr lang="en-IN" sz="2000" dirty="0">
                <a:solidFill>
                  <a:schemeClr val="tx1"/>
                </a:solidFill>
                <a:latin typeface="Arial" pitchFamily="34" charset="0"/>
                <a:cs typeface="Arial" pitchFamily="34" charset="0"/>
              </a:rPr>
              <a:t>£10,000 partner contribution.</a:t>
            </a:r>
          </a:p>
          <a:p>
            <a:pPr marL="0" indent="0" algn="just">
              <a:buNone/>
            </a:pP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386512" y="2651124"/>
            <a:ext cx="2619375" cy="1743075"/>
          </a:xfrm>
          <a:prstGeom prst="rect">
            <a:avLst/>
          </a:prstGeom>
        </p:spPr>
      </p:pic>
    </p:spTree>
    <p:extLst>
      <p:ext uri="{BB962C8B-B14F-4D97-AF65-F5344CB8AC3E}">
        <p14:creationId xmlns:p14="http://schemas.microsoft.com/office/powerpoint/2010/main" xmlns="" val="1850229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390" y="208418"/>
            <a:ext cx="8140096"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Why the Angel Investor Should Invest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1391" y="1529218"/>
            <a:ext cx="9816496" cy="4762725"/>
          </a:xfrm>
        </p:spPr>
        <p:txBody>
          <a:bodyPr>
            <a:noAutofit/>
          </a:bodyPr>
          <a:lstStyle/>
          <a:p>
            <a:pPr algn="just"/>
            <a:r>
              <a:rPr lang="en-IN" sz="2000" dirty="0">
                <a:solidFill>
                  <a:schemeClr val="tx1"/>
                </a:solidFill>
                <a:latin typeface="Arial" pitchFamily="34" charset="0"/>
                <a:cs typeface="Arial" pitchFamily="34" charset="0"/>
              </a:rPr>
              <a:t>It is estimated that the UK beauty market will be worth 8.6 billion in the year 2023, a statistic that shows its growth potential</a:t>
            </a:r>
            <a:r>
              <a:rPr lang="en-IN" sz="2000" dirty="0" smtClean="0">
                <a:solidFill>
                  <a:schemeClr val="tx1"/>
                </a:solidFill>
                <a:latin typeface="Arial" pitchFamily="34" charset="0"/>
                <a:cs typeface="Arial" pitchFamily="34" charset="0"/>
              </a:rPr>
              <a:t>.</a:t>
            </a:r>
            <a:r>
              <a:rPr lang="en-IN" sz="2000" dirty="0">
                <a:solidFill>
                  <a:schemeClr val="tx1"/>
                </a:solidFill>
                <a:latin typeface="Arial" pitchFamily="34" charset="0"/>
                <a:cs typeface="Arial" pitchFamily="34" charset="0"/>
              </a:rPr>
              <a:t> </a:t>
            </a:r>
          </a:p>
          <a:p>
            <a:pPr algn="just"/>
            <a:r>
              <a:rPr lang="en-IN" sz="2000" dirty="0">
                <a:solidFill>
                  <a:schemeClr val="tx1"/>
                </a:solidFill>
                <a:latin typeface="Arial" pitchFamily="34" charset="0"/>
                <a:cs typeface="Arial" pitchFamily="34" charset="0"/>
              </a:rPr>
              <a:t>The strategy employed will be effective in the use of social media, liaising with influencers, as well as local </a:t>
            </a:r>
            <a:r>
              <a:rPr lang="en-IN" sz="2000" dirty="0" smtClean="0">
                <a:solidFill>
                  <a:schemeClr val="tx1"/>
                </a:solidFill>
                <a:latin typeface="Arial" pitchFamily="34" charset="0"/>
                <a:cs typeface="Arial" pitchFamily="34" charset="0"/>
              </a:rPr>
              <a:t>promotion </a:t>
            </a:r>
            <a:r>
              <a:rPr lang="en-GB" sz="2000" dirty="0">
                <a:solidFill>
                  <a:schemeClr val="tx1"/>
                </a:solidFill>
                <a:latin typeface="Arial" pitchFamily="34" charset="0"/>
                <a:cs typeface="Arial" pitchFamily="34" charset="0"/>
              </a:rPr>
              <a:t>(Ma and Kwon, 2021</a:t>
            </a:r>
            <a:r>
              <a:rPr lang="en-GB" sz="2000" dirty="0" smtClean="0">
                <a:solidFill>
                  <a:schemeClr val="tx1"/>
                </a:solidFill>
                <a:latin typeface="Arial" pitchFamily="34" charset="0"/>
                <a:cs typeface="Arial" pitchFamily="34" charset="0"/>
              </a:rPr>
              <a:t>)</a:t>
            </a:r>
            <a:r>
              <a:rPr lang="en-IN" sz="2000" dirty="0" smtClean="0">
                <a:solidFill>
                  <a:schemeClr val="tx1"/>
                </a:solidFill>
                <a:latin typeface="Arial" pitchFamily="34" charset="0"/>
                <a:cs typeface="Arial" pitchFamily="34" charset="0"/>
              </a:rPr>
              <a:t>.</a:t>
            </a:r>
            <a:endParaRPr lang="en-IN" sz="2000" dirty="0">
              <a:solidFill>
                <a:schemeClr val="tx1"/>
              </a:solidFill>
              <a:latin typeface="Arial" pitchFamily="34" charset="0"/>
              <a:cs typeface="Arial" pitchFamily="34" charset="0"/>
            </a:endParaRPr>
          </a:p>
          <a:p>
            <a:pPr algn="just"/>
            <a:r>
              <a:rPr lang="en-IN" sz="2000" dirty="0">
                <a:solidFill>
                  <a:schemeClr val="tx1"/>
                </a:solidFill>
                <a:latin typeface="Arial" pitchFamily="34" charset="0"/>
                <a:cs typeface="Arial" pitchFamily="34" charset="0"/>
              </a:rPr>
              <a:t>Scalability is also manifested where there is a plan to have expansion to other places following the success of the first salon</a:t>
            </a:r>
            <a:r>
              <a:rPr lang="en-IN" sz="2000" dirty="0" smtClean="0">
                <a:solidFill>
                  <a:schemeClr val="tx1"/>
                </a:solidFill>
                <a:latin typeface="Arial" pitchFamily="34" charset="0"/>
                <a:cs typeface="Arial" pitchFamily="34" charset="0"/>
              </a:rPr>
              <a:t>.</a:t>
            </a:r>
            <a:endParaRPr lang="en-IN" sz="2000" dirty="0">
              <a:solidFill>
                <a:schemeClr val="tx1"/>
              </a:solidFill>
              <a:latin typeface="Arial" pitchFamily="34" charset="0"/>
              <a:cs typeface="Arial" pitchFamily="34" charset="0"/>
            </a:endParaRPr>
          </a:p>
          <a:p>
            <a:pPr algn="just"/>
            <a:r>
              <a:rPr lang="en-IN" sz="2000" dirty="0">
                <a:solidFill>
                  <a:schemeClr val="tx1"/>
                </a:solidFill>
                <a:latin typeface="Arial" pitchFamily="34" charset="0"/>
                <a:cs typeface="Arial" pitchFamily="34" charset="0"/>
              </a:rPr>
              <a:t>The investment of 50,000 pound will </a:t>
            </a:r>
            <a:r>
              <a:rPr lang="en-IN" sz="2000">
                <a:solidFill>
                  <a:schemeClr val="tx1"/>
                </a:solidFill>
                <a:latin typeface="Arial" pitchFamily="34" charset="0"/>
                <a:cs typeface="Arial" pitchFamily="34" charset="0"/>
              </a:rPr>
              <a:t>be </a:t>
            </a:r>
            <a:r>
              <a:rPr lang="en-IN" sz="2000" smtClean="0">
                <a:solidFill>
                  <a:schemeClr val="tx1"/>
                </a:solidFill>
                <a:latin typeface="Arial" pitchFamily="34" charset="0"/>
                <a:cs typeface="Arial" pitchFamily="34" charset="0"/>
              </a:rPr>
              <a:t>utilised </a:t>
            </a:r>
            <a:r>
              <a:rPr lang="en-IN" sz="2000" dirty="0">
                <a:solidFill>
                  <a:schemeClr val="tx1"/>
                </a:solidFill>
                <a:latin typeface="Arial" pitchFamily="34" charset="0"/>
                <a:cs typeface="Arial" pitchFamily="34" charset="0"/>
              </a:rPr>
              <a:t>as</a:t>
            </a:r>
            <a:r>
              <a:rPr lang="en-IN" sz="2000" dirty="0" smtClean="0">
                <a:solidFill>
                  <a:schemeClr val="tx1"/>
                </a:solidFill>
                <a:latin typeface="Arial" pitchFamily="34" charset="0"/>
                <a:cs typeface="Arial" pitchFamily="34" charset="0"/>
              </a:rPr>
              <a:t>:</a:t>
            </a:r>
            <a:endParaRPr lang="en-IN" sz="2000" dirty="0">
              <a:solidFill>
                <a:schemeClr val="tx1"/>
              </a:solidFill>
              <a:latin typeface="Arial" pitchFamily="34" charset="0"/>
              <a:cs typeface="Arial" pitchFamily="34" charset="0"/>
            </a:endParaRPr>
          </a:p>
          <a:p>
            <a:pPr algn="just"/>
            <a:r>
              <a:rPr lang="en-IN" sz="2000" dirty="0" smtClean="0">
                <a:solidFill>
                  <a:schemeClr val="tx1"/>
                </a:solidFill>
                <a:latin typeface="Arial" pitchFamily="34" charset="0"/>
                <a:cs typeface="Arial" pitchFamily="34" charset="0"/>
              </a:rPr>
              <a:t>Employment </a:t>
            </a:r>
            <a:r>
              <a:rPr lang="en-IN" sz="2000" dirty="0">
                <a:solidFill>
                  <a:schemeClr val="tx1"/>
                </a:solidFill>
                <a:latin typeface="Arial" pitchFamily="34" charset="0"/>
                <a:cs typeface="Arial" pitchFamily="34" charset="0"/>
              </a:rPr>
              <a:t>of personnel to have a skilful </a:t>
            </a:r>
            <a:r>
              <a:rPr lang="en-IN" sz="2000" dirty="0" smtClean="0">
                <a:solidFill>
                  <a:schemeClr val="tx1"/>
                </a:solidFill>
                <a:latin typeface="Arial" pitchFamily="34" charset="0"/>
                <a:cs typeface="Arial" pitchFamily="34" charset="0"/>
              </a:rPr>
              <a:t>team</a:t>
            </a:r>
            <a:r>
              <a:rPr lang="en-IN" sz="2000" dirty="0">
                <a:solidFill>
                  <a:schemeClr val="tx1"/>
                </a:solidFill>
                <a:latin typeface="Arial" pitchFamily="34" charset="0"/>
                <a:cs typeface="Arial" pitchFamily="34" charset="0"/>
              </a:rPr>
              <a:t> </a:t>
            </a:r>
          </a:p>
          <a:p>
            <a:pPr algn="just"/>
            <a:r>
              <a:rPr lang="en-IN" sz="2000" dirty="0">
                <a:solidFill>
                  <a:schemeClr val="tx1"/>
                </a:solidFill>
                <a:latin typeface="Arial" pitchFamily="34" charset="0"/>
                <a:cs typeface="Arial" pitchFamily="34" charset="0"/>
              </a:rPr>
              <a:t>The acquisition of high-quality beauty </a:t>
            </a:r>
            <a:r>
              <a:rPr lang="en-IN" sz="2000" dirty="0" smtClean="0">
                <a:solidFill>
                  <a:schemeClr val="tx1"/>
                </a:solidFill>
                <a:latin typeface="Arial" pitchFamily="34" charset="0"/>
                <a:cs typeface="Arial" pitchFamily="34" charset="0"/>
              </a:rPr>
              <a:t>devices</a:t>
            </a:r>
            <a:endParaRPr lang="en-IN" sz="2000" dirty="0">
              <a:solidFill>
                <a:schemeClr val="tx1"/>
              </a:solidFill>
              <a:latin typeface="Arial" pitchFamily="34" charset="0"/>
              <a:cs typeface="Arial" pitchFamily="34" charset="0"/>
            </a:endParaRPr>
          </a:p>
          <a:p>
            <a:pPr algn="just"/>
            <a:r>
              <a:rPr lang="en-IN" sz="2000" dirty="0">
                <a:solidFill>
                  <a:schemeClr val="tx1"/>
                </a:solidFill>
                <a:latin typeface="Arial" pitchFamily="34" charset="0"/>
                <a:cs typeface="Arial" pitchFamily="34" charset="0"/>
              </a:rPr>
              <a:t>Increasing marketing campaigns to build a better client </a:t>
            </a:r>
            <a:r>
              <a:rPr lang="en-IN" sz="2000" dirty="0" smtClean="0">
                <a:solidFill>
                  <a:schemeClr val="tx1"/>
                </a:solidFill>
                <a:latin typeface="Arial" pitchFamily="34" charset="0"/>
                <a:cs typeface="Arial" pitchFamily="34" charset="0"/>
              </a:rPr>
              <a:t>base </a:t>
            </a:r>
            <a:r>
              <a:rPr lang="en-GB" sz="2000" dirty="0">
                <a:solidFill>
                  <a:schemeClr val="tx1"/>
                </a:solidFill>
                <a:latin typeface="Arial" pitchFamily="34" charset="0"/>
                <a:cs typeface="Arial" pitchFamily="34" charset="0"/>
              </a:rPr>
              <a:t>(Lee and Kwon, 2022</a:t>
            </a:r>
            <a:r>
              <a:rPr lang="en-GB" sz="2000" dirty="0" smtClean="0">
                <a:solidFill>
                  <a:schemeClr val="tx1"/>
                </a:solidFill>
                <a:latin typeface="Arial" pitchFamily="34" charset="0"/>
                <a:cs typeface="Arial" pitchFamily="34" charset="0"/>
              </a:rPr>
              <a:t>)</a:t>
            </a:r>
            <a:r>
              <a:rPr lang="en-US" sz="2000" dirty="0">
                <a:solidFill>
                  <a:schemeClr val="tx1"/>
                </a:solidFill>
                <a:latin typeface="Arial" pitchFamily="34" charset="0"/>
                <a:cs typeface="Arial" pitchFamily="34" charset="0"/>
              </a:rPr>
              <a:t>.</a:t>
            </a:r>
            <a:endParaRPr lang="en-IN" sz="2000" dirty="0">
              <a:solidFill>
                <a:schemeClr val="tx1"/>
              </a:solidFill>
              <a:latin typeface="Arial" pitchFamily="34" charset="0"/>
              <a:cs typeface="Arial" pitchFamily="34" charset="0"/>
            </a:endParaRPr>
          </a:p>
          <a:p>
            <a:pPr algn="just"/>
            <a:r>
              <a:rPr lang="en-IN" sz="2000" dirty="0">
                <a:solidFill>
                  <a:schemeClr val="tx1"/>
                </a:solidFill>
                <a:latin typeface="Arial" pitchFamily="34" charset="0"/>
                <a:cs typeface="Arial" pitchFamily="34" charset="0"/>
              </a:rPr>
              <a:t>The investment will help grow the business and make profits and will have a good pay off.</a:t>
            </a:r>
          </a:p>
          <a:p>
            <a:pPr marL="0" indent="0" algn="just">
              <a:buNone/>
            </a:pPr>
            <a:endParaRPr lang="en-IN"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96220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4373637"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Conclusion</a:t>
            </a:r>
            <a:br>
              <a:rPr lang="en-IN" b="1"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buNone/>
            </a:pPr>
            <a:r>
              <a:rPr lang="en-IN" sz="2400" smtClean="0">
                <a:solidFill>
                  <a:schemeClr val="tx1"/>
                </a:solidFill>
                <a:latin typeface="Arial" pitchFamily="34" charset="0"/>
                <a:cs typeface="Arial" pitchFamily="34" charset="0"/>
              </a:rPr>
              <a:t>In conclusion, </a:t>
            </a:r>
            <a:r>
              <a:rPr lang="en-IN" sz="2400" dirty="0">
                <a:solidFill>
                  <a:schemeClr val="tx1"/>
                </a:solidFill>
                <a:latin typeface="Arial" pitchFamily="34" charset="0"/>
                <a:cs typeface="Arial" pitchFamily="34" charset="0"/>
              </a:rPr>
              <a:t>Beauty Salon can deliver exclusive beauty services and wellness to their clients. The investment will lead to growth, market expansion, and sustainability of the salon in the booming industry.</a:t>
            </a:r>
          </a:p>
          <a:p>
            <a:pPr marL="0" indent="0" algn="just">
              <a:buNone/>
            </a:pPr>
            <a:endParaRPr lang="en-IN"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696386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6650" y="0"/>
            <a:ext cx="3829352" cy="1320800"/>
          </a:xfrm>
        </p:spPr>
        <p:txBody>
          <a:bodyPr/>
          <a:lstStyle/>
          <a:p>
            <a:pPr algn="just"/>
            <a:r>
              <a:rPr lang="en-IN" b="1" dirty="0">
                <a:solidFill>
                  <a:schemeClr val="tx1"/>
                </a:solidFill>
                <a:latin typeface="Times New Roman" panose="02020603050405020304" pitchFamily="18" charset="0"/>
                <a:cs typeface="Times New Roman" panose="02020603050405020304" pitchFamily="18" charset="0"/>
              </a:rPr>
              <a:t>References </a:t>
            </a:r>
            <a:r>
              <a:rPr lang="en-IN" dirty="0">
                <a:solidFill>
                  <a:schemeClr val="tx1"/>
                </a:solidFill>
                <a:latin typeface="Times New Roman" panose="02020603050405020304" pitchFamily="18" charset="0"/>
                <a:cs typeface="Times New Roman" panose="02020603050405020304" pitchFamily="18" charset="0"/>
              </a:rPr>
              <a:t/>
            </a:r>
            <a:br>
              <a:rPr lang="en-IN" dirty="0">
                <a:solidFill>
                  <a:schemeClr val="tx1"/>
                </a:solidFill>
                <a:latin typeface="Times New Roman" panose="02020603050405020304" pitchFamily="18" charset="0"/>
                <a:cs typeface="Times New Roman" panose="02020603050405020304" pitchFamily="18" charset="0"/>
              </a:rPr>
            </a:br>
            <a:r>
              <a:rPr lang="en-IN" dirty="0" smtClean="0">
                <a:solidFill>
                  <a:schemeClr val="tx1"/>
                </a:solidFill>
                <a:latin typeface="Times New Roman" panose="02020603050405020304" pitchFamily="18" charset="0"/>
                <a:cs typeface="Times New Roman" panose="02020603050405020304" pitchFamily="18" charset="0"/>
              </a:rPr>
              <a:t>Books and Journals</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00100" y="1771651"/>
            <a:ext cx="9334500" cy="4305299"/>
          </a:xfrm>
        </p:spPr>
        <p:txBody>
          <a:bodyPr>
            <a:noAutofit/>
          </a:bodyPr>
          <a:lstStyle/>
          <a:p>
            <a:pPr algn="just"/>
            <a:r>
              <a:rPr lang="en-US" sz="2000" dirty="0" err="1" smtClean="0">
                <a:solidFill>
                  <a:schemeClr val="tx1"/>
                </a:solidFill>
                <a:latin typeface="Arial" pitchFamily="34" charset="0"/>
                <a:cs typeface="Arial" pitchFamily="34" charset="0"/>
              </a:rPr>
              <a:t>Cauchi</a:t>
            </a:r>
            <a:r>
              <a:rPr lang="en-US" sz="2000" dirty="0">
                <a:solidFill>
                  <a:schemeClr val="tx1"/>
                </a:solidFill>
                <a:latin typeface="Arial" pitchFamily="34" charset="0"/>
                <a:cs typeface="Arial" pitchFamily="34" charset="0"/>
              </a:rPr>
              <a:t>, N. and </a:t>
            </a:r>
            <a:r>
              <a:rPr lang="en-US" sz="2000" dirty="0" err="1">
                <a:solidFill>
                  <a:schemeClr val="tx1"/>
                </a:solidFill>
                <a:latin typeface="Arial" pitchFamily="34" charset="0"/>
                <a:cs typeface="Arial" pitchFamily="34" charset="0"/>
              </a:rPr>
              <a:t>Falzon</a:t>
            </a:r>
            <a:r>
              <a:rPr lang="en-US" sz="2000" dirty="0">
                <a:solidFill>
                  <a:schemeClr val="tx1"/>
                </a:solidFill>
                <a:latin typeface="Arial" pitchFamily="34" charset="0"/>
                <a:cs typeface="Arial" pitchFamily="34" charset="0"/>
              </a:rPr>
              <a:t>, R. (2023). Enhancing wellbeing in beauty salons and </a:t>
            </a:r>
            <a:r>
              <a:rPr lang="en-US" sz="2000" dirty="0" smtClean="0">
                <a:solidFill>
                  <a:schemeClr val="tx1"/>
                </a:solidFill>
                <a:latin typeface="Arial" pitchFamily="34" charset="0"/>
                <a:cs typeface="Arial" pitchFamily="34" charset="0"/>
              </a:rPr>
              <a:t>	spas </a:t>
            </a:r>
            <a:r>
              <a:rPr lang="en-US" sz="2000" dirty="0">
                <a:solidFill>
                  <a:schemeClr val="tx1"/>
                </a:solidFill>
                <a:latin typeface="Arial" pitchFamily="34" charset="0"/>
                <a:cs typeface="Arial" pitchFamily="34" charset="0"/>
              </a:rPr>
              <a:t>through the integration of mindfulness and aromatherapy in beauty </a:t>
            </a:r>
            <a:r>
              <a:rPr lang="en-US" sz="2000" dirty="0" smtClean="0">
                <a:solidFill>
                  <a:schemeClr val="tx1"/>
                </a:solidFill>
                <a:latin typeface="Arial" pitchFamily="34" charset="0"/>
                <a:cs typeface="Arial" pitchFamily="34" charset="0"/>
              </a:rPr>
              <a:t>	vocational </a:t>
            </a:r>
            <a:r>
              <a:rPr lang="en-US" sz="2000" dirty="0">
                <a:solidFill>
                  <a:schemeClr val="tx1"/>
                </a:solidFill>
                <a:latin typeface="Arial" pitchFamily="34" charset="0"/>
                <a:cs typeface="Arial" pitchFamily="34" charset="0"/>
              </a:rPr>
              <a:t>education: a qualitative narrative inquiry. International Journal of </a:t>
            </a:r>
            <a:r>
              <a:rPr lang="en-US" sz="2000" dirty="0" smtClean="0">
                <a:solidFill>
                  <a:schemeClr val="tx1"/>
                </a:solidFill>
                <a:latin typeface="Arial" pitchFamily="34" charset="0"/>
                <a:cs typeface="Arial" pitchFamily="34" charset="0"/>
              </a:rPr>
              <a:t>	Spa </a:t>
            </a:r>
            <a:r>
              <a:rPr lang="en-US" sz="2000" dirty="0">
                <a:solidFill>
                  <a:schemeClr val="tx1"/>
                </a:solidFill>
                <a:latin typeface="Arial" pitchFamily="34" charset="0"/>
                <a:cs typeface="Arial" pitchFamily="34" charset="0"/>
              </a:rPr>
              <a:t>and Wellness, 6(3), pp.343-379. </a:t>
            </a:r>
            <a:r>
              <a:rPr lang="en-US" sz="2000" dirty="0" smtClean="0">
                <a:solidFill>
                  <a:schemeClr val="tx1"/>
                </a:solidFill>
                <a:latin typeface="Arial" pitchFamily="34" charset="0"/>
                <a:cs typeface="Arial" pitchFamily="34" charset="0"/>
              </a:rPr>
              <a:t>	https</a:t>
            </a:r>
            <a:r>
              <a:rPr lang="en-US" sz="2000" dirty="0">
                <a:solidFill>
                  <a:schemeClr val="tx1"/>
                </a:solidFill>
                <a:latin typeface="Arial" pitchFamily="34" charset="0"/>
                <a:cs typeface="Arial" pitchFamily="34" charset="0"/>
              </a:rPr>
              <a:t>://doi.org/10.1080/24721735.2023.2266660</a:t>
            </a:r>
          </a:p>
          <a:p>
            <a:pPr algn="just"/>
            <a:r>
              <a:rPr lang="en-US" sz="2000" dirty="0" smtClean="0">
                <a:solidFill>
                  <a:schemeClr val="tx1"/>
                </a:solidFill>
                <a:latin typeface="Arial" pitchFamily="34" charset="0"/>
                <a:cs typeface="Arial" pitchFamily="34" charset="0"/>
              </a:rPr>
              <a:t>Cooper-</a:t>
            </a:r>
            <a:r>
              <a:rPr lang="en-US" sz="2000" dirty="0" err="1" smtClean="0">
                <a:solidFill>
                  <a:schemeClr val="tx1"/>
                </a:solidFill>
                <a:latin typeface="Arial" pitchFamily="34" charset="0"/>
                <a:cs typeface="Arial" pitchFamily="34" charset="0"/>
              </a:rPr>
              <a:t>Ordoñez</a:t>
            </a:r>
            <a:r>
              <a:rPr lang="en-US" sz="2000" dirty="0">
                <a:solidFill>
                  <a:schemeClr val="tx1"/>
                </a:solidFill>
                <a:latin typeface="Arial" pitchFamily="34" charset="0"/>
                <a:cs typeface="Arial" pitchFamily="34" charset="0"/>
              </a:rPr>
              <a:t>, R.E. and </a:t>
            </a:r>
            <a:r>
              <a:rPr lang="en-US" sz="2000" dirty="0" err="1">
                <a:solidFill>
                  <a:schemeClr val="tx1"/>
                </a:solidFill>
                <a:latin typeface="Arial" pitchFamily="34" charset="0"/>
                <a:cs typeface="Arial" pitchFamily="34" charset="0"/>
              </a:rPr>
              <a:t>Altimiras</a:t>
            </a:r>
            <a:r>
              <a:rPr lang="en-US" sz="2000" dirty="0">
                <a:solidFill>
                  <a:schemeClr val="tx1"/>
                </a:solidFill>
                <a:latin typeface="Arial" pitchFamily="34" charset="0"/>
                <a:cs typeface="Arial" pitchFamily="34" charset="0"/>
              </a:rPr>
              <a:t>-Martin, A. (2019). Environmental </a:t>
            </a:r>
            <a:r>
              <a:rPr lang="en-US" sz="2000" dirty="0" smtClean="0">
                <a:solidFill>
                  <a:schemeClr val="tx1"/>
                </a:solidFill>
                <a:latin typeface="Arial" pitchFamily="34" charset="0"/>
                <a:cs typeface="Arial" pitchFamily="34" charset="0"/>
              </a:rPr>
              <a:t>	friendly </a:t>
            </a:r>
            <a:r>
              <a:rPr lang="en-US" sz="2000" dirty="0">
                <a:solidFill>
                  <a:schemeClr val="tx1"/>
                </a:solidFill>
                <a:latin typeface="Arial" pitchFamily="34" charset="0"/>
                <a:cs typeface="Arial" pitchFamily="34" charset="0"/>
              </a:rPr>
              <a:t>products and sustainable development. In Encyclopedia of </a:t>
            </a:r>
            <a:r>
              <a:rPr lang="en-US" sz="2000" dirty="0" smtClean="0">
                <a:solidFill>
                  <a:schemeClr val="tx1"/>
                </a:solidFill>
                <a:latin typeface="Arial" pitchFamily="34" charset="0"/>
                <a:cs typeface="Arial" pitchFamily="34" charset="0"/>
              </a:rPr>
              <a:t>	sustainability </a:t>
            </a:r>
            <a:r>
              <a:rPr lang="en-US" sz="2000" dirty="0">
                <a:solidFill>
                  <a:schemeClr val="tx1"/>
                </a:solidFill>
                <a:latin typeface="Arial" pitchFamily="34" charset="0"/>
                <a:cs typeface="Arial" pitchFamily="34" charset="0"/>
              </a:rPr>
              <a:t>in higher education (pp. 1-14). Springer, Cham. </a:t>
            </a:r>
            <a:r>
              <a:rPr lang="en-US" sz="2000" dirty="0" smtClean="0">
                <a:solidFill>
                  <a:schemeClr val="tx1"/>
                </a:solidFill>
                <a:latin typeface="Arial" pitchFamily="34" charset="0"/>
                <a:cs typeface="Arial" pitchFamily="34" charset="0"/>
              </a:rPr>
              <a:t>	</a:t>
            </a:r>
            <a:r>
              <a:rPr lang="en-US" sz="2000" dirty="0" smtClean="0">
                <a:solidFill>
                  <a:schemeClr val="tx1"/>
                </a:solidFill>
                <a:latin typeface="Arial" pitchFamily="34" charset="0"/>
                <a:cs typeface="Arial" pitchFamily="34" charset="0"/>
                <a:hlinkClick r:id="rId3"/>
              </a:rPr>
              <a:t>https</a:t>
            </a:r>
            <a:r>
              <a:rPr lang="en-US" sz="2000">
                <a:solidFill>
                  <a:schemeClr val="tx1"/>
                </a:solidFill>
                <a:latin typeface="Arial" pitchFamily="34" charset="0"/>
                <a:cs typeface="Arial" pitchFamily="34" charset="0"/>
                <a:hlinkClick r:id="rId3"/>
              </a:rPr>
              <a:t>://</a:t>
            </a:r>
            <a:r>
              <a:rPr lang="en-US" sz="2000" smtClean="0">
                <a:solidFill>
                  <a:schemeClr val="tx1"/>
                </a:solidFill>
                <a:latin typeface="Arial" pitchFamily="34" charset="0"/>
                <a:cs typeface="Arial" pitchFamily="34" charset="0"/>
                <a:hlinkClick r:id="rId3"/>
              </a:rPr>
              <a:t>doi.org/10.1007/978-3-319-63951-2_131-1</a:t>
            </a:r>
            <a:endParaRPr lang="en-US" sz="2000" smtClean="0">
              <a:solidFill>
                <a:schemeClr val="tx1"/>
              </a:solidFill>
              <a:latin typeface="Arial" pitchFamily="34" charset="0"/>
              <a:cs typeface="Arial" pitchFamily="34" charset="0"/>
            </a:endParaRPr>
          </a:p>
          <a:p>
            <a:pPr algn="just"/>
            <a:r>
              <a:rPr lang="en-GB" sz="2000" smtClean="0">
                <a:latin typeface="Arial" pitchFamily="34" charset="0"/>
                <a:cs typeface="Arial" pitchFamily="34" charset="0"/>
              </a:rPr>
              <a:t>British Business Bank (2024). </a:t>
            </a:r>
            <a:r>
              <a:rPr lang="en-GB" sz="2000" i="1" smtClean="0">
                <a:latin typeface="Arial" pitchFamily="34" charset="0"/>
                <a:cs typeface="Arial" pitchFamily="34" charset="0"/>
              </a:rPr>
              <a:t>Start Up Loan Scheme.</a:t>
            </a:r>
            <a:endParaRPr lang="en-US" sz="2000" dirty="0">
              <a:solidFill>
                <a:schemeClr val="tx1"/>
              </a:solidFill>
              <a:latin typeface="Arial" pitchFamily="34" charset="0"/>
              <a:cs typeface="Arial" pitchFamily="34" charset="0"/>
            </a:endParaRPr>
          </a:p>
          <a:p>
            <a:pPr algn="just"/>
            <a:r>
              <a:rPr lang="en-US" sz="2000" dirty="0" smtClean="0">
                <a:solidFill>
                  <a:schemeClr val="tx1"/>
                </a:solidFill>
                <a:latin typeface="Arial" pitchFamily="34" charset="0"/>
                <a:cs typeface="Arial" pitchFamily="34" charset="0"/>
              </a:rPr>
              <a:t>Jenifer</a:t>
            </a:r>
            <a:r>
              <a:rPr lang="en-US" sz="2000" dirty="0">
                <a:solidFill>
                  <a:schemeClr val="tx1"/>
                </a:solidFill>
                <a:latin typeface="Arial" pitchFamily="34" charset="0"/>
                <a:cs typeface="Arial" pitchFamily="34" charset="0"/>
              </a:rPr>
              <a:t>, J. and </a:t>
            </a:r>
            <a:r>
              <a:rPr lang="en-US" sz="2000" dirty="0" err="1">
                <a:solidFill>
                  <a:schemeClr val="tx1"/>
                </a:solidFill>
                <a:latin typeface="Arial" pitchFamily="34" charset="0"/>
                <a:cs typeface="Arial" pitchFamily="34" charset="0"/>
              </a:rPr>
              <a:t>Nawangpalupi</a:t>
            </a:r>
            <a:r>
              <a:rPr lang="en-US" sz="2000" dirty="0">
                <a:solidFill>
                  <a:schemeClr val="tx1"/>
                </a:solidFill>
                <a:latin typeface="Arial" pitchFamily="34" charset="0"/>
                <a:cs typeface="Arial" pitchFamily="34" charset="0"/>
              </a:rPr>
              <a:t>, C.B. (2024) NOTHING BEATS A FABULOUS 	</a:t>
            </a:r>
            <a:r>
              <a:rPr lang="en-US" sz="2000" dirty="0" smtClean="0">
                <a:solidFill>
                  <a:schemeClr val="tx1"/>
                </a:solidFill>
                <a:latin typeface="Arial" pitchFamily="34" charset="0"/>
                <a:cs typeface="Arial" pitchFamily="34" charset="0"/>
              </a:rPr>
              <a:t>POST</a:t>
            </a:r>
            <a:r>
              <a:rPr lang="en-US" sz="2000" dirty="0">
                <a:solidFill>
                  <a:schemeClr val="tx1"/>
                </a:solidFill>
                <a:latin typeface="Arial" pitchFamily="34" charset="0"/>
                <a:cs typeface="Arial" pitchFamily="34" charset="0"/>
              </a:rPr>
              <a:t>: THE INFLUENCE OF INSTAGRAM MARKETING FOR VALUE </a:t>
            </a:r>
            <a:r>
              <a:rPr lang="en-US" sz="2000" dirty="0" smtClean="0">
                <a:solidFill>
                  <a:schemeClr val="tx1"/>
                </a:solidFill>
                <a:latin typeface="Arial" pitchFamily="34" charset="0"/>
                <a:cs typeface="Arial" pitchFamily="34" charset="0"/>
              </a:rPr>
              <a:t>	CREATION </a:t>
            </a:r>
            <a:r>
              <a:rPr lang="en-US" sz="2000" dirty="0">
                <a:solidFill>
                  <a:schemeClr val="tx1"/>
                </a:solidFill>
                <a:latin typeface="Arial" pitchFamily="34" charset="0"/>
                <a:cs typeface="Arial" pitchFamily="34" charset="0"/>
              </a:rPr>
              <a:t>AND PROMOTION. International Journal of Economics, </a:t>
            </a:r>
            <a:r>
              <a:rPr lang="en-US" sz="2000" dirty="0" smtClean="0">
                <a:solidFill>
                  <a:schemeClr val="tx1"/>
                </a:solidFill>
                <a:latin typeface="Arial" pitchFamily="34" charset="0"/>
                <a:cs typeface="Arial" pitchFamily="34" charset="0"/>
              </a:rPr>
              <a:t>	Business </a:t>
            </a:r>
            <a:r>
              <a:rPr lang="en-US" sz="2000" dirty="0">
                <a:solidFill>
                  <a:schemeClr val="tx1"/>
                </a:solidFill>
                <a:latin typeface="Arial" pitchFamily="34" charset="0"/>
                <a:cs typeface="Arial" pitchFamily="34" charset="0"/>
              </a:rPr>
              <a:t>and Accounting Research (IJEBAR), 8(2). </a:t>
            </a:r>
            <a:r>
              <a:rPr lang="en-US" sz="2000" dirty="0" smtClean="0">
                <a:solidFill>
                  <a:schemeClr val="tx1"/>
                </a:solidFill>
                <a:latin typeface="Arial" pitchFamily="34" charset="0"/>
                <a:cs typeface="Arial" pitchFamily="34" charset="0"/>
              </a:rPr>
              <a:t>	https</a:t>
            </a:r>
            <a:r>
              <a:rPr lang="en-US" sz="2000" dirty="0">
                <a:solidFill>
                  <a:schemeClr val="tx1"/>
                </a:solidFill>
                <a:latin typeface="Arial" pitchFamily="34" charset="0"/>
                <a:cs typeface="Arial" pitchFamily="34" charset="0"/>
              </a:rPr>
              <a:t>://doi.org/10.29040/ijebar.v8i2.13436 </a:t>
            </a:r>
          </a:p>
          <a:p>
            <a:pPr algn="just"/>
            <a:endParaRPr lang="en-IN"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919482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6700" y="533400"/>
            <a:ext cx="9886950" cy="6324599"/>
          </a:xfrm>
        </p:spPr>
        <p:txBody>
          <a:bodyPr>
            <a:normAutofit lnSpcReduction="10000"/>
          </a:bodyPr>
          <a:lstStyle/>
          <a:p>
            <a:r>
              <a:rPr lang="en-GB" sz="2000" smtClean="0">
                <a:solidFill>
                  <a:schemeClr val="tx1"/>
                </a:solidFill>
                <a:latin typeface="Arial" pitchFamily="34" charset="0"/>
                <a:cs typeface="Arial" pitchFamily="34" charset="0"/>
              </a:rPr>
              <a:t>Lee, J. and Kwon, K.H. (2022) The significant transformation of life into health and beauty in metaverse era. </a:t>
            </a:r>
            <a:r>
              <a:rPr lang="en-US" sz="2000" smtClean="0">
                <a:solidFill>
                  <a:schemeClr val="tx1"/>
                </a:solidFill>
                <a:latin typeface="Arial" pitchFamily="34" charset="0"/>
                <a:cs typeface="Arial" pitchFamily="34" charset="0"/>
              </a:rPr>
              <a:t>Journal of Cosmetic Dermatology, 21(12), pp.6575-6583.</a:t>
            </a:r>
          </a:p>
          <a:p>
            <a:pPr lvl="0"/>
            <a:r>
              <a:rPr lang="en-GB" sz="2000" smtClean="0">
                <a:solidFill>
                  <a:schemeClr val="tx1"/>
                </a:solidFill>
                <a:latin typeface="Arial" pitchFamily="34" charset="0"/>
                <a:cs typeface="Arial" pitchFamily="34" charset="0"/>
              </a:rPr>
              <a:t>Ma, Y. and Kwon, K.H. (2021) Changes in purchasing patterns in the beauty market due to Post–COVID‐19: Literature review. </a:t>
            </a:r>
            <a:r>
              <a:rPr lang="en-US" sz="2000" smtClean="0">
                <a:solidFill>
                  <a:schemeClr val="tx1"/>
                </a:solidFill>
                <a:latin typeface="Arial" pitchFamily="34" charset="0"/>
                <a:cs typeface="Arial" pitchFamily="34" charset="0"/>
              </a:rPr>
              <a:t>Journal of cosmetic dermatology, 20(10), 	pp.3074-3079. </a:t>
            </a:r>
            <a:r>
              <a:rPr lang="en-US" sz="2000" u="sng" smtClean="0">
                <a:solidFill>
                  <a:schemeClr val="tx1"/>
                </a:solidFill>
                <a:latin typeface="Arial" pitchFamily="34" charset="0"/>
                <a:cs typeface="Arial" pitchFamily="34" charset="0"/>
                <a:hlinkClick r:id="rId2"/>
              </a:rPr>
              <a:t>https://doi.org/10.1111/jocd.14357</a:t>
            </a:r>
            <a:r>
              <a:rPr lang="en-GB" sz="2000" smtClean="0">
                <a:solidFill>
                  <a:schemeClr val="tx1"/>
                </a:solidFill>
                <a:latin typeface="Arial" pitchFamily="34" charset="0"/>
                <a:cs typeface="Arial" pitchFamily="34" charset="0"/>
              </a:rPr>
              <a:t> </a:t>
            </a:r>
            <a:endParaRPr lang="en-US" sz="2000" smtClean="0">
              <a:solidFill>
                <a:schemeClr val="tx1"/>
              </a:solidFill>
              <a:latin typeface="Arial" pitchFamily="34" charset="0"/>
              <a:cs typeface="Arial" pitchFamily="34" charset="0"/>
            </a:endParaRPr>
          </a:p>
          <a:p>
            <a:pPr lvl="0"/>
            <a:r>
              <a:rPr lang="en-GB" sz="2000" smtClean="0">
                <a:latin typeface="Arial" pitchFamily="34" charset="0"/>
                <a:cs typeface="Arial" pitchFamily="34" charset="0"/>
              </a:rPr>
              <a:t>Nathisarasia, K., &amp; Nayve Jr, R. M. (2024). The application of strategic management in enhancing business sustainability of franchises in the beauty salon industry: A business study on Haircode Salon. </a:t>
            </a:r>
            <a:r>
              <a:rPr lang="en-GB" sz="2000" i="1" smtClean="0">
                <a:latin typeface="Arial" pitchFamily="34" charset="0"/>
                <a:cs typeface="Arial" pitchFamily="34" charset="0"/>
              </a:rPr>
              <a:t>Ekonomis: Journal of Economics and Business</a:t>
            </a:r>
            <a:r>
              <a:rPr lang="en-GB" sz="2000" smtClean="0">
                <a:latin typeface="Arial" pitchFamily="34" charset="0"/>
                <a:cs typeface="Arial" pitchFamily="34" charset="0"/>
              </a:rPr>
              <a:t>, 8(2), 1919–1926. </a:t>
            </a:r>
            <a:r>
              <a:rPr lang="en-GB" sz="2000" smtClean="0">
                <a:latin typeface="Arial" pitchFamily="34" charset="0"/>
                <a:cs typeface="Arial" pitchFamily="34" charset="0"/>
                <a:hlinkClick r:id="rId3"/>
              </a:rPr>
              <a:t>https://doi.org/10.33087/ekonomis.v8i2.2139</a:t>
            </a:r>
            <a:endParaRPr lang="en-GB" sz="2000" smtClean="0">
              <a:latin typeface="Arial" pitchFamily="34" charset="0"/>
              <a:cs typeface="Arial" pitchFamily="34" charset="0"/>
            </a:endParaRPr>
          </a:p>
          <a:p>
            <a:r>
              <a:rPr lang="en-GB" sz="2000" smtClean="0">
                <a:solidFill>
                  <a:schemeClr val="tx1"/>
                </a:solidFill>
                <a:latin typeface="Arial" pitchFamily="34" charset="0"/>
                <a:cs typeface="Arial" pitchFamily="34" charset="0"/>
              </a:rPr>
              <a:t>Nikitina, S. (2021) Marketing Strategy Proposal for the Selected Beauty Salon. </a:t>
            </a:r>
            <a:r>
              <a:rPr lang="en-US" sz="2000" u="sng" smtClean="0">
                <a:solidFill>
                  <a:schemeClr val="tx1"/>
                </a:solidFill>
                <a:latin typeface="Arial" pitchFamily="34" charset="0"/>
                <a:cs typeface="Arial" pitchFamily="34" charset="0"/>
                <a:hlinkClick r:id="rId4"/>
              </a:rPr>
              <a:t>http://hdl.handle.net/10563/46720</a:t>
            </a:r>
            <a:r>
              <a:rPr lang="en-GB" sz="2000" smtClean="0">
                <a:solidFill>
                  <a:schemeClr val="tx1"/>
                </a:solidFill>
                <a:latin typeface="Arial" pitchFamily="34" charset="0"/>
                <a:cs typeface="Arial" pitchFamily="34" charset="0"/>
              </a:rPr>
              <a:t> </a:t>
            </a:r>
            <a:endParaRPr lang="en-GB" sz="2000" smtClean="0">
              <a:latin typeface="Arial" pitchFamily="34" charset="0"/>
              <a:cs typeface="Arial" pitchFamily="34" charset="0"/>
            </a:endParaRPr>
          </a:p>
          <a:p>
            <a:r>
              <a:rPr lang="en-IN" sz="2000" smtClean="0">
                <a:latin typeface="Arial" pitchFamily="34" charset="0"/>
                <a:cs typeface="Arial" pitchFamily="34" charset="0"/>
              </a:rPr>
              <a:t>Puyt, R., Lie, F.B., De Graaf, F.J. and Wilderom, C.P. (2020). Origins of SWOT analysis. In </a:t>
            </a:r>
            <a:r>
              <a:rPr lang="en-IN" sz="2000" i="1" smtClean="0">
                <a:latin typeface="Arial" pitchFamily="34" charset="0"/>
                <a:cs typeface="Arial" pitchFamily="34" charset="0"/>
              </a:rPr>
              <a:t>Academy of management proceedings</a:t>
            </a:r>
            <a:r>
              <a:rPr lang="en-IN" sz="2000" smtClean="0">
                <a:latin typeface="Arial" pitchFamily="34" charset="0"/>
                <a:cs typeface="Arial" pitchFamily="34" charset="0"/>
              </a:rPr>
              <a:t> (Vol. 2020, No. 1, p. 17416). Briarcliff Manor, Ny</a:t>
            </a:r>
            <a:endParaRPr lang="en-GB" sz="2000" smtClean="0">
              <a:latin typeface="Arial" pitchFamily="34" charset="0"/>
              <a:cs typeface="Arial" pitchFamily="34" charset="0"/>
            </a:endParaRPr>
          </a:p>
          <a:p>
            <a:pPr>
              <a:buNone/>
            </a:pPr>
            <a:r>
              <a:rPr lang="en-IN" sz="2000" u="sng" smtClean="0">
                <a:latin typeface="Arial" pitchFamily="34" charset="0"/>
                <a:cs typeface="Arial" pitchFamily="34" charset="0"/>
                <a:hlinkClick r:id="rId5"/>
              </a:rPr>
              <a:t>     https://doi.org/10.5465/AMBPP.2020.132</a:t>
            </a:r>
            <a:r>
              <a:rPr lang="en-GB" sz="2000" smtClean="0">
                <a:latin typeface="Arial" pitchFamily="34" charset="0"/>
                <a:cs typeface="Arial" pitchFamily="34" charset="0"/>
              </a:rPr>
              <a:t>.</a:t>
            </a:r>
            <a:endParaRPr lang="en-GB" sz="2000" smtClean="0">
              <a:solidFill>
                <a:schemeClr val="tx1"/>
              </a:solidFill>
              <a:latin typeface="Arial" pitchFamily="34" charset="0"/>
              <a:cs typeface="Arial" pitchFamily="34" charset="0"/>
            </a:endParaRPr>
          </a:p>
          <a:p>
            <a:pPr lvl="0"/>
            <a:r>
              <a:rPr lang="en-GB" sz="2000" smtClean="0">
                <a:latin typeface="Arial" pitchFamily="34" charset="0"/>
                <a:cs typeface="Arial" pitchFamily="34" charset="0"/>
              </a:rPr>
              <a:t>Raval, N. and Pal, J. (2019). Making a ‘Pro’: ‘Professionalism’ after Platforms in Beauty-work. </a:t>
            </a:r>
            <a:r>
              <a:rPr lang="en-GB" sz="2000" i="1" smtClean="0">
                <a:latin typeface="Arial" pitchFamily="34" charset="0"/>
                <a:cs typeface="Arial" pitchFamily="34" charset="0"/>
              </a:rPr>
              <a:t>Proceedings of the ACM on Human-Computer Interaction</a:t>
            </a:r>
            <a:r>
              <a:rPr lang="en-GB" sz="2000" smtClean="0">
                <a:latin typeface="Arial" pitchFamily="34" charset="0"/>
                <a:cs typeface="Arial" pitchFamily="34" charset="0"/>
              </a:rPr>
              <a:t>, [online] 3(CSCW), pp.1–17. doi:https://doi.org/10.1145/3359277.</a:t>
            </a:r>
            <a:endParaRPr lang="en-US" sz="2000" smtClean="0">
              <a:solidFill>
                <a:schemeClr val="tx1"/>
              </a:solidFill>
              <a:latin typeface="Arial" pitchFamily="34" charset="0"/>
              <a:cs typeface="Arial" pitchFamily="34" charset="0"/>
            </a:endParaRPr>
          </a:p>
          <a:p>
            <a:endParaRPr lang="en-GB" smtClean="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1719</TotalTime>
  <Words>783</Words>
  <Application>Microsoft Office PowerPoint</Application>
  <PresentationFormat>Custom</PresentationFormat>
  <Paragraphs>90</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Slide 1</vt:lpstr>
      <vt:lpstr>Introduction  </vt:lpstr>
      <vt:lpstr>Business Proposition  </vt:lpstr>
      <vt:lpstr>Business Structure and USP  </vt:lpstr>
      <vt:lpstr>Location and Target Market  </vt:lpstr>
      <vt:lpstr>SWOT Analysis </vt:lpstr>
      <vt:lpstr>HRM Strategy</vt:lpstr>
      <vt:lpstr>12-Month Marketing Strategy &amp; Branding </vt:lpstr>
      <vt:lpstr>Financial Overview and Investment Plan  </vt:lpstr>
      <vt:lpstr>Why the Angel Investor Should Invest   </vt:lpstr>
      <vt:lpstr>Conclusion </vt:lpstr>
      <vt:lpstr>References  Books and Journals</vt:lpstr>
      <vt:lpstr>Slide 13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User</cp:lastModifiedBy>
  <cp:revision>7</cp:revision>
  <dcterms:created xsi:type="dcterms:W3CDTF">2025-06-26T11:08:13Z</dcterms:created>
  <dcterms:modified xsi:type="dcterms:W3CDTF">2025-07-08T21:07:51Z</dcterms:modified>
</cp:coreProperties>
</file>