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9"/>
  </p:notesMasterIdLst>
  <p:sldIdLst>
    <p:sldId id="256" r:id="rId2"/>
    <p:sldId id="279" r:id="rId3"/>
    <p:sldId id="282" r:id="rId4"/>
    <p:sldId id="283" r:id="rId5"/>
    <p:sldId id="281" r:id="rId6"/>
    <p:sldId id="284" r:id="rId7"/>
    <p:sldId id="280" r:id="rId8"/>
    <p:sldId id="290" r:id="rId9"/>
    <p:sldId id="306" r:id="rId10"/>
    <p:sldId id="296" r:id="rId11"/>
    <p:sldId id="285" r:id="rId12"/>
    <p:sldId id="286" r:id="rId13"/>
    <p:sldId id="303" r:id="rId14"/>
    <p:sldId id="298" r:id="rId15"/>
    <p:sldId id="305" r:id="rId16"/>
    <p:sldId id="287" r:id="rId17"/>
    <p:sldId id="304"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620"/>
    <a:srgbClr val="5C0000"/>
    <a:srgbClr val="7A0000"/>
    <a:srgbClr val="FF0000"/>
    <a:srgbClr val="9E0000"/>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34" autoAdjust="0"/>
    <p:restoredTop sz="94660" autoAdjust="0"/>
  </p:normalViewPr>
  <p:slideViewPr>
    <p:cSldViewPr>
      <p:cViewPr varScale="1">
        <p:scale>
          <a:sx n="89" d="100"/>
          <a:sy n="89" d="100"/>
        </p:scale>
        <p:origin x="90" y="13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30/03/2020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777F05C2-CDBE-48C4-8DD8-D070858423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664122D-BF51-474B-A2CE-072ABA2A36E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A987078-23F6-49D5-9FD3-BA940EB561B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412A0D4-52EC-4C8D-8670-39E208BE82D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E008E866-3912-4A1A-80CF-A6915FCBACDD}"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96CF9D6A-9D45-48F9-8C86-898AAAFA3031}"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52C3A4F-2409-4CAB-830B-4FB40D4F73BF}"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88E0083-88E5-40B5-8439-511E85EC412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3DEC6FB-BD3F-44C7-B46A-DCADB7D8BA3D}"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077B4D0-B03E-4C4A-868C-38FAE51E55F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1D25920-6DA5-4936-87DF-ECCE5B130E6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C0000"/>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3EEE6A7E-20AC-4140-822A-FFEE88C44D49}"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youtube.com/watch?v=seBHYOfr5XQ"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2" Type="http://schemas.openxmlformats.org/officeDocument/2006/relationships/hyperlink" Target="http://www.poetryfoundation.org/poetrymagazine/article/335"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251520" y="1700808"/>
            <a:ext cx="8568951" cy="4248646"/>
          </a:xfrm>
        </p:spPr>
        <p:txBody>
          <a:bodyPr/>
          <a:lstStyle/>
          <a:p>
            <a:pPr eaLnBrk="1" hangingPunct="1">
              <a:defRPr/>
            </a:pPr>
            <a:r>
              <a:rPr lang="en-GB" sz="5400" b="0" dirty="0">
                <a:solidFill>
                  <a:srgbClr val="FFC000"/>
                </a:solidFill>
                <a:effectLst/>
                <a:latin typeface="Stencil" panose="040409050D0802020404" pitchFamily="82" charset="0"/>
              </a:rPr>
              <a:t>REFUTING ENLIGHTENMENT ORDER AND PROSODY</a:t>
            </a:r>
            <a:br>
              <a:rPr lang="en-GB" sz="4400" b="0" dirty="0">
                <a:solidFill>
                  <a:srgbClr val="FFC000"/>
                </a:solidFill>
                <a:effectLst/>
                <a:latin typeface="Perpetua Titling MT" pitchFamily="18" charset="0"/>
              </a:rPr>
            </a:br>
            <a:br>
              <a:rPr lang="en-GB" sz="1600" b="0" dirty="0">
                <a:effectLst/>
              </a:rPr>
            </a:br>
            <a:r>
              <a:rPr lang="en-GB" sz="4400" b="0" dirty="0">
                <a:effectLst/>
              </a:rPr>
              <a:t>Ezra Pound, </a:t>
            </a:r>
            <a:r>
              <a:rPr lang="en-GB" sz="4400" b="0" i="1" dirty="0">
                <a:effectLst/>
              </a:rPr>
              <a:t>Cathay</a:t>
            </a:r>
            <a:r>
              <a:rPr lang="en-GB" sz="4400" b="0" dirty="0">
                <a:effectLst/>
              </a:rPr>
              <a:t>, 1916</a:t>
            </a:r>
            <a:br>
              <a:rPr lang="en-GB" sz="4800" b="0" dirty="0">
                <a:effectLst/>
              </a:rPr>
            </a:br>
            <a:br>
              <a:rPr lang="en-GB" sz="1200" b="0" dirty="0">
                <a:effectLst/>
              </a:rPr>
            </a:br>
            <a:r>
              <a:rPr lang="en-GB" sz="2400" b="0" dirty="0">
                <a:effectLst/>
              </a:rPr>
              <a:t>‘Pound's best-loved collection of poems ... and one of the best collections of poetry to respond, however obliquely, to the Great War.’</a:t>
            </a:r>
            <a:br>
              <a:rPr lang="en-GB" sz="4800" dirty="0"/>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251520" y="116632"/>
            <a:ext cx="8705056" cy="625475"/>
          </a:xfrm>
        </p:spPr>
        <p:txBody>
          <a:bodyPr/>
          <a:lstStyle/>
          <a:p>
            <a:pPr eaLnBrk="1" hangingPunct="1">
              <a:defRPr/>
            </a:pPr>
            <a:r>
              <a:rPr lang="en-GB" sz="2800">
                <a:effectLst/>
                <a:latin typeface="Perpetua Titling MT" pitchFamily="18" charset="0"/>
              </a:rPr>
              <a:t>HPEN6008/5008: MODERNISM &amp; MODERNISMS</a:t>
            </a:r>
            <a:endParaRPr lang="en-GB" sz="2800" dirty="0">
              <a:effectLst/>
              <a:latin typeface="Perpetua Titling MT" pitchFamily="18"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0" dirty="0">
                <a:solidFill>
                  <a:srgbClr val="FFFF00"/>
                </a:solidFill>
                <a:effectLst/>
              </a:rPr>
              <a:t>LEARNING OUTCOMES</a:t>
            </a:r>
            <a:br>
              <a:rPr lang="en-GB" b="0" dirty="0">
                <a:effectLst/>
                <a:latin typeface="Perpetua Titling MT" pitchFamily="18" charset="0"/>
              </a:rPr>
            </a:br>
            <a:endParaRPr lang="en-GB" b="0" dirty="0">
              <a:effectLst/>
              <a:latin typeface="Perpetua Titling MT" pitchFamily="18" charset="0"/>
            </a:endParaRPr>
          </a:p>
        </p:txBody>
      </p:sp>
      <p:sp>
        <p:nvSpPr>
          <p:cNvPr id="3" name="Content Placeholder 2"/>
          <p:cNvSpPr>
            <a:spLocks noGrp="1"/>
          </p:cNvSpPr>
          <p:nvPr>
            <p:ph idx="1"/>
          </p:nvPr>
        </p:nvSpPr>
        <p:spPr>
          <a:xfrm>
            <a:off x="575556" y="1268760"/>
            <a:ext cx="7992888" cy="4680520"/>
          </a:xfrm>
        </p:spPr>
        <p:txBody>
          <a:bodyPr/>
          <a:lstStyle/>
          <a:p>
            <a:pPr>
              <a:buNone/>
            </a:pPr>
            <a:r>
              <a:rPr lang="en-GB" sz="2400" i="1" dirty="0">
                <a:effectLst/>
              </a:rPr>
              <a:t>Upon the successful completion of this module, the student should be able to demonstrate:</a:t>
            </a:r>
          </a:p>
          <a:p>
            <a:pPr>
              <a:buNone/>
            </a:pPr>
            <a:endParaRPr lang="en-GB" sz="1000" i="1" dirty="0">
              <a:effectLst/>
            </a:endParaRPr>
          </a:p>
          <a:p>
            <a:pPr lvl="0">
              <a:buFont typeface="Arial" pitchFamily="34" charset="0"/>
              <a:buChar char="•"/>
            </a:pPr>
            <a:r>
              <a:rPr lang="en-GB" sz="2400" dirty="0">
                <a:effectLst/>
              </a:rPr>
              <a:t>an ability to exhibit a systematic understanding of the </a:t>
            </a:r>
            <a:r>
              <a:rPr lang="en-GB" sz="2400" dirty="0">
                <a:solidFill>
                  <a:srgbClr val="FFFF00"/>
                </a:solidFill>
                <a:effectLst/>
              </a:rPr>
              <a:t>key concepts</a:t>
            </a:r>
            <a:r>
              <a:rPr lang="en-GB" sz="2400" dirty="0">
                <a:effectLst/>
              </a:rPr>
              <a:t> associated with literary Modernism;</a:t>
            </a:r>
          </a:p>
          <a:p>
            <a:pPr lvl="0">
              <a:buFont typeface="Arial" pitchFamily="34" charset="0"/>
              <a:buChar char="•"/>
            </a:pPr>
            <a:r>
              <a:rPr lang="en-GB" sz="2400" dirty="0">
                <a:effectLst/>
              </a:rPr>
              <a:t>a coherent and detailed knowledge of </a:t>
            </a:r>
            <a:r>
              <a:rPr lang="en-GB" sz="2400" dirty="0">
                <a:solidFill>
                  <a:srgbClr val="FFFF00"/>
                </a:solidFill>
                <a:effectLst/>
              </a:rPr>
              <a:t>a varied range </a:t>
            </a:r>
            <a:r>
              <a:rPr lang="en-GB" sz="2400" dirty="0">
                <a:effectLst/>
              </a:rPr>
              <a:t>of Modernist texts;</a:t>
            </a:r>
          </a:p>
          <a:p>
            <a:pPr lvl="0">
              <a:buFont typeface="Arial" pitchFamily="34" charset="0"/>
              <a:buChar char="•"/>
            </a:pPr>
            <a:r>
              <a:rPr lang="en-GB" sz="2400" dirty="0">
                <a:effectLst/>
              </a:rPr>
              <a:t>an ability to discuss the characteristic </a:t>
            </a:r>
            <a:r>
              <a:rPr lang="en-GB" sz="2400" dirty="0">
                <a:solidFill>
                  <a:srgbClr val="FFFF00"/>
                </a:solidFill>
                <a:effectLst/>
              </a:rPr>
              <a:t>formal and thematic features </a:t>
            </a:r>
            <a:r>
              <a:rPr lang="en-GB" sz="2400" dirty="0">
                <a:effectLst/>
              </a:rPr>
              <a:t>associated with Modernism;</a:t>
            </a:r>
          </a:p>
          <a:p>
            <a:pPr lvl="0">
              <a:buFont typeface="Arial" pitchFamily="34" charset="0"/>
              <a:buChar char="•"/>
            </a:pPr>
            <a:r>
              <a:rPr lang="en-GB" sz="2400" dirty="0">
                <a:effectLst/>
              </a:rPr>
              <a:t>an ability to display a thorough familiarity with the </a:t>
            </a:r>
            <a:r>
              <a:rPr lang="en-GB" sz="2400" dirty="0">
                <a:solidFill>
                  <a:srgbClr val="FFFF00"/>
                </a:solidFill>
                <a:effectLst/>
              </a:rPr>
              <a:t>historical and socio-cultural contexts </a:t>
            </a:r>
            <a:r>
              <a:rPr lang="en-GB" sz="2400" dirty="0">
                <a:effectLst/>
              </a:rPr>
              <a:t>of Modernism generally and individual texts in particular;</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0" dirty="0">
                <a:solidFill>
                  <a:srgbClr val="FFFF00"/>
                </a:solidFill>
                <a:effectLst/>
              </a:rPr>
              <a:t>POUND’S ROLE IN TRANSFORMING MODERNIST POETRY</a:t>
            </a:r>
          </a:p>
        </p:txBody>
      </p:sp>
      <p:sp>
        <p:nvSpPr>
          <p:cNvPr id="3" name="Content Placeholder 2"/>
          <p:cNvSpPr>
            <a:spLocks noGrp="1"/>
          </p:cNvSpPr>
          <p:nvPr>
            <p:ph idx="1"/>
          </p:nvPr>
        </p:nvSpPr>
        <p:spPr>
          <a:xfrm>
            <a:off x="0" y="1484784"/>
            <a:ext cx="9144000" cy="5184576"/>
          </a:xfrm>
        </p:spPr>
        <p:txBody>
          <a:bodyPr/>
          <a:lstStyle/>
          <a:p>
            <a:pPr>
              <a:buNone/>
            </a:pPr>
            <a:r>
              <a:rPr lang="en-GB" dirty="0"/>
              <a:t>	</a:t>
            </a:r>
            <a:r>
              <a:rPr lang="en-GB" sz="2800" dirty="0">
                <a:effectLst/>
              </a:rPr>
              <a:t>During a crucial decade in the history of modern literature, approximately 1912-1922, Pound was the most influential and in some ways the best critic of poetry in England or America. </a:t>
            </a:r>
            <a:endParaRPr lang="en-GB" dirty="0">
              <a:effectLst/>
            </a:endParaRPr>
          </a:p>
          <a:p>
            <a:pPr lvl="1">
              <a:buFontTx/>
              <a:buChar char="-"/>
            </a:pPr>
            <a:r>
              <a:rPr lang="en-GB" sz="2000" dirty="0">
                <a:effectLst/>
              </a:rPr>
              <a:t>David Perkins, </a:t>
            </a:r>
            <a:r>
              <a:rPr lang="en-GB" sz="2000" i="1" dirty="0">
                <a:effectLst/>
              </a:rPr>
              <a:t>A History of Modern Poetry: Volume I: From the 1890s to the High Modernist Mode</a:t>
            </a:r>
            <a:r>
              <a:rPr lang="en-GB" sz="2000" dirty="0">
                <a:effectLst/>
              </a:rPr>
              <a:t>, (Cambridge, MA: Harvard University Press, 1980)</a:t>
            </a:r>
          </a:p>
          <a:p>
            <a:pPr lvl="1">
              <a:buFontTx/>
              <a:buChar char="-"/>
            </a:pPr>
            <a:endParaRPr lang="en-GB" sz="1600" dirty="0">
              <a:effectLst/>
            </a:endParaRPr>
          </a:p>
          <a:p>
            <a:pPr algn="ctr">
              <a:buNone/>
            </a:pPr>
            <a:r>
              <a:rPr lang="en-GB" sz="2400" dirty="0">
                <a:effectLst/>
                <a:latin typeface="Perpetua Titling MT" pitchFamily="18" charset="0"/>
              </a:rPr>
              <a:t>	</a:t>
            </a:r>
            <a:r>
              <a:rPr lang="en-GB" sz="2200" u="sng" dirty="0">
                <a:solidFill>
                  <a:srgbClr val="FFFF00"/>
                </a:solidFill>
                <a:effectLst/>
                <a:latin typeface="+mj-lt"/>
              </a:rPr>
              <a:t>THREE KEY LAWS OF IMAGIST POETRY</a:t>
            </a:r>
          </a:p>
          <a:p>
            <a:pPr>
              <a:buNone/>
            </a:pPr>
            <a:r>
              <a:rPr lang="en-GB" sz="2400" dirty="0">
                <a:effectLst/>
              </a:rPr>
              <a:t>	1. Direct treatment of the “thing” whether subjective or objective.</a:t>
            </a:r>
          </a:p>
          <a:p>
            <a:pPr>
              <a:buNone/>
            </a:pPr>
            <a:r>
              <a:rPr lang="en-GB" sz="2400" dirty="0">
                <a:effectLst/>
              </a:rPr>
              <a:t>	2. To use absolutely no word that does not contribute to the presentation.</a:t>
            </a:r>
          </a:p>
          <a:p>
            <a:pPr>
              <a:buNone/>
            </a:pPr>
            <a:r>
              <a:rPr lang="en-GB" sz="2400" dirty="0">
                <a:effectLst/>
              </a:rPr>
              <a:t>	3. As regarding rhythm: to compose in the sequence of the musical phrase, not in sequence of a metronome.           [‘A Few Don’ts’ (1918)]</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4788024" cy="1143000"/>
          </a:xfrm>
        </p:spPr>
        <p:txBody>
          <a:bodyPr/>
          <a:lstStyle/>
          <a:p>
            <a:r>
              <a:rPr lang="en-GB" sz="3200" b="0" dirty="0">
                <a:solidFill>
                  <a:srgbClr val="FFFF00"/>
                </a:solidFill>
                <a:effectLst/>
              </a:rPr>
              <a:t>The necessity of a new poetics </a:t>
            </a:r>
            <a:br>
              <a:rPr lang="en-GB" sz="3200" b="0" dirty="0">
                <a:solidFill>
                  <a:srgbClr val="FFFF00"/>
                </a:solidFill>
                <a:effectLst/>
              </a:rPr>
            </a:br>
            <a:r>
              <a:rPr lang="en-GB" sz="3200" b="0" dirty="0">
                <a:solidFill>
                  <a:srgbClr val="FFFF00"/>
                </a:solidFill>
                <a:effectLst/>
              </a:rPr>
              <a:t>‘Hugh Selwyn </a:t>
            </a:r>
            <a:r>
              <a:rPr lang="en-GB" sz="3200" b="0" dirty="0" err="1">
                <a:solidFill>
                  <a:srgbClr val="FFFF00"/>
                </a:solidFill>
                <a:effectLst/>
              </a:rPr>
              <a:t>Mauberley</a:t>
            </a:r>
            <a:r>
              <a:rPr lang="en-GB" sz="3200" b="0" dirty="0">
                <a:solidFill>
                  <a:srgbClr val="FFFF00"/>
                </a:solidFill>
                <a:effectLst/>
              </a:rPr>
              <a:t>’</a:t>
            </a:r>
          </a:p>
        </p:txBody>
      </p:sp>
      <p:sp>
        <p:nvSpPr>
          <p:cNvPr id="3" name="Content Placeholder 2"/>
          <p:cNvSpPr>
            <a:spLocks noGrp="1"/>
          </p:cNvSpPr>
          <p:nvPr>
            <p:ph idx="1"/>
          </p:nvPr>
        </p:nvSpPr>
        <p:spPr>
          <a:xfrm>
            <a:off x="914400" y="6165304"/>
            <a:ext cx="8229600" cy="824955"/>
          </a:xfrm>
        </p:spPr>
        <p:txBody>
          <a:bodyPr/>
          <a:lstStyle/>
          <a:p>
            <a:pPr>
              <a:buNone/>
            </a:pPr>
            <a:r>
              <a:rPr lang="en-GB" sz="2400" u="sng" dirty="0">
                <a:effectLst/>
                <a:hlinkClick r:id="rId2"/>
              </a:rPr>
              <a:t>http://www.youtube.com/watch?v=seBHYOfr5XQ</a:t>
            </a:r>
            <a:endParaRPr lang="en-GB" sz="2400" dirty="0">
              <a:effectLst/>
            </a:endParaRPr>
          </a:p>
        </p:txBody>
      </p:sp>
      <p:pic>
        <p:nvPicPr>
          <p:cNvPr id="4" name="Picture 3" descr="Ezra_Pound_1913.jpg"/>
          <p:cNvPicPr>
            <a:picLocks noChangeAspect="1"/>
          </p:cNvPicPr>
          <p:nvPr/>
        </p:nvPicPr>
        <p:blipFill>
          <a:blip r:embed="rId3" cstate="print"/>
          <a:stretch>
            <a:fillRect/>
          </a:stretch>
        </p:blipFill>
        <p:spPr>
          <a:xfrm>
            <a:off x="539552" y="1916832"/>
            <a:ext cx="2933293" cy="3717032"/>
          </a:xfrm>
          <a:prstGeom prst="rect">
            <a:avLst/>
          </a:prstGeom>
        </p:spPr>
      </p:pic>
      <p:pic>
        <p:nvPicPr>
          <p:cNvPr id="5" name="Picture 4" descr="Ezra_Pound_by_EO_Hoppe_1920.jpg"/>
          <p:cNvPicPr>
            <a:picLocks noChangeAspect="1"/>
          </p:cNvPicPr>
          <p:nvPr/>
        </p:nvPicPr>
        <p:blipFill>
          <a:blip r:embed="rId4" cstate="print"/>
          <a:stretch>
            <a:fillRect/>
          </a:stretch>
        </p:blipFill>
        <p:spPr>
          <a:xfrm>
            <a:off x="5004048" y="0"/>
            <a:ext cx="3817199" cy="5507402"/>
          </a:xfrm>
          <a:prstGeom prst="rect">
            <a:avLst/>
          </a:prstGeom>
        </p:spPr>
      </p:pic>
      <p:sp>
        <p:nvSpPr>
          <p:cNvPr id="6" name="Rectangle 5"/>
          <p:cNvSpPr/>
          <p:nvPr/>
        </p:nvSpPr>
        <p:spPr>
          <a:xfrm>
            <a:off x="5364088" y="5517232"/>
            <a:ext cx="3197735" cy="369332"/>
          </a:xfrm>
          <a:prstGeom prst="rect">
            <a:avLst/>
          </a:prstGeom>
        </p:spPr>
        <p:txBody>
          <a:bodyPr wrap="none">
            <a:spAutoFit/>
          </a:bodyPr>
          <a:lstStyle/>
          <a:p>
            <a:r>
              <a:rPr lang="en-GB" dirty="0"/>
              <a:t>Ezra Pound by EO Hoppe 1920</a:t>
            </a:r>
          </a:p>
        </p:txBody>
      </p:sp>
      <p:sp>
        <p:nvSpPr>
          <p:cNvPr id="7" name="Rectangle 6"/>
          <p:cNvSpPr/>
          <p:nvPr/>
        </p:nvSpPr>
        <p:spPr>
          <a:xfrm>
            <a:off x="827584" y="5661248"/>
            <a:ext cx="1743619" cy="369332"/>
          </a:xfrm>
          <a:prstGeom prst="rect">
            <a:avLst/>
          </a:prstGeom>
        </p:spPr>
        <p:txBody>
          <a:bodyPr wrap="none">
            <a:spAutoFit/>
          </a:bodyPr>
          <a:lstStyle/>
          <a:p>
            <a:r>
              <a:rPr lang="en-GB" dirty="0"/>
              <a:t>Ezra Pound 1913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892480" cy="1143000"/>
          </a:xfrm>
        </p:spPr>
        <p:txBody>
          <a:bodyPr/>
          <a:lstStyle/>
          <a:p>
            <a:r>
              <a:rPr lang="en-GB" sz="3200" b="0" dirty="0">
                <a:solidFill>
                  <a:srgbClr val="FFFF00"/>
                </a:solidFill>
                <a:effectLst/>
              </a:rPr>
              <a:t>Ezra Pound, ‘A Retrospect’ </a:t>
            </a:r>
            <a:r>
              <a:rPr lang="en-GB" sz="3200" b="0" i="1" dirty="0">
                <a:solidFill>
                  <a:srgbClr val="FFFF00"/>
                </a:solidFill>
                <a:effectLst/>
              </a:rPr>
              <a:t>&amp;</a:t>
            </a:r>
            <a:r>
              <a:rPr lang="en-GB" sz="3200" b="0" dirty="0">
                <a:solidFill>
                  <a:srgbClr val="FFFF00"/>
                </a:solidFill>
                <a:effectLst/>
              </a:rPr>
              <a:t> ‘A Few Don’ts’ (1918) </a:t>
            </a:r>
            <a:endParaRPr lang="en-GB" sz="3200" b="0" dirty="0">
              <a:solidFill>
                <a:srgbClr val="FFFF00"/>
              </a:solidFill>
            </a:endParaRPr>
          </a:p>
        </p:txBody>
      </p:sp>
      <p:sp>
        <p:nvSpPr>
          <p:cNvPr id="3" name="Content Placeholder 2"/>
          <p:cNvSpPr>
            <a:spLocks noGrp="1"/>
          </p:cNvSpPr>
          <p:nvPr>
            <p:ph idx="1"/>
          </p:nvPr>
        </p:nvSpPr>
        <p:spPr>
          <a:xfrm>
            <a:off x="0" y="1052736"/>
            <a:ext cx="8892480" cy="5445224"/>
          </a:xfrm>
        </p:spPr>
        <p:txBody>
          <a:bodyPr/>
          <a:lstStyle/>
          <a:p>
            <a:pPr>
              <a:buNone/>
            </a:pPr>
            <a:r>
              <a:rPr lang="en-GB" sz="2400" dirty="0">
                <a:effectLst/>
              </a:rPr>
              <a:t>	(</a:t>
            </a:r>
            <a:r>
              <a:rPr lang="en-GB" sz="2400" dirty="0" err="1">
                <a:effectLst/>
              </a:rPr>
              <a:t>i</a:t>
            </a:r>
            <a:r>
              <a:rPr lang="en-GB" sz="2400" dirty="0">
                <a:effectLst/>
              </a:rPr>
              <a:t>) My pawing over the ancients and semi-ancients has been </a:t>
            </a:r>
            <a:r>
              <a:rPr lang="en-GB" sz="2400" dirty="0">
                <a:solidFill>
                  <a:srgbClr val="FFFF00"/>
                </a:solidFill>
                <a:effectLst/>
              </a:rPr>
              <a:t>one struggle to find out what has been done, once for all, better than it can ever be done again</a:t>
            </a:r>
            <a:r>
              <a:rPr lang="en-GB" sz="2400" dirty="0">
                <a:effectLst/>
              </a:rPr>
              <a:t>, and to find out what remains for us to do, … for if we still feel the same emotions as those which launched the thousand ships, it is quite certain that we come on these feelings differently…</a:t>
            </a:r>
          </a:p>
          <a:p>
            <a:pPr>
              <a:buNone/>
            </a:pPr>
            <a:r>
              <a:rPr lang="en-GB" sz="2400" dirty="0">
                <a:effectLst/>
              </a:rPr>
              <a:t>	Each age has its own abounding gifts yet only some ages transmute them into matter of duration. </a:t>
            </a:r>
            <a:r>
              <a:rPr lang="en-GB" sz="2400" dirty="0">
                <a:solidFill>
                  <a:srgbClr val="FFFF00"/>
                </a:solidFill>
                <a:effectLst/>
              </a:rPr>
              <a:t>No good poetry is ever written in a manner twenty years old, for to write in such a manner shows conclusively that the writer thinks from books, convention and cliché, and not from life,</a:t>
            </a:r>
            <a:r>
              <a:rPr lang="en-GB" sz="2400" dirty="0">
                <a:effectLst/>
              </a:rPr>
              <a:t> yet a man feeling the divorce of life and his art may naturally try to resurrect a forgotten mode </a:t>
            </a:r>
            <a:r>
              <a:rPr lang="en-GB" sz="2400" dirty="0">
                <a:solidFill>
                  <a:srgbClr val="FFFF00"/>
                </a:solidFill>
                <a:effectLst/>
              </a:rPr>
              <a:t>if he finds in that mode some leaven, </a:t>
            </a:r>
            <a:r>
              <a:rPr lang="en-GB" sz="2400" dirty="0">
                <a:effectLst/>
              </a:rPr>
              <a:t>or [if he sees]  </a:t>
            </a:r>
            <a:r>
              <a:rPr lang="en-GB" sz="2400" dirty="0">
                <a:solidFill>
                  <a:srgbClr val="FFFF00"/>
                </a:solidFill>
                <a:effectLst/>
              </a:rPr>
              <a:t>some element lacking in contemporary art which might unite that art again to its sustenance, li</a:t>
            </a:r>
            <a:r>
              <a:rPr lang="en-GB" sz="2400" u="sng" dirty="0">
                <a:effectLst/>
              </a:rPr>
              <a:t>fe</a:t>
            </a:r>
            <a:r>
              <a:rPr lang="en-GB" sz="2400" dirty="0">
                <a:effectLst/>
              </a:rPr>
              <a:t>…..</a:t>
            </a:r>
          </a:p>
          <a:p>
            <a:pPr algn="r">
              <a:buNone/>
            </a:pPr>
            <a:r>
              <a:rPr lang="en-GB" sz="2000" dirty="0">
                <a:effectLst/>
                <a:hlinkClick r:id="rId2"/>
              </a:rPr>
              <a:t>http://www.poetryfoundation.org/poetrymagazine/article/335</a:t>
            </a:r>
            <a:r>
              <a:rPr lang="en-GB" sz="2000" dirty="0">
                <a:effectLst/>
              </a:rPr>
              <a:t> </a:t>
            </a:r>
          </a:p>
          <a:p>
            <a:pPr>
              <a:buNone/>
            </a:pPr>
            <a:endParaRPr lang="en-GB" sz="2400" dirty="0">
              <a:effectLst/>
            </a:endParaRPr>
          </a:p>
          <a:p>
            <a:endParaRPr lang="en-GB" sz="2400" dirty="0">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3200" b="0" dirty="0">
                <a:solidFill>
                  <a:srgbClr val="FFFF00"/>
                </a:solidFill>
                <a:effectLst/>
              </a:rPr>
              <a:t>(ii) </a:t>
            </a:r>
            <a:r>
              <a:rPr lang="en-GB" sz="3600" b="0" dirty="0">
                <a:solidFill>
                  <a:srgbClr val="FFFF00"/>
                </a:solidFill>
                <a:effectLst/>
              </a:rPr>
              <a:t>‘A Few Don’ts’ (1918)</a:t>
            </a:r>
            <a:endParaRPr lang="en-GB" sz="4800" dirty="0">
              <a:solidFill>
                <a:srgbClr val="FFFF00"/>
              </a:solidFill>
            </a:endParaRPr>
          </a:p>
        </p:txBody>
      </p:sp>
      <p:sp>
        <p:nvSpPr>
          <p:cNvPr id="3" name="Content Placeholder 2"/>
          <p:cNvSpPr>
            <a:spLocks noGrp="1"/>
          </p:cNvSpPr>
          <p:nvPr>
            <p:ph idx="1"/>
          </p:nvPr>
        </p:nvSpPr>
        <p:spPr>
          <a:xfrm>
            <a:off x="539552" y="1700808"/>
            <a:ext cx="8208912" cy="4525963"/>
          </a:xfrm>
        </p:spPr>
        <p:txBody>
          <a:bodyPr/>
          <a:lstStyle/>
          <a:p>
            <a:pPr marL="0" indent="0">
              <a:spcBef>
                <a:spcPts val="600"/>
              </a:spcBef>
              <a:spcAft>
                <a:spcPts val="600"/>
              </a:spcAft>
              <a:buNone/>
            </a:pPr>
            <a:r>
              <a:rPr lang="en-GB" sz="2400" dirty="0">
                <a:effectLst/>
              </a:rPr>
              <a:t>[consider the role of </a:t>
            </a:r>
            <a:r>
              <a:rPr lang="en-GB" sz="2400" b="1" dirty="0">
                <a:solidFill>
                  <a:srgbClr val="FFFF00"/>
                </a:solidFill>
                <a:effectLst/>
              </a:rPr>
              <a:t>cosmopolitanism</a:t>
            </a:r>
            <a:r>
              <a:rPr lang="en-GB" sz="2400" dirty="0">
                <a:effectLst/>
              </a:rPr>
              <a:t> here]</a:t>
            </a:r>
          </a:p>
          <a:p>
            <a:pPr lvl="0">
              <a:spcBef>
                <a:spcPts val="600"/>
              </a:spcBef>
              <a:spcAft>
                <a:spcPts val="600"/>
              </a:spcAft>
            </a:pPr>
            <a:r>
              <a:rPr lang="en-GB" sz="2400" dirty="0">
                <a:effectLst/>
              </a:rPr>
              <a:t>That part of your poetry which strikes upon </a:t>
            </a:r>
            <a:r>
              <a:rPr lang="en-GB" sz="2400" dirty="0">
                <a:solidFill>
                  <a:srgbClr val="FFFF00"/>
                </a:solidFill>
                <a:effectLst/>
              </a:rPr>
              <a:t>the imaginative eye </a:t>
            </a:r>
            <a:r>
              <a:rPr lang="en-GB" sz="2400" dirty="0">
                <a:effectLst/>
              </a:rPr>
              <a:t>of the reader will lose nothing by translation into a foreign tongue; that which appeals to the ear can reach only those who take it in the original.</a:t>
            </a:r>
          </a:p>
          <a:p>
            <a:pPr lvl="0">
              <a:spcBef>
                <a:spcPts val="600"/>
              </a:spcBef>
              <a:spcAft>
                <a:spcPts val="600"/>
              </a:spcAft>
            </a:pPr>
            <a:r>
              <a:rPr lang="en-GB" sz="2400" dirty="0">
                <a:solidFill>
                  <a:srgbClr val="FFFF00"/>
                </a:solidFill>
                <a:effectLst/>
              </a:rPr>
              <a:t>Translation is likewise good training</a:t>
            </a:r>
            <a:r>
              <a:rPr lang="en-GB" sz="2400" dirty="0">
                <a:effectLst/>
              </a:rPr>
              <a:t>, if you find that your original matter ‘wobbles’ when you try to rewrite it. The meaning of the poem to be translated can not ‘wobble’.</a:t>
            </a:r>
          </a:p>
          <a:p>
            <a:pPr lvl="0">
              <a:spcBef>
                <a:spcPts val="600"/>
              </a:spcBef>
              <a:spcAft>
                <a:spcPts val="600"/>
              </a:spcAft>
            </a:pPr>
            <a:r>
              <a:rPr lang="en-GB" sz="2400" dirty="0">
                <a:effectLst/>
              </a:rPr>
              <a:t>If you are using a symmetrical form, don’t put in what you want to say and then </a:t>
            </a:r>
            <a:r>
              <a:rPr lang="en-GB" sz="2400" dirty="0">
                <a:solidFill>
                  <a:srgbClr val="FFFF00"/>
                </a:solidFill>
                <a:effectLst/>
              </a:rPr>
              <a:t>fill up the remaining vacuums with slush</a:t>
            </a:r>
            <a:r>
              <a:rPr lang="en-GB" sz="2400" dirty="0">
                <a:effectLst/>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sz="3200" b="0" dirty="0">
                <a:solidFill>
                  <a:srgbClr val="FFFF00"/>
                </a:solidFill>
                <a:effectLst/>
              </a:rPr>
              <a:t>CONTEXT: NINETEENTH CENTURY ORIENTALISM &amp; ITS LEGACY</a:t>
            </a:r>
          </a:p>
        </p:txBody>
      </p:sp>
      <p:sp>
        <p:nvSpPr>
          <p:cNvPr id="3" name="Content Placeholder 2"/>
          <p:cNvSpPr>
            <a:spLocks noGrp="1"/>
          </p:cNvSpPr>
          <p:nvPr>
            <p:ph idx="1"/>
          </p:nvPr>
        </p:nvSpPr>
        <p:spPr>
          <a:xfrm>
            <a:off x="539552" y="2132856"/>
            <a:ext cx="8496944" cy="4065315"/>
          </a:xfrm>
        </p:spPr>
        <p:txBody>
          <a:bodyPr/>
          <a:lstStyle/>
          <a:p>
            <a:pPr marL="0" indent="0">
              <a:spcAft>
                <a:spcPts val="600"/>
              </a:spcAft>
              <a:buNone/>
            </a:pPr>
            <a:r>
              <a:rPr lang="en-GB" sz="2400" u="sng" dirty="0">
                <a:effectLst/>
              </a:rPr>
              <a:t>SEE HANDOUT </a:t>
            </a:r>
          </a:p>
          <a:p>
            <a:pPr marL="514350" indent="-514350">
              <a:spcAft>
                <a:spcPts val="600"/>
              </a:spcAft>
              <a:buFont typeface="Wingdings" pitchFamily="2" charset="2"/>
              <a:buAutoNum type="arabicPeriod"/>
            </a:pPr>
            <a:r>
              <a:rPr lang="en-GB" sz="2800" dirty="0">
                <a:effectLst/>
              </a:rPr>
              <a:t>Macaulay, Minute on Indian Education (1835)</a:t>
            </a:r>
            <a:endParaRPr lang="en-GB" sz="2800" b="1" dirty="0">
              <a:effectLst/>
            </a:endParaRPr>
          </a:p>
          <a:p>
            <a:pPr marL="514350" indent="-514350">
              <a:spcAft>
                <a:spcPts val="600"/>
              </a:spcAft>
              <a:buFont typeface="Wingdings" pitchFamily="2" charset="2"/>
              <a:buAutoNum type="arabicPeriod"/>
            </a:pPr>
            <a:r>
              <a:rPr lang="en-GB" sz="2800" dirty="0">
                <a:effectLst/>
              </a:rPr>
              <a:t>Arnold, ‘On the Study of Celtic Literature’ (1867)</a:t>
            </a:r>
          </a:p>
          <a:p>
            <a:pPr marL="514350" indent="-514350">
              <a:spcAft>
                <a:spcPts val="600"/>
              </a:spcAft>
              <a:buFont typeface="Wingdings" pitchFamily="2" charset="2"/>
              <a:buAutoNum type="arabicPeriod"/>
            </a:pPr>
            <a:r>
              <a:rPr lang="en-GB" sz="2800" dirty="0">
                <a:effectLst/>
              </a:rPr>
              <a:t>Fitzgerald’s </a:t>
            </a:r>
            <a:r>
              <a:rPr lang="en-GB" sz="2800" dirty="0" err="1">
                <a:effectLst/>
              </a:rPr>
              <a:t>Rubayat</a:t>
            </a:r>
            <a:r>
              <a:rPr lang="en-GB" sz="2800" dirty="0">
                <a:effectLst/>
              </a:rPr>
              <a:t> and sensual spirituality</a:t>
            </a:r>
          </a:p>
          <a:p>
            <a:pPr marL="514350" indent="-514350">
              <a:spcAft>
                <a:spcPts val="600"/>
              </a:spcAft>
              <a:buFont typeface="Wingdings" pitchFamily="2" charset="2"/>
              <a:buAutoNum type="arabicPeriod"/>
            </a:pPr>
            <a:r>
              <a:rPr lang="en-GB" sz="2800" dirty="0">
                <a:effectLst/>
              </a:rPr>
              <a:t>James </a:t>
            </a:r>
            <a:r>
              <a:rPr lang="en-GB" sz="2800" dirty="0" err="1">
                <a:effectLst/>
              </a:rPr>
              <a:t>Legge</a:t>
            </a:r>
            <a:r>
              <a:rPr lang="en-GB" sz="2800" dirty="0">
                <a:effectLst/>
              </a:rPr>
              <a:t> and the ‘progress of the soul’</a:t>
            </a:r>
          </a:p>
          <a:p>
            <a:pPr marL="514350" indent="-514350">
              <a:spcAft>
                <a:spcPts val="600"/>
              </a:spcAft>
              <a:buFont typeface="Wingdings" pitchFamily="2" charset="2"/>
              <a:buAutoNum type="arabicPeriod"/>
            </a:pPr>
            <a:r>
              <a:rPr lang="en-GB" sz="2800" dirty="0">
                <a:effectLst/>
              </a:rPr>
              <a:t>Children of the Empire: Helen Waddell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136904" cy="792088"/>
          </a:xfrm>
        </p:spPr>
        <p:txBody>
          <a:bodyPr/>
          <a:lstStyle/>
          <a:p>
            <a:r>
              <a:rPr lang="en-GB" sz="3200" b="0" dirty="0">
                <a:solidFill>
                  <a:srgbClr val="FFFF00"/>
                </a:solidFill>
                <a:effectLst/>
              </a:rPr>
              <a:t>THE</a:t>
            </a:r>
            <a:r>
              <a:rPr lang="en-GB" sz="2800" b="0" dirty="0">
                <a:solidFill>
                  <a:srgbClr val="FFFF00"/>
                </a:solidFill>
                <a:effectLst/>
              </a:rPr>
              <a:t> </a:t>
            </a:r>
            <a:r>
              <a:rPr lang="en-GB" sz="3200" b="0" dirty="0">
                <a:solidFill>
                  <a:srgbClr val="FFFF00"/>
                </a:solidFill>
                <a:effectLst/>
              </a:rPr>
              <a:t>SIGNIFICANCE OF [A HOMOGENISED] ORIENTALISM</a:t>
            </a:r>
            <a:endParaRPr lang="en-GB" sz="2800" b="0" dirty="0">
              <a:solidFill>
                <a:srgbClr val="FFFF00"/>
              </a:solidFill>
              <a:effectLst/>
            </a:endParaRPr>
          </a:p>
        </p:txBody>
      </p:sp>
      <p:sp>
        <p:nvSpPr>
          <p:cNvPr id="3" name="Content Placeholder 2"/>
          <p:cNvSpPr>
            <a:spLocks noGrp="1"/>
          </p:cNvSpPr>
          <p:nvPr>
            <p:ph idx="1"/>
          </p:nvPr>
        </p:nvSpPr>
        <p:spPr>
          <a:xfrm>
            <a:off x="179512" y="1340768"/>
            <a:ext cx="8424936" cy="5616624"/>
          </a:xfrm>
        </p:spPr>
        <p:txBody>
          <a:bodyPr/>
          <a:lstStyle/>
          <a:p>
            <a:pPr>
              <a:spcBef>
                <a:spcPts val="0"/>
              </a:spcBef>
              <a:buNone/>
            </a:pPr>
            <a:r>
              <a:rPr lang="en-GB" sz="2400" dirty="0">
                <a:effectLst/>
              </a:rPr>
              <a:t>	In </a:t>
            </a:r>
            <a:r>
              <a:rPr lang="en-GB" sz="2400" i="1" dirty="0">
                <a:effectLst/>
              </a:rPr>
              <a:t>No Place of Grace</a:t>
            </a:r>
            <a:r>
              <a:rPr lang="en-GB" sz="2400" dirty="0">
                <a:effectLst/>
              </a:rPr>
              <a:t>, T. J. Jackson </a:t>
            </a:r>
            <a:r>
              <a:rPr lang="en-GB" sz="2400" dirty="0" err="1">
                <a:effectLst/>
              </a:rPr>
              <a:t>Lears</a:t>
            </a:r>
            <a:r>
              <a:rPr lang="en-GB" sz="2400" dirty="0">
                <a:effectLst/>
              </a:rPr>
              <a:t> argues that Orientalism expresses a desire for authenticity, for intense spiritual experience or even primitive emotion, in reaction to “overcivilized” modern existence.  This </a:t>
            </a:r>
            <a:r>
              <a:rPr lang="en-GB" sz="2400" dirty="0">
                <a:solidFill>
                  <a:srgbClr val="FFFF00"/>
                </a:solidFill>
                <a:effectLst/>
              </a:rPr>
              <a:t>idea of the Orient simply as other to modernity has often served as an explanation for the role of the Oriental in American consumer culture. </a:t>
            </a:r>
            <a:r>
              <a:rPr lang="en-GB" sz="2400" dirty="0">
                <a:effectLst/>
              </a:rPr>
              <a:t>In a study of strategies of display, advertising, and retail distribution in consumer culture, William Leach similarly suggests that the Oriental theme was popular in merchandising before World War I in large part because </a:t>
            </a:r>
            <a:r>
              <a:rPr lang="en-GB" sz="2400" dirty="0">
                <a:solidFill>
                  <a:srgbClr val="FFFF00"/>
                </a:solidFill>
                <a:effectLst/>
              </a:rPr>
              <a:t>the Orient signified the “sensual” element missing from Western society. </a:t>
            </a:r>
          </a:p>
          <a:p>
            <a:pPr>
              <a:spcBef>
                <a:spcPts val="0"/>
              </a:spcBef>
              <a:buNone/>
            </a:pPr>
            <a:r>
              <a:rPr lang="en-GB" sz="2400" dirty="0">
                <a:solidFill>
                  <a:srgbClr val="FFFF00"/>
                </a:solidFill>
                <a:effectLst/>
              </a:rPr>
              <a:t>	</a:t>
            </a:r>
          </a:p>
          <a:p>
            <a:pPr>
              <a:spcBef>
                <a:spcPts val="0"/>
              </a:spcBef>
              <a:buNone/>
            </a:pPr>
            <a:r>
              <a:rPr lang="en-GB" sz="2400" dirty="0">
                <a:solidFill>
                  <a:srgbClr val="FFFF00"/>
                </a:solidFill>
                <a:effectLst/>
              </a:rPr>
              <a:t>	</a:t>
            </a:r>
            <a:r>
              <a:rPr lang="en-GB" sz="2000" dirty="0">
                <a:effectLst/>
              </a:rPr>
              <a:t>Thomas W. Kim, ‘Being Modern: The Circulation of Oriental Objects,’ </a:t>
            </a:r>
            <a:r>
              <a:rPr lang="en-GB" sz="2000" i="1" dirty="0">
                <a:effectLst/>
              </a:rPr>
              <a:t>American Quarterly</a:t>
            </a:r>
            <a:r>
              <a:rPr lang="en-GB" sz="2000" dirty="0">
                <a:effectLst/>
              </a:rPr>
              <a:t>, Volume 58, Number 2, June 2006: 379-406</a:t>
            </a:r>
            <a:endParaRPr lang="en-GB" sz="2400" dirty="0">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E944-6660-4D6B-8B1E-86312617FA42}"/>
              </a:ext>
            </a:extLst>
          </p:cNvPr>
          <p:cNvSpPr>
            <a:spLocks noGrp="1"/>
          </p:cNvSpPr>
          <p:nvPr>
            <p:ph type="title"/>
          </p:nvPr>
        </p:nvSpPr>
        <p:spPr/>
        <p:txBody>
          <a:bodyPr/>
          <a:lstStyle/>
          <a:p>
            <a:r>
              <a:rPr lang="en-GB" sz="3600" b="0" dirty="0">
                <a:solidFill>
                  <a:srgbClr val="FFFF00"/>
                </a:solidFill>
                <a:effectLst/>
              </a:rPr>
              <a:t>ATTITUDES TO THE EAST </a:t>
            </a:r>
          </a:p>
        </p:txBody>
      </p:sp>
      <p:sp>
        <p:nvSpPr>
          <p:cNvPr id="3" name="Content Placeholder 2">
            <a:extLst>
              <a:ext uri="{FF2B5EF4-FFF2-40B4-BE49-F238E27FC236}">
                <a16:creationId xmlns:a16="http://schemas.microsoft.com/office/drawing/2014/main" id="{D4641C4B-C482-453C-BE5B-BDBF8609B271}"/>
              </a:ext>
            </a:extLst>
          </p:cNvPr>
          <p:cNvSpPr>
            <a:spLocks noGrp="1"/>
          </p:cNvSpPr>
          <p:nvPr>
            <p:ph idx="1"/>
          </p:nvPr>
        </p:nvSpPr>
        <p:spPr/>
        <p:txBody>
          <a:bodyPr/>
          <a:lstStyle/>
          <a:p>
            <a:pPr marL="0" indent="0">
              <a:buNone/>
            </a:pPr>
            <a:r>
              <a:rPr lang="en-GB" sz="2400" dirty="0">
                <a:effectLst/>
              </a:rPr>
              <a:t>The Javanese are the finest flowers of the Malay race—a people possessed of a civilization, arts, and literature in that golden period before the Mohammedan and European conquests. They have gentle voices, gentle manners, fine and expressive features, and are the one people of Asia besides the Japanese who have real charm and attraction for the alien. </a:t>
            </a:r>
            <a:r>
              <a:rPr lang="en-GB" sz="2400" dirty="0">
                <a:solidFill>
                  <a:srgbClr val="FFFF00"/>
                </a:solidFill>
                <a:effectLst/>
              </a:rPr>
              <a:t>They are more winning, too, by contrast, after one has met the harsh, unlovely, and unwashed people of China, or the equally unwashed, cringing Hindu.</a:t>
            </a:r>
          </a:p>
          <a:p>
            <a:pPr marL="0" indent="0">
              <a:buNone/>
            </a:pPr>
            <a:r>
              <a:rPr lang="en-GB" sz="2400" dirty="0">
                <a:effectLst/>
              </a:rPr>
              <a:t>					(p.394) </a:t>
            </a:r>
          </a:p>
          <a:p>
            <a:pPr marL="0" indent="0">
              <a:buNone/>
            </a:pPr>
            <a:endParaRPr lang="en-GB" sz="2400" dirty="0">
              <a:effectLst/>
            </a:endParaRPr>
          </a:p>
          <a:p>
            <a:pPr marL="0" indent="0">
              <a:buNone/>
            </a:pPr>
            <a:r>
              <a:rPr lang="en-GB" sz="2400" dirty="0">
                <a:effectLst/>
              </a:rPr>
              <a:t>See handout America and Modernism)</a:t>
            </a:r>
          </a:p>
          <a:p>
            <a:pPr marL="0" indent="0">
              <a:buNone/>
            </a:pPr>
            <a:r>
              <a:rPr lang="en-GB" sz="2400" dirty="0">
                <a:effectLst/>
              </a:rPr>
              <a:t> </a:t>
            </a:r>
          </a:p>
          <a:p>
            <a:pPr marL="0" indent="0">
              <a:buNone/>
            </a:pPr>
            <a:endParaRPr lang="en-GB" sz="2400" dirty="0">
              <a:effectLst/>
            </a:endParaRPr>
          </a:p>
        </p:txBody>
      </p:sp>
    </p:spTree>
    <p:extLst>
      <p:ext uri="{BB962C8B-B14F-4D97-AF65-F5344CB8AC3E}">
        <p14:creationId xmlns:p14="http://schemas.microsoft.com/office/powerpoint/2010/main" val="609306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20688"/>
            <a:ext cx="8291264" cy="6093296"/>
          </a:xfrm>
        </p:spPr>
        <p:txBody>
          <a:bodyPr/>
          <a:lstStyle/>
          <a:p>
            <a:pPr marL="0" indent="0">
              <a:buNone/>
            </a:pPr>
            <a:r>
              <a:rPr lang="en-GB" sz="2400" dirty="0">
                <a:effectLst/>
              </a:rPr>
              <a:t>By the mid-1920s, not only were window displays “methodically reproduced from </a:t>
            </a:r>
            <a:r>
              <a:rPr lang="en-GB" sz="2400" u="sng" dirty="0">
                <a:effectLst/>
              </a:rPr>
              <a:t>Persian and Japanese models</a:t>
            </a:r>
            <a:r>
              <a:rPr lang="en-GB" sz="2400" dirty="0">
                <a:effectLst/>
              </a:rPr>
              <a:t>,” </a:t>
            </a:r>
            <a:r>
              <a:rPr lang="en-GB" sz="2400" b="1" dirty="0">
                <a:solidFill>
                  <a:srgbClr val="FFFF00"/>
                </a:solidFill>
                <a:effectLst/>
              </a:rPr>
              <a:t>[obviously </a:t>
            </a:r>
            <a:r>
              <a:rPr lang="en-GB" sz="2400" b="1" dirty="0" err="1">
                <a:solidFill>
                  <a:srgbClr val="FFFF00"/>
                </a:solidFill>
                <a:effectLst/>
              </a:rPr>
              <a:t>interchageable</a:t>
            </a:r>
            <a:r>
              <a:rPr lang="en-GB" sz="2400" b="1" dirty="0">
                <a:solidFill>
                  <a:srgbClr val="FFFF00"/>
                </a:solidFill>
                <a:effectLst/>
              </a:rPr>
              <a:t>!!]</a:t>
            </a:r>
            <a:r>
              <a:rPr lang="en-GB" sz="2400" dirty="0">
                <a:effectLst/>
              </a:rPr>
              <a:t> but </a:t>
            </a:r>
            <a:r>
              <a:rPr lang="en-GB" sz="2400" dirty="0" err="1">
                <a:effectLst/>
              </a:rPr>
              <a:t>Bedell’s</a:t>
            </a:r>
            <a:r>
              <a:rPr lang="en-GB" sz="2400" dirty="0">
                <a:effectLst/>
              </a:rPr>
              <a:t> department store in New York City hired a staff of </a:t>
            </a:r>
            <a:r>
              <a:rPr lang="en-GB" sz="2400" dirty="0">
                <a:solidFill>
                  <a:srgbClr val="FFFF00"/>
                </a:solidFill>
                <a:effectLst/>
              </a:rPr>
              <a:t>“young Chinese women dressed in native costumes.”</a:t>
            </a:r>
          </a:p>
          <a:p>
            <a:pPr marL="0" indent="0">
              <a:buNone/>
            </a:pPr>
            <a:r>
              <a:rPr lang="en-GB" sz="2400" dirty="0">
                <a:effectLst/>
              </a:rPr>
              <a:t>[…this however was] specific to the Oriental object; while museum curators and private collectors also gathered African and Native American objects, Oriental objects were the ones that entered the homes and everyday lives of the general populace not just as curiosities but as exemplars of cultural refinement and the highest aesthetic aspirations. </a:t>
            </a:r>
            <a:r>
              <a:rPr lang="en-GB" sz="2400" dirty="0">
                <a:solidFill>
                  <a:srgbClr val="FFFF00"/>
                </a:solidFill>
                <a:effectLst/>
              </a:rPr>
              <a:t>Oriental objects did not arouse a fascination with the primitive, nor did they serve merely as </a:t>
            </a:r>
            <a:r>
              <a:rPr lang="en-GB" sz="2400" dirty="0" err="1">
                <a:solidFill>
                  <a:srgbClr val="FFFF00"/>
                </a:solidFill>
                <a:effectLst/>
              </a:rPr>
              <a:t>artifacts</a:t>
            </a:r>
            <a:r>
              <a:rPr lang="en-GB" sz="2400" dirty="0">
                <a:solidFill>
                  <a:srgbClr val="FFFF00"/>
                </a:solidFill>
                <a:effectLst/>
              </a:rPr>
              <a:t> of premodern civilization; what Oriental objects supposedly offered the modern consumer was an education in beauty, an appreciation of “nature,” and a training of the aesthetic sense.</a:t>
            </a:r>
            <a:r>
              <a:rPr lang="en-GB" sz="2400" dirty="0">
                <a:effectLst/>
              </a:rPr>
              <a:t>                           </a:t>
            </a:r>
          </a:p>
          <a:p>
            <a:pPr marL="1257300" lvl="3" indent="0">
              <a:buNone/>
            </a:pPr>
            <a:r>
              <a:rPr lang="en-GB" sz="2400" dirty="0">
                <a:effectLst/>
                <a:ea typeface="+mn-ea"/>
                <a:cs typeface="+mn-cs"/>
              </a:rPr>
              <a:t>     				Kim, ‘Being Modern’: 387</a:t>
            </a:r>
          </a:p>
        </p:txBody>
      </p:sp>
    </p:spTree>
    <p:extLst>
      <p:ext uri="{BB962C8B-B14F-4D97-AF65-F5344CB8AC3E}">
        <p14:creationId xmlns:p14="http://schemas.microsoft.com/office/powerpoint/2010/main" val="23997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18654"/>
            <a:ext cx="8280920" cy="850106"/>
          </a:xfrm>
        </p:spPr>
        <p:txBody>
          <a:bodyPr/>
          <a:lstStyle/>
          <a:p>
            <a:r>
              <a:rPr lang="en-GB" sz="3600" b="0" dirty="0">
                <a:solidFill>
                  <a:srgbClr val="FFFF00"/>
                </a:solidFill>
                <a:effectLst/>
              </a:rPr>
              <a:t>MODERNIST ENGAGEMENT WITH ORIENTALISM: COSMOPOLITANISM</a:t>
            </a:r>
          </a:p>
        </p:txBody>
      </p:sp>
      <p:sp>
        <p:nvSpPr>
          <p:cNvPr id="3" name="Content Placeholder 2"/>
          <p:cNvSpPr>
            <a:spLocks noGrp="1"/>
          </p:cNvSpPr>
          <p:nvPr>
            <p:ph idx="1"/>
          </p:nvPr>
        </p:nvSpPr>
        <p:spPr>
          <a:xfrm>
            <a:off x="323528" y="1772816"/>
            <a:ext cx="8388932" cy="5256584"/>
          </a:xfrm>
        </p:spPr>
        <p:txBody>
          <a:bodyPr/>
          <a:lstStyle/>
          <a:p>
            <a:pPr>
              <a:buFont typeface="Arial" pitchFamily="34" charset="0"/>
              <a:buChar char="•"/>
            </a:pPr>
            <a:r>
              <a:rPr lang="en-GB" sz="2400" dirty="0">
                <a:solidFill>
                  <a:srgbClr val="FFFF00"/>
                </a:solidFill>
                <a:effectLst/>
              </a:rPr>
              <a:t>Alternative understanding of traditions and voices</a:t>
            </a:r>
            <a:r>
              <a:rPr lang="en-GB" sz="2400" dirty="0">
                <a:effectLst/>
              </a:rPr>
              <a:t>: Eliot rethinking ‘Tradition and the Individual Talent’; moves against didacticism; Pound and the significance of the Art of Translation</a:t>
            </a:r>
          </a:p>
          <a:p>
            <a:pPr lvl="0">
              <a:buFont typeface="Arial" pitchFamily="34" charset="0"/>
              <a:buChar char="•"/>
            </a:pPr>
            <a:r>
              <a:rPr lang="en-GB" sz="2400" dirty="0">
                <a:solidFill>
                  <a:srgbClr val="FFFF00"/>
                </a:solidFill>
                <a:effectLst/>
              </a:rPr>
              <a:t>Searching for a new poetics: </a:t>
            </a:r>
            <a:r>
              <a:rPr lang="en-GB" sz="2400" dirty="0">
                <a:effectLst/>
              </a:rPr>
              <a:t>a new </a:t>
            </a:r>
            <a:r>
              <a:rPr lang="en-GB" sz="2400" dirty="0" err="1">
                <a:effectLst/>
              </a:rPr>
              <a:t>Orientalism</a:t>
            </a:r>
            <a:r>
              <a:rPr lang="en-GB" sz="2400" dirty="0">
                <a:effectLst/>
              </a:rPr>
              <a:t> </a:t>
            </a:r>
          </a:p>
          <a:p>
            <a:pPr lvl="0">
              <a:buFont typeface="Arial" pitchFamily="34" charset="0"/>
              <a:buChar char="•"/>
            </a:pPr>
            <a:r>
              <a:rPr lang="en-GB" sz="2400" dirty="0">
                <a:solidFill>
                  <a:srgbClr val="FFFF00"/>
                </a:solidFill>
                <a:effectLst/>
              </a:rPr>
              <a:t>Refuting enlightenment order and prosody</a:t>
            </a:r>
            <a:r>
              <a:rPr lang="en-GB" sz="2400" dirty="0">
                <a:effectLst/>
              </a:rPr>
              <a:t>: Chinese poetry and Imagism (see also Hugh </a:t>
            </a:r>
            <a:r>
              <a:rPr lang="en-GB" sz="2400" dirty="0" err="1">
                <a:effectLst/>
              </a:rPr>
              <a:t>Kennar</a:t>
            </a:r>
            <a:r>
              <a:rPr lang="en-GB" sz="2400" dirty="0">
                <a:effectLst/>
              </a:rPr>
              <a:t> and the relation between Chinese poetry and </a:t>
            </a:r>
            <a:r>
              <a:rPr lang="en-GB" sz="2400" i="1" dirty="0">
                <a:effectLst/>
              </a:rPr>
              <a:t>Battleship </a:t>
            </a:r>
            <a:r>
              <a:rPr lang="en-GB" sz="2400" i="1" dirty="0" err="1">
                <a:effectLst/>
              </a:rPr>
              <a:t>Potempkin</a:t>
            </a:r>
            <a:r>
              <a:rPr lang="en-GB" sz="2400" dirty="0">
                <a:effectLst/>
              </a:rPr>
              <a:t>) </a:t>
            </a:r>
          </a:p>
          <a:p>
            <a:pPr lvl="0">
              <a:buFont typeface="Arial" pitchFamily="34" charset="0"/>
              <a:buChar char="•"/>
            </a:pPr>
            <a:r>
              <a:rPr lang="en-GB" sz="2400" dirty="0">
                <a:effectLst/>
              </a:rPr>
              <a:t>New relations between Art, war and politics: </a:t>
            </a:r>
            <a:r>
              <a:rPr lang="en-GB" sz="2400" i="1" dirty="0">
                <a:solidFill>
                  <a:srgbClr val="FFFF00"/>
                </a:solidFill>
                <a:effectLst/>
              </a:rPr>
              <a:t>Cathay</a:t>
            </a:r>
            <a:r>
              <a:rPr lang="en-GB" sz="2400" dirty="0">
                <a:solidFill>
                  <a:srgbClr val="FFFF00"/>
                </a:solidFill>
                <a:effectLst/>
              </a:rPr>
              <a:t> as first World War poetry. Neither orientalist escape </a:t>
            </a:r>
            <a:r>
              <a:rPr lang="en-GB" sz="2400" dirty="0">
                <a:effectLst/>
              </a:rPr>
              <a:t>(re Fitzgerald, </a:t>
            </a:r>
            <a:r>
              <a:rPr lang="en-GB" sz="2400" dirty="0" err="1">
                <a:effectLst/>
              </a:rPr>
              <a:t>Legge</a:t>
            </a:r>
            <a:r>
              <a:rPr lang="en-GB" sz="2400" dirty="0">
                <a:effectLst/>
              </a:rPr>
              <a:t>, </a:t>
            </a:r>
            <a:r>
              <a:rPr lang="en-GB" sz="2400" dirty="0" err="1">
                <a:effectLst/>
              </a:rPr>
              <a:t>Wadell</a:t>
            </a:r>
            <a:r>
              <a:rPr lang="en-GB" sz="2400" dirty="0">
                <a:effectLst/>
              </a:rPr>
              <a:t>) </a:t>
            </a:r>
            <a:r>
              <a:rPr lang="en-GB" sz="2400" dirty="0">
                <a:solidFill>
                  <a:srgbClr val="FFFF00"/>
                </a:solidFill>
                <a:effectLst/>
              </a:rPr>
              <a:t>nor irrelevant to the development of ‘civilisation’ </a:t>
            </a:r>
            <a:r>
              <a:rPr lang="en-GB" sz="2400" dirty="0">
                <a:effectLst/>
              </a:rPr>
              <a:t>(re Macaulay, Arnold) but a </a:t>
            </a:r>
            <a:r>
              <a:rPr lang="en-GB" sz="2400" dirty="0">
                <a:solidFill>
                  <a:srgbClr val="FFFF00"/>
                </a:solidFill>
                <a:effectLst/>
              </a:rPr>
              <a:t>mark of the value of art to express truths impossible in rational/scientific prose </a:t>
            </a:r>
            <a:r>
              <a:rPr lang="en-GB" sz="2400" dirty="0">
                <a:effectLst/>
              </a:rPr>
              <a:t>- also evident in Woolf.</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8640960" cy="1143000"/>
          </a:xfrm>
        </p:spPr>
        <p:txBody>
          <a:bodyPr/>
          <a:lstStyle/>
          <a:p>
            <a:r>
              <a:rPr lang="en-GB" sz="2800" b="0" dirty="0">
                <a:solidFill>
                  <a:srgbClr val="FFFF00"/>
                </a:solidFill>
                <a:effectLst/>
              </a:rPr>
              <a:t>Ming </a:t>
            </a:r>
            <a:r>
              <a:rPr lang="en-GB" sz="2800" b="0" dirty="0" err="1">
                <a:solidFill>
                  <a:srgbClr val="FFFF00"/>
                </a:solidFill>
                <a:effectLst/>
              </a:rPr>
              <a:t>Xie</a:t>
            </a:r>
            <a:r>
              <a:rPr lang="en-GB" sz="2800" b="0" dirty="0">
                <a:solidFill>
                  <a:srgbClr val="FFFF00"/>
                </a:solidFill>
                <a:effectLst/>
              </a:rPr>
              <a:t>, </a:t>
            </a:r>
            <a:r>
              <a:rPr lang="en-GB" sz="2800" b="0" i="1" dirty="0">
                <a:solidFill>
                  <a:srgbClr val="FFFF00"/>
                </a:solidFill>
                <a:effectLst/>
              </a:rPr>
              <a:t>Ezra Pound and the Appropriation of Chinese Poetry: </a:t>
            </a:r>
            <a:r>
              <a:rPr lang="en-GB" sz="2800" b="0" dirty="0">
                <a:solidFill>
                  <a:srgbClr val="FFFF00"/>
                </a:solidFill>
                <a:effectLst/>
              </a:rPr>
              <a:t>Cathay</a:t>
            </a:r>
            <a:r>
              <a:rPr lang="en-GB" sz="2800" b="0" i="1" dirty="0">
                <a:solidFill>
                  <a:srgbClr val="FFFF00"/>
                </a:solidFill>
                <a:effectLst/>
              </a:rPr>
              <a:t>, Translation, and Imagism</a:t>
            </a:r>
            <a:r>
              <a:rPr lang="en-GB" sz="2800" b="0" dirty="0">
                <a:solidFill>
                  <a:srgbClr val="FFFF00"/>
                </a:solidFill>
                <a:effectLst/>
              </a:rPr>
              <a:t>, (London: Routledge, 1998)</a:t>
            </a:r>
          </a:p>
        </p:txBody>
      </p:sp>
      <p:sp>
        <p:nvSpPr>
          <p:cNvPr id="3" name="Content Placeholder 2"/>
          <p:cNvSpPr>
            <a:spLocks noGrp="1"/>
          </p:cNvSpPr>
          <p:nvPr>
            <p:ph idx="1"/>
          </p:nvPr>
        </p:nvSpPr>
        <p:spPr>
          <a:xfrm>
            <a:off x="241176" y="1628800"/>
            <a:ext cx="8373616" cy="4680520"/>
          </a:xfrm>
        </p:spPr>
        <p:txBody>
          <a:bodyPr/>
          <a:lstStyle/>
          <a:p>
            <a:pPr lvl="0">
              <a:buNone/>
            </a:pPr>
            <a:r>
              <a:rPr lang="en-GB" sz="2400" dirty="0">
                <a:effectLst/>
              </a:rPr>
              <a:t>	Critics and commentators have often emphasized </a:t>
            </a:r>
            <a:r>
              <a:rPr lang="en-GB" sz="2400" dirty="0">
                <a:solidFill>
                  <a:srgbClr val="FFFF00"/>
                </a:solidFill>
                <a:effectLst/>
              </a:rPr>
              <a:t>the direct influence of Chinese poetry upon the theory and practice of Imagism</a:t>
            </a:r>
            <a:r>
              <a:rPr lang="en-GB" sz="2400" dirty="0">
                <a:effectLst/>
              </a:rPr>
              <a:t>, attributing to Imagist poets in general and Ezra Pound in particular the perception in Chinese poetry of the essential qualities and principles for rejuvenating English poetry in the early decades of the century. ...the noted scholar </a:t>
            </a:r>
            <a:r>
              <a:rPr lang="en-GB" sz="2400" dirty="0" err="1">
                <a:effectLst/>
              </a:rPr>
              <a:t>A.C.Graham</a:t>
            </a:r>
            <a:r>
              <a:rPr lang="en-GB" sz="2400" dirty="0">
                <a:effectLst/>
              </a:rPr>
              <a:t> observes, ‘The art of translating Chinese poetry is a by-produce of the Imagist movement, first exhibited in Ezra Pound’s </a:t>
            </a:r>
            <a:r>
              <a:rPr lang="en-GB" sz="2400" i="1" dirty="0">
                <a:effectLst/>
              </a:rPr>
              <a:t>Cathay</a:t>
            </a:r>
            <a:r>
              <a:rPr lang="en-GB" sz="2400" dirty="0">
                <a:effectLst/>
              </a:rPr>
              <a:t> (1915)  ... Graham thus echoes T.S Eliot’s judgement in 1928 that  </a:t>
            </a:r>
          </a:p>
          <a:p>
            <a:pPr lvl="0">
              <a:buNone/>
            </a:pPr>
            <a:r>
              <a:rPr lang="en-GB" sz="2400" dirty="0">
                <a:solidFill>
                  <a:srgbClr val="FFFF00"/>
                </a:solidFill>
                <a:effectLst/>
              </a:rPr>
              <a:t>	‘Chinese Poetry, as we know it today, is something invented by Ezra Pound.’* </a:t>
            </a:r>
            <a:r>
              <a:rPr lang="en-GB" sz="2400" dirty="0">
                <a:effectLst/>
              </a:rPr>
              <a:t>(p.3)</a:t>
            </a:r>
            <a:endParaRPr lang="en-GB" sz="1000" dirty="0">
              <a:effectLst/>
            </a:endParaRPr>
          </a:p>
          <a:p>
            <a:pPr>
              <a:buNone/>
            </a:pPr>
            <a:r>
              <a:rPr lang="en-GB" sz="1000" i="1" dirty="0">
                <a:effectLst/>
              </a:rPr>
              <a:t> </a:t>
            </a:r>
            <a:endParaRPr lang="en-GB" sz="1000" dirty="0">
              <a:effectLst/>
            </a:endParaRPr>
          </a:p>
          <a:p>
            <a:pPr algn="r">
              <a:buNone/>
            </a:pPr>
            <a:r>
              <a:rPr lang="en-GB" sz="2400" dirty="0">
                <a:effectLst/>
              </a:rPr>
              <a:t>[</a:t>
            </a:r>
            <a:r>
              <a:rPr lang="en-GB" sz="2400" i="1" dirty="0">
                <a:effectLst/>
              </a:rPr>
              <a:t>* </a:t>
            </a:r>
            <a:r>
              <a:rPr lang="en-GB" sz="2400" dirty="0">
                <a:effectLst/>
              </a:rPr>
              <a:t>Introduction </a:t>
            </a:r>
            <a:r>
              <a:rPr lang="en-GB" sz="2400" i="1" dirty="0">
                <a:effectLst/>
              </a:rPr>
              <a:t>Selected Poems of Ezra Pound</a:t>
            </a:r>
            <a:r>
              <a:rPr lang="en-GB" sz="2400" dirty="0">
                <a:effectLst/>
              </a:rPr>
              <a:t>, 1928, xvi]</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462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2C6F78-B227-4548-ACA8-D83E5D2370CF}"/>
              </a:ext>
            </a:extLst>
          </p:cNvPr>
          <p:cNvSpPr>
            <a:spLocks noGrp="1"/>
          </p:cNvSpPr>
          <p:nvPr>
            <p:ph idx="1"/>
          </p:nvPr>
        </p:nvSpPr>
        <p:spPr>
          <a:xfrm>
            <a:off x="457200" y="404664"/>
            <a:ext cx="8229600" cy="5616624"/>
          </a:xfrm>
        </p:spPr>
        <p:txBody>
          <a:bodyPr/>
          <a:lstStyle/>
          <a:p>
            <a:pPr marL="0" indent="0">
              <a:buNone/>
            </a:pPr>
            <a:r>
              <a:rPr lang="en-GB" dirty="0">
                <a:solidFill>
                  <a:srgbClr val="FFFF00"/>
                </a:solidFill>
                <a:effectLst/>
              </a:rPr>
              <a:t>THE BEAUTIFUL TOILET</a:t>
            </a:r>
          </a:p>
          <a:p>
            <a:pPr marL="0" indent="0">
              <a:buNone/>
            </a:pPr>
            <a:endParaRPr lang="en-GB" sz="2400" dirty="0">
              <a:effectLst/>
            </a:endParaRPr>
          </a:p>
          <a:p>
            <a:pPr marL="0" indent="0">
              <a:buNone/>
            </a:pPr>
            <a:r>
              <a:rPr lang="en-GB" sz="2400" dirty="0">
                <a:effectLst/>
              </a:rPr>
              <a:t>Blue, blue is the grass about the river</a:t>
            </a:r>
          </a:p>
          <a:p>
            <a:pPr marL="0" indent="0">
              <a:buNone/>
            </a:pPr>
            <a:r>
              <a:rPr lang="en-GB" sz="2400" dirty="0">
                <a:effectLst/>
              </a:rPr>
              <a:t>And the willows have overfilled the close garden.</a:t>
            </a:r>
          </a:p>
          <a:p>
            <a:pPr marL="0" indent="0">
              <a:buNone/>
            </a:pPr>
            <a:r>
              <a:rPr lang="en-GB" sz="2400" dirty="0">
                <a:effectLst/>
              </a:rPr>
              <a:t>And within, the mistress, in the midmost of her youth,</a:t>
            </a:r>
          </a:p>
          <a:p>
            <a:pPr marL="0" indent="0">
              <a:buNone/>
            </a:pPr>
            <a:r>
              <a:rPr lang="en-GB" sz="2400" dirty="0">
                <a:effectLst/>
              </a:rPr>
              <a:t>White, white of face, hesitates, passing the door.</a:t>
            </a:r>
          </a:p>
          <a:p>
            <a:pPr marL="0" indent="0">
              <a:buNone/>
            </a:pPr>
            <a:r>
              <a:rPr lang="en-GB" sz="2400" dirty="0">
                <a:effectLst/>
              </a:rPr>
              <a:t>Slender, she puts forth a slender hand,</a:t>
            </a:r>
          </a:p>
          <a:p>
            <a:pPr marL="0" indent="0">
              <a:buNone/>
            </a:pPr>
            <a:endParaRPr lang="en-GB" sz="2400" dirty="0">
              <a:effectLst/>
            </a:endParaRPr>
          </a:p>
          <a:p>
            <a:pPr marL="0" indent="0">
              <a:buNone/>
            </a:pPr>
            <a:r>
              <a:rPr lang="en-GB" sz="2400" dirty="0">
                <a:effectLst/>
              </a:rPr>
              <a:t>And she was a </a:t>
            </a:r>
            <a:r>
              <a:rPr lang="en-GB" sz="2400" dirty="0" err="1">
                <a:effectLst/>
              </a:rPr>
              <a:t>courtezan</a:t>
            </a:r>
            <a:r>
              <a:rPr lang="en-GB" sz="2400" dirty="0">
                <a:effectLst/>
              </a:rPr>
              <a:t> in the old days,</a:t>
            </a:r>
          </a:p>
          <a:p>
            <a:pPr marL="0" indent="0">
              <a:buNone/>
            </a:pPr>
            <a:r>
              <a:rPr lang="en-GB" sz="2400" dirty="0">
                <a:effectLst/>
              </a:rPr>
              <a:t>And she has married a sot,</a:t>
            </a:r>
          </a:p>
          <a:p>
            <a:pPr marL="0" indent="0">
              <a:buNone/>
            </a:pPr>
            <a:r>
              <a:rPr lang="en-GB" sz="2400" dirty="0">
                <a:effectLst/>
              </a:rPr>
              <a:t>Who now goes drunkenly out</a:t>
            </a:r>
          </a:p>
          <a:p>
            <a:pPr marL="0" indent="0">
              <a:buNone/>
            </a:pPr>
            <a:r>
              <a:rPr lang="en-GB" sz="2400" dirty="0">
                <a:effectLst/>
              </a:rPr>
              <a:t>And leaves her too much alone.</a:t>
            </a:r>
          </a:p>
          <a:p>
            <a:pPr marL="0" indent="0">
              <a:buNone/>
            </a:pPr>
            <a:endParaRPr lang="en-GB" sz="2400" dirty="0">
              <a:effectLst/>
            </a:endParaRPr>
          </a:p>
          <a:p>
            <a:pPr marL="0" indent="0">
              <a:buNone/>
            </a:pPr>
            <a:r>
              <a:rPr lang="en-GB" sz="2400" dirty="0">
                <a:effectLst/>
              </a:rPr>
              <a:t>				Mei Sheng. B.C. 140.</a:t>
            </a:r>
          </a:p>
        </p:txBody>
      </p:sp>
    </p:spTree>
    <p:extLst>
      <p:ext uri="{BB962C8B-B14F-4D97-AF65-F5344CB8AC3E}">
        <p14:creationId xmlns:p14="http://schemas.microsoft.com/office/powerpoint/2010/main" val="4026165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908720"/>
            <a:ext cx="8712968" cy="5688632"/>
          </a:xfrm>
        </p:spPr>
        <p:txBody>
          <a:bodyPr/>
          <a:lstStyle/>
          <a:p>
            <a:pPr marL="0" indent="0">
              <a:buNone/>
            </a:pPr>
            <a:r>
              <a:rPr lang="en-GB" sz="2300" i="1" dirty="0">
                <a:effectLst/>
              </a:rPr>
              <a:t>Cathay</a:t>
            </a:r>
            <a:r>
              <a:rPr lang="en-GB" sz="2300" dirty="0">
                <a:effectLst/>
              </a:rPr>
              <a:t> encouraged subsequent translators of Chinese to abandon rhyme and fixed stress counts. It also inaugurated the long tradition of Pound the inspired but unreliable translator. In the subsequent half-century's sniffling and squabbling its real achievement went virtually unnoticed. </a:t>
            </a:r>
          </a:p>
          <a:p>
            <a:pPr marL="0" indent="0">
              <a:buNone/>
            </a:pPr>
            <a:r>
              <a:rPr lang="en-GB" sz="2300" dirty="0">
                <a:effectLst/>
              </a:rPr>
              <a:t>Its </a:t>
            </a:r>
            <a:r>
              <a:rPr lang="en-GB" sz="2300" dirty="0">
                <a:solidFill>
                  <a:srgbClr val="FFFF00"/>
                </a:solidFill>
                <a:effectLst/>
              </a:rPr>
              <a:t>real achievement lay not on the frontier of comparative poetics, </a:t>
            </a:r>
            <a:r>
              <a:rPr lang="en-GB" sz="2300" dirty="0">
                <a:effectLst/>
              </a:rPr>
              <a:t>but securely within the effort, then going forward, in London, </a:t>
            </a:r>
            <a:r>
              <a:rPr lang="en-GB" sz="2300" dirty="0">
                <a:solidFill>
                  <a:srgbClr val="FFFF00"/>
                </a:solidFill>
                <a:effectLst/>
              </a:rPr>
              <a:t>to rethink the nature of an English poem</a:t>
            </a:r>
            <a:r>
              <a:rPr lang="en-GB" sz="2300" dirty="0">
                <a:effectLst/>
              </a:rPr>
              <a:t>. It consisted in maximizing three criteria at once, criteria hitherto developed separately: </a:t>
            </a:r>
          </a:p>
          <a:p>
            <a:r>
              <a:rPr lang="en-GB" sz="2300" dirty="0">
                <a:effectLst/>
              </a:rPr>
              <a:t>the v</a:t>
            </a:r>
            <a:r>
              <a:rPr lang="en-GB" sz="2300" i="1" dirty="0">
                <a:effectLst/>
              </a:rPr>
              <a:t>erse-</a:t>
            </a:r>
            <a:r>
              <a:rPr lang="en-GB" sz="2300" i="1" dirty="0" err="1">
                <a:effectLst/>
              </a:rPr>
              <a:t>libre</a:t>
            </a:r>
            <a:r>
              <a:rPr lang="en-GB" sz="2300" dirty="0">
                <a:effectLst/>
              </a:rPr>
              <a:t> principle, that the </a:t>
            </a:r>
            <a:r>
              <a:rPr lang="en-GB" sz="2300" dirty="0">
                <a:solidFill>
                  <a:srgbClr val="FFFF00"/>
                </a:solidFill>
                <a:effectLst/>
              </a:rPr>
              <a:t>single line is the unit of composition</a:t>
            </a:r>
            <a:r>
              <a:rPr lang="en-GB" sz="2300" dirty="0">
                <a:effectLst/>
              </a:rPr>
              <a:t>; </a:t>
            </a:r>
          </a:p>
          <a:p>
            <a:r>
              <a:rPr lang="en-GB" sz="2300" dirty="0">
                <a:effectLst/>
              </a:rPr>
              <a:t>the Imagist principle, that </a:t>
            </a:r>
            <a:r>
              <a:rPr lang="en-GB" sz="2300" dirty="0">
                <a:solidFill>
                  <a:srgbClr val="FFFF00"/>
                </a:solidFill>
                <a:effectLst/>
              </a:rPr>
              <a:t>a poem may build its effects out of things it sets before the mind's eye by naming them</a:t>
            </a:r>
            <a:r>
              <a:rPr lang="en-GB" sz="2300" dirty="0">
                <a:effectLst/>
              </a:rPr>
              <a:t>; and </a:t>
            </a:r>
          </a:p>
          <a:p>
            <a:r>
              <a:rPr lang="en-GB" sz="2300" dirty="0">
                <a:effectLst/>
              </a:rPr>
              <a:t>the lyrical principle, </a:t>
            </a:r>
            <a:r>
              <a:rPr lang="en-GB" sz="2300" dirty="0">
                <a:solidFill>
                  <a:srgbClr val="FFFF00"/>
                </a:solidFill>
                <a:effectLst/>
              </a:rPr>
              <a:t>that words or names, being ordered </a:t>
            </a:r>
            <a:r>
              <a:rPr lang="en-GB" sz="2300" dirty="0">
                <a:effectLst/>
              </a:rPr>
              <a:t>in time, are bound together and recalled into each other's presence by recurrent sounds.  </a:t>
            </a:r>
          </a:p>
          <a:p>
            <a:pPr marL="0" indent="0">
              <a:buNone/>
            </a:pPr>
            <a:r>
              <a:rPr lang="en-GB" sz="2300" dirty="0">
                <a:effectLst/>
              </a:rPr>
              <a:t>These things had been done before, but not simultaneously.    (Kenner) </a:t>
            </a:r>
          </a:p>
        </p:txBody>
      </p:sp>
      <p:sp>
        <p:nvSpPr>
          <p:cNvPr id="4" name="Rectangle 3"/>
          <p:cNvSpPr/>
          <p:nvPr/>
        </p:nvSpPr>
        <p:spPr>
          <a:xfrm>
            <a:off x="539552" y="188640"/>
            <a:ext cx="7764498" cy="646331"/>
          </a:xfrm>
          <a:prstGeom prst="rect">
            <a:avLst/>
          </a:prstGeom>
        </p:spPr>
        <p:txBody>
          <a:bodyPr wrap="none">
            <a:spAutoFit/>
          </a:bodyPr>
          <a:lstStyle/>
          <a:p>
            <a:r>
              <a:rPr lang="en-GB" sz="3600" dirty="0">
                <a:solidFill>
                  <a:srgbClr val="FFFF00"/>
                </a:solidFill>
                <a:latin typeface="+mj-lt"/>
                <a:ea typeface="+mj-ea"/>
                <a:cs typeface="+mj-cs"/>
              </a:rPr>
              <a:t>Rethinking the nature of an English poem</a:t>
            </a:r>
          </a:p>
        </p:txBody>
      </p:sp>
    </p:spTree>
    <p:extLst>
      <p:ext uri="{BB962C8B-B14F-4D97-AF65-F5344CB8AC3E}">
        <p14:creationId xmlns:p14="http://schemas.microsoft.com/office/powerpoint/2010/main" val="4685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4CF6C-5D69-41F6-9F31-01BCC286F28A}"/>
              </a:ext>
            </a:extLst>
          </p:cNvPr>
          <p:cNvSpPr>
            <a:spLocks noGrp="1"/>
          </p:cNvSpPr>
          <p:nvPr>
            <p:ph type="title"/>
          </p:nvPr>
        </p:nvSpPr>
        <p:spPr>
          <a:xfrm>
            <a:off x="205680" y="-4594"/>
            <a:ext cx="8229600" cy="706090"/>
          </a:xfrm>
        </p:spPr>
        <p:txBody>
          <a:bodyPr/>
          <a:lstStyle/>
          <a:p>
            <a:r>
              <a:rPr lang="en-GB" sz="4000" b="0" dirty="0">
                <a:solidFill>
                  <a:srgbClr val="FFFF00"/>
                </a:solidFill>
                <a:effectLst/>
              </a:rPr>
              <a:t>The ‘mystical east’: Persia</a:t>
            </a:r>
          </a:p>
        </p:txBody>
      </p:sp>
      <p:sp>
        <p:nvSpPr>
          <p:cNvPr id="3" name="Content Placeholder 2">
            <a:extLst>
              <a:ext uri="{FF2B5EF4-FFF2-40B4-BE49-F238E27FC236}">
                <a16:creationId xmlns:a16="http://schemas.microsoft.com/office/drawing/2014/main" id="{5EC09C8E-FEEE-4932-9B8E-17809BA3B63C}"/>
              </a:ext>
            </a:extLst>
          </p:cNvPr>
          <p:cNvSpPr>
            <a:spLocks noGrp="1"/>
          </p:cNvSpPr>
          <p:nvPr>
            <p:ph idx="1"/>
          </p:nvPr>
        </p:nvSpPr>
        <p:spPr>
          <a:xfrm>
            <a:off x="498489" y="1124744"/>
            <a:ext cx="7947698" cy="4835695"/>
          </a:xfrm>
        </p:spPr>
        <p:txBody>
          <a:bodyPr/>
          <a:lstStyle/>
          <a:p>
            <a:pPr marL="0" indent="0">
              <a:spcBef>
                <a:spcPts val="0"/>
              </a:spcBef>
              <a:buNone/>
            </a:pPr>
            <a:r>
              <a:rPr lang="en-GB" sz="2400" dirty="0">
                <a:effectLst/>
              </a:rPr>
              <a:t>I.  	Awake! for Morning in the Bowl of Night</a:t>
            </a:r>
          </a:p>
          <a:p>
            <a:pPr marL="0" indent="0">
              <a:spcBef>
                <a:spcPts val="0"/>
              </a:spcBef>
              <a:buNone/>
            </a:pPr>
            <a:r>
              <a:rPr lang="en-GB" sz="2400" dirty="0">
                <a:effectLst/>
              </a:rPr>
              <a:t> 	Has flung the Stone that puts the Stars to Flight:</a:t>
            </a:r>
          </a:p>
          <a:p>
            <a:pPr marL="0" indent="0">
              <a:spcBef>
                <a:spcPts val="0"/>
              </a:spcBef>
              <a:buNone/>
            </a:pPr>
            <a:r>
              <a:rPr lang="en-GB" sz="2400" dirty="0">
                <a:effectLst/>
              </a:rPr>
              <a:t>   	And Lo! the Hunter of the East has caught</a:t>
            </a:r>
          </a:p>
          <a:p>
            <a:pPr marL="0" indent="0">
              <a:spcBef>
                <a:spcPts val="0"/>
              </a:spcBef>
              <a:buNone/>
            </a:pPr>
            <a:r>
              <a:rPr lang="en-GB" sz="2400" dirty="0">
                <a:effectLst/>
              </a:rPr>
              <a:t> 	The Sultan's Turret in a Noose of Light.</a:t>
            </a:r>
          </a:p>
          <a:p>
            <a:pPr marL="0" indent="0">
              <a:spcBef>
                <a:spcPts val="0"/>
              </a:spcBef>
              <a:buNone/>
            </a:pPr>
            <a:endParaRPr lang="en-GB" sz="1000" dirty="0">
              <a:effectLst/>
            </a:endParaRPr>
          </a:p>
          <a:p>
            <a:pPr marL="0" indent="0">
              <a:spcBef>
                <a:spcPts val="0"/>
              </a:spcBef>
              <a:buNone/>
            </a:pPr>
            <a:r>
              <a:rPr lang="en-GB" sz="2400" dirty="0">
                <a:effectLst/>
              </a:rPr>
              <a:t>II.  	Dreaming when Dawn's Left Hand was in the Sky</a:t>
            </a:r>
          </a:p>
          <a:p>
            <a:pPr marL="0" indent="0">
              <a:spcBef>
                <a:spcPts val="0"/>
              </a:spcBef>
              <a:buNone/>
            </a:pPr>
            <a:r>
              <a:rPr lang="en-GB" sz="2400" dirty="0">
                <a:effectLst/>
              </a:rPr>
              <a:t> 	I heard a Voice within the Tavern cry,</a:t>
            </a:r>
          </a:p>
          <a:p>
            <a:pPr marL="0" indent="0">
              <a:spcBef>
                <a:spcPts val="0"/>
              </a:spcBef>
              <a:buNone/>
            </a:pPr>
            <a:r>
              <a:rPr lang="en-GB" sz="2400" dirty="0">
                <a:effectLst/>
              </a:rPr>
              <a:t>   	"Awake, my Little ones, and fill the Cup</a:t>
            </a:r>
          </a:p>
          <a:p>
            <a:pPr marL="0" indent="0">
              <a:spcBef>
                <a:spcPts val="0"/>
              </a:spcBef>
              <a:buNone/>
            </a:pPr>
            <a:r>
              <a:rPr lang="en-GB" sz="2400" dirty="0">
                <a:effectLst/>
              </a:rPr>
              <a:t> 	Before Life's Liquor in its Cup be dry."</a:t>
            </a:r>
          </a:p>
          <a:p>
            <a:pPr marL="0" indent="0">
              <a:spcBef>
                <a:spcPts val="0"/>
              </a:spcBef>
              <a:buNone/>
            </a:pPr>
            <a:endParaRPr lang="en-GB" sz="1000" dirty="0">
              <a:effectLst/>
            </a:endParaRPr>
          </a:p>
          <a:p>
            <a:pPr marL="0" indent="0">
              <a:spcBef>
                <a:spcPts val="0"/>
              </a:spcBef>
              <a:buNone/>
            </a:pPr>
            <a:r>
              <a:rPr lang="en-GB" sz="2400" dirty="0">
                <a:effectLst/>
              </a:rPr>
              <a:t>III.  	And, as the Cock crew, those who stood before</a:t>
            </a:r>
          </a:p>
          <a:p>
            <a:pPr marL="0" indent="0">
              <a:spcBef>
                <a:spcPts val="0"/>
              </a:spcBef>
              <a:buNone/>
            </a:pPr>
            <a:r>
              <a:rPr lang="en-GB" sz="2400" dirty="0">
                <a:effectLst/>
              </a:rPr>
              <a:t> 	The Tavern shouted--"Open then the Door.</a:t>
            </a:r>
          </a:p>
          <a:p>
            <a:pPr marL="0" indent="0">
              <a:spcBef>
                <a:spcPts val="0"/>
              </a:spcBef>
              <a:buNone/>
            </a:pPr>
            <a:r>
              <a:rPr lang="en-GB" sz="2400" dirty="0">
                <a:effectLst/>
              </a:rPr>
              <a:t>   	You know how little while we have to stay,</a:t>
            </a:r>
          </a:p>
          <a:p>
            <a:pPr marL="0" indent="0">
              <a:spcBef>
                <a:spcPts val="0"/>
              </a:spcBef>
              <a:buNone/>
            </a:pPr>
            <a:r>
              <a:rPr lang="en-GB" sz="2400" dirty="0">
                <a:effectLst/>
              </a:rPr>
              <a:t> 	And, once departed, may return no more."</a:t>
            </a:r>
          </a:p>
        </p:txBody>
      </p:sp>
      <p:sp>
        <p:nvSpPr>
          <p:cNvPr id="4" name="Rectangle 3">
            <a:extLst>
              <a:ext uri="{FF2B5EF4-FFF2-40B4-BE49-F238E27FC236}">
                <a16:creationId xmlns:a16="http://schemas.microsoft.com/office/drawing/2014/main" id="{F20F77B4-E2A1-48BA-830A-3FB2EB79F946}"/>
              </a:ext>
            </a:extLst>
          </p:cNvPr>
          <p:cNvSpPr/>
          <p:nvPr/>
        </p:nvSpPr>
        <p:spPr>
          <a:xfrm>
            <a:off x="539552" y="6156504"/>
            <a:ext cx="7776864" cy="400110"/>
          </a:xfrm>
          <a:prstGeom prst="rect">
            <a:avLst/>
          </a:prstGeom>
        </p:spPr>
        <p:txBody>
          <a:bodyPr wrap="square">
            <a:spAutoFit/>
          </a:bodyPr>
          <a:lstStyle/>
          <a:p>
            <a:pPr marL="0" indent="0" algn="r">
              <a:spcBef>
                <a:spcPts val="0"/>
              </a:spcBef>
              <a:buNone/>
            </a:pPr>
            <a:r>
              <a:rPr lang="en-GB" sz="2000" dirty="0"/>
              <a:t>Edward Fitzgerald, The Rubaiyat of Omar Khayyam, (1859)</a:t>
            </a:r>
          </a:p>
        </p:txBody>
      </p:sp>
    </p:spTree>
    <p:extLst>
      <p:ext uri="{BB962C8B-B14F-4D97-AF65-F5344CB8AC3E}">
        <p14:creationId xmlns:p14="http://schemas.microsoft.com/office/powerpoint/2010/main" val="2689968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lstStyle/>
          <a:p>
            <a:r>
              <a:rPr lang="en-GB" sz="2800" b="0" dirty="0" err="1">
                <a:solidFill>
                  <a:srgbClr val="FFFF00"/>
                </a:solidFill>
                <a:effectLst/>
              </a:rPr>
              <a:t>Zhaoming</a:t>
            </a:r>
            <a:r>
              <a:rPr lang="en-GB" sz="2800" b="0" dirty="0">
                <a:solidFill>
                  <a:srgbClr val="FFFF00"/>
                </a:solidFill>
                <a:effectLst/>
              </a:rPr>
              <a:t> </a:t>
            </a:r>
            <a:r>
              <a:rPr lang="en-GB" sz="2800" b="0" dirty="0" err="1">
                <a:solidFill>
                  <a:srgbClr val="FFFF00"/>
                </a:solidFill>
                <a:effectLst/>
              </a:rPr>
              <a:t>Qian</a:t>
            </a:r>
            <a:r>
              <a:rPr lang="en-GB" sz="2800" b="0" dirty="0">
                <a:solidFill>
                  <a:srgbClr val="FFFF00"/>
                </a:solidFill>
                <a:effectLst/>
              </a:rPr>
              <a:t>, </a:t>
            </a:r>
            <a:r>
              <a:rPr lang="en-GB" sz="2800" b="0" i="1" dirty="0">
                <a:solidFill>
                  <a:srgbClr val="FFFF00"/>
                </a:solidFill>
                <a:effectLst/>
              </a:rPr>
              <a:t>The Ezra Pound </a:t>
            </a:r>
            <a:r>
              <a:rPr lang="en-GB" sz="2800" b="0" i="1" dirty="0" err="1">
                <a:solidFill>
                  <a:srgbClr val="FFFF00"/>
                </a:solidFill>
                <a:effectLst/>
              </a:rPr>
              <a:t>Encyclopedia</a:t>
            </a:r>
            <a:r>
              <a:rPr lang="en-GB" sz="2800" b="0" dirty="0">
                <a:solidFill>
                  <a:srgbClr val="FFFF00"/>
                </a:solidFill>
                <a:effectLst/>
              </a:rPr>
              <a:t>, </a:t>
            </a:r>
            <a:r>
              <a:rPr lang="en-GB" sz="2800" b="0" dirty="0" err="1">
                <a:solidFill>
                  <a:srgbClr val="FFFF00"/>
                </a:solidFill>
                <a:effectLst/>
              </a:rPr>
              <a:t>ed</a:t>
            </a:r>
            <a:r>
              <a:rPr lang="en-GB" sz="2800" b="0" dirty="0">
                <a:solidFill>
                  <a:srgbClr val="FFFF00"/>
                </a:solidFill>
                <a:effectLst/>
              </a:rPr>
              <a:t> </a:t>
            </a:r>
            <a:r>
              <a:rPr lang="en-GB" sz="2800" b="0" dirty="0" err="1">
                <a:solidFill>
                  <a:srgbClr val="FFFF00"/>
                </a:solidFill>
                <a:effectLst/>
              </a:rPr>
              <a:t>Demetres</a:t>
            </a:r>
            <a:r>
              <a:rPr lang="en-GB" sz="2800" b="0" dirty="0">
                <a:solidFill>
                  <a:srgbClr val="FFFF00"/>
                </a:solidFill>
                <a:effectLst/>
              </a:rPr>
              <a:t> P. </a:t>
            </a:r>
            <a:r>
              <a:rPr lang="en-GB" sz="2800" b="0" dirty="0" err="1">
                <a:solidFill>
                  <a:srgbClr val="FFFF00"/>
                </a:solidFill>
                <a:effectLst/>
              </a:rPr>
              <a:t>Tryphonopoulos</a:t>
            </a:r>
            <a:r>
              <a:rPr lang="en-GB" sz="2800" b="0" dirty="0">
                <a:solidFill>
                  <a:srgbClr val="FFFF00"/>
                </a:solidFill>
                <a:effectLst/>
              </a:rPr>
              <a:t> </a:t>
            </a:r>
            <a:r>
              <a:rPr lang="en-GB" sz="2800" b="0" i="1" dirty="0">
                <a:solidFill>
                  <a:srgbClr val="FFFF00"/>
                </a:solidFill>
                <a:effectLst/>
              </a:rPr>
              <a:t>&amp; </a:t>
            </a:r>
            <a:r>
              <a:rPr lang="en-GB" sz="2800" b="0" dirty="0">
                <a:solidFill>
                  <a:srgbClr val="FFFF00"/>
                </a:solidFill>
                <a:effectLst/>
              </a:rPr>
              <a:t>Stephen J. Adams, (Westport, Connecticut: Greenwood Press, 2005),</a:t>
            </a:r>
          </a:p>
        </p:txBody>
      </p:sp>
      <p:sp>
        <p:nvSpPr>
          <p:cNvPr id="3" name="Content Placeholder 2"/>
          <p:cNvSpPr>
            <a:spLocks noGrp="1"/>
          </p:cNvSpPr>
          <p:nvPr>
            <p:ph idx="1"/>
          </p:nvPr>
        </p:nvSpPr>
        <p:spPr>
          <a:xfrm>
            <a:off x="395536" y="1916832"/>
            <a:ext cx="8229600" cy="4525963"/>
          </a:xfrm>
        </p:spPr>
        <p:txBody>
          <a:bodyPr/>
          <a:lstStyle/>
          <a:p>
            <a:pPr>
              <a:buNone/>
            </a:pPr>
            <a:r>
              <a:rPr lang="en-GB" sz="2400" dirty="0"/>
              <a:t>	</a:t>
            </a:r>
            <a:r>
              <a:rPr lang="en-GB" sz="2400" dirty="0">
                <a:effectLst/>
              </a:rPr>
              <a:t>Pound’s </a:t>
            </a:r>
            <a:r>
              <a:rPr lang="en-GB" sz="2400" i="1" dirty="0">
                <a:effectLst/>
              </a:rPr>
              <a:t>Cathay</a:t>
            </a:r>
            <a:r>
              <a:rPr lang="en-GB" sz="2400" dirty="0">
                <a:effectLst/>
              </a:rPr>
              <a:t> enterprise coincided with his move towards </a:t>
            </a:r>
            <a:r>
              <a:rPr lang="en-GB" sz="2400" dirty="0" err="1">
                <a:effectLst/>
              </a:rPr>
              <a:t>Vorticism</a:t>
            </a:r>
            <a:r>
              <a:rPr lang="en-GB" sz="2400" dirty="0">
                <a:effectLst/>
              </a:rPr>
              <a:t>. His </a:t>
            </a:r>
            <a:r>
              <a:rPr lang="en-GB" sz="2400" dirty="0">
                <a:solidFill>
                  <a:srgbClr val="FFFF00"/>
                </a:solidFill>
                <a:effectLst/>
              </a:rPr>
              <a:t>initial choices of nearly 150 poems were made under the impact of his </a:t>
            </a:r>
            <a:r>
              <a:rPr lang="en-GB" sz="2400" dirty="0" err="1">
                <a:solidFill>
                  <a:srgbClr val="FFFF00"/>
                </a:solidFill>
                <a:effectLst/>
              </a:rPr>
              <a:t>Vorticist</a:t>
            </a:r>
            <a:r>
              <a:rPr lang="en-GB" sz="2400" dirty="0">
                <a:solidFill>
                  <a:srgbClr val="FFFF00"/>
                </a:solidFill>
                <a:effectLst/>
              </a:rPr>
              <a:t> notion of the Image</a:t>
            </a:r>
            <a:r>
              <a:rPr lang="en-GB" sz="2400" dirty="0">
                <a:effectLst/>
              </a:rPr>
              <a:t>. In Li Po and other Chinese poets he found a model that at once mirrored and challenged his developing poetics. In his 1918 essay on ‘Chinese Poetry,’ he makes it clear that he translated Chinese poetry precisely ‘</a:t>
            </a:r>
            <a:r>
              <a:rPr lang="en-GB" sz="2400" dirty="0">
                <a:solidFill>
                  <a:srgbClr val="FFFF00"/>
                </a:solidFill>
                <a:effectLst/>
              </a:rPr>
              <a:t>because Chinese poetry has certain qualities of vivid presentation; and because certain Chinese poets have been content to set forth their matter without moralizing and without comment</a:t>
            </a:r>
            <a:r>
              <a:rPr lang="en-GB" sz="2400" dirty="0">
                <a:effectLst/>
              </a:rPr>
              <a:t>’ (</a:t>
            </a:r>
            <a:r>
              <a:rPr lang="en-GB" sz="2400" i="1" dirty="0">
                <a:effectLst/>
              </a:rPr>
              <a:t>EPPP</a:t>
            </a:r>
            <a:r>
              <a:rPr lang="en-GB" sz="2400" dirty="0">
                <a:effectLst/>
              </a:rPr>
              <a:t> 3.84) p.53</a:t>
            </a:r>
            <a:endParaRPr lang="en-GB"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65768-D4F8-4895-91B5-945C00D7CA55}"/>
              </a:ext>
            </a:extLst>
          </p:cNvPr>
          <p:cNvSpPr>
            <a:spLocks noGrp="1"/>
          </p:cNvSpPr>
          <p:nvPr>
            <p:ph type="title"/>
          </p:nvPr>
        </p:nvSpPr>
        <p:spPr/>
        <p:txBody>
          <a:bodyPr/>
          <a:lstStyle/>
          <a:p>
            <a:r>
              <a:rPr lang="en-GB" sz="3600" b="0" dirty="0">
                <a:solidFill>
                  <a:srgbClr val="FFFF00"/>
                </a:solidFill>
                <a:effectLst/>
              </a:rPr>
              <a:t>Helen </a:t>
            </a:r>
            <a:r>
              <a:rPr lang="en-GB" sz="3600" b="0" dirty="0" err="1">
                <a:solidFill>
                  <a:srgbClr val="FFFF00"/>
                </a:solidFill>
                <a:effectLst/>
              </a:rPr>
              <a:t>Wadell</a:t>
            </a:r>
            <a:r>
              <a:rPr lang="en-GB" sz="3600" b="0" dirty="0">
                <a:solidFill>
                  <a:srgbClr val="FFFF00"/>
                </a:solidFill>
                <a:effectLst/>
              </a:rPr>
              <a:t> – compare to ‘Exile’s letter’</a:t>
            </a:r>
          </a:p>
        </p:txBody>
      </p:sp>
      <p:sp>
        <p:nvSpPr>
          <p:cNvPr id="3" name="Content Placeholder 2">
            <a:extLst>
              <a:ext uri="{FF2B5EF4-FFF2-40B4-BE49-F238E27FC236}">
                <a16:creationId xmlns:a16="http://schemas.microsoft.com/office/drawing/2014/main" id="{68143FC7-3FF5-4980-A444-7E0C8F9D5411}"/>
              </a:ext>
            </a:extLst>
          </p:cNvPr>
          <p:cNvSpPr>
            <a:spLocks noGrp="1"/>
          </p:cNvSpPr>
          <p:nvPr>
            <p:ph idx="1"/>
          </p:nvPr>
        </p:nvSpPr>
        <p:spPr>
          <a:xfrm>
            <a:off x="899592" y="1196752"/>
            <a:ext cx="7643192" cy="5141168"/>
          </a:xfrm>
        </p:spPr>
        <p:txBody>
          <a:bodyPr/>
          <a:lstStyle/>
          <a:p>
            <a:pPr marL="0" indent="0">
              <a:spcBef>
                <a:spcPts val="0"/>
              </a:spcBef>
              <a:buNone/>
            </a:pPr>
            <a:r>
              <a:rPr lang="en-GB" sz="2400" dirty="0"/>
              <a:t>III </a:t>
            </a:r>
            <a:r>
              <a:rPr lang="en-GB" sz="2400" i="1" dirty="0">
                <a:effectLst/>
              </a:rPr>
              <a:t>Written in the twelfth century before Christ. It is possibly the oldest drinking-song in the world </a:t>
            </a:r>
          </a:p>
          <a:p>
            <a:pPr marL="0" indent="0">
              <a:spcBef>
                <a:spcPts val="0"/>
              </a:spcBef>
              <a:buNone/>
            </a:pPr>
            <a:endParaRPr lang="en-GB" sz="2400" dirty="0">
              <a:effectLst/>
            </a:endParaRPr>
          </a:p>
          <a:p>
            <a:pPr marL="400050" lvl="1" indent="0">
              <a:spcBef>
                <a:spcPts val="0"/>
              </a:spcBef>
              <a:buNone/>
            </a:pPr>
            <a:r>
              <a:rPr lang="en-GB" sz="2400" dirty="0">
                <a:effectLst/>
              </a:rPr>
              <a:t>THE dew is heavy on the grass,</a:t>
            </a:r>
          </a:p>
          <a:p>
            <a:pPr marL="400050" lvl="1" indent="0">
              <a:spcBef>
                <a:spcPts val="0"/>
              </a:spcBef>
              <a:buNone/>
            </a:pPr>
            <a:r>
              <a:rPr lang="en-GB" sz="2400" dirty="0">
                <a:effectLst/>
              </a:rPr>
              <a:t>     At last the sun is set.</a:t>
            </a:r>
          </a:p>
          <a:p>
            <a:pPr marL="400050" lvl="1" indent="0">
              <a:spcBef>
                <a:spcPts val="0"/>
              </a:spcBef>
              <a:buNone/>
            </a:pPr>
            <a:r>
              <a:rPr lang="en-GB" sz="2400" dirty="0">
                <a:effectLst/>
              </a:rPr>
              <a:t>Fill up, fill up the cups of jade,</a:t>
            </a:r>
          </a:p>
          <a:p>
            <a:pPr marL="400050" lvl="1" indent="0">
              <a:spcBef>
                <a:spcPts val="0"/>
              </a:spcBef>
              <a:buNone/>
            </a:pPr>
            <a:r>
              <a:rPr lang="en-GB" sz="2400" dirty="0">
                <a:effectLst/>
              </a:rPr>
              <a:t>     The night's before us yet!</a:t>
            </a:r>
          </a:p>
          <a:p>
            <a:pPr marL="400050" lvl="1" indent="0">
              <a:spcBef>
                <a:spcPts val="0"/>
              </a:spcBef>
              <a:buNone/>
            </a:pPr>
            <a:endParaRPr lang="en-GB" sz="2400" dirty="0">
              <a:effectLst/>
            </a:endParaRPr>
          </a:p>
          <a:p>
            <a:pPr marL="400050" lvl="1" indent="0">
              <a:spcBef>
                <a:spcPts val="0"/>
              </a:spcBef>
              <a:buNone/>
            </a:pPr>
            <a:r>
              <a:rPr lang="en-GB" sz="2400" dirty="0">
                <a:effectLst/>
              </a:rPr>
              <a:t>All night the dew will heavy lie</a:t>
            </a:r>
          </a:p>
          <a:p>
            <a:pPr marL="400050" lvl="1" indent="0">
              <a:spcBef>
                <a:spcPts val="0"/>
              </a:spcBef>
              <a:buNone/>
            </a:pPr>
            <a:r>
              <a:rPr lang="en-GB" sz="2400" dirty="0">
                <a:effectLst/>
              </a:rPr>
              <a:t>     Upon the grass and clover.</a:t>
            </a:r>
          </a:p>
          <a:p>
            <a:pPr marL="400050" lvl="1" indent="0">
              <a:spcBef>
                <a:spcPts val="0"/>
              </a:spcBef>
              <a:buNone/>
            </a:pPr>
            <a:r>
              <a:rPr lang="en-GB" sz="2400" dirty="0">
                <a:effectLst/>
              </a:rPr>
              <a:t>Too soon, too soon, the dew will dry,</a:t>
            </a:r>
          </a:p>
          <a:p>
            <a:pPr marL="400050" lvl="1" indent="0">
              <a:spcBef>
                <a:spcPts val="0"/>
              </a:spcBef>
              <a:buNone/>
            </a:pPr>
            <a:r>
              <a:rPr lang="en-GB" sz="2400" dirty="0">
                <a:effectLst/>
              </a:rPr>
              <a:t>     Too soon the night be over!</a:t>
            </a:r>
          </a:p>
          <a:p>
            <a:pPr marL="0" indent="0" algn="r">
              <a:spcBef>
                <a:spcPts val="0"/>
              </a:spcBef>
              <a:buNone/>
            </a:pPr>
            <a:endParaRPr lang="en-GB" sz="2400" dirty="0">
              <a:effectLst/>
            </a:endParaRPr>
          </a:p>
          <a:p>
            <a:pPr marL="0" indent="0" algn="r">
              <a:spcBef>
                <a:spcPts val="0"/>
              </a:spcBef>
              <a:buNone/>
            </a:pPr>
            <a:r>
              <a:rPr lang="en-GB" sz="2400" dirty="0">
                <a:effectLst/>
              </a:rPr>
              <a:t>(all comments, Waddell )</a:t>
            </a:r>
          </a:p>
          <a:p>
            <a:pPr marL="0" indent="0">
              <a:buNone/>
            </a:pPr>
            <a:endParaRPr lang="en-GB" sz="2400" dirty="0"/>
          </a:p>
        </p:txBody>
      </p:sp>
    </p:spTree>
    <p:extLst>
      <p:ext uri="{BB962C8B-B14F-4D97-AF65-F5344CB8AC3E}">
        <p14:creationId xmlns:p14="http://schemas.microsoft.com/office/powerpoint/2010/main" val="3051553603"/>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851</TotalTime>
  <Words>2106</Words>
  <Application>Microsoft Office PowerPoint</Application>
  <PresentationFormat>On-screen Show (4:3)</PresentationFormat>
  <Paragraphs>114</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Garamond</vt:lpstr>
      <vt:lpstr>Perpetua Titling MT</vt:lpstr>
      <vt:lpstr>Stencil</vt:lpstr>
      <vt:lpstr>Wingdings</vt:lpstr>
      <vt:lpstr>Stream</vt:lpstr>
      <vt:lpstr>REFUTING ENLIGHTENMENT ORDER AND PROSODY  Ezra Pound, Cathay, 1916  ‘Pound's best-loved collection of poems ... and one of the best collections of poetry to respond, however obliquely, to the Great War.’  </vt:lpstr>
      <vt:lpstr>LEARNING OUTCOMES </vt:lpstr>
      <vt:lpstr>POUND’S ROLE IN TRANSFORMING MODERNIST POETRY</vt:lpstr>
      <vt:lpstr>The necessity of a new poetics  ‘Hugh Selwyn Mauberley’</vt:lpstr>
      <vt:lpstr>Ezra Pound, ‘A Retrospect’ &amp; ‘A Few Don’ts’ (1918) </vt:lpstr>
      <vt:lpstr>(ii) ‘A Few Don’ts’ (1918)</vt:lpstr>
      <vt:lpstr>CONTEXT: NINETEENTH CENTURY ORIENTALISM &amp; ITS LEGACY</vt:lpstr>
      <vt:lpstr>THE SIGNIFICANCE OF [A HOMOGENISED] ORIENTALISM</vt:lpstr>
      <vt:lpstr>ATTITUDES TO THE EAST </vt:lpstr>
      <vt:lpstr>PowerPoint Presentation</vt:lpstr>
      <vt:lpstr>MODERNIST ENGAGEMENT WITH ORIENTALISM: COSMOPOLITANISM</vt:lpstr>
      <vt:lpstr>Ming Xie, Ezra Pound and the Appropriation of Chinese Poetry: Cathay, Translation, and Imagism, (London: Routledge, 1998)</vt:lpstr>
      <vt:lpstr>PowerPoint Presentation</vt:lpstr>
      <vt:lpstr>PowerPoint Presentation</vt:lpstr>
      <vt:lpstr>The ‘mystical east’: Persia</vt:lpstr>
      <vt:lpstr>Zhaoming Qian, The Ezra Pound Encyclopedia, ed Demetres P. Tryphonopoulos &amp; Stephen J. Adams, (Westport, Connecticut: Greenwood Press, 2005),</vt:lpstr>
      <vt:lpstr>Helen Wadell – compare to ‘Exile’s letter’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55</cp:revision>
  <dcterms:created xsi:type="dcterms:W3CDTF">1601-01-01T00:00:00Z</dcterms:created>
  <dcterms:modified xsi:type="dcterms:W3CDTF">2020-03-30T10:53:44Z</dcterms:modified>
</cp:coreProperties>
</file>