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8"/>
  </p:normalViewPr>
  <p:slideViewPr>
    <p:cSldViewPr snapToGrid="0">
      <p:cViewPr varScale="1">
        <p:scale>
          <a:sx n="120" d="100"/>
          <a:sy n="120" d="100"/>
        </p:scale>
        <p:origin x="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C30A7C-2D45-E345-A4CA-7D85F2111516}" type="datetimeFigureOut">
              <a:rPr lang="en-US" smtClean="0"/>
              <a:t>5/5/26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050A0-F9AA-A34A-BEEF-2CAF3D3B9424}" type="slidenum">
              <a:rPr lang="en-US" smtClean="0"/>
              <a:t>‹#›</a:t>
            </a:fld>
            <a:endParaRPr lang="en-US"/>
          </a:p>
        </p:txBody>
      </p:sp>
    </p:spTree>
    <p:extLst>
      <p:ext uri="{BB962C8B-B14F-4D97-AF65-F5344CB8AC3E}">
        <p14:creationId xmlns:p14="http://schemas.microsoft.com/office/powerpoint/2010/main" val="3339730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BE050A0-F9AA-A34A-BEEF-2CAF3D3B9424}" type="slidenum">
              <a:rPr lang="en-US" smtClean="0"/>
              <a:t>9</a:t>
            </a:fld>
            <a:endParaRPr lang="en-US"/>
          </a:p>
        </p:txBody>
      </p:sp>
    </p:spTree>
    <p:extLst>
      <p:ext uri="{BB962C8B-B14F-4D97-AF65-F5344CB8AC3E}">
        <p14:creationId xmlns:p14="http://schemas.microsoft.com/office/powerpoint/2010/main" val="17213215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FB14117E-2CE1-7C45-BC60-CB5A70BA9991}" type="datetimeFigureOut">
              <a:rPr lang="en-US" smtClean="0"/>
              <a:t>5/5/26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4220606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14117E-2CE1-7C45-BC60-CB5A70BA9991}"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3775897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FB14117E-2CE1-7C45-BC60-CB5A70BA9991}" type="datetimeFigureOut">
              <a:rPr lang="en-US" smtClean="0"/>
              <a:t>5/5/26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395662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96006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14117E-2CE1-7C45-BC60-CB5A70BA9991}" type="datetimeFigureOut">
              <a:rPr lang="en-US" smtClean="0"/>
              <a:t>5/5/26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415691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14117E-2CE1-7C45-BC60-CB5A70BA9991}" type="datetimeFigureOut">
              <a:rPr lang="en-US" smtClean="0"/>
              <a:t>5/5/26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51375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4117E-2CE1-7C45-BC60-CB5A70BA9991}" type="datetimeFigureOut">
              <a:rPr lang="en-US" smtClean="0"/>
              <a:t>5/5/26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3891925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3260388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1998954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17309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433420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82808D9-EAF6-1A4B-8019-4FE7D5E06838}"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69283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FB14117E-2CE1-7C45-BC60-CB5A70BA9991}" type="datetimeFigureOut">
              <a:rPr lang="en-US" smtClean="0"/>
              <a:t>5/5/26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224472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B14117E-2CE1-7C45-BC60-CB5A70BA9991}" type="datetimeFigureOut">
              <a:rPr lang="en-US" smtClean="0"/>
              <a:t>5/5/26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1919240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B14117E-2CE1-7C45-BC60-CB5A70BA9991}" type="datetimeFigureOut">
              <a:rPr lang="en-US" smtClean="0"/>
              <a:t>5/5/26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3145670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14117E-2CE1-7C45-BC60-CB5A70BA9991}" type="datetimeFigureOut">
              <a:rPr lang="en-US" smtClean="0"/>
              <a:t>5/5/26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413619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FB14117E-2CE1-7C45-BC60-CB5A70BA9991}" type="datetimeFigureOut">
              <a:rPr lang="en-US" smtClean="0"/>
              <a:t>5/5/26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82808D9-EAF6-1A4B-8019-4FE7D5E06838}" type="slidenum">
              <a:rPr lang="en-US" smtClean="0"/>
              <a:t>‹#›</a:t>
            </a:fld>
            <a:endParaRPr lang="en-US"/>
          </a:p>
        </p:txBody>
      </p:sp>
    </p:spTree>
    <p:extLst>
      <p:ext uri="{BB962C8B-B14F-4D97-AF65-F5344CB8AC3E}">
        <p14:creationId xmlns:p14="http://schemas.microsoft.com/office/powerpoint/2010/main" val="2118771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B14117E-2CE1-7C45-BC60-CB5A70BA9991}" type="datetimeFigureOut">
              <a:rPr lang="en-US" smtClean="0"/>
              <a:t>5/5/26</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82808D9-EAF6-1A4B-8019-4FE7D5E06838}" type="slidenum">
              <a:rPr lang="en-US" smtClean="0"/>
              <a:t>‹#›</a:t>
            </a:fld>
            <a:endParaRPr lang="en-US"/>
          </a:p>
        </p:txBody>
      </p:sp>
    </p:spTree>
    <p:extLst>
      <p:ext uri="{BB962C8B-B14F-4D97-AF65-F5344CB8AC3E}">
        <p14:creationId xmlns:p14="http://schemas.microsoft.com/office/powerpoint/2010/main" val="376723894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EF87583-DC83-07DA-FE1C-67B28216FB1F}"/>
              </a:ext>
            </a:extLst>
          </p:cNvPr>
          <p:cNvSpPr/>
          <p:nvPr/>
        </p:nvSpPr>
        <p:spPr>
          <a:xfrm>
            <a:off x="4860590" y="1617000"/>
            <a:ext cx="20667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VTAM </a:t>
            </a:r>
          </a:p>
        </p:txBody>
      </p:sp>
      <p:sp>
        <p:nvSpPr>
          <p:cNvPr id="6" name="Rectangle 5">
            <a:extLst>
              <a:ext uri="{FF2B5EF4-FFF2-40B4-BE49-F238E27FC236}">
                <a16:creationId xmlns:a16="http://schemas.microsoft.com/office/drawing/2014/main" id="{6D282DB8-37DF-B11C-82F1-A3D696F01EA2}"/>
              </a:ext>
            </a:extLst>
          </p:cNvPr>
          <p:cNvSpPr/>
          <p:nvPr/>
        </p:nvSpPr>
        <p:spPr>
          <a:xfrm>
            <a:off x="418812" y="2967335"/>
            <a:ext cx="11354391"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Strengthening Our Cyber Security</a:t>
            </a:r>
          </a:p>
        </p:txBody>
      </p:sp>
    </p:spTree>
    <p:extLst>
      <p:ext uri="{BB962C8B-B14F-4D97-AF65-F5344CB8AC3E}">
        <p14:creationId xmlns:p14="http://schemas.microsoft.com/office/powerpoint/2010/main" val="791858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780805-304E-94B7-1BFD-9CBBDE7A4062}"/>
              </a:ext>
            </a:extLst>
          </p:cNvPr>
          <p:cNvSpPr/>
          <p:nvPr/>
        </p:nvSpPr>
        <p:spPr>
          <a:xfrm>
            <a:off x="171165" y="112924"/>
            <a:ext cx="2436111" cy="923330"/>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Why?</a:t>
            </a:r>
          </a:p>
        </p:txBody>
      </p:sp>
      <p:sp>
        <p:nvSpPr>
          <p:cNvPr id="6" name="TextBox 5">
            <a:extLst>
              <a:ext uri="{FF2B5EF4-FFF2-40B4-BE49-F238E27FC236}">
                <a16:creationId xmlns:a16="http://schemas.microsoft.com/office/drawing/2014/main" id="{CAEA2CC7-45D0-A41B-F2D0-D14365253BE4}"/>
              </a:ext>
            </a:extLst>
          </p:cNvPr>
          <p:cNvSpPr txBox="1"/>
          <p:nvPr/>
        </p:nvSpPr>
        <p:spPr>
          <a:xfrm>
            <a:off x="171165" y="1655805"/>
            <a:ext cx="4672684" cy="2031325"/>
          </a:xfrm>
          <a:prstGeom prst="rect">
            <a:avLst/>
          </a:prstGeom>
          <a:noFill/>
        </p:spPr>
        <p:txBody>
          <a:bodyPr wrap="square" rtlCol="0">
            <a:spAutoFit/>
          </a:bodyPr>
          <a:lstStyle/>
          <a:p>
            <a:pPr marL="285750" indent="-285750">
              <a:buFontTx/>
              <a:buChar char="-"/>
            </a:pPr>
            <a:r>
              <a:rPr lang="en-US" dirty="0"/>
              <a:t>Recent phishing attack here at VTAM.</a:t>
            </a:r>
          </a:p>
          <a:p>
            <a:pPr marL="285750" indent="-285750">
              <a:buFontTx/>
              <a:buChar char="-"/>
            </a:pPr>
            <a:r>
              <a:rPr lang="en-US" dirty="0"/>
              <a:t>Attempted Ransomware.</a:t>
            </a:r>
          </a:p>
          <a:p>
            <a:pPr marL="285750" indent="-285750">
              <a:buFontTx/>
              <a:buChar char="-"/>
            </a:pPr>
            <a:r>
              <a:rPr lang="en-US" dirty="0"/>
              <a:t>Our Perimeter security is not efficient.</a:t>
            </a:r>
          </a:p>
          <a:p>
            <a:pPr marL="285750" indent="-285750">
              <a:buFontTx/>
              <a:buChar char="-"/>
            </a:pPr>
            <a:r>
              <a:rPr lang="en-US" dirty="0"/>
              <a:t>Huge Financial Risks, Reputational Damage and risks of falling short of industry regulations.</a:t>
            </a:r>
          </a:p>
          <a:p>
            <a:endParaRPr lang="en-US" dirty="0"/>
          </a:p>
        </p:txBody>
      </p:sp>
      <p:pic>
        <p:nvPicPr>
          <p:cNvPr id="1026" name="Picture 2" descr="11 Reasons Why Cybersecurity Is Important For Businesses In 2025 ...">
            <a:extLst>
              <a:ext uri="{FF2B5EF4-FFF2-40B4-BE49-F238E27FC236}">
                <a16:creationId xmlns:a16="http://schemas.microsoft.com/office/drawing/2014/main" id="{04354141-6289-AE0F-D3A0-5DA98848E0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262" y="3429000"/>
            <a:ext cx="2486425" cy="31874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F0F9F34-3DD3-84A8-C5AD-1A43BC93B960}"/>
              </a:ext>
            </a:extLst>
          </p:cNvPr>
          <p:cNvSpPr txBox="1"/>
          <p:nvPr/>
        </p:nvSpPr>
        <p:spPr>
          <a:xfrm>
            <a:off x="8268867" y="2314036"/>
            <a:ext cx="4176584" cy="3139321"/>
          </a:xfrm>
          <a:prstGeom prst="rect">
            <a:avLst/>
          </a:prstGeom>
          <a:noFill/>
        </p:spPr>
        <p:txBody>
          <a:bodyPr wrap="square" rtlCol="0">
            <a:spAutoFit/>
          </a:bodyPr>
          <a:lstStyle/>
          <a:p>
            <a:pPr marL="285750" indent="-285750">
              <a:buFontTx/>
              <a:buChar char="-"/>
            </a:pPr>
            <a:r>
              <a:rPr lang="en-US" dirty="0"/>
              <a:t>43% of Businesses reported a breach in 2025.</a:t>
            </a:r>
          </a:p>
          <a:p>
            <a:pPr marL="285750" indent="-285750">
              <a:buFontTx/>
              <a:buChar char="-"/>
            </a:pPr>
            <a:r>
              <a:rPr lang="en-US" dirty="0"/>
              <a:t>Phishing was the most prominent, 85% of businesses reported.</a:t>
            </a:r>
          </a:p>
          <a:p>
            <a:pPr marL="285750" indent="-285750">
              <a:buFontTx/>
              <a:buChar char="-"/>
            </a:pPr>
            <a:r>
              <a:rPr lang="en-US" dirty="0"/>
              <a:t>20% of businesses were affected by cyber crimes in 2025.</a:t>
            </a:r>
          </a:p>
          <a:p>
            <a:pPr marL="285750" indent="-285750">
              <a:buFontTx/>
              <a:buChar char="-"/>
            </a:pPr>
            <a:r>
              <a:rPr lang="en-US" dirty="0"/>
              <a:t>8.58million cyber crimes against businesses in 2025 in the UK.</a:t>
            </a:r>
          </a:p>
          <a:p>
            <a:pPr marL="285750" indent="-285750">
              <a:buFontTx/>
              <a:buChar char="-"/>
            </a:pPr>
            <a:r>
              <a:rPr lang="en-US" dirty="0"/>
              <a:t>These are estimated to cost businesses £1600 on average.</a:t>
            </a:r>
          </a:p>
          <a:p>
            <a:r>
              <a:rPr lang="en-US" dirty="0"/>
              <a:t>[1]</a:t>
            </a:r>
          </a:p>
        </p:txBody>
      </p:sp>
      <p:sp>
        <p:nvSpPr>
          <p:cNvPr id="8" name="Rectangle 7">
            <a:extLst>
              <a:ext uri="{FF2B5EF4-FFF2-40B4-BE49-F238E27FC236}">
                <a16:creationId xmlns:a16="http://schemas.microsoft.com/office/drawing/2014/main" id="{1543A12C-3F34-502B-AB72-3A377B2F943E}"/>
              </a:ext>
            </a:extLst>
          </p:cNvPr>
          <p:cNvSpPr/>
          <p:nvPr/>
        </p:nvSpPr>
        <p:spPr>
          <a:xfrm>
            <a:off x="8268867" y="1729261"/>
            <a:ext cx="3488455" cy="584775"/>
          </a:xfrm>
          <a:prstGeom prst="rect">
            <a:avLst/>
          </a:prstGeom>
          <a:noFill/>
        </p:spPr>
        <p:txBody>
          <a:bodyPr wrap="none" lIns="91440" tIns="45720" rIns="91440" bIns="45720">
            <a:spAutoFit/>
          </a:bodyPr>
          <a:lstStyle/>
          <a:p>
            <a:pPr algn="ctr"/>
            <a:r>
              <a:rPr lang="en-GB" sz="3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Reinforcing facts</a:t>
            </a:r>
          </a:p>
        </p:txBody>
      </p:sp>
      <p:pic>
        <p:nvPicPr>
          <p:cNvPr id="10" name="Picture 9">
            <a:extLst>
              <a:ext uri="{FF2B5EF4-FFF2-40B4-BE49-F238E27FC236}">
                <a16:creationId xmlns:a16="http://schemas.microsoft.com/office/drawing/2014/main" id="{48095F29-9851-0CEE-373B-82818A76DA60}"/>
              </a:ext>
            </a:extLst>
          </p:cNvPr>
          <p:cNvPicPr>
            <a:picLocks noChangeAspect="1"/>
          </p:cNvPicPr>
          <p:nvPr/>
        </p:nvPicPr>
        <p:blipFill>
          <a:blip r:embed="rId3"/>
          <a:stretch>
            <a:fillRect/>
          </a:stretch>
        </p:blipFill>
        <p:spPr>
          <a:xfrm>
            <a:off x="3923134" y="3297195"/>
            <a:ext cx="3909948" cy="2708189"/>
          </a:xfrm>
          <a:prstGeom prst="rect">
            <a:avLst/>
          </a:prstGeom>
        </p:spPr>
      </p:pic>
      <p:sp>
        <p:nvSpPr>
          <p:cNvPr id="11" name="TextBox 10">
            <a:extLst>
              <a:ext uri="{FF2B5EF4-FFF2-40B4-BE49-F238E27FC236}">
                <a16:creationId xmlns:a16="http://schemas.microsoft.com/office/drawing/2014/main" id="{9A89A3CC-D9C2-8823-91EF-35BB915E7F02}"/>
              </a:ext>
            </a:extLst>
          </p:cNvPr>
          <p:cNvSpPr txBox="1"/>
          <p:nvPr/>
        </p:nvSpPr>
        <p:spPr>
          <a:xfrm>
            <a:off x="4013886" y="6005384"/>
            <a:ext cx="4164227" cy="646331"/>
          </a:xfrm>
          <a:prstGeom prst="rect">
            <a:avLst/>
          </a:prstGeom>
          <a:noFill/>
        </p:spPr>
        <p:txBody>
          <a:bodyPr wrap="square" rtlCol="0">
            <a:spAutoFit/>
          </a:bodyPr>
          <a:lstStyle/>
          <a:p>
            <a:r>
              <a:rPr lang="en-US" dirty="0"/>
              <a:t>Cyber Attacks on the rise in finance.</a:t>
            </a:r>
          </a:p>
        </p:txBody>
      </p:sp>
    </p:spTree>
    <p:extLst>
      <p:ext uri="{BB962C8B-B14F-4D97-AF65-F5344CB8AC3E}">
        <p14:creationId xmlns:p14="http://schemas.microsoft.com/office/powerpoint/2010/main" val="639115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4D957F-5D89-BC8C-E8D8-68840546E7D1}"/>
              </a:ext>
            </a:extLst>
          </p:cNvPr>
          <p:cNvSpPr/>
          <p:nvPr/>
        </p:nvSpPr>
        <p:spPr>
          <a:xfrm>
            <a:off x="185351" y="160638"/>
            <a:ext cx="5323893"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Modern Threats</a:t>
            </a:r>
          </a:p>
        </p:txBody>
      </p:sp>
      <p:sp>
        <p:nvSpPr>
          <p:cNvPr id="6" name="Rectangle 5">
            <a:extLst>
              <a:ext uri="{FF2B5EF4-FFF2-40B4-BE49-F238E27FC236}">
                <a16:creationId xmlns:a16="http://schemas.microsoft.com/office/drawing/2014/main" id="{9F461288-9DDC-79C6-A1FC-DF92243B169F}"/>
              </a:ext>
            </a:extLst>
          </p:cNvPr>
          <p:cNvSpPr/>
          <p:nvPr/>
        </p:nvSpPr>
        <p:spPr>
          <a:xfrm>
            <a:off x="185351" y="979474"/>
            <a:ext cx="1326004" cy="646331"/>
          </a:xfrm>
          <a:prstGeom prst="rect">
            <a:avLst/>
          </a:prstGeom>
          <a:noFill/>
        </p:spPr>
        <p:txBody>
          <a:bodyPr wrap="none" lIns="91440" tIns="45720" rIns="91440" bIns="45720">
            <a:spAutoFit/>
          </a:bodyPr>
          <a:lstStyle/>
          <a:p>
            <a:pPr algn="ctr"/>
            <a:r>
              <a:rPr lang="en-GB" sz="3600" b="0" cap="none" spc="0" dirty="0">
                <a:ln w="0"/>
                <a:solidFill>
                  <a:schemeClr val="tx1"/>
                </a:solidFill>
                <a:effectLst>
                  <a:outerShdw blurRad="38100" dist="19050" dir="2700000" algn="tl" rotWithShape="0">
                    <a:schemeClr val="dk1">
                      <a:alpha val="40000"/>
                    </a:schemeClr>
                  </a:outerShdw>
                </a:effectLst>
              </a:rPr>
              <a:t>RaaS</a:t>
            </a:r>
          </a:p>
        </p:txBody>
      </p:sp>
      <p:sp>
        <p:nvSpPr>
          <p:cNvPr id="7" name="Rectangle 6">
            <a:extLst>
              <a:ext uri="{FF2B5EF4-FFF2-40B4-BE49-F238E27FC236}">
                <a16:creationId xmlns:a16="http://schemas.microsoft.com/office/drawing/2014/main" id="{211365CC-3EA0-6469-2DE4-FD417E32F498}"/>
              </a:ext>
            </a:extLst>
          </p:cNvPr>
          <p:cNvSpPr/>
          <p:nvPr/>
        </p:nvSpPr>
        <p:spPr>
          <a:xfrm>
            <a:off x="7392612" y="791580"/>
            <a:ext cx="4190570" cy="584775"/>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AI Powered Phishing</a:t>
            </a:r>
          </a:p>
        </p:txBody>
      </p:sp>
      <p:sp>
        <p:nvSpPr>
          <p:cNvPr id="8" name="Rectangle 7">
            <a:extLst>
              <a:ext uri="{FF2B5EF4-FFF2-40B4-BE49-F238E27FC236}">
                <a16:creationId xmlns:a16="http://schemas.microsoft.com/office/drawing/2014/main" id="{63191175-B1D6-65EB-65DB-45A6A4EAC8C4}"/>
              </a:ext>
            </a:extLst>
          </p:cNvPr>
          <p:cNvSpPr/>
          <p:nvPr/>
        </p:nvSpPr>
        <p:spPr>
          <a:xfrm>
            <a:off x="-36869" y="3525278"/>
            <a:ext cx="4987263" cy="646331"/>
          </a:xfrm>
          <a:prstGeom prst="rect">
            <a:avLst/>
          </a:prstGeom>
          <a:noFill/>
        </p:spPr>
        <p:txBody>
          <a:bodyPr wrap="none" lIns="91440" tIns="45720" rIns="91440" bIns="45720">
            <a:spAutoFit/>
          </a:bodyPr>
          <a:lstStyle/>
          <a:p>
            <a:pPr algn="ctr"/>
            <a:r>
              <a:rPr lang="en-GB" sz="3600" b="0" cap="none" spc="0" dirty="0">
                <a:ln w="0"/>
                <a:solidFill>
                  <a:schemeClr val="tx1"/>
                </a:solidFill>
                <a:effectLst>
                  <a:outerShdw blurRad="38100" dist="19050" dir="2700000" algn="tl" rotWithShape="0">
                    <a:schemeClr val="dk1">
                      <a:alpha val="40000"/>
                    </a:schemeClr>
                  </a:outerShdw>
                </a:effectLst>
              </a:rPr>
              <a:t>Supply Chain/</a:t>
            </a:r>
            <a:r>
              <a:rPr lang="en-GB" sz="3600" b="0" cap="none" spc="0" dirty="0" err="1">
                <a:ln w="0"/>
                <a:solidFill>
                  <a:schemeClr val="tx1"/>
                </a:solidFill>
                <a:effectLst>
                  <a:outerShdw blurRad="38100" dist="19050" dir="2700000" algn="tl" rotWithShape="0">
                    <a:schemeClr val="dk1">
                      <a:alpha val="40000"/>
                    </a:schemeClr>
                  </a:outerShdw>
                </a:effectLst>
              </a:rPr>
              <a:t>MOVEit</a:t>
            </a:r>
            <a:endParaRPr lang="en-GB" sz="36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A5BCB90D-33D4-C620-AA01-A78E04E485B5}"/>
              </a:ext>
            </a:extLst>
          </p:cNvPr>
          <p:cNvSpPr/>
          <p:nvPr/>
        </p:nvSpPr>
        <p:spPr>
          <a:xfrm>
            <a:off x="8149707" y="3525278"/>
            <a:ext cx="3541354" cy="646331"/>
          </a:xfrm>
          <a:prstGeom prst="rect">
            <a:avLst/>
          </a:prstGeom>
          <a:noFill/>
        </p:spPr>
        <p:txBody>
          <a:bodyPr wrap="none" lIns="91440" tIns="45720" rIns="91440" bIns="45720">
            <a:spAutoFit/>
          </a:bodyPr>
          <a:lstStyle/>
          <a:p>
            <a:pPr algn="ctr"/>
            <a:r>
              <a:rPr lang="en-GB" sz="3600" b="0" cap="none" spc="0" dirty="0">
                <a:ln w="0"/>
                <a:solidFill>
                  <a:schemeClr val="tx1"/>
                </a:solidFill>
                <a:effectLst>
                  <a:outerShdw blurRad="38100" dist="19050" dir="2700000" algn="tl" rotWithShape="0">
                    <a:schemeClr val="dk1">
                      <a:alpha val="40000"/>
                    </a:schemeClr>
                  </a:outerShdw>
                </a:effectLst>
              </a:rPr>
              <a:t>Hybrid Working</a:t>
            </a:r>
          </a:p>
        </p:txBody>
      </p:sp>
      <p:sp>
        <p:nvSpPr>
          <p:cNvPr id="10" name="TextBox 9">
            <a:extLst>
              <a:ext uri="{FF2B5EF4-FFF2-40B4-BE49-F238E27FC236}">
                <a16:creationId xmlns:a16="http://schemas.microsoft.com/office/drawing/2014/main" id="{D5084BCF-ACDC-D2D6-9430-2576F9BC41FA}"/>
              </a:ext>
            </a:extLst>
          </p:cNvPr>
          <p:cNvSpPr txBox="1"/>
          <p:nvPr/>
        </p:nvSpPr>
        <p:spPr>
          <a:xfrm>
            <a:off x="164583" y="1625805"/>
            <a:ext cx="4584357" cy="2031325"/>
          </a:xfrm>
          <a:prstGeom prst="rect">
            <a:avLst/>
          </a:prstGeom>
          <a:noFill/>
        </p:spPr>
        <p:txBody>
          <a:bodyPr wrap="square" rtlCol="0">
            <a:spAutoFit/>
          </a:bodyPr>
          <a:lstStyle/>
          <a:p>
            <a:r>
              <a:rPr lang="en-US" dirty="0"/>
              <a:t>Inexperienced attackers can launch attacks with pre-made tools.</a:t>
            </a:r>
          </a:p>
          <a:p>
            <a:r>
              <a:rPr lang="en-US" dirty="0"/>
              <a:t>It is now responsible for 20% of all cybercrime incidents[2].</a:t>
            </a:r>
          </a:p>
          <a:p>
            <a:r>
              <a:rPr lang="en-US" dirty="0"/>
              <a:t>Profit sharing between the attackers and tool providers makes it mutually beneficial.</a:t>
            </a:r>
          </a:p>
        </p:txBody>
      </p:sp>
      <p:sp>
        <p:nvSpPr>
          <p:cNvPr id="11" name="TextBox 10">
            <a:extLst>
              <a:ext uri="{FF2B5EF4-FFF2-40B4-BE49-F238E27FC236}">
                <a16:creationId xmlns:a16="http://schemas.microsoft.com/office/drawing/2014/main" id="{078EE623-F2C4-CC30-89AE-B2E4FB33FF60}"/>
              </a:ext>
            </a:extLst>
          </p:cNvPr>
          <p:cNvSpPr txBox="1"/>
          <p:nvPr/>
        </p:nvSpPr>
        <p:spPr>
          <a:xfrm>
            <a:off x="6940379" y="1435154"/>
            <a:ext cx="5066270" cy="2031325"/>
          </a:xfrm>
          <a:prstGeom prst="rect">
            <a:avLst/>
          </a:prstGeom>
          <a:noFill/>
        </p:spPr>
        <p:txBody>
          <a:bodyPr wrap="square" rtlCol="0">
            <a:spAutoFit/>
          </a:bodyPr>
          <a:lstStyle/>
          <a:p>
            <a:r>
              <a:rPr lang="en-US" dirty="0"/>
              <a:t>Social Engineering messaged generated by AI aiming to appear authentic. Unlike the usual spelling errors and generic templates AI generated messages tend to be high quality and </a:t>
            </a:r>
            <a:r>
              <a:rPr lang="en-US" dirty="0" err="1"/>
              <a:t>personalised</a:t>
            </a:r>
            <a:r>
              <a:rPr lang="en-US" dirty="0"/>
              <a:t> to the target, using AI attackers can craft a large amount of messages in a short period of time.[3]</a:t>
            </a:r>
          </a:p>
        </p:txBody>
      </p:sp>
      <p:sp>
        <p:nvSpPr>
          <p:cNvPr id="12" name="TextBox 11">
            <a:extLst>
              <a:ext uri="{FF2B5EF4-FFF2-40B4-BE49-F238E27FC236}">
                <a16:creationId xmlns:a16="http://schemas.microsoft.com/office/drawing/2014/main" id="{2C70E290-86C6-958F-1B1B-574CD8E8C1FF}"/>
              </a:ext>
            </a:extLst>
          </p:cNvPr>
          <p:cNvSpPr txBox="1"/>
          <p:nvPr/>
        </p:nvSpPr>
        <p:spPr>
          <a:xfrm>
            <a:off x="164583" y="4171609"/>
            <a:ext cx="4988185" cy="2031325"/>
          </a:xfrm>
          <a:prstGeom prst="rect">
            <a:avLst/>
          </a:prstGeom>
          <a:noFill/>
        </p:spPr>
        <p:txBody>
          <a:bodyPr wrap="square" rtlCol="0">
            <a:spAutoFit/>
          </a:bodyPr>
          <a:lstStyle/>
          <a:p>
            <a:r>
              <a:rPr lang="en-US" dirty="0"/>
              <a:t>These start from third party vulnerabilities that are breached to gain access to sensitive data and disrupt businesses. The 2023 </a:t>
            </a:r>
            <a:r>
              <a:rPr lang="en-US" dirty="0" err="1"/>
              <a:t>MOVEit</a:t>
            </a:r>
            <a:r>
              <a:rPr lang="en-US" dirty="0"/>
              <a:t> attack is the industry example. Which affected more than 2500 </a:t>
            </a:r>
            <a:r>
              <a:rPr lang="en-US" dirty="0" err="1"/>
              <a:t>organisations</a:t>
            </a:r>
            <a:r>
              <a:rPr lang="en-US" dirty="0"/>
              <a:t> globally. Which </a:t>
            </a:r>
            <a:r>
              <a:rPr lang="en-US" dirty="0" err="1"/>
              <a:t>emphasises</a:t>
            </a:r>
            <a:r>
              <a:rPr lang="en-US" dirty="0"/>
              <a:t> the risk this poses to us at VTAM.[4]</a:t>
            </a:r>
          </a:p>
        </p:txBody>
      </p:sp>
      <p:sp>
        <p:nvSpPr>
          <p:cNvPr id="13" name="TextBox 12">
            <a:extLst>
              <a:ext uri="{FF2B5EF4-FFF2-40B4-BE49-F238E27FC236}">
                <a16:creationId xmlns:a16="http://schemas.microsoft.com/office/drawing/2014/main" id="{5366C0B4-EFFB-6093-D9CD-F432831582EA}"/>
              </a:ext>
            </a:extLst>
          </p:cNvPr>
          <p:cNvSpPr txBox="1"/>
          <p:nvPr/>
        </p:nvSpPr>
        <p:spPr>
          <a:xfrm>
            <a:off x="6796216" y="4171609"/>
            <a:ext cx="5210433" cy="2585323"/>
          </a:xfrm>
          <a:prstGeom prst="rect">
            <a:avLst/>
          </a:prstGeom>
          <a:noFill/>
        </p:spPr>
        <p:txBody>
          <a:bodyPr wrap="square" rtlCol="0">
            <a:spAutoFit/>
          </a:bodyPr>
          <a:lstStyle/>
          <a:p>
            <a:r>
              <a:rPr lang="en-US" dirty="0"/>
              <a:t>Hybrid working has caused large issues with cyber-security due to home networks being less secure. Phishing being more prominent due to not having colleague oversight. Employees are more likely to use </a:t>
            </a:r>
            <a:r>
              <a:rPr lang="en-US" dirty="0" err="1"/>
              <a:t>unauthorised</a:t>
            </a:r>
            <a:r>
              <a:rPr lang="en-US" dirty="0"/>
              <a:t> tooling which could create an </a:t>
            </a:r>
            <a:r>
              <a:rPr lang="en-US" dirty="0" err="1"/>
              <a:t>entrypoint</a:t>
            </a:r>
            <a:r>
              <a:rPr lang="en-US" dirty="0"/>
              <a:t> for an attack. If using personal devices for work this may pose larger risk due to less security measures.[5]</a:t>
            </a:r>
          </a:p>
        </p:txBody>
      </p:sp>
    </p:spTree>
    <p:extLst>
      <p:ext uri="{BB962C8B-B14F-4D97-AF65-F5344CB8AC3E}">
        <p14:creationId xmlns:p14="http://schemas.microsoft.com/office/powerpoint/2010/main" val="3451742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C8722BA-C7A5-E821-6415-25273A94F99E}"/>
              </a:ext>
            </a:extLst>
          </p:cNvPr>
          <p:cNvSpPr/>
          <p:nvPr/>
        </p:nvSpPr>
        <p:spPr>
          <a:xfrm>
            <a:off x="-714438" y="298563"/>
            <a:ext cx="8028160" cy="769441"/>
          </a:xfrm>
          <a:prstGeom prst="rect">
            <a:avLst/>
          </a:prstGeom>
          <a:noFill/>
        </p:spPr>
        <p:txBody>
          <a:bodyPr wrap="squar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Incidents Here At VTAM</a:t>
            </a:r>
          </a:p>
        </p:txBody>
      </p:sp>
      <p:sp>
        <p:nvSpPr>
          <p:cNvPr id="6" name="Rectangle 5">
            <a:extLst>
              <a:ext uri="{FF2B5EF4-FFF2-40B4-BE49-F238E27FC236}">
                <a16:creationId xmlns:a16="http://schemas.microsoft.com/office/drawing/2014/main" id="{52EC8054-1605-3CF9-02F2-A545A7497DAC}"/>
              </a:ext>
            </a:extLst>
          </p:cNvPr>
          <p:cNvSpPr/>
          <p:nvPr/>
        </p:nvSpPr>
        <p:spPr>
          <a:xfrm>
            <a:off x="0" y="1234228"/>
            <a:ext cx="1776447" cy="584775"/>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Phishing</a:t>
            </a:r>
          </a:p>
        </p:txBody>
      </p:sp>
      <p:sp>
        <p:nvSpPr>
          <p:cNvPr id="7" name="TextBox 6">
            <a:extLst>
              <a:ext uri="{FF2B5EF4-FFF2-40B4-BE49-F238E27FC236}">
                <a16:creationId xmlns:a16="http://schemas.microsoft.com/office/drawing/2014/main" id="{A9CA3348-65F9-938E-A76E-37C7C0065D31}"/>
              </a:ext>
            </a:extLst>
          </p:cNvPr>
          <p:cNvSpPr txBox="1"/>
          <p:nvPr/>
        </p:nvSpPr>
        <p:spPr>
          <a:xfrm>
            <a:off x="10632" y="1825785"/>
            <a:ext cx="4572000" cy="2031325"/>
          </a:xfrm>
          <a:prstGeom prst="rect">
            <a:avLst/>
          </a:prstGeom>
          <a:noFill/>
        </p:spPr>
        <p:txBody>
          <a:bodyPr wrap="square" rtlCol="0">
            <a:spAutoFit/>
          </a:bodyPr>
          <a:lstStyle/>
          <a:p>
            <a:pPr marL="285750" indent="-285750">
              <a:buFontTx/>
              <a:buChar char="-"/>
            </a:pPr>
            <a:r>
              <a:rPr lang="en-US" dirty="0"/>
              <a:t>We had a sophisticated phishing attack occur which bypassed our email filtering.</a:t>
            </a:r>
          </a:p>
          <a:p>
            <a:pPr marL="285750" indent="-285750">
              <a:buFontTx/>
              <a:buChar char="-"/>
            </a:pPr>
            <a:r>
              <a:rPr lang="en-US" dirty="0"/>
              <a:t>They Attempted Ransomware.</a:t>
            </a:r>
          </a:p>
          <a:p>
            <a:pPr marL="285750" indent="-285750">
              <a:buFontTx/>
              <a:buChar char="-"/>
            </a:pPr>
            <a:r>
              <a:rPr lang="en-US" dirty="0"/>
              <a:t>We could’ve been a statistic and this attack could’ve cost us not just money, but customer reputation.</a:t>
            </a:r>
          </a:p>
        </p:txBody>
      </p:sp>
      <p:sp>
        <p:nvSpPr>
          <p:cNvPr id="9" name="Rectangle 8">
            <a:extLst>
              <a:ext uri="{FF2B5EF4-FFF2-40B4-BE49-F238E27FC236}">
                <a16:creationId xmlns:a16="http://schemas.microsoft.com/office/drawing/2014/main" id="{2A2FAAFD-812E-3A1C-19DF-5F4D05509151}"/>
              </a:ext>
            </a:extLst>
          </p:cNvPr>
          <p:cNvSpPr/>
          <p:nvPr/>
        </p:nvSpPr>
        <p:spPr>
          <a:xfrm>
            <a:off x="159488" y="4016552"/>
            <a:ext cx="2771913" cy="584775"/>
          </a:xfrm>
          <a:prstGeom prst="rect">
            <a:avLst/>
          </a:prstGeom>
          <a:noFill/>
        </p:spPr>
        <p:txBody>
          <a:bodyPr wrap="none" lIns="91440" tIns="45720" rIns="91440" bIns="45720">
            <a:spAutoFit/>
          </a:bodyPr>
          <a:lstStyle/>
          <a:p>
            <a:pPr algn="ctr"/>
            <a:r>
              <a:rPr lang="en-GB" sz="3200" dirty="0">
                <a:ln w="0"/>
                <a:effectLst>
                  <a:outerShdw blurRad="38100" dist="19050" dir="2700000" algn="tl" rotWithShape="0">
                    <a:schemeClr val="dk1">
                      <a:alpha val="40000"/>
                    </a:schemeClr>
                  </a:outerShdw>
                </a:effectLst>
              </a:rPr>
              <a:t>This is a trend</a:t>
            </a:r>
            <a:endParaRPr lang="en-GB" sz="3200" b="0" cap="none" spc="0" dirty="0">
              <a:ln w="0"/>
              <a:solidFill>
                <a:schemeClr val="tx1"/>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4E379372-3683-2D37-A4E1-CA23507BF214}"/>
              </a:ext>
            </a:extLst>
          </p:cNvPr>
          <p:cNvSpPr txBox="1"/>
          <p:nvPr/>
        </p:nvSpPr>
        <p:spPr>
          <a:xfrm>
            <a:off x="159488" y="4686387"/>
            <a:ext cx="4274289" cy="1477328"/>
          </a:xfrm>
          <a:prstGeom prst="rect">
            <a:avLst/>
          </a:prstGeom>
          <a:noFill/>
        </p:spPr>
        <p:txBody>
          <a:bodyPr wrap="square" rtlCol="0">
            <a:spAutoFit/>
          </a:bodyPr>
          <a:lstStyle/>
          <a:p>
            <a:pPr marL="285750" indent="-285750">
              <a:buFontTx/>
              <a:buChar char="-"/>
            </a:pPr>
            <a:r>
              <a:rPr lang="en-US" dirty="0"/>
              <a:t>This is becoming more common industry-wide, this isn’t a random attack.</a:t>
            </a:r>
          </a:p>
          <a:p>
            <a:pPr marL="285750" indent="-285750">
              <a:buFontTx/>
              <a:buChar char="-"/>
            </a:pPr>
            <a:r>
              <a:rPr lang="en-US" dirty="0"/>
              <a:t>Phishing is the most common method for cyber attacks.</a:t>
            </a:r>
          </a:p>
        </p:txBody>
      </p:sp>
      <p:sp>
        <p:nvSpPr>
          <p:cNvPr id="12" name="Rectangle 11">
            <a:extLst>
              <a:ext uri="{FF2B5EF4-FFF2-40B4-BE49-F238E27FC236}">
                <a16:creationId xmlns:a16="http://schemas.microsoft.com/office/drawing/2014/main" id="{A788D323-9C58-7C53-D1F3-A7E8B3E3831C}"/>
              </a:ext>
            </a:extLst>
          </p:cNvPr>
          <p:cNvSpPr/>
          <p:nvPr/>
        </p:nvSpPr>
        <p:spPr>
          <a:xfrm>
            <a:off x="7462577" y="1072752"/>
            <a:ext cx="4277133" cy="1077218"/>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Our Security And</a:t>
            </a:r>
          </a:p>
          <a:p>
            <a:pPr algn="ctr"/>
            <a:r>
              <a:rPr lang="en-GB" sz="3200" b="0" cap="none" spc="0" dirty="0">
                <a:ln w="0"/>
                <a:solidFill>
                  <a:schemeClr val="tx1"/>
                </a:solidFill>
                <a:effectLst>
                  <a:outerShdw blurRad="38100" dist="19050" dir="2700000" algn="tl" rotWithShape="0">
                    <a:schemeClr val="dk1">
                      <a:alpha val="40000"/>
                    </a:schemeClr>
                  </a:outerShdw>
                </a:effectLst>
              </a:rPr>
              <a:t>What We Should Do.</a:t>
            </a:r>
          </a:p>
        </p:txBody>
      </p:sp>
      <p:sp>
        <p:nvSpPr>
          <p:cNvPr id="13" name="TextBox 12">
            <a:extLst>
              <a:ext uri="{FF2B5EF4-FFF2-40B4-BE49-F238E27FC236}">
                <a16:creationId xmlns:a16="http://schemas.microsoft.com/office/drawing/2014/main" id="{15F4F866-0750-B304-AEA1-5BF93E79458B}"/>
              </a:ext>
            </a:extLst>
          </p:cNvPr>
          <p:cNvSpPr txBox="1"/>
          <p:nvPr/>
        </p:nvSpPr>
        <p:spPr>
          <a:xfrm>
            <a:off x="7313722" y="2145222"/>
            <a:ext cx="4829959" cy="2862322"/>
          </a:xfrm>
          <a:prstGeom prst="rect">
            <a:avLst/>
          </a:prstGeom>
          <a:noFill/>
        </p:spPr>
        <p:txBody>
          <a:bodyPr wrap="square" rtlCol="0">
            <a:spAutoFit/>
          </a:bodyPr>
          <a:lstStyle/>
          <a:p>
            <a:pPr marL="285750" indent="-285750">
              <a:buFontTx/>
              <a:buChar char="-"/>
            </a:pPr>
            <a:r>
              <a:rPr lang="en-US" dirty="0"/>
              <a:t>Our perimeter only security is lackluster, we need to assume-breach, meaning we are expecting an attacker to infiltrate. And we then implement layered security, therefore if they infiltrate our perimeter the access they gain is minimal.</a:t>
            </a:r>
          </a:p>
          <a:p>
            <a:pPr marL="285750" indent="-285750">
              <a:buFontTx/>
              <a:buChar char="-"/>
            </a:pPr>
            <a:r>
              <a:rPr lang="en-US" dirty="0"/>
              <a:t>We need to invest in training employees to spot phishing and other types of attacks.</a:t>
            </a:r>
          </a:p>
        </p:txBody>
      </p:sp>
      <p:pic>
        <p:nvPicPr>
          <p:cNvPr id="14" name="Picture 13">
            <a:extLst>
              <a:ext uri="{FF2B5EF4-FFF2-40B4-BE49-F238E27FC236}">
                <a16:creationId xmlns:a16="http://schemas.microsoft.com/office/drawing/2014/main" id="{1398AD26-4F7E-313D-5C36-525A65EB28C4}"/>
              </a:ext>
            </a:extLst>
          </p:cNvPr>
          <p:cNvPicPr>
            <a:picLocks noChangeAspect="1"/>
          </p:cNvPicPr>
          <p:nvPr/>
        </p:nvPicPr>
        <p:blipFill>
          <a:blip r:embed="rId2"/>
          <a:stretch>
            <a:fillRect/>
          </a:stretch>
        </p:blipFill>
        <p:spPr>
          <a:xfrm>
            <a:off x="4396250" y="1485400"/>
            <a:ext cx="2991899" cy="1774919"/>
          </a:xfrm>
          <a:prstGeom prst="rect">
            <a:avLst/>
          </a:prstGeom>
        </p:spPr>
      </p:pic>
      <p:sp>
        <p:nvSpPr>
          <p:cNvPr id="15" name="TextBox 14">
            <a:extLst>
              <a:ext uri="{FF2B5EF4-FFF2-40B4-BE49-F238E27FC236}">
                <a16:creationId xmlns:a16="http://schemas.microsoft.com/office/drawing/2014/main" id="{C1FB1EEC-426F-A91A-F5B2-A86DAE585E96}"/>
              </a:ext>
            </a:extLst>
          </p:cNvPr>
          <p:cNvSpPr txBox="1"/>
          <p:nvPr/>
        </p:nvSpPr>
        <p:spPr>
          <a:xfrm>
            <a:off x="4582632" y="3429000"/>
            <a:ext cx="2626242" cy="338554"/>
          </a:xfrm>
          <a:prstGeom prst="rect">
            <a:avLst/>
          </a:prstGeom>
          <a:noFill/>
        </p:spPr>
        <p:txBody>
          <a:bodyPr wrap="square" rtlCol="0">
            <a:spAutoFit/>
          </a:bodyPr>
          <a:lstStyle/>
          <a:p>
            <a:r>
              <a:rPr lang="en-US" sz="1600" dirty="0"/>
              <a:t>Example Phishing Email.</a:t>
            </a:r>
          </a:p>
        </p:txBody>
      </p:sp>
    </p:spTree>
    <p:extLst>
      <p:ext uri="{BB962C8B-B14F-4D97-AF65-F5344CB8AC3E}">
        <p14:creationId xmlns:p14="http://schemas.microsoft.com/office/powerpoint/2010/main" val="3973164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0A7AE1-9DA8-764A-0A3B-87D03EC2094C}"/>
              </a:ext>
            </a:extLst>
          </p:cNvPr>
          <p:cNvSpPr/>
          <p:nvPr/>
        </p:nvSpPr>
        <p:spPr>
          <a:xfrm>
            <a:off x="-129647" y="149707"/>
            <a:ext cx="8028160" cy="646331"/>
          </a:xfrm>
          <a:prstGeom prst="rect">
            <a:avLst/>
          </a:prstGeom>
          <a:noFill/>
        </p:spPr>
        <p:txBody>
          <a:bodyPr wrap="square" lIns="91440" tIns="45720" rIns="91440" bIns="45720">
            <a:spAutoFit/>
          </a:bodyPr>
          <a:lstStyle/>
          <a:p>
            <a:pPr algn="ctr"/>
            <a:r>
              <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Zero Trust And How We Can Benefit</a:t>
            </a:r>
          </a:p>
        </p:txBody>
      </p:sp>
      <p:sp>
        <p:nvSpPr>
          <p:cNvPr id="5" name="TextBox 4">
            <a:extLst>
              <a:ext uri="{FF2B5EF4-FFF2-40B4-BE49-F238E27FC236}">
                <a16:creationId xmlns:a16="http://schemas.microsoft.com/office/drawing/2014/main" id="{2E9B62CE-3721-3265-8098-D8370323F62B}"/>
              </a:ext>
            </a:extLst>
          </p:cNvPr>
          <p:cNvSpPr txBox="1"/>
          <p:nvPr/>
        </p:nvSpPr>
        <p:spPr>
          <a:xfrm>
            <a:off x="148855" y="1339702"/>
            <a:ext cx="4476307" cy="3139321"/>
          </a:xfrm>
          <a:prstGeom prst="rect">
            <a:avLst/>
          </a:prstGeom>
          <a:noFill/>
        </p:spPr>
        <p:txBody>
          <a:bodyPr wrap="square" rtlCol="0">
            <a:spAutoFit/>
          </a:bodyPr>
          <a:lstStyle/>
          <a:p>
            <a:r>
              <a:rPr lang="en-US" dirty="0"/>
              <a:t>- Zero trust is the magnum opus of cyber-security currently. It means to never trust and always verify.</a:t>
            </a:r>
          </a:p>
          <a:p>
            <a:r>
              <a:rPr lang="en-US" dirty="0"/>
              <a:t>- To leverage it we will need to, verify identities continuously, give least privilege access to employees, only what they need to do their job. Assume breach, like the previous slide user groups. And continuously monitor for unusual </a:t>
            </a:r>
            <a:r>
              <a:rPr lang="en-US" dirty="0" err="1"/>
              <a:t>behaviour</a:t>
            </a:r>
            <a:r>
              <a:rPr lang="en-US" dirty="0"/>
              <a:t>.</a:t>
            </a:r>
          </a:p>
          <a:p>
            <a:endParaRPr lang="en-US" dirty="0"/>
          </a:p>
        </p:txBody>
      </p:sp>
      <p:pic>
        <p:nvPicPr>
          <p:cNvPr id="6" name="Picture 5">
            <a:extLst>
              <a:ext uri="{FF2B5EF4-FFF2-40B4-BE49-F238E27FC236}">
                <a16:creationId xmlns:a16="http://schemas.microsoft.com/office/drawing/2014/main" id="{FC18AA61-368A-EA8C-CDA9-E66FDBFF9B07}"/>
              </a:ext>
            </a:extLst>
          </p:cNvPr>
          <p:cNvPicPr>
            <a:picLocks noChangeAspect="1"/>
          </p:cNvPicPr>
          <p:nvPr/>
        </p:nvPicPr>
        <p:blipFill>
          <a:blip r:embed="rId2"/>
          <a:stretch>
            <a:fillRect/>
          </a:stretch>
        </p:blipFill>
        <p:spPr>
          <a:xfrm>
            <a:off x="276975" y="4269986"/>
            <a:ext cx="4348187" cy="2198912"/>
          </a:xfrm>
          <a:prstGeom prst="rect">
            <a:avLst/>
          </a:prstGeom>
        </p:spPr>
      </p:pic>
      <p:sp>
        <p:nvSpPr>
          <p:cNvPr id="8" name="Rectangle 7">
            <a:extLst>
              <a:ext uri="{FF2B5EF4-FFF2-40B4-BE49-F238E27FC236}">
                <a16:creationId xmlns:a16="http://schemas.microsoft.com/office/drawing/2014/main" id="{63D6E7E3-94AC-BD5A-11CF-36607B0D1D9A}"/>
              </a:ext>
            </a:extLst>
          </p:cNvPr>
          <p:cNvSpPr/>
          <p:nvPr/>
        </p:nvSpPr>
        <p:spPr>
          <a:xfrm>
            <a:off x="8490203" y="790975"/>
            <a:ext cx="1399742" cy="646331"/>
          </a:xfrm>
          <a:prstGeom prst="rect">
            <a:avLst/>
          </a:prstGeom>
          <a:noFill/>
        </p:spPr>
        <p:txBody>
          <a:bodyPr wrap="none" lIns="91440" tIns="45720" rIns="91440" bIns="45720">
            <a:spAutoFit/>
          </a:bodyPr>
          <a:lstStyle/>
          <a:p>
            <a:pPr algn="ctr"/>
            <a:r>
              <a:rPr lang="en-GB" sz="3600" b="0" cap="none" spc="0" dirty="0">
                <a:ln w="0"/>
                <a:solidFill>
                  <a:schemeClr val="tx1"/>
                </a:solidFill>
                <a:effectLst>
                  <a:outerShdw blurRad="38100" dist="19050" dir="2700000" algn="tl" rotWithShape="0">
                    <a:schemeClr val="dk1">
                      <a:alpha val="40000"/>
                    </a:schemeClr>
                  </a:outerShdw>
                </a:effectLst>
              </a:rPr>
              <a:t>Ideas</a:t>
            </a:r>
          </a:p>
        </p:txBody>
      </p:sp>
      <p:sp>
        <p:nvSpPr>
          <p:cNvPr id="9" name="Rectangle 8">
            <a:extLst>
              <a:ext uri="{FF2B5EF4-FFF2-40B4-BE49-F238E27FC236}">
                <a16:creationId xmlns:a16="http://schemas.microsoft.com/office/drawing/2014/main" id="{82E7923C-AD00-2DC7-1678-702EB229A9D8}"/>
              </a:ext>
            </a:extLst>
          </p:cNvPr>
          <p:cNvSpPr/>
          <p:nvPr/>
        </p:nvSpPr>
        <p:spPr>
          <a:xfrm>
            <a:off x="148855" y="790975"/>
            <a:ext cx="1840567" cy="523220"/>
          </a:xfrm>
          <a:prstGeom prst="rect">
            <a:avLst/>
          </a:prstGeom>
          <a:noFill/>
        </p:spPr>
        <p:txBody>
          <a:bodyPr wrap="non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Overview</a:t>
            </a:r>
          </a:p>
        </p:txBody>
      </p:sp>
      <p:sp>
        <p:nvSpPr>
          <p:cNvPr id="10" name="TextBox 9">
            <a:extLst>
              <a:ext uri="{FF2B5EF4-FFF2-40B4-BE49-F238E27FC236}">
                <a16:creationId xmlns:a16="http://schemas.microsoft.com/office/drawing/2014/main" id="{0580F462-5E3E-FD7E-6F5B-C7F238A6491A}"/>
              </a:ext>
            </a:extLst>
          </p:cNvPr>
          <p:cNvSpPr txBox="1"/>
          <p:nvPr/>
        </p:nvSpPr>
        <p:spPr>
          <a:xfrm>
            <a:off x="6422065" y="1562986"/>
            <a:ext cx="5497033" cy="3139321"/>
          </a:xfrm>
          <a:prstGeom prst="rect">
            <a:avLst/>
          </a:prstGeom>
          <a:noFill/>
        </p:spPr>
        <p:txBody>
          <a:bodyPr wrap="square" rtlCol="0">
            <a:spAutoFit/>
          </a:bodyPr>
          <a:lstStyle/>
          <a:p>
            <a:pPr marL="285750" indent="-285750">
              <a:buFontTx/>
              <a:buChar char="-"/>
            </a:pPr>
            <a:r>
              <a:rPr lang="en-US" dirty="0"/>
              <a:t>Multi-Factor Authentication Mandated for every employee.</a:t>
            </a:r>
          </a:p>
          <a:p>
            <a:pPr marL="285750" indent="-285750">
              <a:buFontTx/>
              <a:buChar char="-"/>
            </a:pPr>
            <a:r>
              <a:rPr lang="en-US" dirty="0"/>
              <a:t>Verification steps when accessing anything sensitive.</a:t>
            </a:r>
          </a:p>
          <a:p>
            <a:pPr marL="285750" indent="-285750">
              <a:buFontTx/>
              <a:buChar char="-"/>
            </a:pPr>
            <a:r>
              <a:rPr lang="en-US" dirty="0"/>
              <a:t>User sessions, after an employee has been on a service for X time, we make them reverify identity.</a:t>
            </a:r>
          </a:p>
          <a:p>
            <a:pPr marL="285750" indent="-285750">
              <a:buFontTx/>
              <a:buChar char="-"/>
            </a:pPr>
            <a:r>
              <a:rPr lang="en-US" dirty="0"/>
              <a:t>All employees to use company devices that are connected to an organization VPN, all requests to our services from outside the VPN are to be denied.</a:t>
            </a:r>
          </a:p>
        </p:txBody>
      </p:sp>
      <p:sp>
        <p:nvSpPr>
          <p:cNvPr id="11" name="TextBox 10">
            <a:extLst>
              <a:ext uri="{FF2B5EF4-FFF2-40B4-BE49-F238E27FC236}">
                <a16:creationId xmlns:a16="http://schemas.microsoft.com/office/drawing/2014/main" id="{7FD7411E-D268-20B7-46B6-176A6615F32F}"/>
              </a:ext>
            </a:extLst>
          </p:cNvPr>
          <p:cNvSpPr txBox="1"/>
          <p:nvPr/>
        </p:nvSpPr>
        <p:spPr>
          <a:xfrm>
            <a:off x="276975" y="6468898"/>
            <a:ext cx="3700130" cy="307777"/>
          </a:xfrm>
          <a:prstGeom prst="rect">
            <a:avLst/>
          </a:prstGeom>
          <a:noFill/>
        </p:spPr>
        <p:txBody>
          <a:bodyPr wrap="square" rtlCol="0">
            <a:spAutoFit/>
          </a:bodyPr>
          <a:lstStyle/>
          <a:p>
            <a:r>
              <a:rPr lang="en-US" sz="1400" dirty="0"/>
              <a:t>Example Zero Trust Diagram</a:t>
            </a:r>
          </a:p>
        </p:txBody>
      </p:sp>
    </p:spTree>
    <p:extLst>
      <p:ext uri="{BB962C8B-B14F-4D97-AF65-F5344CB8AC3E}">
        <p14:creationId xmlns:p14="http://schemas.microsoft.com/office/powerpoint/2010/main" val="3841640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06CD5F-ECED-601C-5C82-8627D92D624B}"/>
              </a:ext>
            </a:extLst>
          </p:cNvPr>
          <p:cNvSpPr/>
          <p:nvPr/>
        </p:nvSpPr>
        <p:spPr>
          <a:xfrm>
            <a:off x="109109" y="117810"/>
            <a:ext cx="5381602" cy="830997"/>
          </a:xfrm>
          <a:prstGeom prst="rect">
            <a:avLst/>
          </a:prstGeom>
          <a:noFill/>
        </p:spPr>
        <p:txBody>
          <a:bodyPr wrap="none" lIns="91440" tIns="45720" rIns="91440" bIns="45720">
            <a:spAutoFit/>
          </a:bodyPr>
          <a:lstStyle/>
          <a:p>
            <a:pPr algn="ctr"/>
            <a:r>
              <a:rPr lang="en-GB" sz="4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Industry Standard</a:t>
            </a:r>
          </a:p>
        </p:txBody>
      </p:sp>
      <p:sp>
        <p:nvSpPr>
          <p:cNvPr id="5" name="TextBox 4">
            <a:extLst>
              <a:ext uri="{FF2B5EF4-FFF2-40B4-BE49-F238E27FC236}">
                <a16:creationId xmlns:a16="http://schemas.microsoft.com/office/drawing/2014/main" id="{AF0D8A2B-8F26-7645-DF25-19EF1F3559EB}"/>
              </a:ext>
            </a:extLst>
          </p:cNvPr>
          <p:cNvSpPr txBox="1"/>
          <p:nvPr/>
        </p:nvSpPr>
        <p:spPr>
          <a:xfrm>
            <a:off x="95695" y="1187875"/>
            <a:ext cx="4146697" cy="1477328"/>
          </a:xfrm>
          <a:prstGeom prst="rect">
            <a:avLst/>
          </a:prstGeom>
          <a:noFill/>
        </p:spPr>
        <p:txBody>
          <a:bodyPr wrap="square" rtlCol="0">
            <a:spAutoFit/>
          </a:bodyPr>
          <a:lstStyle/>
          <a:p>
            <a:pPr marL="285750" indent="-285750">
              <a:buFontTx/>
              <a:buChar char="-"/>
            </a:pPr>
            <a:r>
              <a:rPr lang="en-US" dirty="0"/>
              <a:t>We need to keep up with industry standards, the primary source for this is NIST’s CSF.</a:t>
            </a:r>
          </a:p>
          <a:p>
            <a:pPr marL="285750" indent="-285750">
              <a:buFontTx/>
              <a:buChar char="-"/>
            </a:pPr>
            <a:r>
              <a:rPr lang="en-US" dirty="0"/>
              <a:t>It advises things which go hand in hand with Zero Trust.</a:t>
            </a:r>
          </a:p>
        </p:txBody>
      </p:sp>
      <p:sp>
        <p:nvSpPr>
          <p:cNvPr id="6" name="TextBox 5">
            <a:extLst>
              <a:ext uri="{FF2B5EF4-FFF2-40B4-BE49-F238E27FC236}">
                <a16:creationId xmlns:a16="http://schemas.microsoft.com/office/drawing/2014/main" id="{085C9C2B-5BEC-7292-64E6-8BD90D1AF130}"/>
              </a:ext>
            </a:extLst>
          </p:cNvPr>
          <p:cNvSpPr txBox="1"/>
          <p:nvPr/>
        </p:nvSpPr>
        <p:spPr>
          <a:xfrm>
            <a:off x="8236687" y="2291018"/>
            <a:ext cx="3646968" cy="3970318"/>
          </a:xfrm>
          <a:prstGeom prst="rect">
            <a:avLst/>
          </a:prstGeom>
          <a:noFill/>
        </p:spPr>
        <p:txBody>
          <a:bodyPr wrap="square" rtlCol="0">
            <a:spAutoFit/>
          </a:bodyPr>
          <a:lstStyle/>
          <a:p>
            <a:pPr marL="285750" indent="-285750">
              <a:buFontTx/>
              <a:buChar char="-"/>
            </a:pPr>
            <a:r>
              <a:rPr lang="en-US" dirty="0"/>
              <a:t>Having a SIEM tool, this is used for logging and monitoring and is what will help us spot unusual </a:t>
            </a:r>
            <a:r>
              <a:rPr lang="en-US" dirty="0" err="1"/>
              <a:t>behaviour</a:t>
            </a:r>
            <a:r>
              <a:rPr lang="en-US" dirty="0"/>
              <a:t> whilst it’s occurring not after.</a:t>
            </a:r>
          </a:p>
          <a:p>
            <a:pPr marL="285750" indent="-285750">
              <a:buFontTx/>
              <a:buChar char="-"/>
            </a:pPr>
            <a:r>
              <a:rPr lang="en-US" dirty="0"/>
              <a:t>We need a plan for </a:t>
            </a:r>
            <a:r>
              <a:rPr lang="en-US" dirty="0" err="1"/>
              <a:t>indicent</a:t>
            </a:r>
            <a:r>
              <a:rPr lang="en-US" dirty="0"/>
              <a:t> response, we can leverage the SOAR model which goes hand in hand with our SIEM tool and will allow us to automate responses to these issues making us a lot quicker to respond.</a:t>
            </a:r>
          </a:p>
        </p:txBody>
      </p:sp>
      <p:sp>
        <p:nvSpPr>
          <p:cNvPr id="7" name="TextBox 6">
            <a:extLst>
              <a:ext uri="{FF2B5EF4-FFF2-40B4-BE49-F238E27FC236}">
                <a16:creationId xmlns:a16="http://schemas.microsoft.com/office/drawing/2014/main" id="{5618AB01-D45B-59F7-25AD-33CFFA35A407}"/>
              </a:ext>
            </a:extLst>
          </p:cNvPr>
          <p:cNvSpPr txBox="1"/>
          <p:nvPr/>
        </p:nvSpPr>
        <p:spPr>
          <a:xfrm>
            <a:off x="308345" y="4192797"/>
            <a:ext cx="3934047" cy="2031325"/>
          </a:xfrm>
          <a:prstGeom prst="rect">
            <a:avLst/>
          </a:prstGeom>
          <a:noFill/>
        </p:spPr>
        <p:txBody>
          <a:bodyPr wrap="square" rtlCol="0">
            <a:spAutoFit/>
          </a:bodyPr>
          <a:lstStyle/>
          <a:p>
            <a:r>
              <a:rPr lang="en-US" dirty="0"/>
              <a:t>- Recovery</a:t>
            </a:r>
          </a:p>
          <a:p>
            <a:r>
              <a:rPr lang="en-US" dirty="0"/>
              <a:t>We will need to backup all of our data and encrypt them, in case of ransomware we will have an inaccessible backup which we can use to restore in case the attacker deletes our data.</a:t>
            </a:r>
          </a:p>
        </p:txBody>
      </p:sp>
      <p:pic>
        <p:nvPicPr>
          <p:cNvPr id="1026" name="Picture 2" descr="The Role of SIEM Tools in Strengthening Cybersecurity">
            <a:extLst>
              <a:ext uri="{FF2B5EF4-FFF2-40B4-BE49-F238E27FC236}">
                <a16:creationId xmlns:a16="http://schemas.microsoft.com/office/drawing/2014/main" id="{F7193827-E0E3-56B3-2C91-B841E848B9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14530" y="1496884"/>
            <a:ext cx="3250018" cy="18281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AR - Security Orchestration, Automation and Response">
            <a:extLst>
              <a:ext uri="{FF2B5EF4-FFF2-40B4-BE49-F238E27FC236}">
                <a16:creationId xmlns:a16="http://schemas.microsoft.com/office/drawing/2014/main" id="{40FBA923-9277-8E55-D3EF-8064A75D9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1976" y="3973951"/>
            <a:ext cx="3277634" cy="19909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90C266-6AD6-1BA9-F0C7-6E2754817EC2}"/>
              </a:ext>
            </a:extLst>
          </p:cNvPr>
          <p:cNvSpPr txBox="1"/>
          <p:nvPr/>
        </p:nvSpPr>
        <p:spPr>
          <a:xfrm>
            <a:off x="4579087" y="3429000"/>
            <a:ext cx="2745976" cy="369332"/>
          </a:xfrm>
          <a:prstGeom prst="rect">
            <a:avLst/>
          </a:prstGeom>
          <a:noFill/>
        </p:spPr>
        <p:txBody>
          <a:bodyPr wrap="square" rtlCol="0">
            <a:spAutoFit/>
          </a:bodyPr>
          <a:lstStyle/>
          <a:p>
            <a:r>
              <a:rPr lang="en-US" dirty="0"/>
              <a:t>SIEM Example</a:t>
            </a:r>
          </a:p>
        </p:txBody>
      </p:sp>
      <p:sp>
        <p:nvSpPr>
          <p:cNvPr id="9" name="TextBox 8">
            <a:extLst>
              <a:ext uri="{FF2B5EF4-FFF2-40B4-BE49-F238E27FC236}">
                <a16:creationId xmlns:a16="http://schemas.microsoft.com/office/drawing/2014/main" id="{8C2F0D27-2A59-E47B-C0EC-0C668A19DA2B}"/>
              </a:ext>
            </a:extLst>
          </p:cNvPr>
          <p:cNvSpPr txBox="1"/>
          <p:nvPr/>
        </p:nvSpPr>
        <p:spPr>
          <a:xfrm>
            <a:off x="4681869" y="6076670"/>
            <a:ext cx="3115340" cy="369332"/>
          </a:xfrm>
          <a:prstGeom prst="rect">
            <a:avLst/>
          </a:prstGeom>
          <a:noFill/>
        </p:spPr>
        <p:txBody>
          <a:bodyPr wrap="square" rtlCol="0">
            <a:spAutoFit/>
          </a:bodyPr>
          <a:lstStyle/>
          <a:p>
            <a:r>
              <a:rPr lang="en-US" dirty="0"/>
              <a:t>SOAR Model Diagram</a:t>
            </a:r>
          </a:p>
        </p:txBody>
      </p:sp>
    </p:spTree>
    <p:extLst>
      <p:ext uri="{BB962C8B-B14F-4D97-AF65-F5344CB8AC3E}">
        <p14:creationId xmlns:p14="http://schemas.microsoft.com/office/powerpoint/2010/main" val="550360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AF745D-3B86-471E-C979-71FB0A1569E2}"/>
              </a:ext>
            </a:extLst>
          </p:cNvPr>
          <p:cNvSpPr/>
          <p:nvPr/>
        </p:nvSpPr>
        <p:spPr>
          <a:xfrm>
            <a:off x="93454" y="149707"/>
            <a:ext cx="5370381" cy="769441"/>
          </a:xfrm>
          <a:prstGeom prst="rect">
            <a:avLst/>
          </a:prstGeom>
          <a:noFill/>
        </p:spPr>
        <p:txBody>
          <a:bodyPr wrap="non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Employee Frontline</a:t>
            </a:r>
          </a:p>
        </p:txBody>
      </p:sp>
      <p:sp>
        <p:nvSpPr>
          <p:cNvPr id="6" name="TextBox 5">
            <a:extLst>
              <a:ext uri="{FF2B5EF4-FFF2-40B4-BE49-F238E27FC236}">
                <a16:creationId xmlns:a16="http://schemas.microsoft.com/office/drawing/2014/main" id="{40CCF947-EFA0-1777-6888-6902966F5FB0}"/>
              </a:ext>
            </a:extLst>
          </p:cNvPr>
          <p:cNvSpPr txBox="1"/>
          <p:nvPr/>
        </p:nvSpPr>
        <p:spPr>
          <a:xfrm>
            <a:off x="6837128" y="1488559"/>
            <a:ext cx="5007935" cy="2862322"/>
          </a:xfrm>
          <a:prstGeom prst="rect">
            <a:avLst/>
          </a:prstGeom>
          <a:noFill/>
        </p:spPr>
        <p:txBody>
          <a:bodyPr wrap="square" rtlCol="0">
            <a:spAutoFit/>
          </a:bodyPr>
          <a:lstStyle/>
          <a:p>
            <a:r>
              <a:rPr lang="en-US" dirty="0"/>
              <a:t>Employees are the front-line in cyber security.</a:t>
            </a:r>
          </a:p>
          <a:p>
            <a:pPr marL="285750" indent="-285750">
              <a:buFontTx/>
              <a:buChar char="-"/>
            </a:pPr>
            <a:r>
              <a:rPr lang="en-US" dirty="0"/>
              <a:t>We will need to </a:t>
            </a:r>
            <a:r>
              <a:rPr lang="en-US" dirty="0" err="1"/>
              <a:t>prioritise</a:t>
            </a:r>
            <a:r>
              <a:rPr lang="en-US" dirty="0"/>
              <a:t> training the employees with monthly phishing simulations.</a:t>
            </a:r>
          </a:p>
          <a:p>
            <a:pPr marL="285750" indent="-285750">
              <a:buFontTx/>
              <a:buChar char="-"/>
            </a:pPr>
            <a:r>
              <a:rPr lang="en-US" dirty="0"/>
              <a:t>Train them based on their roles, relevant training from simulated real-world issues.</a:t>
            </a:r>
          </a:p>
          <a:p>
            <a:pPr marL="285750" indent="-285750">
              <a:buFontTx/>
              <a:buChar char="-"/>
            </a:pPr>
            <a:r>
              <a:rPr lang="en-US" dirty="0"/>
              <a:t>Monitor the metrics from the training such as the time taken to report the issue.</a:t>
            </a:r>
          </a:p>
        </p:txBody>
      </p:sp>
      <p:sp>
        <p:nvSpPr>
          <p:cNvPr id="7" name="TextBox 6">
            <a:extLst>
              <a:ext uri="{FF2B5EF4-FFF2-40B4-BE49-F238E27FC236}">
                <a16:creationId xmlns:a16="http://schemas.microsoft.com/office/drawing/2014/main" id="{E3D92B3D-EAEA-642D-C936-02434728A805}"/>
              </a:ext>
            </a:extLst>
          </p:cNvPr>
          <p:cNvSpPr txBox="1"/>
          <p:nvPr/>
        </p:nvSpPr>
        <p:spPr>
          <a:xfrm>
            <a:off x="200719" y="1275907"/>
            <a:ext cx="5263116" cy="2308324"/>
          </a:xfrm>
          <a:prstGeom prst="rect">
            <a:avLst/>
          </a:prstGeom>
          <a:noFill/>
        </p:spPr>
        <p:txBody>
          <a:bodyPr wrap="square" rtlCol="0">
            <a:spAutoFit/>
          </a:bodyPr>
          <a:lstStyle/>
          <a:p>
            <a:r>
              <a:rPr lang="en-US" dirty="0"/>
              <a:t>- The current annual compliance-focused training will not suffice.</a:t>
            </a:r>
          </a:p>
          <a:p>
            <a:pPr marL="285750" indent="-285750">
              <a:buFontTx/>
              <a:buChar char="-"/>
            </a:pPr>
            <a:r>
              <a:rPr lang="en-US" dirty="0"/>
              <a:t>The current training is monotonous and generic, a lot of training isn’t relevant to the employees role.</a:t>
            </a:r>
          </a:p>
          <a:p>
            <a:pPr marL="285750" indent="-285750">
              <a:buFontTx/>
              <a:buChar char="-"/>
            </a:pPr>
            <a:r>
              <a:rPr lang="en-US" dirty="0"/>
              <a:t>Our training is infrequent, the employees will forget it unless it is consistent.</a:t>
            </a:r>
          </a:p>
          <a:p>
            <a:endParaRPr lang="en-US" dirty="0"/>
          </a:p>
        </p:txBody>
      </p:sp>
      <p:pic>
        <p:nvPicPr>
          <p:cNvPr id="2050" name="Picture 2" descr="The Growing Importance of Employee Cybersecurity Training in Today’s ...">
            <a:extLst>
              <a:ext uri="{FF2B5EF4-FFF2-40B4-BE49-F238E27FC236}">
                <a16:creationId xmlns:a16="http://schemas.microsoft.com/office/drawing/2014/main" id="{4DA9BFB0-8F9E-1F8F-7188-1FD8C4A32D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937" y="3584231"/>
            <a:ext cx="2862323" cy="2862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068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6520310-0861-E699-22CB-55AAE815A30F}"/>
              </a:ext>
            </a:extLst>
          </p:cNvPr>
          <p:cNvSpPr/>
          <p:nvPr/>
        </p:nvSpPr>
        <p:spPr>
          <a:xfrm>
            <a:off x="109324" y="107177"/>
            <a:ext cx="7082387" cy="769441"/>
          </a:xfrm>
          <a:prstGeom prst="rect">
            <a:avLst/>
          </a:prstGeom>
          <a:noFill/>
        </p:spPr>
        <p:txBody>
          <a:bodyPr wrap="non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Justification For Spending</a:t>
            </a:r>
          </a:p>
        </p:txBody>
      </p:sp>
      <p:sp>
        <p:nvSpPr>
          <p:cNvPr id="6" name="Rectangle 5">
            <a:extLst>
              <a:ext uri="{FF2B5EF4-FFF2-40B4-BE49-F238E27FC236}">
                <a16:creationId xmlns:a16="http://schemas.microsoft.com/office/drawing/2014/main" id="{33CD51A5-7716-F8B2-7DA4-0C2EC5C33F7B}"/>
              </a:ext>
            </a:extLst>
          </p:cNvPr>
          <p:cNvSpPr/>
          <p:nvPr/>
        </p:nvSpPr>
        <p:spPr>
          <a:xfrm>
            <a:off x="245559" y="1032209"/>
            <a:ext cx="2408030" cy="646331"/>
          </a:xfrm>
          <a:prstGeom prst="rect">
            <a:avLst/>
          </a:prstGeom>
          <a:noFill/>
        </p:spPr>
        <p:txBody>
          <a:bodyPr wrap="none" lIns="91440" tIns="45720" rIns="91440" bIns="45720">
            <a:spAutoFit/>
          </a:bodyPr>
          <a:lstStyle/>
          <a:p>
            <a:pPr algn="ctr"/>
            <a:r>
              <a:rPr lang="en-GB" sz="3600" dirty="0">
                <a:ln w="0"/>
                <a:effectLst>
                  <a:outerShdw blurRad="38100" dist="19050" dir="2700000" algn="tl" rotWithShape="0">
                    <a:schemeClr val="dk1">
                      <a:alpha val="40000"/>
                    </a:schemeClr>
                  </a:outerShdw>
                </a:effectLst>
              </a:rPr>
              <a:t>Key Areas</a:t>
            </a:r>
            <a:endParaRPr lang="en-GB" sz="36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D28B33A4-4891-4773-D499-57868D70331A}"/>
              </a:ext>
            </a:extLst>
          </p:cNvPr>
          <p:cNvSpPr txBox="1"/>
          <p:nvPr/>
        </p:nvSpPr>
        <p:spPr>
          <a:xfrm>
            <a:off x="372140" y="1850065"/>
            <a:ext cx="5582093" cy="2031325"/>
          </a:xfrm>
          <a:prstGeom prst="rect">
            <a:avLst/>
          </a:prstGeom>
          <a:noFill/>
        </p:spPr>
        <p:txBody>
          <a:bodyPr wrap="square" rtlCol="0">
            <a:spAutoFit/>
          </a:bodyPr>
          <a:lstStyle/>
          <a:p>
            <a:r>
              <a:rPr lang="en-US" dirty="0"/>
              <a:t>The primary areas for investing will be:</a:t>
            </a:r>
          </a:p>
          <a:p>
            <a:pPr marL="285750" indent="-285750">
              <a:buFontTx/>
              <a:buChar char="-"/>
            </a:pPr>
            <a:r>
              <a:rPr lang="en-US" dirty="0"/>
              <a:t>Identity Security.</a:t>
            </a:r>
          </a:p>
          <a:p>
            <a:pPr marL="285750" indent="-285750">
              <a:buFontTx/>
              <a:buChar char="-"/>
            </a:pPr>
            <a:r>
              <a:rPr lang="en-US" dirty="0"/>
              <a:t>Monitoring and automation.</a:t>
            </a:r>
          </a:p>
          <a:p>
            <a:pPr marL="285750" indent="-285750">
              <a:buFontTx/>
              <a:buChar char="-"/>
            </a:pPr>
            <a:r>
              <a:rPr lang="en-US" dirty="0"/>
              <a:t>Training and Awareness.</a:t>
            </a:r>
          </a:p>
          <a:p>
            <a:r>
              <a:rPr lang="en-US" dirty="0"/>
              <a:t>These are intentionally targeted as they will bring us the best return on investment and make us as secure as possible.</a:t>
            </a:r>
          </a:p>
        </p:txBody>
      </p:sp>
      <p:sp>
        <p:nvSpPr>
          <p:cNvPr id="8" name="TextBox 7">
            <a:extLst>
              <a:ext uri="{FF2B5EF4-FFF2-40B4-BE49-F238E27FC236}">
                <a16:creationId xmlns:a16="http://schemas.microsoft.com/office/drawing/2014/main" id="{90B60908-550C-A772-0B1C-421072147F45}"/>
              </a:ext>
            </a:extLst>
          </p:cNvPr>
          <p:cNvSpPr txBox="1"/>
          <p:nvPr/>
        </p:nvSpPr>
        <p:spPr>
          <a:xfrm>
            <a:off x="7569929" y="876618"/>
            <a:ext cx="4376512" cy="2862322"/>
          </a:xfrm>
          <a:prstGeom prst="rect">
            <a:avLst/>
          </a:prstGeom>
          <a:noFill/>
        </p:spPr>
        <p:txBody>
          <a:bodyPr wrap="square" rtlCol="0">
            <a:spAutoFit/>
          </a:bodyPr>
          <a:lstStyle/>
          <a:p>
            <a:r>
              <a:rPr lang="en-US" dirty="0"/>
              <a:t>We will reap many rewards for this investment such as:</a:t>
            </a:r>
          </a:p>
          <a:p>
            <a:pPr marL="285750" indent="-285750">
              <a:buFontTx/>
              <a:buChar char="-"/>
            </a:pPr>
            <a:r>
              <a:rPr lang="en-US" dirty="0"/>
              <a:t>Reduced likelihood of a breach.</a:t>
            </a:r>
          </a:p>
          <a:p>
            <a:pPr marL="285750" indent="-285750">
              <a:buFontTx/>
              <a:buChar char="-"/>
            </a:pPr>
            <a:r>
              <a:rPr lang="en-US" dirty="0"/>
              <a:t>Faster recovery from an incident.</a:t>
            </a:r>
          </a:p>
          <a:p>
            <a:pPr marL="285750" indent="-285750">
              <a:buFontTx/>
              <a:buChar char="-"/>
            </a:pPr>
            <a:r>
              <a:rPr lang="en-US" dirty="0"/>
              <a:t>Better trust with our customers.</a:t>
            </a:r>
          </a:p>
          <a:p>
            <a:pPr marL="285750" indent="-285750">
              <a:buFontTx/>
              <a:buChar char="-"/>
            </a:pPr>
            <a:r>
              <a:rPr lang="en-US" dirty="0"/>
              <a:t>Confidence in meeting cyber security regulations.</a:t>
            </a:r>
          </a:p>
          <a:p>
            <a:r>
              <a:rPr lang="en-US" dirty="0"/>
              <a:t>Ultimately spending on these will save us money as the cost of prevention is less than the cost of breach.</a:t>
            </a:r>
          </a:p>
        </p:txBody>
      </p:sp>
      <p:pic>
        <p:nvPicPr>
          <p:cNvPr id="9" name="Picture 8">
            <a:extLst>
              <a:ext uri="{FF2B5EF4-FFF2-40B4-BE49-F238E27FC236}">
                <a16:creationId xmlns:a16="http://schemas.microsoft.com/office/drawing/2014/main" id="{79D276D6-240A-8792-95B3-9BDACAE6CDC9}"/>
              </a:ext>
            </a:extLst>
          </p:cNvPr>
          <p:cNvPicPr>
            <a:picLocks noChangeAspect="1"/>
          </p:cNvPicPr>
          <p:nvPr/>
        </p:nvPicPr>
        <p:blipFill>
          <a:blip r:embed="rId2"/>
          <a:stretch>
            <a:fillRect/>
          </a:stretch>
        </p:blipFill>
        <p:spPr>
          <a:xfrm>
            <a:off x="7453423" y="3969459"/>
            <a:ext cx="4144926" cy="2413583"/>
          </a:xfrm>
          <a:prstGeom prst="rect">
            <a:avLst/>
          </a:prstGeom>
        </p:spPr>
      </p:pic>
      <p:pic>
        <p:nvPicPr>
          <p:cNvPr id="3074" name="Picture 2" descr="2024 Cyber Attack Statistics and Trend You Must Know">
            <a:extLst>
              <a:ext uri="{FF2B5EF4-FFF2-40B4-BE49-F238E27FC236}">
                <a16:creationId xmlns:a16="http://schemas.microsoft.com/office/drawing/2014/main" id="{342F8A6B-F3CA-589E-6CF6-956F3496D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140" y="4052915"/>
            <a:ext cx="3651398" cy="214924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E0B4509-D4B2-EB44-631E-EFEA5D40DC12}"/>
              </a:ext>
            </a:extLst>
          </p:cNvPr>
          <p:cNvSpPr txBox="1"/>
          <p:nvPr/>
        </p:nvSpPr>
        <p:spPr>
          <a:xfrm>
            <a:off x="245559" y="6205663"/>
            <a:ext cx="4218127" cy="367781"/>
          </a:xfrm>
          <a:prstGeom prst="rect">
            <a:avLst/>
          </a:prstGeom>
          <a:noFill/>
        </p:spPr>
        <p:txBody>
          <a:bodyPr wrap="square" rtlCol="0">
            <a:spAutoFit/>
          </a:bodyPr>
          <a:lstStyle/>
          <a:p>
            <a:r>
              <a:rPr lang="en-US" dirty="0"/>
              <a:t>Cyber Attacks Increasing Annually</a:t>
            </a:r>
          </a:p>
        </p:txBody>
      </p:sp>
    </p:spTree>
    <p:extLst>
      <p:ext uri="{BB962C8B-B14F-4D97-AF65-F5344CB8AC3E}">
        <p14:creationId xmlns:p14="http://schemas.microsoft.com/office/powerpoint/2010/main" val="157164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3B56EE6-0DE9-D72A-84AF-C362B4DF9B44}"/>
              </a:ext>
            </a:extLst>
          </p:cNvPr>
          <p:cNvSpPr/>
          <p:nvPr/>
        </p:nvSpPr>
        <p:spPr>
          <a:xfrm>
            <a:off x="0" y="139075"/>
            <a:ext cx="6878806" cy="646331"/>
          </a:xfrm>
          <a:prstGeom prst="rect">
            <a:avLst/>
          </a:prstGeom>
          <a:noFill/>
        </p:spPr>
        <p:txBody>
          <a:bodyPr wrap="none" lIns="91440" tIns="45720" rIns="91440" bIns="45720">
            <a:spAutoFit/>
          </a:bodyPr>
          <a:lstStyle/>
          <a:p>
            <a:pPr algn="ctr"/>
            <a:r>
              <a:rPr lang="en-GB" sz="3600" b="1" dirty="0">
                <a:ln w="9525">
                  <a:solidFill>
                    <a:schemeClr val="bg1"/>
                  </a:solidFill>
                  <a:prstDash val="solid"/>
                </a:ln>
                <a:effectLst>
                  <a:outerShdw blurRad="12700" dist="38100" dir="2700000" algn="tl" rotWithShape="0">
                    <a:schemeClr val="bg1">
                      <a:lumMod val="50000"/>
                    </a:schemeClr>
                  </a:outerShdw>
                </a:effectLst>
              </a:rPr>
              <a:t>Example Response to Ransom</a:t>
            </a:r>
            <a:endParaRPr lang="en-GB"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5" name="TextBox 4">
            <a:extLst>
              <a:ext uri="{FF2B5EF4-FFF2-40B4-BE49-F238E27FC236}">
                <a16:creationId xmlns:a16="http://schemas.microsoft.com/office/drawing/2014/main" id="{74881E99-7F1A-79A0-AA7D-77F4760DEE0C}"/>
              </a:ext>
            </a:extLst>
          </p:cNvPr>
          <p:cNvSpPr txBox="1"/>
          <p:nvPr/>
        </p:nvSpPr>
        <p:spPr>
          <a:xfrm>
            <a:off x="244549" y="1573618"/>
            <a:ext cx="5390707" cy="4247317"/>
          </a:xfrm>
          <a:prstGeom prst="rect">
            <a:avLst/>
          </a:prstGeom>
          <a:noFill/>
        </p:spPr>
        <p:txBody>
          <a:bodyPr wrap="square" rtlCol="0">
            <a:spAutoFit/>
          </a:bodyPr>
          <a:lstStyle/>
          <a:p>
            <a:r>
              <a:rPr lang="en-US" dirty="0"/>
              <a:t>With a SIEM tool detecting ransom will be easier, </a:t>
            </a:r>
            <a:r>
              <a:rPr lang="en-US" dirty="0" err="1"/>
              <a:t>heres</a:t>
            </a:r>
            <a:r>
              <a:rPr lang="en-US" dirty="0"/>
              <a:t> an example:</a:t>
            </a:r>
          </a:p>
          <a:p>
            <a:pPr marL="285750" indent="-285750">
              <a:buFontTx/>
              <a:buChar char="-"/>
            </a:pPr>
            <a:r>
              <a:rPr lang="en-US" dirty="0"/>
              <a:t>We detect unusual encryption activity through logging.</a:t>
            </a:r>
          </a:p>
          <a:p>
            <a:pPr marL="285750" indent="-285750">
              <a:buFontTx/>
              <a:buChar char="-"/>
            </a:pPr>
            <a:r>
              <a:rPr lang="en-US" dirty="0"/>
              <a:t>We can use a correlation ID on that event and isolate the endpoint they’re using.</a:t>
            </a:r>
          </a:p>
          <a:p>
            <a:pPr marL="285750" indent="-285750">
              <a:buFontTx/>
              <a:buChar char="-"/>
            </a:pPr>
            <a:r>
              <a:rPr lang="en-US" dirty="0"/>
              <a:t>We can then disable the account that they are using.</a:t>
            </a:r>
          </a:p>
          <a:p>
            <a:pPr marL="285750" indent="-285750">
              <a:buFontTx/>
              <a:buChar char="-"/>
            </a:pPr>
            <a:r>
              <a:rPr lang="en-US" dirty="0"/>
              <a:t>We can preserve the evidence in case requested.</a:t>
            </a:r>
          </a:p>
          <a:p>
            <a:pPr marL="285750" indent="-285750">
              <a:buFontTx/>
              <a:buChar char="-"/>
            </a:pPr>
            <a:r>
              <a:rPr lang="en-US" dirty="0"/>
              <a:t>If data is lost we can restore from our encrypted immutable backups.</a:t>
            </a:r>
          </a:p>
          <a:p>
            <a:pPr marL="285750" indent="-285750">
              <a:buFontTx/>
              <a:buChar char="-"/>
            </a:pPr>
            <a:r>
              <a:rPr lang="en-US" dirty="0"/>
              <a:t>We will then hold a post incident review so that we can </a:t>
            </a:r>
            <a:r>
              <a:rPr lang="en-US" dirty="0" err="1"/>
              <a:t>recognise</a:t>
            </a:r>
            <a:r>
              <a:rPr lang="en-US" dirty="0"/>
              <a:t> how it occurred and how we can prevent it in future.</a:t>
            </a:r>
          </a:p>
        </p:txBody>
      </p:sp>
      <p:sp>
        <p:nvSpPr>
          <p:cNvPr id="6" name="TextBox 5">
            <a:extLst>
              <a:ext uri="{FF2B5EF4-FFF2-40B4-BE49-F238E27FC236}">
                <a16:creationId xmlns:a16="http://schemas.microsoft.com/office/drawing/2014/main" id="{08478881-4202-6232-F777-8FCB47B93AB8}"/>
              </a:ext>
            </a:extLst>
          </p:cNvPr>
          <p:cNvSpPr txBox="1"/>
          <p:nvPr/>
        </p:nvSpPr>
        <p:spPr>
          <a:xfrm>
            <a:off x="6878806" y="1084521"/>
            <a:ext cx="4806375" cy="2308324"/>
          </a:xfrm>
          <a:prstGeom prst="rect">
            <a:avLst/>
          </a:prstGeom>
          <a:noFill/>
        </p:spPr>
        <p:txBody>
          <a:bodyPr wrap="square" rtlCol="0">
            <a:spAutoFit/>
          </a:bodyPr>
          <a:lstStyle/>
          <a:p>
            <a:r>
              <a:rPr lang="en-US" dirty="0"/>
              <a:t>By detecting attacks like this and having a proper response when they’re occurring we:</a:t>
            </a:r>
          </a:p>
          <a:p>
            <a:pPr marL="285750" indent="-285750">
              <a:buFontTx/>
              <a:buChar char="-"/>
            </a:pPr>
            <a:r>
              <a:rPr lang="en-US" dirty="0"/>
              <a:t>Protect ourselves from having to pay a ransom payment.</a:t>
            </a:r>
          </a:p>
          <a:p>
            <a:pPr marL="285750" indent="-285750">
              <a:buFontTx/>
              <a:buChar char="-"/>
            </a:pPr>
            <a:r>
              <a:rPr lang="en-US" dirty="0"/>
              <a:t>Keep business continuing as usual, keep customers satisfied and do not lose data. </a:t>
            </a:r>
          </a:p>
        </p:txBody>
      </p:sp>
      <p:pic>
        <p:nvPicPr>
          <p:cNvPr id="7" name="Picture 6">
            <a:extLst>
              <a:ext uri="{FF2B5EF4-FFF2-40B4-BE49-F238E27FC236}">
                <a16:creationId xmlns:a16="http://schemas.microsoft.com/office/drawing/2014/main" id="{F3426C43-69FF-DA5C-0362-70C545F8F500}"/>
              </a:ext>
            </a:extLst>
          </p:cNvPr>
          <p:cNvPicPr>
            <a:picLocks noChangeAspect="1"/>
          </p:cNvPicPr>
          <p:nvPr/>
        </p:nvPicPr>
        <p:blipFill>
          <a:blip r:embed="rId3"/>
          <a:stretch>
            <a:fillRect/>
          </a:stretch>
        </p:blipFill>
        <p:spPr>
          <a:xfrm>
            <a:off x="7041897" y="3465156"/>
            <a:ext cx="4480192" cy="2927154"/>
          </a:xfrm>
          <a:prstGeom prst="rect">
            <a:avLst/>
          </a:prstGeom>
        </p:spPr>
      </p:pic>
    </p:spTree>
    <p:extLst>
      <p:ext uri="{BB962C8B-B14F-4D97-AF65-F5344CB8AC3E}">
        <p14:creationId xmlns:p14="http://schemas.microsoft.com/office/powerpoint/2010/main" val="754912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C90C83-7BFF-7422-E302-75F046B75BCA}"/>
              </a:ext>
            </a:extLst>
          </p:cNvPr>
          <p:cNvSpPr/>
          <p:nvPr/>
        </p:nvSpPr>
        <p:spPr>
          <a:xfrm>
            <a:off x="169825" y="269550"/>
            <a:ext cx="7151317" cy="769441"/>
          </a:xfrm>
          <a:prstGeom prst="rect">
            <a:avLst/>
          </a:prstGeom>
          <a:noFill/>
        </p:spPr>
        <p:txBody>
          <a:bodyPr wrap="non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Roadmap and Next Steps</a:t>
            </a:r>
          </a:p>
        </p:txBody>
      </p:sp>
      <p:sp>
        <p:nvSpPr>
          <p:cNvPr id="6" name="Rectangle 5">
            <a:extLst>
              <a:ext uri="{FF2B5EF4-FFF2-40B4-BE49-F238E27FC236}">
                <a16:creationId xmlns:a16="http://schemas.microsoft.com/office/drawing/2014/main" id="{CA9009E4-3491-B2BB-B028-BE596DF0F23F}"/>
              </a:ext>
            </a:extLst>
          </p:cNvPr>
          <p:cNvSpPr/>
          <p:nvPr/>
        </p:nvSpPr>
        <p:spPr>
          <a:xfrm>
            <a:off x="169825" y="1340554"/>
            <a:ext cx="2220480" cy="584775"/>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0-2Months</a:t>
            </a:r>
          </a:p>
        </p:txBody>
      </p:sp>
      <p:sp>
        <p:nvSpPr>
          <p:cNvPr id="7" name="TextBox 6">
            <a:extLst>
              <a:ext uri="{FF2B5EF4-FFF2-40B4-BE49-F238E27FC236}">
                <a16:creationId xmlns:a16="http://schemas.microsoft.com/office/drawing/2014/main" id="{43815744-CB2B-5861-B699-741B50626365}"/>
              </a:ext>
            </a:extLst>
          </p:cNvPr>
          <p:cNvSpPr txBox="1"/>
          <p:nvPr/>
        </p:nvSpPr>
        <p:spPr>
          <a:xfrm>
            <a:off x="169825" y="2042288"/>
            <a:ext cx="3679161" cy="3139321"/>
          </a:xfrm>
          <a:prstGeom prst="rect">
            <a:avLst/>
          </a:prstGeom>
          <a:noFill/>
        </p:spPr>
        <p:txBody>
          <a:bodyPr wrap="square" rtlCol="0">
            <a:spAutoFit/>
          </a:bodyPr>
          <a:lstStyle/>
          <a:p>
            <a:r>
              <a:rPr lang="en-US" dirty="0"/>
              <a:t>In the first 2 months we will focus on the quick important wins, which are:</a:t>
            </a:r>
          </a:p>
          <a:p>
            <a:pPr marL="285750" indent="-285750">
              <a:buFontTx/>
              <a:buChar char="-"/>
            </a:pPr>
            <a:r>
              <a:rPr lang="en-US" dirty="0"/>
              <a:t>Multi Factor Authentication</a:t>
            </a:r>
          </a:p>
          <a:p>
            <a:pPr marL="285750" indent="-285750">
              <a:buFontTx/>
              <a:buChar char="-"/>
            </a:pPr>
            <a:r>
              <a:rPr lang="en-US" dirty="0"/>
              <a:t>Phishing Simulation and Training</a:t>
            </a:r>
          </a:p>
          <a:p>
            <a:pPr marL="285750" indent="-285750">
              <a:buFontTx/>
              <a:buChar char="-"/>
            </a:pPr>
            <a:r>
              <a:rPr lang="en-US" dirty="0"/>
              <a:t>SIEM tool implementation</a:t>
            </a:r>
          </a:p>
          <a:p>
            <a:r>
              <a:rPr lang="en-US" dirty="0"/>
              <a:t>As these will be the foundation. Having MFA and training will give employees purpose whilst we refactor our cyber Security.</a:t>
            </a:r>
          </a:p>
        </p:txBody>
      </p:sp>
      <p:sp>
        <p:nvSpPr>
          <p:cNvPr id="9" name="Rectangle 8">
            <a:extLst>
              <a:ext uri="{FF2B5EF4-FFF2-40B4-BE49-F238E27FC236}">
                <a16:creationId xmlns:a16="http://schemas.microsoft.com/office/drawing/2014/main" id="{46261B88-BE4F-F0C3-2A83-29F98CF7869E}"/>
              </a:ext>
            </a:extLst>
          </p:cNvPr>
          <p:cNvSpPr/>
          <p:nvPr/>
        </p:nvSpPr>
        <p:spPr>
          <a:xfrm>
            <a:off x="4064886" y="1340554"/>
            <a:ext cx="2220481" cy="584775"/>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2-4Months</a:t>
            </a:r>
          </a:p>
        </p:txBody>
      </p:sp>
      <p:sp>
        <p:nvSpPr>
          <p:cNvPr id="10" name="TextBox 9">
            <a:extLst>
              <a:ext uri="{FF2B5EF4-FFF2-40B4-BE49-F238E27FC236}">
                <a16:creationId xmlns:a16="http://schemas.microsoft.com/office/drawing/2014/main" id="{7B4A835B-357C-7DCE-033A-40840C6701EF}"/>
              </a:ext>
            </a:extLst>
          </p:cNvPr>
          <p:cNvSpPr txBox="1"/>
          <p:nvPr/>
        </p:nvSpPr>
        <p:spPr>
          <a:xfrm>
            <a:off x="3965944" y="2042288"/>
            <a:ext cx="3572540" cy="2585323"/>
          </a:xfrm>
          <a:prstGeom prst="rect">
            <a:avLst/>
          </a:prstGeom>
          <a:noFill/>
        </p:spPr>
        <p:txBody>
          <a:bodyPr wrap="square" rtlCol="0">
            <a:spAutoFit/>
          </a:bodyPr>
          <a:lstStyle/>
          <a:p>
            <a:r>
              <a:rPr lang="en-US" dirty="0"/>
              <a:t>In the next 4 months we will implement:</a:t>
            </a:r>
          </a:p>
          <a:p>
            <a:pPr marL="285750" indent="-285750">
              <a:buFontTx/>
              <a:buChar char="-"/>
            </a:pPr>
            <a:r>
              <a:rPr lang="en-US" dirty="0"/>
              <a:t>A CSPM/SIEM tool for logging to help detect breaches and unusual </a:t>
            </a:r>
            <a:r>
              <a:rPr lang="en-US" dirty="0" err="1"/>
              <a:t>behaviour</a:t>
            </a:r>
            <a:r>
              <a:rPr lang="en-US" dirty="0"/>
              <a:t> within our services.</a:t>
            </a:r>
          </a:p>
          <a:p>
            <a:r>
              <a:rPr lang="en-US" dirty="0"/>
              <a:t>This will help us to withstand modern cyber threats.</a:t>
            </a:r>
          </a:p>
        </p:txBody>
      </p:sp>
      <p:sp>
        <p:nvSpPr>
          <p:cNvPr id="11" name="Rectangle 10">
            <a:extLst>
              <a:ext uri="{FF2B5EF4-FFF2-40B4-BE49-F238E27FC236}">
                <a16:creationId xmlns:a16="http://schemas.microsoft.com/office/drawing/2014/main" id="{EDB92111-5FBB-98A2-3F7E-90DACD5259BB}"/>
              </a:ext>
            </a:extLst>
          </p:cNvPr>
          <p:cNvSpPr/>
          <p:nvPr/>
        </p:nvSpPr>
        <p:spPr>
          <a:xfrm>
            <a:off x="7959949" y="1340554"/>
            <a:ext cx="2220481" cy="584775"/>
          </a:xfrm>
          <a:prstGeom prst="rect">
            <a:avLst/>
          </a:prstGeom>
          <a:noFill/>
        </p:spPr>
        <p:txBody>
          <a:bodyPr wrap="none" lIns="91440" tIns="45720" rIns="91440" bIns="45720">
            <a:spAutoFit/>
          </a:bodyPr>
          <a:lstStyle/>
          <a:p>
            <a:pPr algn="ctr"/>
            <a:r>
              <a:rPr lang="en-GB" sz="3200" b="0" cap="none" spc="0" dirty="0">
                <a:ln w="0"/>
                <a:solidFill>
                  <a:schemeClr val="tx1"/>
                </a:solidFill>
                <a:effectLst>
                  <a:outerShdw blurRad="38100" dist="19050" dir="2700000" algn="tl" rotWithShape="0">
                    <a:schemeClr val="dk1">
                      <a:alpha val="40000"/>
                    </a:schemeClr>
                  </a:outerShdw>
                </a:effectLst>
              </a:rPr>
              <a:t>4-8Months</a:t>
            </a:r>
          </a:p>
        </p:txBody>
      </p:sp>
      <p:sp>
        <p:nvSpPr>
          <p:cNvPr id="12" name="TextBox 11">
            <a:extLst>
              <a:ext uri="{FF2B5EF4-FFF2-40B4-BE49-F238E27FC236}">
                <a16:creationId xmlns:a16="http://schemas.microsoft.com/office/drawing/2014/main" id="{2F80B102-9C2B-2F94-EF3D-B8719E81EB33}"/>
              </a:ext>
            </a:extLst>
          </p:cNvPr>
          <p:cNvSpPr txBox="1"/>
          <p:nvPr/>
        </p:nvSpPr>
        <p:spPr>
          <a:xfrm>
            <a:off x="7729870" y="1925329"/>
            <a:ext cx="3455581" cy="3693319"/>
          </a:xfrm>
          <a:prstGeom prst="rect">
            <a:avLst/>
          </a:prstGeom>
          <a:noFill/>
        </p:spPr>
        <p:txBody>
          <a:bodyPr wrap="square" rtlCol="0">
            <a:spAutoFit/>
          </a:bodyPr>
          <a:lstStyle/>
          <a:p>
            <a:r>
              <a:rPr lang="en-US" dirty="0"/>
              <a:t>Within the next 8 months we aim to have:</a:t>
            </a:r>
          </a:p>
          <a:p>
            <a:pPr marL="285750" indent="-285750">
              <a:buFontTx/>
              <a:buChar char="-"/>
            </a:pPr>
            <a:r>
              <a:rPr lang="en-US" dirty="0"/>
              <a:t>Full Zero Trust model set-up, user groups, least privilege and continuous authentication.</a:t>
            </a:r>
          </a:p>
          <a:p>
            <a:pPr marL="285750" indent="-285750">
              <a:buFontTx/>
              <a:buChar char="-"/>
            </a:pPr>
            <a:r>
              <a:rPr lang="en-US" dirty="0"/>
              <a:t>Fully compliant with modern Cyber Security Standards and being able to withstand modern day cyber threats and maintain good customer relationship</a:t>
            </a:r>
          </a:p>
        </p:txBody>
      </p:sp>
    </p:spTree>
    <p:extLst>
      <p:ext uri="{BB962C8B-B14F-4D97-AF65-F5344CB8AC3E}">
        <p14:creationId xmlns:p14="http://schemas.microsoft.com/office/powerpoint/2010/main" val="1531779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8BE27A-87EA-46EC-585B-415010574FA5}"/>
              </a:ext>
            </a:extLst>
          </p:cNvPr>
          <p:cNvSpPr/>
          <p:nvPr/>
        </p:nvSpPr>
        <p:spPr>
          <a:xfrm>
            <a:off x="0" y="202870"/>
            <a:ext cx="8198077" cy="769441"/>
          </a:xfrm>
          <a:prstGeom prst="rect">
            <a:avLst/>
          </a:prstGeom>
          <a:noFill/>
        </p:spPr>
        <p:txBody>
          <a:bodyPr wrap="none" lIns="91440" tIns="45720" rIns="91440" bIns="45720">
            <a:spAutoFit/>
          </a:bodyPr>
          <a:lstStyle/>
          <a:p>
            <a:pPr algn="ctr"/>
            <a:r>
              <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 &amp; Key Takeaways</a:t>
            </a:r>
          </a:p>
        </p:txBody>
      </p:sp>
      <p:sp>
        <p:nvSpPr>
          <p:cNvPr id="6" name="TextBox 5">
            <a:extLst>
              <a:ext uri="{FF2B5EF4-FFF2-40B4-BE49-F238E27FC236}">
                <a16:creationId xmlns:a16="http://schemas.microsoft.com/office/drawing/2014/main" id="{A43760A1-AF07-93B1-FF1E-BFD9760C8DFF}"/>
              </a:ext>
            </a:extLst>
          </p:cNvPr>
          <p:cNvSpPr txBox="1"/>
          <p:nvPr/>
        </p:nvSpPr>
        <p:spPr>
          <a:xfrm>
            <a:off x="6841511" y="4729555"/>
            <a:ext cx="4439634" cy="1200329"/>
          </a:xfrm>
          <a:prstGeom prst="rect">
            <a:avLst/>
          </a:prstGeom>
          <a:noFill/>
        </p:spPr>
        <p:txBody>
          <a:bodyPr wrap="square" rtlCol="0">
            <a:spAutoFit/>
          </a:bodyPr>
          <a:lstStyle/>
          <a:p>
            <a:r>
              <a:rPr lang="en-US" dirty="0"/>
              <a:t>To conclude, yes this will cost us money but as said before. The cost of prevention is less than the cost of a breach.</a:t>
            </a:r>
          </a:p>
        </p:txBody>
      </p:sp>
      <p:sp>
        <p:nvSpPr>
          <p:cNvPr id="8" name="TextBox 7">
            <a:extLst>
              <a:ext uri="{FF2B5EF4-FFF2-40B4-BE49-F238E27FC236}">
                <a16:creationId xmlns:a16="http://schemas.microsoft.com/office/drawing/2014/main" id="{E76E5A5C-0817-8914-4BD7-288F77F0B3C6}"/>
              </a:ext>
            </a:extLst>
          </p:cNvPr>
          <p:cNvSpPr txBox="1"/>
          <p:nvPr/>
        </p:nvSpPr>
        <p:spPr>
          <a:xfrm>
            <a:off x="382772" y="1414130"/>
            <a:ext cx="5794744" cy="369332"/>
          </a:xfrm>
          <a:prstGeom prst="rect">
            <a:avLst/>
          </a:prstGeom>
          <a:noFill/>
        </p:spPr>
        <p:txBody>
          <a:bodyPr wrap="square" rtlCol="0">
            <a:spAutoFit/>
          </a:bodyPr>
          <a:lstStyle/>
          <a:p>
            <a:r>
              <a:rPr lang="en-US" dirty="0"/>
              <a:t>Cyber Threats to us at VTAM are real and evolving.</a:t>
            </a:r>
          </a:p>
        </p:txBody>
      </p:sp>
      <p:sp>
        <p:nvSpPr>
          <p:cNvPr id="9" name="TextBox 8">
            <a:extLst>
              <a:ext uri="{FF2B5EF4-FFF2-40B4-BE49-F238E27FC236}">
                <a16:creationId xmlns:a16="http://schemas.microsoft.com/office/drawing/2014/main" id="{8C818684-EF90-31B7-D6A5-14BF15A3447F}"/>
              </a:ext>
            </a:extLst>
          </p:cNvPr>
          <p:cNvSpPr txBox="1"/>
          <p:nvPr/>
        </p:nvSpPr>
        <p:spPr>
          <a:xfrm>
            <a:off x="382772" y="2048888"/>
            <a:ext cx="4784651" cy="2031325"/>
          </a:xfrm>
          <a:prstGeom prst="rect">
            <a:avLst/>
          </a:prstGeom>
          <a:noFill/>
        </p:spPr>
        <p:txBody>
          <a:bodyPr wrap="square" rtlCol="0">
            <a:spAutoFit/>
          </a:bodyPr>
          <a:lstStyle/>
          <a:p>
            <a:r>
              <a:rPr lang="en-US" dirty="0"/>
              <a:t>To mitigate we will implement</a:t>
            </a:r>
          </a:p>
          <a:p>
            <a:pPr marL="285750" indent="-285750">
              <a:buFontTx/>
              <a:buChar char="-"/>
            </a:pPr>
            <a:r>
              <a:rPr lang="en-US" dirty="0"/>
              <a:t>Zero Trust Approach</a:t>
            </a:r>
          </a:p>
          <a:p>
            <a:pPr marL="285750" indent="-285750">
              <a:buFontTx/>
              <a:buChar char="-"/>
            </a:pPr>
            <a:r>
              <a:rPr lang="en-US" dirty="0"/>
              <a:t>Invest in SIEM tooling and staff training, A full response model and strategy on attack mitigation.</a:t>
            </a:r>
          </a:p>
          <a:p>
            <a:pPr marL="285750" indent="-285750">
              <a:buFontTx/>
              <a:buChar char="-"/>
            </a:pPr>
            <a:r>
              <a:rPr lang="en-US" dirty="0"/>
              <a:t>Doing so will improve our resilience, compliance and customer trust.</a:t>
            </a:r>
          </a:p>
        </p:txBody>
      </p:sp>
      <p:pic>
        <p:nvPicPr>
          <p:cNvPr id="5122" name="Picture 2" descr="A long time coming: Australia’s first Cyber Security Bill 2024 | Uganda ...">
            <a:extLst>
              <a:ext uri="{FF2B5EF4-FFF2-40B4-BE49-F238E27FC236}">
                <a16:creationId xmlns:a16="http://schemas.microsoft.com/office/drawing/2014/main" id="{43AAFEB9-4D3B-2873-7DB6-CC3DDBC93A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2153" y="1783462"/>
            <a:ext cx="4068992" cy="228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883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F586109-6206-4E2A-62BF-BF51D828B182}"/>
              </a:ext>
            </a:extLst>
          </p:cNvPr>
          <p:cNvSpPr/>
          <p:nvPr/>
        </p:nvSpPr>
        <p:spPr>
          <a:xfrm>
            <a:off x="170785" y="0"/>
            <a:ext cx="3942105"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
        <p:nvSpPr>
          <p:cNvPr id="8" name="TextBox 7">
            <a:extLst>
              <a:ext uri="{FF2B5EF4-FFF2-40B4-BE49-F238E27FC236}">
                <a16:creationId xmlns:a16="http://schemas.microsoft.com/office/drawing/2014/main" id="{DC00E5A1-AF8B-5689-28B6-A240BED8B568}"/>
              </a:ext>
            </a:extLst>
          </p:cNvPr>
          <p:cNvSpPr txBox="1"/>
          <p:nvPr/>
        </p:nvSpPr>
        <p:spPr>
          <a:xfrm>
            <a:off x="674737" y="1155788"/>
            <a:ext cx="10138575" cy="4524315"/>
          </a:xfrm>
          <a:prstGeom prst="rect">
            <a:avLst/>
          </a:prstGeom>
          <a:noFill/>
        </p:spPr>
        <p:txBody>
          <a:bodyPr wrap="square" rtlCol="0">
            <a:spAutoFit/>
          </a:bodyPr>
          <a:lstStyle/>
          <a:p>
            <a:r>
              <a:rPr lang="en-US" dirty="0"/>
              <a:t>[1]</a:t>
            </a:r>
            <a:r>
              <a:rPr lang="en-GB" dirty="0"/>
              <a:t> Government of the UK, “Cyber security breaches survey 2025,” </a:t>
            </a:r>
            <a:r>
              <a:rPr lang="en-GB" i="1" dirty="0"/>
              <a:t>GOV.UK</a:t>
            </a:r>
            <a:r>
              <a:rPr lang="en-GB" dirty="0"/>
              <a:t>, Apr. 10, 2025. https://</a:t>
            </a:r>
            <a:r>
              <a:rPr lang="en-GB" dirty="0" err="1"/>
              <a:t>www.gov.uk</a:t>
            </a:r>
            <a:r>
              <a:rPr lang="en-GB" dirty="0"/>
              <a:t>/government/statistics/cyber-security-breaches-survey-2025/cyber-security-breaches-survey-2025</a:t>
            </a:r>
          </a:p>
          <a:p>
            <a:endParaRPr lang="en-US" dirty="0"/>
          </a:p>
          <a:p>
            <a:r>
              <a:rPr lang="en-US" dirty="0"/>
              <a:t>[2] </a:t>
            </a:r>
            <a:r>
              <a:rPr lang="en-GB" dirty="0"/>
              <a:t>J. Holdsworth and M. Kosinski, “Ransomware as a service,” </a:t>
            </a:r>
            <a:r>
              <a:rPr lang="en-GB" i="1" dirty="0" err="1"/>
              <a:t>Ibm.com</a:t>
            </a:r>
            <a:r>
              <a:rPr lang="en-GB" dirty="0"/>
              <a:t>, Sep. 05, 2024. https://</a:t>
            </a:r>
            <a:r>
              <a:rPr lang="en-GB" dirty="0" err="1"/>
              <a:t>www.ibm.com</a:t>
            </a:r>
            <a:r>
              <a:rPr lang="en-GB" dirty="0"/>
              <a:t>/think/topics/ransomware-as-a-service</a:t>
            </a:r>
          </a:p>
          <a:p>
            <a:r>
              <a:rPr lang="en-US" dirty="0"/>
              <a:t>[3] </a:t>
            </a:r>
            <a:r>
              <a:rPr lang="en-GB" dirty="0"/>
              <a:t>K. Labs, “What Is an AI-Powered Phishing Attack? Definition, Examples &amp; </a:t>
            </a:r>
            <a:r>
              <a:rPr lang="en-GB" dirty="0" err="1"/>
              <a:t>Defense</a:t>
            </a:r>
            <a:r>
              <a:rPr lang="en-GB" dirty="0"/>
              <a:t>,” </a:t>
            </a:r>
            <a:r>
              <a:rPr lang="en-GB" i="1" dirty="0"/>
              <a:t>Keepnet Labs</a:t>
            </a:r>
            <a:r>
              <a:rPr lang="en-GB" dirty="0"/>
              <a:t>, Jan. 26, 2024. https://</a:t>
            </a:r>
            <a:r>
              <a:rPr lang="en-GB" dirty="0" err="1"/>
              <a:t>keepnetlabs.com</a:t>
            </a:r>
            <a:r>
              <a:rPr lang="en-GB" dirty="0"/>
              <a:t>/blog/what-is-an-ai-powered-phishing-attack-definition-examples-and-defense</a:t>
            </a:r>
          </a:p>
          <a:p>
            <a:r>
              <a:rPr lang="en-US" dirty="0"/>
              <a:t>[4]</a:t>
            </a:r>
            <a:r>
              <a:rPr lang="en-GB" dirty="0"/>
              <a:t> National Cyber Security Centre, “</a:t>
            </a:r>
            <a:r>
              <a:rPr lang="en-GB" dirty="0" err="1"/>
              <a:t>MOVEit</a:t>
            </a:r>
            <a:r>
              <a:rPr lang="en-GB" dirty="0"/>
              <a:t> vulnerability and data extortion incident,” </a:t>
            </a:r>
            <a:r>
              <a:rPr lang="en-GB" i="1" dirty="0" err="1"/>
              <a:t>www.ncsc.gov.uk</a:t>
            </a:r>
            <a:r>
              <a:rPr lang="en-GB" dirty="0"/>
              <a:t>, Jun. 07, 2023. https://</a:t>
            </a:r>
            <a:r>
              <a:rPr lang="en-GB" dirty="0" err="1"/>
              <a:t>www.ncsc.gov.uk</a:t>
            </a:r>
            <a:r>
              <a:rPr lang="en-GB" dirty="0"/>
              <a:t>/information/</a:t>
            </a:r>
            <a:r>
              <a:rPr lang="en-GB" dirty="0" err="1"/>
              <a:t>moveit</a:t>
            </a:r>
            <a:r>
              <a:rPr lang="en-GB" dirty="0"/>
              <a:t>-vulnerability</a:t>
            </a:r>
          </a:p>
          <a:p>
            <a:r>
              <a:rPr lang="en-US" dirty="0"/>
              <a:t>[5]</a:t>
            </a:r>
            <a:r>
              <a:rPr lang="en-GB" dirty="0"/>
              <a:t> ICIT Research, “The Security Challenges of a Hybrid Workforce,” </a:t>
            </a:r>
            <a:r>
              <a:rPr lang="en-GB" i="1" dirty="0"/>
              <a:t>ICIT</a:t>
            </a:r>
            <a:r>
              <a:rPr lang="en-GB" dirty="0"/>
              <a:t>, Oct. 07, 2024. https://</a:t>
            </a:r>
            <a:r>
              <a:rPr lang="en-GB" dirty="0" err="1"/>
              <a:t>www.icitech.org</a:t>
            </a:r>
            <a:r>
              <a:rPr lang="en-GB" dirty="0"/>
              <a:t>/post/the-security-challenges-of-a-hybrid-workforce (accessed May 05, 2026).</a:t>
            </a:r>
          </a:p>
          <a:p>
            <a:endParaRPr lang="en-US" dirty="0"/>
          </a:p>
        </p:txBody>
      </p:sp>
    </p:spTree>
    <p:extLst>
      <p:ext uri="{BB962C8B-B14F-4D97-AF65-F5344CB8AC3E}">
        <p14:creationId xmlns:p14="http://schemas.microsoft.com/office/powerpoint/2010/main" val="1298586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322</TotalTime>
  <Words>1511</Words>
  <Application>Microsoft Macintosh PowerPoint</Application>
  <PresentationFormat>Widescreen</PresentationFormat>
  <Paragraphs>121</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Century Gothic</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Cromwell</dc:creator>
  <cp:lastModifiedBy>Jac Cromwell</cp:lastModifiedBy>
  <cp:revision>3</cp:revision>
  <dcterms:created xsi:type="dcterms:W3CDTF">2026-05-04T08:51:19Z</dcterms:created>
  <dcterms:modified xsi:type="dcterms:W3CDTF">2026-05-05T14:36:06Z</dcterms:modified>
</cp:coreProperties>
</file>