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6" r:id="rId2"/>
    <p:sldId id="256" r:id="rId3"/>
    <p:sldId id="257" r:id="rId4"/>
    <p:sldId id="273"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1" d="100"/>
          <a:sy n="81"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8/11/2026</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GB"/>
            </a:p>
          </p:txBody>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GB"/>
            </a:p>
          </p:txBody>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8/11/2026</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txBody>
          <a:bodyPr/>
          <a:lstStyle/>
          <a:p>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8/11/2026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8/11/2026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8/11/2026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8/11/2026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8/11/2026</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8/11/2026</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8/11/2026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8/11/2026</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CBFE9D5-984A-4AFE-AE9E-AE83CF3D5A55}"/>
              </a:ext>
            </a:extLst>
          </p:cNvPr>
          <p:cNvSpPr txBox="1"/>
          <p:nvPr/>
        </p:nvSpPr>
        <p:spPr>
          <a:xfrm>
            <a:off x="4622043" y="305374"/>
            <a:ext cx="6205182" cy="2585323"/>
          </a:xfrm>
          <a:prstGeom prst="rect">
            <a:avLst/>
          </a:prstGeom>
          <a:noFill/>
        </p:spPr>
        <p:txBody>
          <a:bodyPr wrap="square" anchor="ctr">
            <a:spAutoFit/>
          </a:bodyPr>
          <a:lstStyle/>
          <a:p>
            <a:endParaRPr lang="en-IN" dirty="0"/>
          </a:p>
          <a:p>
            <a:endParaRPr lang="en-IN" dirty="0"/>
          </a:p>
          <a:p>
            <a:endParaRPr lang="en-IN" dirty="0"/>
          </a:p>
          <a:p>
            <a:endParaRPr lang="en-IN" dirty="0"/>
          </a:p>
          <a:p>
            <a:r>
              <a:rPr lang="en-IN" dirty="0"/>
              <a:t>Programme:- MSc Public Health and Social Care in Practice</a:t>
            </a:r>
          </a:p>
          <a:p>
            <a:r>
              <a:rPr lang="en-IN" dirty="0"/>
              <a:t>Module:- Community Care and Management of Longer-term Conditions</a:t>
            </a:r>
          </a:p>
          <a:p>
            <a:r>
              <a:rPr lang="en-IN" dirty="0"/>
              <a:t>Module code:- LCHS7003</a:t>
            </a:r>
          </a:p>
          <a:p>
            <a:r>
              <a:rPr lang="en-IN" dirty="0"/>
              <a:t>Lecturer:- Muhammad Khan</a:t>
            </a:r>
          </a:p>
        </p:txBody>
      </p:sp>
      <p:sp>
        <p:nvSpPr>
          <p:cNvPr id="8" name="TextBox 7">
            <a:extLst>
              <a:ext uri="{FF2B5EF4-FFF2-40B4-BE49-F238E27FC236}">
                <a16:creationId xmlns:a16="http://schemas.microsoft.com/office/drawing/2014/main" id="{EF18FA04-D574-47EA-9AC8-17F115ABA014}"/>
              </a:ext>
            </a:extLst>
          </p:cNvPr>
          <p:cNvSpPr txBox="1"/>
          <p:nvPr/>
        </p:nvSpPr>
        <p:spPr>
          <a:xfrm>
            <a:off x="1382428" y="4117281"/>
            <a:ext cx="6097604" cy="923330"/>
          </a:xfrm>
          <a:prstGeom prst="rect">
            <a:avLst/>
          </a:prstGeom>
          <a:noFill/>
        </p:spPr>
        <p:txBody>
          <a:bodyPr wrap="square">
            <a:spAutoFit/>
          </a:bodyPr>
          <a:lstStyle/>
          <a:p>
            <a:r>
              <a:rPr lang="en-IN" dirty="0"/>
              <a:t>Name:- Vrutti Pareshkumar Patel </a:t>
            </a:r>
          </a:p>
          <a:p>
            <a:r>
              <a:rPr lang="en-IN" dirty="0"/>
              <a:t> Students Num:- 2541199</a:t>
            </a:r>
          </a:p>
          <a:p>
            <a:r>
              <a:rPr lang="en-IN" dirty="0"/>
              <a:t>Assignment title:-</a:t>
            </a:r>
            <a:r>
              <a:rPr lang="en-US" sz="1800" b="1" dirty="0"/>
              <a:t> Bipolar Mood Disorder</a:t>
            </a:r>
            <a:endParaRPr lang="en-IN" dirty="0"/>
          </a:p>
        </p:txBody>
      </p:sp>
      <p:pic>
        <p:nvPicPr>
          <p:cNvPr id="9" name="Picture 2" descr="Prifysgol Cymru Y Drindod Dewi Sant | University of Wales Trinity Saint  David - NPLD">
            <a:extLst>
              <a:ext uri="{FF2B5EF4-FFF2-40B4-BE49-F238E27FC236}">
                <a16:creationId xmlns:a16="http://schemas.microsoft.com/office/drawing/2014/main" id="{EDF67C3D-3197-4D94-A887-6DC399B59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365612" cy="1214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2974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403E0-E0D3-4A40-B47D-34F8A1A11AC1}"/>
              </a:ext>
            </a:extLst>
          </p:cNvPr>
          <p:cNvSpPr>
            <a:spLocks noGrp="1"/>
          </p:cNvSpPr>
          <p:nvPr>
            <p:ph type="ctrTitle"/>
          </p:nvPr>
        </p:nvSpPr>
        <p:spPr>
          <a:xfrm>
            <a:off x="1915385" y="1082722"/>
            <a:ext cx="8363058" cy="1953867"/>
          </a:xfrm>
        </p:spPr>
        <p:txBody>
          <a:bodyPr/>
          <a:lstStyle/>
          <a:p>
            <a:r>
              <a:rPr lang="en-US" sz="1400" b="1" dirty="0"/>
              <a:t>Bipolar Mood Disorder: Diagnosis, Assessment, Management and Personalised Care in the United Kingdom</a:t>
            </a:r>
            <a:br>
              <a:rPr lang="en-US" sz="1400" b="1" dirty="0"/>
            </a:br>
            <a:br>
              <a:rPr lang="en-US" sz="1400" b="1" dirty="0"/>
            </a:br>
            <a:br>
              <a:rPr lang="en-US" sz="1400" dirty="0"/>
            </a:br>
            <a:r>
              <a:rPr lang="en-US" sz="1400" b="1" dirty="0"/>
              <a:t>Audience:</a:t>
            </a:r>
            <a:br>
              <a:rPr lang="en-US" sz="1400" dirty="0"/>
            </a:br>
            <a:r>
              <a:rPr lang="en-US" sz="1400" b="1" dirty="0"/>
              <a:t>Community Mental Health Nurses (CMHNs)</a:t>
            </a:r>
            <a:br>
              <a:rPr lang="en-US" sz="1400" dirty="0"/>
            </a:br>
            <a:br>
              <a:rPr lang="en-US" sz="1400" dirty="0"/>
            </a:br>
            <a:endParaRPr lang="en-IN" sz="1400" dirty="0"/>
          </a:p>
        </p:txBody>
      </p:sp>
      <p:pic>
        <p:nvPicPr>
          <p:cNvPr id="1026" name="Picture 2" descr="Prifysgol Cymru Y Drindod Dewi Sant | University of Wales Trinity Saint  David - NPLD">
            <a:extLst>
              <a:ext uri="{FF2B5EF4-FFF2-40B4-BE49-F238E27FC236}">
                <a16:creationId xmlns:a16="http://schemas.microsoft.com/office/drawing/2014/main" id="{BD65E43F-D58A-4C5B-ADBF-FC90BC93D2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841"/>
            <a:ext cx="2151797" cy="11236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1B90F547-A499-41EF-8B2B-AECDB691C96E}"/>
              </a:ext>
            </a:extLst>
          </p:cNvPr>
          <p:cNvPicPr>
            <a:picLocks noChangeAspect="1"/>
          </p:cNvPicPr>
          <p:nvPr/>
        </p:nvPicPr>
        <p:blipFill>
          <a:blip r:embed="rId3"/>
          <a:stretch>
            <a:fillRect/>
          </a:stretch>
        </p:blipFill>
        <p:spPr>
          <a:xfrm>
            <a:off x="1788842" y="3149056"/>
            <a:ext cx="5715000" cy="2706149"/>
          </a:xfrm>
          <a:prstGeom prst="rect">
            <a:avLst/>
          </a:prstGeom>
        </p:spPr>
      </p:pic>
    </p:spTree>
    <p:extLst>
      <p:ext uri="{BB962C8B-B14F-4D97-AF65-F5344CB8AC3E}">
        <p14:creationId xmlns:p14="http://schemas.microsoft.com/office/powerpoint/2010/main" val="2579469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BCA92-B438-4DDA-BFD5-AD5CB5C7347E}"/>
              </a:ext>
            </a:extLst>
          </p:cNvPr>
          <p:cNvSpPr>
            <a:spLocks noGrp="1"/>
          </p:cNvSpPr>
          <p:nvPr>
            <p:ph type="title"/>
          </p:nvPr>
        </p:nvSpPr>
        <p:spPr>
          <a:xfrm>
            <a:off x="1075623" y="246648"/>
            <a:ext cx="9601200" cy="599294"/>
          </a:xfrm>
        </p:spPr>
        <p:txBody>
          <a:bodyPr>
            <a:normAutofit fontScale="90000"/>
          </a:bodyPr>
          <a:lstStyle/>
          <a:p>
            <a:r>
              <a:rPr lang="en-US" dirty="0"/>
              <a:t>Overview of Bipolar Mood Disorder</a:t>
            </a:r>
            <a:endParaRPr lang="en-IN" dirty="0"/>
          </a:p>
        </p:txBody>
      </p:sp>
      <p:sp>
        <p:nvSpPr>
          <p:cNvPr id="3" name="Content Placeholder 2">
            <a:extLst>
              <a:ext uri="{FF2B5EF4-FFF2-40B4-BE49-F238E27FC236}">
                <a16:creationId xmlns:a16="http://schemas.microsoft.com/office/drawing/2014/main" id="{81075D40-2774-452D-A579-65A0C673A9DB}"/>
              </a:ext>
            </a:extLst>
          </p:cNvPr>
          <p:cNvSpPr>
            <a:spLocks noGrp="1"/>
          </p:cNvSpPr>
          <p:nvPr>
            <p:ph idx="1"/>
          </p:nvPr>
        </p:nvSpPr>
        <p:spPr>
          <a:xfrm>
            <a:off x="976964" y="1351749"/>
            <a:ext cx="4807819" cy="2300962"/>
          </a:xfrm>
        </p:spPr>
        <p:txBody>
          <a:bodyPr>
            <a:normAutofit/>
          </a:bodyPr>
          <a:lstStyle/>
          <a:p>
            <a:r>
              <a:rPr lang="en-US" sz="1100" b="1" dirty="0">
                <a:latin typeface="Arial" panose="020B0604020202020204" pitchFamily="34" charset="0"/>
                <a:cs typeface="Arial" panose="020B0604020202020204" pitchFamily="34" charset="0"/>
              </a:rPr>
              <a:t>What is Bipolar Mood Disorder?</a:t>
            </a:r>
          </a:p>
          <a:p>
            <a:r>
              <a:rPr lang="en-US" sz="1100" dirty="0">
                <a:latin typeface="Arial" panose="020B0604020202020204" pitchFamily="34" charset="0"/>
                <a:cs typeface="Arial" panose="020B0604020202020204" pitchFamily="34" charset="0"/>
              </a:rPr>
              <a:t>Bipolar Mood Disorder (BMD) is a </a:t>
            </a:r>
            <a:r>
              <a:rPr lang="en-US" sz="1100" b="1" dirty="0">
                <a:latin typeface="Arial" panose="020B0604020202020204" pitchFamily="34" charset="0"/>
                <a:cs typeface="Arial" panose="020B0604020202020204" pitchFamily="34" charset="0"/>
              </a:rPr>
              <a:t>chronic, severe mental health condition</a:t>
            </a:r>
            <a:r>
              <a:rPr lang="en-US" sz="1100" dirty="0">
                <a:latin typeface="Arial" panose="020B0604020202020204" pitchFamily="34" charset="0"/>
                <a:cs typeface="Arial" panose="020B0604020202020204" pitchFamily="34" charset="0"/>
              </a:rPr>
              <a:t> characterised by recurring episodes of </a:t>
            </a:r>
            <a:r>
              <a:rPr lang="en-US" sz="1100" b="1" dirty="0">
                <a:latin typeface="Arial" panose="020B0604020202020204" pitchFamily="34" charset="0"/>
                <a:cs typeface="Arial" panose="020B0604020202020204" pitchFamily="34" charset="0"/>
              </a:rPr>
              <a:t>mania, hypomania and depression</a:t>
            </a:r>
            <a:r>
              <a:rPr lang="en-US" sz="1100" dirty="0">
                <a:latin typeface="Arial" panose="020B0604020202020204" pitchFamily="34" charset="0"/>
                <a:cs typeface="Arial" panose="020B0604020202020204" pitchFamily="34" charset="0"/>
              </a:rPr>
              <a:t>, resulting in significant fluctuations in mood, energy, activity levels and cognitive functioning.</a:t>
            </a:r>
          </a:p>
          <a:p>
            <a:r>
              <a:rPr lang="en-US" sz="1100" dirty="0">
                <a:latin typeface="Arial" panose="020B0604020202020204" pitchFamily="34" charset="0"/>
                <a:cs typeface="Arial" panose="020B0604020202020204" pitchFamily="34" charset="0"/>
              </a:rPr>
              <a:t>It is classified as a </a:t>
            </a:r>
            <a:r>
              <a:rPr lang="en-US" sz="1100" b="1" dirty="0">
                <a:latin typeface="Arial" panose="020B0604020202020204" pitchFamily="34" charset="0"/>
                <a:cs typeface="Arial" panose="020B0604020202020204" pitchFamily="34" charset="0"/>
              </a:rPr>
              <a:t>long-term condition</a:t>
            </a:r>
            <a:r>
              <a:rPr lang="en-US" sz="1100" dirty="0">
                <a:latin typeface="Arial" panose="020B0604020202020204" pitchFamily="34" charset="0"/>
                <a:cs typeface="Arial" panose="020B0604020202020204" pitchFamily="34" charset="0"/>
              </a:rPr>
              <a:t> because symptoms often persist throughout life and require continuous monitoring, pharmacological treatment and psychosocial support.  </a:t>
            </a:r>
          </a:p>
          <a:p>
            <a:pPr marL="0" indent="0">
              <a:buNone/>
            </a:pPr>
            <a:r>
              <a:rPr lang="en-US" sz="1100" dirty="0">
                <a:latin typeface="Arial" panose="020B0604020202020204" pitchFamily="34" charset="0"/>
                <a:cs typeface="Arial" panose="020B0604020202020204" pitchFamily="34" charset="0"/>
              </a:rPr>
              <a:t>                                                                                (Cleveland Clinic,2023)  </a:t>
            </a:r>
          </a:p>
          <a:p>
            <a:pPr marL="0" indent="0">
              <a:buNone/>
            </a:pPr>
            <a:endParaRPr lang="en-IN" sz="1100" dirty="0">
              <a:latin typeface="Arial" panose="020B0604020202020204" pitchFamily="34" charset="0"/>
              <a:cs typeface="Arial" panose="020B0604020202020204" pitchFamily="34" charset="0"/>
            </a:endParaRPr>
          </a:p>
        </p:txBody>
      </p:sp>
      <p:sp>
        <p:nvSpPr>
          <p:cNvPr id="4" name="Oval 3">
            <a:extLst>
              <a:ext uri="{FF2B5EF4-FFF2-40B4-BE49-F238E27FC236}">
                <a16:creationId xmlns:a16="http://schemas.microsoft.com/office/drawing/2014/main" id="{B4E0C70F-22A7-4ADF-97D5-D3EFA09BE1C7}"/>
              </a:ext>
            </a:extLst>
          </p:cNvPr>
          <p:cNvSpPr/>
          <p:nvPr/>
        </p:nvSpPr>
        <p:spPr>
          <a:xfrm>
            <a:off x="926922" y="4303133"/>
            <a:ext cx="5169078" cy="2419471"/>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Why it matters</a:t>
            </a:r>
          </a:p>
          <a:p>
            <a:r>
              <a:rPr lang="en-US" sz="1100" dirty="0">
                <a:solidFill>
                  <a:schemeClr val="tx1"/>
                </a:solidFill>
                <a:latin typeface="Arial" panose="020B0604020202020204" pitchFamily="34" charset="0"/>
                <a:cs typeface="Arial" panose="020B0604020202020204" pitchFamily="34" charset="0"/>
              </a:rPr>
              <a:t>Without effective treatment, Bipolar Disorder is associated with increased suicide risk, impaired social functioning, reduced employment opportunities and poorer physical health outcomes.                </a:t>
            </a:r>
          </a:p>
          <a:p>
            <a:r>
              <a:rPr lang="en-US" sz="1100" dirty="0">
                <a:solidFill>
                  <a:schemeClr val="tx1"/>
                </a:solidFill>
                <a:latin typeface="Arial" panose="020B0604020202020204" pitchFamily="34" charset="0"/>
                <a:cs typeface="Arial" panose="020B0604020202020204" pitchFamily="34" charset="0"/>
              </a:rPr>
              <a:t>                                             </a:t>
            </a:r>
          </a:p>
          <a:p>
            <a:r>
              <a:rPr lang="en-US" sz="1100" dirty="0">
                <a:solidFill>
                  <a:schemeClr val="tx1"/>
                </a:solidFill>
                <a:latin typeface="Arial" panose="020B0604020202020204" pitchFamily="34" charset="0"/>
                <a:cs typeface="Arial" panose="020B0604020202020204" pitchFamily="34" charset="0"/>
              </a:rPr>
              <a:t>                                     (Dome,Rihmer and Gonda,2019)</a:t>
            </a:r>
          </a:p>
        </p:txBody>
      </p:sp>
      <p:sp>
        <p:nvSpPr>
          <p:cNvPr id="5" name="Rectangle 4">
            <a:extLst>
              <a:ext uri="{FF2B5EF4-FFF2-40B4-BE49-F238E27FC236}">
                <a16:creationId xmlns:a16="http://schemas.microsoft.com/office/drawing/2014/main" id="{C517571D-9DD9-405D-BD49-E0363078854E}"/>
              </a:ext>
            </a:extLst>
          </p:cNvPr>
          <p:cNvSpPr/>
          <p:nvPr/>
        </p:nvSpPr>
        <p:spPr>
          <a:xfrm>
            <a:off x="6244701" y="978169"/>
            <a:ext cx="2997959" cy="5174781"/>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1100" b="1" dirty="0">
                <a:solidFill>
                  <a:schemeClr val="tx1"/>
                </a:solidFill>
                <a:latin typeface="Arial" panose="020B0604020202020204" pitchFamily="34" charset="0"/>
                <a:cs typeface="Arial" panose="020B0604020202020204" pitchFamily="34" charset="0"/>
              </a:rPr>
              <a:t>Types</a:t>
            </a:r>
          </a:p>
          <a:p>
            <a:endParaRPr lang="en-IN" sz="1100" b="1" dirty="0">
              <a:solidFill>
                <a:schemeClr val="tx1"/>
              </a:solidFill>
              <a:latin typeface="Arial" panose="020B0604020202020204" pitchFamily="34" charset="0"/>
              <a:cs typeface="Arial" panose="020B0604020202020204" pitchFamily="34" charset="0"/>
            </a:endParaRPr>
          </a:p>
          <a:p>
            <a:r>
              <a:rPr lang="en-IN" sz="1100" dirty="0">
                <a:solidFill>
                  <a:schemeClr val="tx1"/>
                </a:solidFill>
                <a:latin typeface="Arial" panose="020B0604020202020204" pitchFamily="34" charset="0"/>
                <a:cs typeface="Arial" panose="020B0604020202020204" pitchFamily="34" charset="0"/>
              </a:rPr>
              <a:t>• </a:t>
            </a:r>
            <a:r>
              <a:rPr lang="en-IN" sz="1100" b="1" dirty="0">
                <a:solidFill>
                  <a:schemeClr val="tx1"/>
                </a:solidFill>
                <a:latin typeface="Arial" panose="020B0604020202020204" pitchFamily="34" charset="0"/>
                <a:cs typeface="Arial" panose="020B0604020202020204" pitchFamily="34" charset="0"/>
              </a:rPr>
              <a:t>Bipolar I Disorder</a:t>
            </a:r>
            <a:endParaRPr lang="en-IN" sz="1100" dirty="0">
              <a:solidFill>
                <a:schemeClr val="tx1"/>
              </a:solidFill>
              <a:latin typeface="Arial" panose="020B0604020202020204" pitchFamily="34" charset="0"/>
              <a:cs typeface="Arial" panose="020B0604020202020204" pitchFamily="34" charset="0"/>
            </a:endParaRP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At least one manic episode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Often accompanied by depressive episodes   </a:t>
            </a:r>
          </a:p>
          <a:p>
            <a:r>
              <a:rPr lang="en-IN" sz="1100" dirty="0">
                <a:solidFill>
                  <a:schemeClr val="tx1"/>
                </a:solidFill>
                <a:latin typeface="Arial" panose="020B0604020202020204" pitchFamily="34" charset="0"/>
                <a:cs typeface="Arial" panose="020B0604020202020204" pitchFamily="34" charset="0"/>
              </a:rPr>
              <a:t>     </a:t>
            </a:r>
          </a:p>
          <a:p>
            <a:r>
              <a:rPr lang="en-IN" sz="1100" dirty="0">
                <a:solidFill>
                  <a:schemeClr val="tx1"/>
                </a:solidFill>
                <a:latin typeface="Arial" panose="020B0604020202020204" pitchFamily="34" charset="0"/>
                <a:cs typeface="Arial" panose="020B0604020202020204" pitchFamily="34" charset="0"/>
              </a:rPr>
              <a:t>• </a:t>
            </a:r>
            <a:r>
              <a:rPr lang="en-IN" sz="1100" b="1" dirty="0">
                <a:solidFill>
                  <a:schemeClr val="tx1"/>
                </a:solidFill>
                <a:latin typeface="Arial" panose="020B0604020202020204" pitchFamily="34" charset="0"/>
                <a:cs typeface="Arial" panose="020B0604020202020204" pitchFamily="34" charset="0"/>
              </a:rPr>
              <a:t>Bipolar II Disorder </a:t>
            </a:r>
            <a:endParaRPr lang="en-IN" sz="1100" dirty="0">
              <a:solidFill>
                <a:schemeClr val="tx1"/>
              </a:solidFill>
              <a:latin typeface="Arial" panose="020B0604020202020204" pitchFamily="34" charset="0"/>
              <a:cs typeface="Arial" panose="020B0604020202020204" pitchFamily="34" charset="0"/>
            </a:endParaRP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Hypomanic episodes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Major depressive episodes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No full manic episode  </a:t>
            </a:r>
          </a:p>
          <a:p>
            <a:r>
              <a:rPr lang="en-IN" sz="1100" dirty="0">
                <a:solidFill>
                  <a:schemeClr val="tx1"/>
                </a:solidFill>
                <a:latin typeface="Arial" panose="020B0604020202020204" pitchFamily="34" charset="0"/>
                <a:cs typeface="Arial" panose="020B0604020202020204" pitchFamily="34" charset="0"/>
              </a:rPr>
              <a:t>                                </a:t>
            </a:r>
          </a:p>
          <a:p>
            <a:r>
              <a:rPr lang="en-IN" sz="1100" dirty="0">
                <a:solidFill>
                  <a:schemeClr val="tx1"/>
                </a:solidFill>
                <a:latin typeface="Arial" panose="020B0604020202020204" pitchFamily="34" charset="0"/>
                <a:cs typeface="Arial" panose="020B0604020202020204" pitchFamily="34" charset="0"/>
              </a:rPr>
              <a:t>                                                 (Gose,2023)</a:t>
            </a:r>
          </a:p>
        </p:txBody>
      </p:sp>
      <p:sp>
        <p:nvSpPr>
          <p:cNvPr id="6" name="Rectangle 5">
            <a:extLst>
              <a:ext uri="{FF2B5EF4-FFF2-40B4-BE49-F238E27FC236}">
                <a16:creationId xmlns:a16="http://schemas.microsoft.com/office/drawing/2014/main" id="{CEEC8589-B0FB-4512-BDD9-6B63B4DE063B}"/>
              </a:ext>
            </a:extLst>
          </p:cNvPr>
          <p:cNvSpPr/>
          <p:nvPr/>
        </p:nvSpPr>
        <p:spPr>
          <a:xfrm>
            <a:off x="9339618" y="978169"/>
            <a:ext cx="2720454" cy="52247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1100" b="1" dirty="0">
                <a:solidFill>
                  <a:schemeClr val="tx1"/>
                </a:solidFill>
                <a:latin typeface="Arial" panose="020B0604020202020204" pitchFamily="34" charset="0"/>
                <a:cs typeface="Arial" panose="020B0604020202020204" pitchFamily="34" charset="0"/>
              </a:rPr>
              <a:t>Common Symptoms</a:t>
            </a:r>
          </a:p>
          <a:p>
            <a:endParaRPr lang="en-IN" sz="1100" b="1" dirty="0">
              <a:solidFill>
                <a:schemeClr val="tx1"/>
              </a:solidFill>
              <a:latin typeface="Arial" panose="020B0604020202020204" pitchFamily="34" charset="0"/>
              <a:cs typeface="Arial" panose="020B0604020202020204" pitchFamily="34" charset="0"/>
            </a:endParaRPr>
          </a:p>
          <a:p>
            <a:r>
              <a:rPr lang="en-IN" sz="1100" b="1" dirty="0">
                <a:solidFill>
                  <a:schemeClr val="tx1"/>
                </a:solidFill>
                <a:latin typeface="Arial" panose="020B0604020202020204" pitchFamily="34" charset="0"/>
                <a:cs typeface="Arial" panose="020B0604020202020204" pitchFamily="34" charset="0"/>
              </a:rPr>
              <a:t>Mania</a:t>
            </a:r>
            <a:endParaRPr lang="en-IN" sz="1100" dirty="0">
              <a:solidFill>
                <a:schemeClr val="tx1"/>
              </a:solidFill>
              <a:latin typeface="Arial" panose="020B0604020202020204" pitchFamily="34" charset="0"/>
              <a:cs typeface="Arial" panose="020B0604020202020204" pitchFamily="34" charset="0"/>
            </a:endParaRP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Elevated mood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Reduced need for sleep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Increased energy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Impulsivity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Grandiosity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Risk-taking behaviour</a:t>
            </a:r>
          </a:p>
          <a:p>
            <a:r>
              <a:rPr lang="en-IN" sz="1100" dirty="0">
                <a:solidFill>
                  <a:schemeClr val="tx1"/>
                </a:solidFill>
                <a:latin typeface="Arial" panose="020B0604020202020204" pitchFamily="34" charset="0"/>
                <a:cs typeface="Arial" panose="020B0604020202020204" pitchFamily="34" charset="0"/>
              </a:rPr>
              <a:t> </a:t>
            </a:r>
          </a:p>
          <a:p>
            <a:r>
              <a:rPr lang="en-IN" sz="1100" b="1" dirty="0">
                <a:solidFill>
                  <a:schemeClr val="tx1"/>
                </a:solidFill>
                <a:latin typeface="Arial" panose="020B0604020202020204" pitchFamily="34" charset="0"/>
                <a:cs typeface="Arial" panose="020B0604020202020204" pitchFamily="34" charset="0"/>
              </a:rPr>
              <a:t>Depression</a:t>
            </a:r>
            <a:endParaRPr lang="en-IN" sz="1100" dirty="0">
              <a:solidFill>
                <a:schemeClr val="tx1"/>
              </a:solidFill>
              <a:latin typeface="Arial" panose="020B0604020202020204" pitchFamily="34" charset="0"/>
              <a:cs typeface="Arial" panose="020B0604020202020204" pitchFamily="34" charset="0"/>
            </a:endParaRP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Persistent sadness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Fatigue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Loss of interest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Poor concentration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Feelings of worthlessness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Suicidal ideation</a:t>
            </a:r>
          </a:p>
        </p:txBody>
      </p:sp>
    </p:spTree>
    <p:extLst>
      <p:ext uri="{BB962C8B-B14F-4D97-AF65-F5344CB8AC3E}">
        <p14:creationId xmlns:p14="http://schemas.microsoft.com/office/powerpoint/2010/main" val="1528062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FCCB98-07AD-477F-A7D0-655270AABCE5}"/>
              </a:ext>
            </a:extLst>
          </p:cNvPr>
          <p:cNvPicPr>
            <a:picLocks noChangeAspect="1"/>
          </p:cNvPicPr>
          <p:nvPr/>
        </p:nvPicPr>
        <p:blipFill>
          <a:blip r:embed="rId2"/>
          <a:stretch>
            <a:fillRect/>
          </a:stretch>
        </p:blipFill>
        <p:spPr>
          <a:xfrm>
            <a:off x="1358106" y="334724"/>
            <a:ext cx="10114819" cy="5533758"/>
          </a:xfrm>
          <a:prstGeom prst="rect">
            <a:avLst/>
          </a:prstGeom>
        </p:spPr>
      </p:pic>
      <p:sp>
        <p:nvSpPr>
          <p:cNvPr id="7" name="TextBox 6">
            <a:extLst>
              <a:ext uri="{FF2B5EF4-FFF2-40B4-BE49-F238E27FC236}">
                <a16:creationId xmlns:a16="http://schemas.microsoft.com/office/drawing/2014/main" id="{7A4EE9F5-AB61-409A-B83B-5DBF7A01DB9E}"/>
              </a:ext>
            </a:extLst>
          </p:cNvPr>
          <p:cNvSpPr txBox="1"/>
          <p:nvPr/>
        </p:nvSpPr>
        <p:spPr>
          <a:xfrm>
            <a:off x="1626669" y="6092792"/>
            <a:ext cx="4167739" cy="369332"/>
          </a:xfrm>
          <a:prstGeom prst="rect">
            <a:avLst/>
          </a:prstGeom>
          <a:noFill/>
        </p:spPr>
        <p:txBody>
          <a:bodyPr wrap="square" rtlCol="0">
            <a:spAutoFit/>
          </a:bodyPr>
          <a:lstStyle/>
          <a:p>
            <a:r>
              <a:rPr lang="en-IN" dirty="0"/>
              <a:t>SOURCE : </a:t>
            </a:r>
          </a:p>
        </p:txBody>
      </p:sp>
      <p:sp>
        <p:nvSpPr>
          <p:cNvPr id="9" name="Rectangle 6">
            <a:extLst>
              <a:ext uri="{FF2B5EF4-FFF2-40B4-BE49-F238E27FC236}">
                <a16:creationId xmlns:a16="http://schemas.microsoft.com/office/drawing/2014/main" id="{0970F6F8-10E6-4BDC-869C-8637AFBBD7E8}"/>
              </a:ext>
            </a:extLst>
          </p:cNvPr>
          <p:cNvSpPr>
            <a:spLocks noChangeArrowheads="1"/>
          </p:cNvSpPr>
          <p:nvPr/>
        </p:nvSpPr>
        <p:spPr bwMode="auto">
          <a:xfrm>
            <a:off x="2627697" y="629492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(Oliva et al., 2024)</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0763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6F5E0-BF94-4780-A043-C72024A569AE}"/>
              </a:ext>
            </a:extLst>
          </p:cNvPr>
          <p:cNvSpPr>
            <a:spLocks noGrp="1"/>
          </p:cNvSpPr>
          <p:nvPr>
            <p:ph type="title"/>
          </p:nvPr>
        </p:nvSpPr>
        <p:spPr>
          <a:xfrm>
            <a:off x="938463" y="247650"/>
            <a:ext cx="9601200" cy="845859"/>
          </a:xfrm>
        </p:spPr>
        <p:txBody>
          <a:bodyPr/>
          <a:lstStyle/>
          <a:p>
            <a:r>
              <a:rPr lang="en-IN" dirty="0"/>
              <a:t>Aetiology (Causes) &amp; Risk Factors</a:t>
            </a:r>
          </a:p>
        </p:txBody>
      </p:sp>
      <p:sp>
        <p:nvSpPr>
          <p:cNvPr id="4" name="Rectangle 3">
            <a:extLst>
              <a:ext uri="{FF2B5EF4-FFF2-40B4-BE49-F238E27FC236}">
                <a16:creationId xmlns:a16="http://schemas.microsoft.com/office/drawing/2014/main" id="{56096EFF-9540-40B0-AC7B-990077450072}"/>
              </a:ext>
            </a:extLst>
          </p:cNvPr>
          <p:cNvSpPr/>
          <p:nvPr/>
        </p:nvSpPr>
        <p:spPr>
          <a:xfrm>
            <a:off x="814315" y="1328286"/>
            <a:ext cx="5143721" cy="202130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What causes Bipolar Mood Disorder?</a:t>
            </a:r>
          </a:p>
          <a:p>
            <a:r>
              <a:rPr lang="en-US" sz="1100" dirty="0">
                <a:solidFill>
                  <a:schemeClr val="tx1"/>
                </a:solidFill>
                <a:latin typeface="Arial" panose="020B0604020202020204" pitchFamily="34" charset="0"/>
                <a:cs typeface="Arial" panose="020B0604020202020204" pitchFamily="34" charset="0"/>
              </a:rPr>
              <a:t>The exact cause remains unknown; however, evidence supports a </a:t>
            </a:r>
            <a:r>
              <a:rPr lang="en-US" sz="1100" b="1" dirty="0">
                <a:solidFill>
                  <a:schemeClr val="tx1"/>
                </a:solidFill>
                <a:latin typeface="Arial" panose="020B0604020202020204" pitchFamily="34" charset="0"/>
                <a:cs typeface="Arial" panose="020B0604020202020204" pitchFamily="34" charset="0"/>
              </a:rPr>
              <a:t>biopsychosocial model</a:t>
            </a:r>
            <a:r>
              <a:rPr lang="en-US" sz="1100" dirty="0">
                <a:solidFill>
                  <a:schemeClr val="tx1"/>
                </a:solidFill>
                <a:latin typeface="Arial" panose="020B0604020202020204" pitchFamily="34" charset="0"/>
                <a:cs typeface="Arial" panose="020B0604020202020204" pitchFamily="34" charset="0"/>
              </a:rPr>
              <a:t>, where biological, psychological and environmental factors interact.</a:t>
            </a:r>
          </a:p>
          <a:p>
            <a:endParaRPr lang="en-US" sz="1100" dirty="0">
              <a:solidFill>
                <a:schemeClr val="tx1"/>
              </a:solidFill>
              <a:latin typeface="Arial" panose="020B0604020202020204" pitchFamily="34" charset="0"/>
              <a:cs typeface="Arial" panose="020B0604020202020204" pitchFamily="34" charset="0"/>
            </a:endParaRPr>
          </a:p>
          <a:p>
            <a:r>
              <a:rPr lang="en-US" sz="1100" dirty="0">
                <a:solidFill>
                  <a:schemeClr val="tx1"/>
                </a:solidFill>
                <a:latin typeface="Arial" panose="020B0604020202020204" pitchFamily="34" charset="0"/>
                <a:cs typeface="Arial" panose="020B0604020202020204" pitchFamily="34" charset="0"/>
              </a:rPr>
              <a:t>                                                                                        (Koenders et al,2020)</a:t>
            </a:r>
          </a:p>
        </p:txBody>
      </p:sp>
      <p:sp>
        <p:nvSpPr>
          <p:cNvPr id="5" name="Rectangle 4">
            <a:extLst>
              <a:ext uri="{FF2B5EF4-FFF2-40B4-BE49-F238E27FC236}">
                <a16:creationId xmlns:a16="http://schemas.microsoft.com/office/drawing/2014/main" id="{B1FD5B2A-E888-426A-A09F-3773772D3145}"/>
              </a:ext>
            </a:extLst>
          </p:cNvPr>
          <p:cNvSpPr/>
          <p:nvPr/>
        </p:nvSpPr>
        <p:spPr>
          <a:xfrm>
            <a:off x="6339840" y="1328286"/>
            <a:ext cx="5551909" cy="202130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Biological Factors</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Strong genetic predisposition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Neurotransmitter imbalance (dopamine, serotonin and glutamate)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Structural and functional brain abnormalities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Family history significantly increases risk</a:t>
            </a:r>
          </a:p>
        </p:txBody>
      </p:sp>
      <p:sp>
        <p:nvSpPr>
          <p:cNvPr id="6" name="Rectangle 5">
            <a:extLst>
              <a:ext uri="{FF2B5EF4-FFF2-40B4-BE49-F238E27FC236}">
                <a16:creationId xmlns:a16="http://schemas.microsoft.com/office/drawing/2014/main" id="{30184EF1-7F5D-4A40-A9DF-8BD7EEC6C5F8}"/>
              </a:ext>
            </a:extLst>
          </p:cNvPr>
          <p:cNvSpPr/>
          <p:nvPr/>
        </p:nvSpPr>
        <p:spPr>
          <a:xfrm>
            <a:off x="814315" y="3532471"/>
            <a:ext cx="5143721" cy="202130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Psychological Factors</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Childhood trauma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Chronic stress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Emotional dysregulation </a:t>
            </a:r>
          </a:p>
          <a:p>
            <a:pPr>
              <a:buFont typeface="Arial" panose="020B0604020202020204" pitchFamily="34" charset="0"/>
              <a:buChar char="•"/>
            </a:pPr>
            <a:r>
              <a:rPr lang="en-US" sz="1100" dirty="0">
                <a:solidFill>
                  <a:schemeClr val="tx1"/>
                </a:solidFill>
                <a:latin typeface="Arial" panose="020B0604020202020204" pitchFamily="34" charset="0"/>
                <a:cs typeface="Arial" panose="020B0604020202020204" pitchFamily="34" charset="0"/>
              </a:rPr>
              <a:t>Personality vulnerability </a:t>
            </a:r>
          </a:p>
          <a:p>
            <a:r>
              <a:rPr lang="en-US" sz="1100" dirty="0">
                <a:solidFill>
                  <a:schemeClr val="tx1"/>
                </a:solidFill>
                <a:latin typeface="Arial" panose="020B0604020202020204" pitchFamily="34" charset="0"/>
                <a:cs typeface="Arial" panose="020B0604020202020204" pitchFamily="34" charset="0"/>
              </a:rPr>
              <a:t>                                                                                       (Mayo Clinic,2024)</a:t>
            </a:r>
          </a:p>
        </p:txBody>
      </p:sp>
      <p:sp>
        <p:nvSpPr>
          <p:cNvPr id="7" name="Rectangle 6">
            <a:extLst>
              <a:ext uri="{FF2B5EF4-FFF2-40B4-BE49-F238E27FC236}">
                <a16:creationId xmlns:a16="http://schemas.microsoft.com/office/drawing/2014/main" id="{59B8A00B-D895-499F-9D2D-7F500343E167}"/>
              </a:ext>
            </a:extLst>
          </p:cNvPr>
          <p:cNvSpPr/>
          <p:nvPr/>
        </p:nvSpPr>
        <p:spPr>
          <a:xfrm>
            <a:off x="6339840" y="3529124"/>
            <a:ext cx="5551909" cy="202130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1100" b="1" dirty="0">
                <a:solidFill>
                  <a:schemeClr val="tx1"/>
                </a:solidFill>
                <a:latin typeface="Arial" panose="020B0604020202020204" pitchFamily="34" charset="0"/>
                <a:cs typeface="Arial" panose="020B0604020202020204" pitchFamily="34" charset="0"/>
              </a:rPr>
              <a:t>Environmental Factors</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Substance misuse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Sleep deprivation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Major life events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Social isolation </a:t>
            </a:r>
          </a:p>
          <a:p>
            <a:pPr>
              <a:buFont typeface="Arial" panose="020B0604020202020204" pitchFamily="34" charset="0"/>
              <a:buChar char="•"/>
            </a:pPr>
            <a:r>
              <a:rPr lang="en-IN" sz="1100" dirty="0">
                <a:solidFill>
                  <a:schemeClr val="tx1"/>
                </a:solidFill>
                <a:latin typeface="Arial" panose="020B0604020202020204" pitchFamily="34" charset="0"/>
                <a:cs typeface="Arial" panose="020B0604020202020204" pitchFamily="34" charset="0"/>
              </a:rPr>
              <a:t>Occupational stress</a:t>
            </a:r>
          </a:p>
        </p:txBody>
      </p:sp>
      <p:sp>
        <p:nvSpPr>
          <p:cNvPr id="8" name="Rectangle 7">
            <a:extLst>
              <a:ext uri="{FF2B5EF4-FFF2-40B4-BE49-F238E27FC236}">
                <a16:creationId xmlns:a16="http://schemas.microsoft.com/office/drawing/2014/main" id="{498F06AA-EEF5-42B5-825A-900C53CF437B}"/>
              </a:ext>
            </a:extLst>
          </p:cNvPr>
          <p:cNvSpPr/>
          <p:nvPr/>
        </p:nvSpPr>
        <p:spPr>
          <a:xfrm>
            <a:off x="773372" y="5670335"/>
            <a:ext cx="11267831" cy="10491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Critical Perspective</a:t>
            </a:r>
          </a:p>
          <a:p>
            <a:r>
              <a:rPr lang="en-US" sz="1100" dirty="0">
                <a:solidFill>
                  <a:schemeClr val="tx1"/>
                </a:solidFill>
                <a:latin typeface="Arial" panose="020B0604020202020204" pitchFamily="34" charset="0"/>
                <a:cs typeface="Arial" panose="020B0604020202020204" pitchFamily="34" charset="0"/>
              </a:rPr>
              <a:t>Current research suggests that no single factor causes Bipolar Disorder; rather, the interaction between genetic susceptibility and environmental triggers contributes to disease onset and relapse. This supports holistic assessment and multidisciplinary management. </a:t>
            </a:r>
          </a:p>
          <a:p>
            <a:r>
              <a:rPr lang="en-US" sz="1100" dirty="0">
                <a:solidFill>
                  <a:schemeClr val="tx1"/>
                </a:solidFill>
                <a:latin typeface="Arial" panose="020B0604020202020204" pitchFamily="34" charset="0"/>
                <a:cs typeface="Arial" panose="020B0604020202020204" pitchFamily="34" charset="0"/>
              </a:rPr>
              <a:t>                                                                                                                                                                                                              (Fullerton and Tesfaye,2025)</a:t>
            </a:r>
          </a:p>
        </p:txBody>
      </p:sp>
    </p:spTree>
    <p:extLst>
      <p:ext uri="{BB962C8B-B14F-4D97-AF65-F5344CB8AC3E}">
        <p14:creationId xmlns:p14="http://schemas.microsoft.com/office/powerpoint/2010/main" val="24621065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F9171-C3DF-40F3-9E7F-058E04531C48}"/>
              </a:ext>
            </a:extLst>
          </p:cNvPr>
          <p:cNvSpPr>
            <a:spLocks noGrp="1"/>
          </p:cNvSpPr>
          <p:nvPr>
            <p:ph type="title"/>
          </p:nvPr>
        </p:nvSpPr>
        <p:spPr>
          <a:xfrm>
            <a:off x="1371600" y="685800"/>
            <a:ext cx="9601200" cy="957605"/>
          </a:xfrm>
        </p:spPr>
        <p:txBody>
          <a:bodyPr>
            <a:normAutofit fontScale="90000"/>
          </a:bodyPr>
          <a:lstStyle/>
          <a:p>
            <a:r>
              <a:rPr lang="en-US" dirty="0"/>
              <a:t>Epidemiology, Economic and Social Burden</a:t>
            </a:r>
            <a:endParaRPr lang="en-IN" dirty="0"/>
          </a:p>
        </p:txBody>
      </p:sp>
      <p:sp>
        <p:nvSpPr>
          <p:cNvPr id="5" name="Rectangle 4">
            <a:extLst>
              <a:ext uri="{FF2B5EF4-FFF2-40B4-BE49-F238E27FC236}">
                <a16:creationId xmlns:a16="http://schemas.microsoft.com/office/drawing/2014/main" id="{BD3EDDA6-DC46-4471-A6E1-8DA740B9BC49}"/>
              </a:ext>
            </a:extLst>
          </p:cNvPr>
          <p:cNvSpPr/>
          <p:nvPr/>
        </p:nvSpPr>
        <p:spPr>
          <a:xfrm>
            <a:off x="1106905" y="1749812"/>
            <a:ext cx="5062889" cy="22908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chemeClr val="tx1"/>
                </a:solidFill>
                <a:latin typeface="Arial" panose="020B0604020202020204" pitchFamily="34" charset="0"/>
                <a:cs typeface="Arial" panose="020B0604020202020204" pitchFamily="34" charset="0"/>
              </a:rPr>
              <a:t>Prevalence of Bipolar Mood Disorder</a:t>
            </a:r>
          </a:p>
          <a:p>
            <a:endParaRPr lang="en-US" sz="1200" b="1" dirty="0">
              <a:solidFill>
                <a:schemeClr val="tx1"/>
              </a:solidFill>
              <a:latin typeface="Arial" panose="020B0604020202020204" pitchFamily="34" charset="0"/>
              <a:cs typeface="Arial" panose="020B0604020202020204" pitchFamily="34" charset="0"/>
            </a:endParaRPr>
          </a:p>
          <a:p>
            <a:r>
              <a:rPr lang="en-US" sz="1200" b="1" dirty="0">
                <a:solidFill>
                  <a:schemeClr val="tx1"/>
                </a:solidFill>
                <a:latin typeface="Arial" panose="020B0604020202020204" pitchFamily="34" charset="0"/>
                <a:cs typeface="Arial" panose="020B0604020202020204" pitchFamily="34" charset="0"/>
              </a:rPr>
              <a:t>United Kingdom</a:t>
            </a:r>
          </a:p>
          <a:p>
            <a:pPr>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Approximately </a:t>
            </a:r>
            <a:r>
              <a:rPr lang="en-US" sz="1200" b="1" dirty="0">
                <a:solidFill>
                  <a:schemeClr val="tx1"/>
                </a:solidFill>
                <a:latin typeface="Arial" panose="020B0604020202020204" pitchFamily="34" charset="0"/>
                <a:cs typeface="Arial" panose="020B0604020202020204" pitchFamily="34" charset="0"/>
              </a:rPr>
              <a:t>1–2%</a:t>
            </a:r>
            <a:r>
              <a:rPr lang="en-US" sz="1200" dirty="0">
                <a:solidFill>
                  <a:schemeClr val="tx1"/>
                </a:solidFill>
                <a:latin typeface="Arial" panose="020B0604020202020204" pitchFamily="34" charset="0"/>
                <a:cs typeface="Arial" panose="020B0604020202020204" pitchFamily="34" charset="0"/>
              </a:rPr>
              <a:t> of the population lives with Bipolar Disorder. </a:t>
            </a:r>
          </a:p>
          <a:p>
            <a:pPr>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Typically develops between </a:t>
            </a:r>
            <a:r>
              <a:rPr lang="en-US" sz="1200" b="1" dirty="0">
                <a:solidFill>
                  <a:schemeClr val="tx1"/>
                </a:solidFill>
                <a:latin typeface="Arial" panose="020B0604020202020204" pitchFamily="34" charset="0"/>
                <a:cs typeface="Arial" panose="020B0604020202020204" pitchFamily="34" charset="0"/>
              </a:rPr>
              <a:t>15 and 30 years</a:t>
            </a:r>
            <a:r>
              <a:rPr lang="en-US" sz="1200" dirty="0">
                <a:solidFill>
                  <a:schemeClr val="tx1"/>
                </a:solidFill>
                <a:latin typeface="Arial" panose="020B0604020202020204" pitchFamily="34" charset="0"/>
                <a:cs typeface="Arial" panose="020B0604020202020204" pitchFamily="34" charset="0"/>
              </a:rPr>
              <a:t> of age. </a:t>
            </a:r>
          </a:p>
          <a:p>
            <a:pPr>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Affects males and females equally. </a:t>
            </a:r>
          </a:p>
          <a:p>
            <a:r>
              <a:rPr lang="en-US" sz="1200" dirty="0">
                <a:solidFill>
                  <a:schemeClr val="tx1"/>
                </a:solidFill>
                <a:latin typeface="Arial" panose="020B0604020202020204" pitchFamily="34" charset="0"/>
                <a:cs typeface="Arial" panose="020B0604020202020204" pitchFamily="34" charset="0"/>
              </a:rPr>
              <a:t>                                                                 </a:t>
            </a:r>
            <a:r>
              <a:rPr lang="en-US" sz="1000" dirty="0">
                <a:solidFill>
                  <a:schemeClr val="tx1"/>
                </a:solidFill>
                <a:latin typeface="Arial" panose="020B0604020202020204" pitchFamily="34" charset="0"/>
                <a:cs typeface="Arial" panose="020B0604020202020204" pitchFamily="34" charset="0"/>
              </a:rPr>
              <a:t>(Go to Guardian App,2026)</a:t>
            </a:r>
          </a:p>
          <a:p>
            <a:r>
              <a:rPr lang="en-US" sz="1200" b="1" dirty="0">
                <a:solidFill>
                  <a:schemeClr val="tx1"/>
                </a:solidFill>
                <a:latin typeface="Arial" panose="020B0604020202020204" pitchFamily="34" charset="0"/>
                <a:cs typeface="Arial" panose="020B0604020202020204" pitchFamily="34" charset="0"/>
              </a:rPr>
              <a:t>Worldwide</a:t>
            </a:r>
          </a:p>
          <a:p>
            <a:pPr>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Around </a:t>
            </a:r>
            <a:r>
              <a:rPr lang="en-US" sz="1200" b="1" dirty="0">
                <a:solidFill>
                  <a:schemeClr val="tx1"/>
                </a:solidFill>
                <a:latin typeface="Arial" panose="020B0604020202020204" pitchFamily="34" charset="0"/>
                <a:cs typeface="Arial" panose="020B0604020202020204" pitchFamily="34" charset="0"/>
              </a:rPr>
              <a:t>40–60 million</a:t>
            </a:r>
            <a:r>
              <a:rPr lang="en-US" sz="1200" dirty="0">
                <a:solidFill>
                  <a:schemeClr val="tx1"/>
                </a:solidFill>
                <a:latin typeface="Arial" panose="020B0604020202020204" pitchFamily="34" charset="0"/>
                <a:cs typeface="Arial" panose="020B0604020202020204" pitchFamily="34" charset="0"/>
              </a:rPr>
              <a:t> people are estimated to live with Bipolar Disorder globally. </a:t>
            </a:r>
          </a:p>
          <a:p>
            <a:pPr>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One of the leading causes of disability among young adults. </a:t>
            </a:r>
          </a:p>
          <a:p>
            <a:r>
              <a:rPr lang="en-US" sz="1200" dirty="0">
                <a:solidFill>
                  <a:schemeClr val="tx1"/>
                </a:solidFill>
                <a:latin typeface="Arial" panose="020B0604020202020204" pitchFamily="34" charset="0"/>
                <a:cs typeface="Arial" panose="020B0604020202020204" pitchFamily="34" charset="0"/>
              </a:rPr>
              <a:t>                                                                                     </a:t>
            </a:r>
            <a:r>
              <a:rPr lang="en-US" sz="1000" dirty="0">
                <a:solidFill>
                  <a:schemeClr val="tx1"/>
                </a:solidFill>
                <a:latin typeface="Arial" panose="020B0604020202020204" pitchFamily="34" charset="0"/>
                <a:cs typeface="Arial" panose="020B0604020202020204" pitchFamily="34" charset="0"/>
              </a:rPr>
              <a:t>(WHO,2024)</a:t>
            </a:r>
          </a:p>
        </p:txBody>
      </p:sp>
      <p:sp>
        <p:nvSpPr>
          <p:cNvPr id="6" name="Rectangle 5">
            <a:extLst>
              <a:ext uri="{FF2B5EF4-FFF2-40B4-BE49-F238E27FC236}">
                <a16:creationId xmlns:a16="http://schemas.microsoft.com/office/drawing/2014/main" id="{67F7A1CB-E942-4722-BDEE-C615577B5618}"/>
              </a:ext>
            </a:extLst>
          </p:cNvPr>
          <p:cNvSpPr/>
          <p:nvPr/>
        </p:nvSpPr>
        <p:spPr>
          <a:xfrm>
            <a:off x="6514699" y="1702068"/>
            <a:ext cx="5062889" cy="22908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rPr>
              <a:t>Economic Burden</a:t>
            </a:r>
          </a:p>
          <a:p>
            <a:endParaRPr lang="en-US" sz="1100" b="1" dirty="0">
              <a:solidFill>
                <a:schemeClr val="tx1"/>
              </a:solidFill>
            </a:endParaRPr>
          </a:p>
          <a:p>
            <a:r>
              <a:rPr lang="en-US" sz="1100" dirty="0">
                <a:solidFill>
                  <a:schemeClr val="tx1"/>
                </a:solidFill>
              </a:rPr>
              <a:t>Bipolar Disorder places substantial pressure on the NHS through:</a:t>
            </a:r>
          </a:p>
          <a:p>
            <a:pPr>
              <a:buFont typeface="Arial" panose="020B0604020202020204" pitchFamily="34" charset="0"/>
              <a:buChar char="•"/>
            </a:pPr>
            <a:r>
              <a:rPr lang="en-US" sz="1100" dirty="0">
                <a:solidFill>
                  <a:schemeClr val="tx1"/>
                </a:solidFill>
              </a:rPr>
              <a:t>Hospital admissions </a:t>
            </a:r>
          </a:p>
          <a:p>
            <a:pPr>
              <a:buFont typeface="Arial" panose="020B0604020202020204" pitchFamily="34" charset="0"/>
              <a:buChar char="•"/>
            </a:pPr>
            <a:r>
              <a:rPr lang="en-US" sz="1100" dirty="0">
                <a:solidFill>
                  <a:schemeClr val="tx1"/>
                </a:solidFill>
              </a:rPr>
              <a:t>Emergency mental health services </a:t>
            </a:r>
          </a:p>
          <a:p>
            <a:pPr>
              <a:buFont typeface="Arial" panose="020B0604020202020204" pitchFamily="34" charset="0"/>
              <a:buChar char="•"/>
            </a:pPr>
            <a:r>
              <a:rPr lang="en-US" sz="1100" dirty="0">
                <a:solidFill>
                  <a:schemeClr val="tx1"/>
                </a:solidFill>
              </a:rPr>
              <a:t>Long-term medication </a:t>
            </a:r>
          </a:p>
          <a:p>
            <a:pPr>
              <a:buFont typeface="Arial" panose="020B0604020202020204" pitchFamily="34" charset="0"/>
              <a:buChar char="•"/>
            </a:pPr>
            <a:r>
              <a:rPr lang="en-US" sz="1100" dirty="0">
                <a:solidFill>
                  <a:schemeClr val="tx1"/>
                </a:solidFill>
              </a:rPr>
              <a:t>Community mental health services </a:t>
            </a:r>
          </a:p>
          <a:p>
            <a:pPr>
              <a:buFont typeface="Arial" panose="020B0604020202020204" pitchFamily="34" charset="0"/>
              <a:buChar char="•"/>
            </a:pPr>
            <a:r>
              <a:rPr lang="en-US" sz="1100" dirty="0">
                <a:solidFill>
                  <a:schemeClr val="tx1"/>
                </a:solidFill>
              </a:rPr>
              <a:t>Reduced productivity </a:t>
            </a:r>
          </a:p>
          <a:p>
            <a:pPr>
              <a:buFont typeface="Arial" panose="020B0604020202020204" pitchFamily="34" charset="0"/>
              <a:buChar char="•"/>
            </a:pPr>
            <a:r>
              <a:rPr lang="en-US" sz="1100" dirty="0">
                <a:solidFill>
                  <a:schemeClr val="tx1"/>
                </a:solidFill>
              </a:rPr>
              <a:t>Unemployment </a:t>
            </a:r>
          </a:p>
          <a:p>
            <a:pPr>
              <a:buFont typeface="Arial" panose="020B0604020202020204" pitchFamily="34" charset="0"/>
              <a:buChar char="•"/>
            </a:pPr>
            <a:r>
              <a:rPr lang="en-US" sz="1100" dirty="0">
                <a:solidFill>
                  <a:schemeClr val="tx1"/>
                </a:solidFill>
              </a:rPr>
              <a:t>Disability benefits</a:t>
            </a:r>
          </a:p>
        </p:txBody>
      </p:sp>
      <p:sp>
        <p:nvSpPr>
          <p:cNvPr id="7" name="Rectangle 6">
            <a:extLst>
              <a:ext uri="{FF2B5EF4-FFF2-40B4-BE49-F238E27FC236}">
                <a16:creationId xmlns:a16="http://schemas.microsoft.com/office/drawing/2014/main" id="{96449FF1-CA6A-47B3-8EAF-ECC442CB9115}"/>
              </a:ext>
            </a:extLst>
          </p:cNvPr>
          <p:cNvSpPr/>
          <p:nvPr/>
        </p:nvSpPr>
        <p:spPr>
          <a:xfrm>
            <a:off x="6514698" y="4145281"/>
            <a:ext cx="5062889" cy="22908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100" b="1" dirty="0">
                <a:solidFill>
                  <a:schemeClr val="tx1"/>
                </a:solidFill>
                <a:latin typeface="Arial" panose="020B0604020202020204" pitchFamily="34" charset="0"/>
                <a:cs typeface="Arial" panose="020B0604020202020204" pitchFamily="34" charset="0"/>
              </a:rPr>
              <a:t>Critical Evaluation</a:t>
            </a:r>
          </a:p>
          <a:p>
            <a:endParaRPr lang="en-US" sz="1100" b="1" dirty="0">
              <a:solidFill>
                <a:schemeClr val="tx1"/>
              </a:solidFill>
              <a:latin typeface="Arial" panose="020B0604020202020204" pitchFamily="34" charset="0"/>
              <a:cs typeface="Arial" panose="020B0604020202020204" pitchFamily="34" charset="0"/>
            </a:endParaRPr>
          </a:p>
          <a:p>
            <a:r>
              <a:rPr lang="en-US" sz="1100" dirty="0">
                <a:solidFill>
                  <a:schemeClr val="tx1"/>
                </a:solidFill>
                <a:latin typeface="Arial" panose="020B0604020202020204" pitchFamily="34" charset="0"/>
                <a:cs typeface="Arial" panose="020B0604020202020204" pitchFamily="34" charset="0"/>
              </a:rPr>
              <a:t>Although prevalence is relatively low compared with depression, Bipolar Disorder contributes disproportionately to disability-adjusted life years (DALYs) due to its chronic nature, recurrent episodes and associated physical and psychiatric comorbidities.</a:t>
            </a:r>
          </a:p>
        </p:txBody>
      </p:sp>
      <p:sp>
        <p:nvSpPr>
          <p:cNvPr id="8" name="Rectangle 7">
            <a:extLst>
              <a:ext uri="{FF2B5EF4-FFF2-40B4-BE49-F238E27FC236}">
                <a16:creationId xmlns:a16="http://schemas.microsoft.com/office/drawing/2014/main" id="{024682E4-5316-4C86-B9C1-A0CFD3F446CF}"/>
              </a:ext>
            </a:extLst>
          </p:cNvPr>
          <p:cNvSpPr/>
          <p:nvPr/>
        </p:nvSpPr>
        <p:spPr>
          <a:xfrm>
            <a:off x="1106905" y="4325846"/>
            <a:ext cx="5062889" cy="229081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chemeClr val="tx1"/>
                </a:solidFill>
                <a:latin typeface="Arial" panose="020B0604020202020204" pitchFamily="34" charset="0"/>
                <a:cs typeface="Arial" panose="020B0604020202020204" pitchFamily="34" charset="0"/>
              </a:rPr>
              <a:t>Social Burden</a:t>
            </a:r>
          </a:p>
          <a:p>
            <a:endParaRPr lang="en-US" sz="1400" b="1" dirty="0">
              <a:solidFill>
                <a:schemeClr val="tx1"/>
              </a:solidFill>
              <a:latin typeface="Arial" panose="020B0604020202020204" pitchFamily="34" charset="0"/>
              <a:cs typeface="Arial" panose="020B0604020202020204" pitchFamily="34" charset="0"/>
            </a:endParaRPr>
          </a:p>
          <a:p>
            <a:r>
              <a:rPr lang="en-US" sz="1400" dirty="0">
                <a:solidFill>
                  <a:schemeClr val="tx1"/>
                </a:solidFill>
                <a:latin typeface="Arial" panose="020B0604020202020204" pitchFamily="34" charset="0"/>
                <a:cs typeface="Arial" panose="020B0604020202020204" pitchFamily="34" charset="0"/>
              </a:rPr>
              <a:t>Individuals frequently experience:</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Relationship breakdown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Social isolation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Educational disruption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Employment difficulties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Housing instability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Stigma and discrimination </a:t>
            </a:r>
          </a:p>
          <a:p>
            <a:pPr>
              <a:buFont typeface="Arial" panose="020B0604020202020204" pitchFamily="34" charset="0"/>
              <a:buChar char="•"/>
            </a:pPr>
            <a:r>
              <a:rPr lang="en-US" sz="1400" dirty="0">
                <a:solidFill>
                  <a:schemeClr val="tx1"/>
                </a:solidFill>
                <a:latin typeface="Arial" panose="020B0604020202020204" pitchFamily="34" charset="0"/>
                <a:cs typeface="Arial" panose="020B0604020202020204" pitchFamily="34" charset="0"/>
              </a:rPr>
              <a:t>Increased suicide risk</a:t>
            </a:r>
          </a:p>
        </p:txBody>
      </p:sp>
      <p:sp>
        <p:nvSpPr>
          <p:cNvPr id="9" name="Rectangle 1">
            <a:extLst>
              <a:ext uri="{FF2B5EF4-FFF2-40B4-BE49-F238E27FC236}">
                <a16:creationId xmlns:a16="http://schemas.microsoft.com/office/drawing/2014/main" id="{2215325C-DDD8-4863-9AC2-E35F55338FBE}"/>
              </a:ext>
            </a:extLst>
          </p:cNvPr>
          <p:cNvSpPr>
            <a:spLocks noChangeArrowheads="1"/>
          </p:cNvSpPr>
          <p:nvPr/>
        </p:nvSpPr>
        <p:spPr bwMode="auto">
          <a:xfrm>
            <a:off x="1669773" y="35822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3">
            <a:extLst>
              <a:ext uri="{FF2B5EF4-FFF2-40B4-BE49-F238E27FC236}">
                <a16:creationId xmlns:a16="http://schemas.microsoft.com/office/drawing/2014/main" id="{F071F8AA-E8D5-4CC9-9A36-C6AA209EF6CE}"/>
              </a:ext>
            </a:extLst>
          </p:cNvPr>
          <p:cNvSpPr>
            <a:spLocks noChangeArrowheads="1"/>
          </p:cNvSpPr>
          <p:nvPr/>
        </p:nvSpPr>
        <p:spPr bwMode="auto">
          <a:xfrm>
            <a:off x="8010939" y="35822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84506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1F568-0787-4339-AE94-50C105BFFD27}"/>
              </a:ext>
            </a:extLst>
          </p:cNvPr>
          <p:cNvSpPr>
            <a:spLocks noGrp="1"/>
          </p:cNvSpPr>
          <p:nvPr>
            <p:ph type="title"/>
          </p:nvPr>
        </p:nvSpPr>
        <p:spPr>
          <a:xfrm>
            <a:off x="1371600" y="685800"/>
            <a:ext cx="9601200" cy="649126"/>
          </a:xfrm>
        </p:spPr>
        <p:txBody>
          <a:bodyPr>
            <a:normAutofit fontScale="90000"/>
          </a:bodyPr>
          <a:lstStyle/>
          <a:p>
            <a:r>
              <a:rPr lang="en-IN" dirty="0"/>
              <a:t>Diagnosis and Initial Assessment</a:t>
            </a:r>
          </a:p>
        </p:txBody>
      </p:sp>
      <p:sp>
        <p:nvSpPr>
          <p:cNvPr id="17" name="TextBox 16">
            <a:extLst>
              <a:ext uri="{FF2B5EF4-FFF2-40B4-BE49-F238E27FC236}">
                <a16:creationId xmlns:a16="http://schemas.microsoft.com/office/drawing/2014/main" id="{5B8EA9A5-5702-4C63-ABCE-7F742245DAD4}"/>
              </a:ext>
            </a:extLst>
          </p:cNvPr>
          <p:cNvSpPr txBox="1"/>
          <p:nvPr/>
        </p:nvSpPr>
        <p:spPr>
          <a:xfrm>
            <a:off x="941733" y="1678132"/>
            <a:ext cx="5703559" cy="2800767"/>
          </a:xfrm>
          <a:prstGeom prst="rect">
            <a:avLst/>
          </a:prstGeom>
          <a:solidFill>
            <a:schemeClr val="accent2"/>
          </a:solidFill>
        </p:spPr>
        <p:txBody>
          <a:bodyPr wrap="square">
            <a:spAutoFit/>
          </a:bodyPr>
          <a:lstStyle/>
          <a:p>
            <a:r>
              <a:rPr lang="en-IN" sz="1100" b="1" dirty="0">
                <a:latin typeface="Arial" panose="020B0604020202020204" pitchFamily="34" charset="0"/>
                <a:cs typeface="Arial" panose="020B0604020202020204" pitchFamily="34" charset="0"/>
              </a:rPr>
              <a:t>Diagnosis of Bipolar Mood Disorder</a:t>
            </a:r>
          </a:p>
          <a:p>
            <a:endParaRPr lang="en-IN" sz="1100" b="1" dirty="0">
              <a:latin typeface="Arial" panose="020B0604020202020204" pitchFamily="34" charset="0"/>
              <a:cs typeface="Arial" panose="020B0604020202020204" pitchFamily="34" charset="0"/>
            </a:endParaRPr>
          </a:p>
          <a:p>
            <a:r>
              <a:rPr lang="en-IN" sz="1100" dirty="0">
                <a:latin typeface="Arial" panose="020B0604020202020204" pitchFamily="34" charset="0"/>
                <a:cs typeface="Arial" panose="020B0604020202020204" pitchFamily="34" charset="0"/>
              </a:rPr>
              <a:t>Diagnosis is based on a comprehensive clinical assessment rather than a single laboratory investigation.</a:t>
            </a:r>
          </a:p>
          <a:p>
            <a:endParaRPr lang="en-IN" sz="1100" dirty="0">
              <a:latin typeface="Arial" panose="020B0604020202020204" pitchFamily="34" charset="0"/>
              <a:cs typeface="Arial" panose="020B0604020202020204" pitchFamily="34" charset="0"/>
            </a:endParaRPr>
          </a:p>
          <a:p>
            <a:r>
              <a:rPr lang="en-IN" sz="1100" b="1" dirty="0">
                <a:latin typeface="Arial" panose="020B0604020202020204" pitchFamily="34" charset="0"/>
                <a:cs typeface="Arial" panose="020B0604020202020204" pitchFamily="34" charset="0"/>
              </a:rPr>
              <a:t>Assessment includes</a:t>
            </a:r>
          </a:p>
          <a:p>
            <a:endParaRPr lang="en-IN" sz="1100" b="1" dirty="0">
              <a:latin typeface="Arial" panose="020B0604020202020204" pitchFamily="34" charset="0"/>
              <a:cs typeface="Arial" panose="020B0604020202020204" pitchFamily="34" charset="0"/>
            </a:endParaRPr>
          </a:p>
          <a:p>
            <a:r>
              <a:rPr lang="en-IN" sz="1100" dirty="0">
                <a:latin typeface="Arial" panose="020B0604020202020204" pitchFamily="34" charset="0"/>
                <a:cs typeface="Arial" panose="020B0604020202020204" pitchFamily="34" charset="0"/>
              </a:rPr>
              <a:t>✔ Comprehensive psychiatric history</a:t>
            </a:r>
          </a:p>
          <a:p>
            <a:r>
              <a:rPr lang="en-IN" sz="1100" dirty="0">
                <a:latin typeface="Arial" panose="020B0604020202020204" pitchFamily="34" charset="0"/>
                <a:cs typeface="Arial" panose="020B0604020202020204" pitchFamily="34" charset="0"/>
              </a:rPr>
              <a:t>✔ Mental State Examination (MSE)</a:t>
            </a:r>
          </a:p>
          <a:p>
            <a:r>
              <a:rPr lang="en-IN" sz="1100" dirty="0">
                <a:latin typeface="Arial" panose="020B0604020202020204" pitchFamily="34" charset="0"/>
                <a:cs typeface="Arial" panose="020B0604020202020204" pitchFamily="34" charset="0"/>
              </a:rPr>
              <a:t>✔ Mood history</a:t>
            </a:r>
          </a:p>
          <a:p>
            <a:r>
              <a:rPr lang="en-IN" sz="1100" dirty="0">
                <a:latin typeface="Arial" panose="020B0604020202020204" pitchFamily="34" charset="0"/>
                <a:cs typeface="Arial" panose="020B0604020202020204" pitchFamily="34" charset="0"/>
              </a:rPr>
              <a:t>✔ Family history</a:t>
            </a:r>
          </a:p>
          <a:p>
            <a:r>
              <a:rPr lang="en-IN" sz="1100" dirty="0">
                <a:latin typeface="Arial" panose="020B0604020202020204" pitchFamily="34" charset="0"/>
                <a:cs typeface="Arial" panose="020B0604020202020204" pitchFamily="34" charset="0"/>
              </a:rPr>
              <a:t>✔ Physical health assessment</a:t>
            </a:r>
          </a:p>
          <a:p>
            <a:r>
              <a:rPr lang="en-IN" sz="1100" dirty="0">
                <a:latin typeface="Arial" panose="020B0604020202020204" pitchFamily="34" charset="0"/>
                <a:cs typeface="Arial" panose="020B0604020202020204" pitchFamily="34" charset="0"/>
              </a:rPr>
              <a:t>✔ Risk assessment</a:t>
            </a:r>
          </a:p>
          <a:p>
            <a:r>
              <a:rPr lang="en-IN" sz="1100" dirty="0">
                <a:latin typeface="Arial" panose="020B0604020202020204" pitchFamily="34" charset="0"/>
                <a:cs typeface="Arial" panose="020B0604020202020204" pitchFamily="34" charset="0"/>
              </a:rPr>
              <a:t>✔ Suicide assessment</a:t>
            </a:r>
          </a:p>
          <a:p>
            <a:r>
              <a:rPr lang="en-IN" sz="1100" dirty="0">
                <a:latin typeface="Arial" panose="020B0604020202020204" pitchFamily="34" charset="0"/>
                <a:cs typeface="Arial" panose="020B0604020202020204" pitchFamily="34" charset="0"/>
              </a:rPr>
              <a:t>✔ Substance misuse assessment                                                       </a:t>
            </a:r>
            <a:r>
              <a:rPr lang="en-US" altLang="en-US" sz="1100" dirty="0">
                <a:latin typeface="Times New Roman" panose="02020603050405020304" pitchFamily="18" charset="0"/>
                <a:cs typeface="Times New Roman" panose="02020603050405020304" pitchFamily="18" charset="0"/>
              </a:rPr>
              <a:t>(Soreff, 2019)</a:t>
            </a:r>
            <a:endParaRPr lang="en-IN" sz="1100" dirty="0">
              <a:latin typeface="Arial" panose="020B0604020202020204" pitchFamily="34" charset="0"/>
              <a:cs typeface="Arial" panose="020B0604020202020204" pitchFamily="34" charset="0"/>
            </a:endParaRPr>
          </a:p>
          <a:p>
            <a:r>
              <a:rPr lang="en-IN" sz="1100" dirty="0">
                <a:latin typeface="Arial" panose="020B0604020202020204" pitchFamily="34" charset="0"/>
                <a:cs typeface="Arial" panose="020B0604020202020204" pitchFamily="34" charset="0"/>
              </a:rPr>
              <a:t>✔ Functional assessment</a:t>
            </a:r>
          </a:p>
        </p:txBody>
      </p:sp>
      <p:sp>
        <p:nvSpPr>
          <p:cNvPr id="19" name="TextBox 18">
            <a:extLst>
              <a:ext uri="{FF2B5EF4-FFF2-40B4-BE49-F238E27FC236}">
                <a16:creationId xmlns:a16="http://schemas.microsoft.com/office/drawing/2014/main" id="{9D6C97E2-5205-4C78-B33A-0ED8BB04AF2D}"/>
              </a:ext>
            </a:extLst>
          </p:cNvPr>
          <p:cNvSpPr txBox="1"/>
          <p:nvPr/>
        </p:nvSpPr>
        <p:spPr>
          <a:xfrm>
            <a:off x="6909344" y="1582340"/>
            <a:ext cx="5197899" cy="1107996"/>
          </a:xfrm>
          <a:prstGeom prst="rect">
            <a:avLst/>
          </a:prstGeom>
          <a:solidFill>
            <a:schemeClr val="accent2"/>
          </a:solidFill>
        </p:spPr>
        <p:txBody>
          <a:bodyPr wrap="square">
            <a:spAutoFit/>
          </a:bodyPr>
          <a:lstStyle/>
          <a:p>
            <a:r>
              <a:rPr lang="en-IN" sz="1100" b="1" dirty="0">
                <a:latin typeface="Arial" panose="020B0604020202020204" pitchFamily="34" charset="0"/>
                <a:cs typeface="Arial" panose="020B0604020202020204" pitchFamily="34" charset="0"/>
              </a:rPr>
              <a:t>Diagnostic Criteria</a:t>
            </a:r>
          </a:p>
          <a:p>
            <a:endParaRPr lang="en-IN" sz="1100" b="1" dirty="0">
              <a:latin typeface="Arial" panose="020B0604020202020204" pitchFamily="34" charset="0"/>
              <a:cs typeface="Arial" panose="020B0604020202020204" pitchFamily="34" charset="0"/>
            </a:endParaRPr>
          </a:p>
          <a:p>
            <a:pPr>
              <a:buFont typeface="Arial" panose="020B0604020202020204" pitchFamily="34" charset="0"/>
              <a:buChar char="•"/>
            </a:pPr>
            <a:r>
              <a:rPr lang="en-IN" sz="1100" b="1" dirty="0">
                <a:latin typeface="Arial" panose="020B0604020202020204" pitchFamily="34" charset="0"/>
                <a:cs typeface="Arial" panose="020B0604020202020204" pitchFamily="34" charset="0"/>
              </a:rPr>
              <a:t>DSM-5</a:t>
            </a:r>
            <a:r>
              <a:rPr lang="en-IN" sz="1100" dirty="0">
                <a:latin typeface="Arial" panose="020B0604020202020204" pitchFamily="34" charset="0"/>
                <a:cs typeface="Arial" panose="020B0604020202020204" pitchFamily="34" charset="0"/>
              </a:rPr>
              <a:t> </a:t>
            </a:r>
          </a:p>
          <a:p>
            <a:pPr>
              <a:buFont typeface="Arial" panose="020B0604020202020204" pitchFamily="34" charset="0"/>
              <a:buChar char="•"/>
            </a:pPr>
            <a:r>
              <a:rPr lang="en-IN" sz="1100" b="1" dirty="0">
                <a:latin typeface="Arial" panose="020B0604020202020204" pitchFamily="34" charset="0"/>
                <a:cs typeface="Arial" panose="020B0604020202020204" pitchFamily="34" charset="0"/>
              </a:rPr>
              <a:t>ICD-11</a:t>
            </a:r>
            <a:r>
              <a:rPr lang="en-IN" sz="1100" dirty="0">
                <a:latin typeface="Arial" panose="020B0604020202020204" pitchFamily="34" charset="0"/>
                <a:cs typeface="Arial" panose="020B0604020202020204" pitchFamily="34" charset="0"/>
              </a:rPr>
              <a:t> </a:t>
            </a:r>
          </a:p>
          <a:p>
            <a:pPr>
              <a:buFont typeface="Arial" panose="020B0604020202020204" pitchFamily="34" charset="0"/>
              <a:buChar char="•"/>
            </a:pPr>
            <a:r>
              <a:rPr lang="en-IN" sz="1100" dirty="0">
                <a:latin typeface="Arial" panose="020B0604020202020204" pitchFamily="34" charset="0"/>
                <a:cs typeface="Arial" panose="020B0604020202020204" pitchFamily="34" charset="0"/>
              </a:rPr>
              <a:t>NICE Guideline NG222 (UK)           </a:t>
            </a:r>
          </a:p>
          <a:p>
            <a:r>
              <a:rPr lang="en-IN" sz="1100" dirty="0">
                <a:latin typeface="Arial" panose="020B0604020202020204" pitchFamily="34" charset="0"/>
                <a:cs typeface="Arial" panose="020B0604020202020204" pitchFamily="34" charset="0"/>
              </a:rPr>
              <a:t>                                                                                       (A4 MEDICINE,2023)                                    </a:t>
            </a:r>
          </a:p>
        </p:txBody>
      </p:sp>
      <p:sp>
        <p:nvSpPr>
          <p:cNvPr id="21" name="TextBox 20">
            <a:extLst>
              <a:ext uri="{FF2B5EF4-FFF2-40B4-BE49-F238E27FC236}">
                <a16:creationId xmlns:a16="http://schemas.microsoft.com/office/drawing/2014/main" id="{5C01739A-D536-4FBC-84C4-48B82F5F0023}"/>
              </a:ext>
            </a:extLst>
          </p:cNvPr>
          <p:cNvSpPr txBox="1"/>
          <p:nvPr/>
        </p:nvSpPr>
        <p:spPr>
          <a:xfrm>
            <a:off x="941732" y="4906032"/>
            <a:ext cx="5703559" cy="1107996"/>
          </a:xfrm>
          <a:prstGeom prst="rect">
            <a:avLst/>
          </a:prstGeom>
          <a:solidFill>
            <a:schemeClr val="accent2"/>
          </a:solidFill>
        </p:spPr>
        <p:txBody>
          <a:bodyPr wrap="square">
            <a:spAutoFit/>
          </a:bodyPr>
          <a:lstStyle/>
          <a:p>
            <a:r>
              <a:rPr lang="en-IN" b="1" dirty="0"/>
              <a:t>Assessment Tools</a:t>
            </a:r>
          </a:p>
          <a:p>
            <a:pPr>
              <a:buFont typeface="Arial" panose="020B0604020202020204" pitchFamily="34" charset="0"/>
              <a:buChar char="•"/>
            </a:pPr>
            <a:r>
              <a:rPr lang="en-IN" sz="1600" dirty="0"/>
              <a:t>Young Mania Rating Scale (YMRS) (</a:t>
            </a:r>
            <a:r>
              <a:rPr lang="en-IN" sz="1100" dirty="0"/>
              <a:t>PSYCHLOGY TOOLS, 2026</a:t>
            </a:r>
            <a:r>
              <a:rPr lang="en-IN" sz="1600" dirty="0"/>
              <a:t>)</a:t>
            </a:r>
          </a:p>
          <a:p>
            <a:pPr>
              <a:buFont typeface="Arial" panose="020B0604020202020204" pitchFamily="34" charset="0"/>
              <a:buChar char="•"/>
            </a:pPr>
            <a:r>
              <a:rPr lang="en-IN" sz="1600" dirty="0"/>
              <a:t>Mood Disorder Questionnaire (MDQ)</a:t>
            </a:r>
            <a:r>
              <a:rPr lang="en-IN" sz="1100" dirty="0"/>
              <a:t> </a:t>
            </a:r>
            <a:r>
              <a:rPr lang="en-US" altLang="en-US" sz="1100" dirty="0">
                <a:latin typeface="Times New Roman" panose="02020603050405020304" pitchFamily="18" charset="0"/>
                <a:cs typeface="Times New Roman" panose="02020603050405020304" pitchFamily="18" charset="0"/>
              </a:rPr>
              <a:t>(Mundy et al., 2023)</a:t>
            </a:r>
            <a:endParaRPr lang="en-US" altLang="en-US" sz="1100" dirty="0">
              <a:latin typeface="Arial" panose="020B0604020202020204" pitchFamily="34" charset="0"/>
            </a:endParaRPr>
          </a:p>
          <a:p>
            <a:r>
              <a:rPr lang="en-IN" sz="1600" dirty="0"/>
              <a:t> Hamilton Depression Rating Scale (HDRS)</a:t>
            </a:r>
            <a:r>
              <a:rPr lang="en-US" altLang="en-US" sz="1600" dirty="0">
                <a:latin typeface="Times New Roman" panose="02020603050405020304" pitchFamily="18" charset="0"/>
                <a:cs typeface="Times New Roman" panose="02020603050405020304" pitchFamily="18" charset="0"/>
              </a:rPr>
              <a:t> </a:t>
            </a:r>
            <a:r>
              <a:rPr lang="en-US" altLang="en-US" sz="1100" dirty="0">
                <a:latin typeface="Times New Roman" panose="02020603050405020304" pitchFamily="18" charset="0"/>
                <a:cs typeface="Times New Roman" panose="02020603050405020304" pitchFamily="18" charset="0"/>
              </a:rPr>
              <a:t>(Hassanzadeh et al., 2024)</a:t>
            </a:r>
            <a:endParaRPr lang="en-IN" sz="1100" dirty="0"/>
          </a:p>
        </p:txBody>
      </p:sp>
      <p:sp>
        <p:nvSpPr>
          <p:cNvPr id="23" name="TextBox 22">
            <a:extLst>
              <a:ext uri="{FF2B5EF4-FFF2-40B4-BE49-F238E27FC236}">
                <a16:creationId xmlns:a16="http://schemas.microsoft.com/office/drawing/2014/main" id="{23441379-6CBC-4606-9D62-DD061D359BCF}"/>
              </a:ext>
            </a:extLst>
          </p:cNvPr>
          <p:cNvSpPr txBox="1"/>
          <p:nvPr/>
        </p:nvSpPr>
        <p:spPr>
          <a:xfrm>
            <a:off x="6909344" y="4042984"/>
            <a:ext cx="5197899" cy="2431435"/>
          </a:xfrm>
          <a:prstGeom prst="rect">
            <a:avLst/>
          </a:prstGeom>
          <a:solidFill>
            <a:schemeClr val="accent2"/>
          </a:solidFill>
        </p:spPr>
        <p:txBody>
          <a:bodyPr wrap="square">
            <a:spAutoFit/>
          </a:bodyPr>
          <a:lstStyle/>
          <a:p>
            <a:r>
              <a:rPr lang="en-IN" b="1" dirty="0"/>
              <a:t>Challenges in Diagnosis </a:t>
            </a:r>
          </a:p>
          <a:p>
            <a:endParaRPr lang="en-IN" b="1" dirty="0"/>
          </a:p>
          <a:p>
            <a:pPr>
              <a:buFont typeface="Arial" panose="020B0604020202020204" pitchFamily="34" charset="0"/>
              <a:buChar char="•"/>
            </a:pPr>
            <a:r>
              <a:rPr lang="en-IN" sz="1600" dirty="0"/>
              <a:t>Frequently misdiagnosed as unipolar depression </a:t>
            </a:r>
          </a:p>
          <a:p>
            <a:pPr>
              <a:buFont typeface="Arial" panose="020B0604020202020204" pitchFamily="34" charset="0"/>
              <a:buChar char="•"/>
            </a:pPr>
            <a:r>
              <a:rPr lang="en-IN" sz="1600" dirty="0"/>
              <a:t>Delayed diagnosis can exceed several years </a:t>
            </a:r>
          </a:p>
          <a:p>
            <a:pPr>
              <a:buFont typeface="Arial" panose="020B0604020202020204" pitchFamily="34" charset="0"/>
              <a:buChar char="•"/>
            </a:pPr>
            <a:r>
              <a:rPr lang="en-IN" sz="1600" dirty="0"/>
              <a:t>Overlapping symptoms with ADHD, borderline personality disorder and schizophrenia </a:t>
            </a:r>
          </a:p>
          <a:p>
            <a:pPr>
              <a:buFont typeface="Arial" panose="020B0604020202020204" pitchFamily="34" charset="0"/>
              <a:buChar char="•"/>
            </a:pPr>
            <a:r>
              <a:rPr lang="en-IN" sz="1600" dirty="0"/>
              <a:t>Stigma may delay help-seeking    </a:t>
            </a:r>
          </a:p>
          <a:p>
            <a:r>
              <a:rPr lang="en-IN" dirty="0"/>
              <a:t>                                                         </a:t>
            </a:r>
            <a:r>
              <a:rPr lang="en-US" altLang="en-US" sz="1100" dirty="0">
                <a:latin typeface="Times New Roman" panose="02020603050405020304" pitchFamily="18" charset="0"/>
                <a:cs typeface="Times New Roman" panose="02020603050405020304" pitchFamily="18" charset="0"/>
              </a:rPr>
              <a:t>(MacDonald and Sadek,2023)</a:t>
            </a:r>
            <a:endParaRPr lang="en-US" altLang="en-US" sz="1100" dirty="0">
              <a:latin typeface="Arial" panose="020B0604020202020204" pitchFamily="34" charset="0"/>
            </a:endParaRPr>
          </a:p>
          <a:p>
            <a:pPr>
              <a:buFont typeface="Arial" panose="020B0604020202020204" pitchFamily="34" charset="0"/>
              <a:buChar char="•"/>
            </a:pPr>
            <a:endParaRPr lang="en-IN" dirty="0"/>
          </a:p>
        </p:txBody>
      </p:sp>
    </p:spTree>
    <p:extLst>
      <p:ext uri="{BB962C8B-B14F-4D97-AF65-F5344CB8AC3E}">
        <p14:creationId xmlns:p14="http://schemas.microsoft.com/office/powerpoint/2010/main" val="3222799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C9CC1-58CC-4DCD-93BF-DA7095F1FBB5}"/>
              </a:ext>
            </a:extLst>
          </p:cNvPr>
          <p:cNvSpPr>
            <a:spLocks noGrp="1"/>
          </p:cNvSpPr>
          <p:nvPr>
            <p:ph type="title"/>
          </p:nvPr>
        </p:nvSpPr>
        <p:spPr>
          <a:xfrm>
            <a:off x="1015877" y="231099"/>
            <a:ext cx="10244214" cy="1110356"/>
          </a:xfrm>
        </p:spPr>
        <p:txBody>
          <a:bodyPr>
            <a:normAutofit fontScale="90000"/>
          </a:bodyPr>
          <a:lstStyle/>
          <a:p>
            <a:r>
              <a:rPr lang="en-US" dirty="0"/>
              <a:t>Management of Bipolar Disorder (NICE Guideline NG222)</a:t>
            </a:r>
            <a:endParaRPr lang="en-IN" dirty="0"/>
          </a:p>
        </p:txBody>
      </p:sp>
      <p:sp>
        <p:nvSpPr>
          <p:cNvPr id="5" name="TextBox 4">
            <a:extLst>
              <a:ext uri="{FF2B5EF4-FFF2-40B4-BE49-F238E27FC236}">
                <a16:creationId xmlns:a16="http://schemas.microsoft.com/office/drawing/2014/main" id="{9DD2E4CB-7AAF-4040-BF2D-40D551AF6ACE}"/>
              </a:ext>
            </a:extLst>
          </p:cNvPr>
          <p:cNvSpPr txBox="1"/>
          <p:nvPr/>
        </p:nvSpPr>
        <p:spPr>
          <a:xfrm>
            <a:off x="886691" y="1550075"/>
            <a:ext cx="5633185" cy="5247590"/>
          </a:xfrm>
          <a:prstGeom prst="rect">
            <a:avLst/>
          </a:prstGeom>
          <a:solidFill>
            <a:schemeClr val="accent2"/>
          </a:solidFill>
        </p:spPr>
        <p:txBody>
          <a:bodyPr wrap="square">
            <a:spAutoFit/>
          </a:bodyPr>
          <a:lstStyle/>
          <a:p>
            <a:r>
              <a:rPr lang="en-IN" b="1" dirty="0"/>
              <a:t>Management Following UK NICE Guidelines</a:t>
            </a:r>
          </a:p>
          <a:p>
            <a:r>
              <a:rPr lang="en-IN" dirty="0"/>
              <a:t>The </a:t>
            </a:r>
            <a:r>
              <a:rPr lang="en-IN" b="1" dirty="0"/>
              <a:t>National Institute for Health and Care Excellence (NICE NG222, 2023)</a:t>
            </a:r>
            <a:r>
              <a:rPr lang="en-IN" dirty="0"/>
              <a:t> recommends an integrated, person-centred approach involving pharmacological treatment, psychological therapies, relapse prevention, and multidisciplinary care</a:t>
            </a:r>
            <a:r>
              <a:rPr lang="en-IN" sz="1100" dirty="0"/>
              <a:t>.                                                           (NICE,2022)</a:t>
            </a:r>
          </a:p>
          <a:p>
            <a:endParaRPr lang="en-IN" b="1" dirty="0"/>
          </a:p>
          <a:p>
            <a:r>
              <a:rPr lang="en-IN" b="1" dirty="0"/>
              <a:t>Acute Mania</a:t>
            </a:r>
          </a:p>
          <a:p>
            <a:pPr>
              <a:buFont typeface="Arial" panose="020B0604020202020204" pitchFamily="34" charset="0"/>
              <a:buChar char="•"/>
            </a:pPr>
            <a:r>
              <a:rPr lang="en-IN" dirty="0"/>
              <a:t>First-line: Antipsychotics (Olanzapine, Quetiapine, Risperidone, Haloperidol) </a:t>
            </a:r>
          </a:p>
          <a:p>
            <a:pPr>
              <a:buFont typeface="Arial" panose="020B0604020202020204" pitchFamily="34" charset="0"/>
              <a:buChar char="•"/>
            </a:pPr>
            <a:r>
              <a:rPr lang="en-IN" dirty="0"/>
              <a:t>Review within </a:t>
            </a:r>
            <a:r>
              <a:rPr lang="en-IN" b="1" dirty="0"/>
              <a:t>1–2 weeks</a:t>
            </a:r>
            <a:r>
              <a:rPr lang="en-IN" dirty="0"/>
              <a:t>                         </a:t>
            </a:r>
          </a:p>
          <a:p>
            <a:pPr>
              <a:buFont typeface="Arial" panose="020B0604020202020204" pitchFamily="34" charset="0"/>
              <a:buChar char="•"/>
            </a:pPr>
            <a:r>
              <a:rPr lang="en-IN" dirty="0"/>
              <a:t>Hospital admission if significant risk to self or others. </a:t>
            </a:r>
          </a:p>
          <a:p>
            <a:r>
              <a:rPr lang="en-IN" sz="1100" dirty="0"/>
              <a:t>                                                                                                                          (Kishi et a,2-21)</a:t>
            </a:r>
          </a:p>
          <a:p>
            <a:r>
              <a:rPr lang="en-IN" b="1" dirty="0"/>
              <a:t>Bipolar Depression</a:t>
            </a:r>
          </a:p>
          <a:p>
            <a:pPr>
              <a:buFont typeface="Arial" panose="020B0604020202020204" pitchFamily="34" charset="0"/>
              <a:buChar char="•"/>
            </a:pPr>
            <a:r>
              <a:rPr lang="en-IN" dirty="0"/>
              <a:t>Quetiapine (first-line) </a:t>
            </a:r>
          </a:p>
          <a:p>
            <a:pPr>
              <a:buFont typeface="Arial" panose="020B0604020202020204" pitchFamily="34" charset="0"/>
              <a:buChar char="•"/>
            </a:pPr>
            <a:r>
              <a:rPr lang="en-IN" dirty="0"/>
              <a:t>Olanzapine–Fluoxetine combination </a:t>
            </a:r>
          </a:p>
          <a:p>
            <a:pPr>
              <a:buFont typeface="Arial" panose="020B0604020202020204" pitchFamily="34" charset="0"/>
              <a:buChar char="•"/>
            </a:pPr>
            <a:r>
              <a:rPr lang="en-IN" dirty="0"/>
              <a:t>Lamotrigine (maintenance) </a:t>
            </a:r>
          </a:p>
          <a:p>
            <a:pPr>
              <a:buFont typeface="Arial" panose="020B0604020202020204" pitchFamily="34" charset="0"/>
              <a:buChar char="•"/>
            </a:pPr>
            <a:r>
              <a:rPr lang="en-IN" dirty="0"/>
              <a:t>Avoid antidepressant monotherapy due to the risk of inducing mania.                                                 </a:t>
            </a:r>
            <a:r>
              <a:rPr lang="en-IN" sz="1100" dirty="0"/>
              <a:t>(</a:t>
            </a:r>
            <a:r>
              <a:rPr lang="en-IN" sz="1100" dirty="0" err="1"/>
              <a:t>Yalin</a:t>
            </a:r>
            <a:r>
              <a:rPr lang="en-IN" sz="1100" dirty="0"/>
              <a:t>. Et al,2026)</a:t>
            </a:r>
          </a:p>
        </p:txBody>
      </p:sp>
      <p:sp>
        <p:nvSpPr>
          <p:cNvPr id="7" name="TextBox 6">
            <a:extLst>
              <a:ext uri="{FF2B5EF4-FFF2-40B4-BE49-F238E27FC236}">
                <a16:creationId xmlns:a16="http://schemas.microsoft.com/office/drawing/2014/main" id="{0376464F-2537-4A99-B911-700F2FCBACFD}"/>
              </a:ext>
            </a:extLst>
          </p:cNvPr>
          <p:cNvSpPr txBox="1"/>
          <p:nvPr/>
        </p:nvSpPr>
        <p:spPr>
          <a:xfrm>
            <a:off x="6621246" y="1550075"/>
            <a:ext cx="5451849" cy="5062924"/>
          </a:xfrm>
          <a:prstGeom prst="rect">
            <a:avLst/>
          </a:prstGeom>
          <a:solidFill>
            <a:schemeClr val="accent2"/>
          </a:solidFill>
        </p:spPr>
        <p:txBody>
          <a:bodyPr wrap="square">
            <a:spAutoFit/>
          </a:bodyPr>
          <a:lstStyle/>
          <a:p>
            <a:r>
              <a:rPr lang="en-US" b="1" dirty="0"/>
              <a:t>Long-Term Maintenance</a:t>
            </a:r>
          </a:p>
          <a:p>
            <a:pPr>
              <a:buFont typeface="Arial" panose="020B0604020202020204" pitchFamily="34" charset="0"/>
              <a:buChar char="•"/>
            </a:pPr>
            <a:r>
              <a:rPr lang="en-US" sz="1600" dirty="0"/>
              <a:t>Lithium remains the </a:t>
            </a:r>
            <a:r>
              <a:rPr lang="en-US" sz="1600" b="1" dirty="0"/>
              <a:t>gold standard</a:t>
            </a:r>
            <a:r>
              <a:rPr lang="en-US" sz="1600" dirty="0"/>
              <a:t> for relapse prevention. </a:t>
            </a:r>
          </a:p>
          <a:p>
            <a:pPr>
              <a:buFont typeface="Arial" panose="020B0604020202020204" pitchFamily="34" charset="0"/>
              <a:buChar char="•"/>
            </a:pPr>
            <a:r>
              <a:rPr lang="en-US" sz="1600" dirty="0"/>
              <a:t>Monitor serum lithium levels every </a:t>
            </a:r>
            <a:r>
              <a:rPr lang="en-US" sz="1600" b="1" dirty="0"/>
              <a:t>3–6 months</a:t>
            </a:r>
            <a:r>
              <a:rPr lang="en-US" sz="1600" dirty="0"/>
              <a:t>. </a:t>
            </a:r>
          </a:p>
          <a:p>
            <a:pPr>
              <a:buFont typeface="Arial" panose="020B0604020202020204" pitchFamily="34" charset="0"/>
              <a:buChar char="•"/>
            </a:pPr>
            <a:r>
              <a:rPr lang="en-US" sz="1600" dirty="0"/>
              <a:t>Annual renal, thyroid and calcium monitoring. </a:t>
            </a:r>
          </a:p>
          <a:p>
            <a:endParaRPr lang="en-US" sz="1600" dirty="0"/>
          </a:p>
          <a:p>
            <a:r>
              <a:rPr lang="en-US" sz="1600" b="1" dirty="0"/>
              <a:t>Psychological Therapies</a:t>
            </a:r>
          </a:p>
          <a:p>
            <a:endParaRPr lang="en-US" sz="1600" b="1" dirty="0"/>
          </a:p>
          <a:p>
            <a:pPr>
              <a:buFont typeface="Arial" panose="020B0604020202020204" pitchFamily="34" charset="0"/>
              <a:buChar char="•"/>
            </a:pPr>
            <a:r>
              <a:rPr lang="en-US" sz="1600" dirty="0"/>
              <a:t>Cognitive Behavioral Therapy (CBT) </a:t>
            </a:r>
          </a:p>
          <a:p>
            <a:pPr>
              <a:buFont typeface="Arial" panose="020B0604020202020204" pitchFamily="34" charset="0"/>
              <a:buChar char="•"/>
            </a:pPr>
            <a:r>
              <a:rPr lang="en-US" sz="1600" dirty="0"/>
              <a:t>Family Intervention </a:t>
            </a:r>
          </a:p>
          <a:p>
            <a:pPr>
              <a:buFont typeface="Arial" panose="020B0604020202020204" pitchFamily="34" charset="0"/>
              <a:buChar char="•"/>
            </a:pPr>
            <a:r>
              <a:rPr lang="en-US" sz="1600" dirty="0"/>
              <a:t>Psychoeducation </a:t>
            </a:r>
          </a:p>
          <a:p>
            <a:pPr>
              <a:buFont typeface="Arial" panose="020B0604020202020204" pitchFamily="34" charset="0"/>
              <a:buChar char="•"/>
            </a:pPr>
            <a:r>
              <a:rPr lang="en-US" sz="1600" dirty="0"/>
              <a:t>Relapse prevention programmes</a:t>
            </a:r>
            <a:r>
              <a:rPr lang="en-US" dirty="0"/>
              <a:t> </a:t>
            </a:r>
          </a:p>
          <a:p>
            <a:endParaRPr lang="en-US" dirty="0"/>
          </a:p>
          <a:p>
            <a:r>
              <a:rPr lang="en-US" b="1" dirty="0"/>
              <a:t>Critical Evaluation </a:t>
            </a:r>
          </a:p>
          <a:p>
            <a:r>
              <a:rPr lang="en-US" sz="1600" dirty="0"/>
              <a:t>While NICE promotes evidence-based care, barriers such as long NHS waiting times, regional inequalities in specialist mental health services, and workforce shortages can delay implementation. Community Mental Health Nurses are central to ensuring continuity of care, medication monitoring and relapse prevention.</a:t>
            </a:r>
          </a:p>
          <a:p>
            <a:r>
              <a:rPr lang="en-US" sz="1100" dirty="0"/>
              <a:t>                                                                                                   (Peters-Corbett et al,2023)</a:t>
            </a:r>
            <a:endParaRPr lang="en-US" dirty="0"/>
          </a:p>
        </p:txBody>
      </p:sp>
      <p:sp>
        <p:nvSpPr>
          <p:cNvPr id="8" name="Rectangle 1">
            <a:extLst>
              <a:ext uri="{FF2B5EF4-FFF2-40B4-BE49-F238E27FC236}">
                <a16:creationId xmlns:a16="http://schemas.microsoft.com/office/drawing/2014/main" id="{0568E71F-CC2E-44F5-8B63-B8D86A3BEF07}"/>
              </a:ext>
            </a:extLst>
          </p:cNvPr>
          <p:cNvSpPr>
            <a:spLocks noChangeArrowheads="1"/>
          </p:cNvSpPr>
          <p:nvPr/>
        </p:nvSpPr>
        <p:spPr bwMode="auto">
          <a:xfrm>
            <a:off x="3465095" y="3059669"/>
            <a:ext cx="223138"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0706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38572-8DEA-4988-AC23-AD93201750B6}"/>
              </a:ext>
            </a:extLst>
          </p:cNvPr>
          <p:cNvSpPr>
            <a:spLocks noGrp="1"/>
          </p:cNvSpPr>
          <p:nvPr>
            <p:ph type="title"/>
          </p:nvPr>
        </p:nvSpPr>
        <p:spPr>
          <a:xfrm>
            <a:off x="1366710" y="728859"/>
            <a:ext cx="9601200" cy="854358"/>
          </a:xfrm>
        </p:spPr>
        <p:txBody>
          <a:bodyPr>
            <a:normAutofit fontScale="90000"/>
          </a:bodyPr>
          <a:lstStyle/>
          <a:p>
            <a:r>
              <a:rPr lang="en-US" dirty="0"/>
              <a:t>Treatment Options in the United Kingdom</a:t>
            </a:r>
            <a:endParaRPr lang="en-IN" dirty="0"/>
          </a:p>
        </p:txBody>
      </p:sp>
      <p:graphicFrame>
        <p:nvGraphicFramePr>
          <p:cNvPr id="8" name="Table 7">
            <a:extLst>
              <a:ext uri="{FF2B5EF4-FFF2-40B4-BE49-F238E27FC236}">
                <a16:creationId xmlns:a16="http://schemas.microsoft.com/office/drawing/2014/main" id="{B721CBF3-7BE4-4FBB-8893-11F8324FB3B1}"/>
              </a:ext>
            </a:extLst>
          </p:cNvPr>
          <p:cNvGraphicFramePr>
            <a:graphicFrameLocks noGrp="1"/>
          </p:cNvGraphicFramePr>
          <p:nvPr>
            <p:extLst>
              <p:ext uri="{D42A27DB-BD31-4B8C-83A1-F6EECF244321}">
                <p14:modId xmlns:p14="http://schemas.microsoft.com/office/powerpoint/2010/main" val="178198027"/>
              </p:ext>
            </p:extLst>
          </p:nvPr>
        </p:nvGraphicFramePr>
        <p:xfrm>
          <a:off x="910791" y="2171700"/>
          <a:ext cx="5914724" cy="2367412"/>
        </p:xfrm>
        <a:graphic>
          <a:graphicData uri="http://schemas.openxmlformats.org/drawingml/2006/table">
            <a:tbl>
              <a:tblPr>
                <a:tableStyleId>{284E427A-3D55-4303-BF80-6455036E1DE7}</a:tableStyleId>
              </a:tblPr>
              <a:tblGrid>
                <a:gridCol w="2957362">
                  <a:extLst>
                    <a:ext uri="{9D8B030D-6E8A-4147-A177-3AD203B41FA5}">
                      <a16:colId xmlns:a16="http://schemas.microsoft.com/office/drawing/2014/main" val="848429317"/>
                    </a:ext>
                  </a:extLst>
                </a:gridCol>
                <a:gridCol w="2957362">
                  <a:extLst>
                    <a:ext uri="{9D8B030D-6E8A-4147-A177-3AD203B41FA5}">
                      <a16:colId xmlns:a16="http://schemas.microsoft.com/office/drawing/2014/main" val="124908478"/>
                    </a:ext>
                  </a:extLst>
                </a:gridCol>
              </a:tblGrid>
              <a:tr h="278519">
                <a:tc>
                  <a:txBody>
                    <a:bodyPr/>
                    <a:lstStyle/>
                    <a:p>
                      <a:r>
                        <a:rPr lang="en-IN" sz="1200"/>
                        <a:t>Medication</a:t>
                      </a:r>
                    </a:p>
                  </a:txBody>
                  <a:tcPr anchor="ctr"/>
                </a:tc>
                <a:tc>
                  <a:txBody>
                    <a:bodyPr/>
                    <a:lstStyle/>
                    <a:p>
                      <a:r>
                        <a:rPr lang="en-IN" sz="1200"/>
                        <a:t>Primary Use</a:t>
                      </a:r>
                    </a:p>
                  </a:txBody>
                  <a:tcPr anchor="ctr"/>
                </a:tc>
                <a:extLst>
                  <a:ext uri="{0D108BD9-81ED-4DB2-BD59-A6C34878D82A}">
                    <a16:rowId xmlns:a16="http://schemas.microsoft.com/office/drawing/2014/main" val="1711238587"/>
                  </a:ext>
                </a:extLst>
              </a:tr>
              <a:tr h="278519">
                <a:tc>
                  <a:txBody>
                    <a:bodyPr/>
                    <a:lstStyle/>
                    <a:p>
                      <a:r>
                        <a:rPr lang="en-IN" sz="1200"/>
                        <a:t>Lithium</a:t>
                      </a:r>
                    </a:p>
                  </a:txBody>
                  <a:tcPr anchor="ctr"/>
                </a:tc>
                <a:tc>
                  <a:txBody>
                    <a:bodyPr/>
                    <a:lstStyle/>
                    <a:p>
                      <a:r>
                        <a:rPr lang="en-IN" sz="1200"/>
                        <a:t>Long-term relapse prevention</a:t>
                      </a:r>
                    </a:p>
                  </a:txBody>
                  <a:tcPr anchor="ctr"/>
                </a:tc>
                <a:extLst>
                  <a:ext uri="{0D108BD9-81ED-4DB2-BD59-A6C34878D82A}">
                    <a16:rowId xmlns:a16="http://schemas.microsoft.com/office/drawing/2014/main" val="269469249"/>
                  </a:ext>
                </a:extLst>
              </a:tr>
              <a:tr h="278519">
                <a:tc>
                  <a:txBody>
                    <a:bodyPr/>
                    <a:lstStyle/>
                    <a:p>
                      <a:r>
                        <a:rPr lang="en-IN" sz="1200" dirty="0"/>
                        <a:t>Quetiapine</a:t>
                      </a:r>
                    </a:p>
                  </a:txBody>
                  <a:tcPr anchor="ctr"/>
                </a:tc>
                <a:tc>
                  <a:txBody>
                    <a:bodyPr/>
                    <a:lstStyle/>
                    <a:p>
                      <a:r>
                        <a:rPr lang="en-IN" sz="1200"/>
                        <a:t>Mania &amp; Bipolar Depression</a:t>
                      </a:r>
                    </a:p>
                  </a:txBody>
                  <a:tcPr anchor="ctr"/>
                </a:tc>
                <a:extLst>
                  <a:ext uri="{0D108BD9-81ED-4DB2-BD59-A6C34878D82A}">
                    <a16:rowId xmlns:a16="http://schemas.microsoft.com/office/drawing/2014/main" val="1481092271"/>
                  </a:ext>
                </a:extLst>
              </a:tr>
              <a:tr h="278519">
                <a:tc>
                  <a:txBody>
                    <a:bodyPr/>
                    <a:lstStyle/>
                    <a:p>
                      <a:r>
                        <a:rPr lang="en-IN" sz="1200" dirty="0"/>
                        <a:t>Olanzapine</a:t>
                      </a:r>
                    </a:p>
                  </a:txBody>
                  <a:tcPr anchor="ctr"/>
                </a:tc>
                <a:tc>
                  <a:txBody>
                    <a:bodyPr/>
                    <a:lstStyle/>
                    <a:p>
                      <a:r>
                        <a:rPr lang="en-IN" sz="1200"/>
                        <a:t>Acute Mania</a:t>
                      </a:r>
                    </a:p>
                  </a:txBody>
                  <a:tcPr anchor="ctr"/>
                </a:tc>
                <a:extLst>
                  <a:ext uri="{0D108BD9-81ED-4DB2-BD59-A6C34878D82A}">
                    <a16:rowId xmlns:a16="http://schemas.microsoft.com/office/drawing/2014/main" val="441664906"/>
                  </a:ext>
                </a:extLst>
              </a:tr>
              <a:tr h="278519">
                <a:tc>
                  <a:txBody>
                    <a:bodyPr/>
                    <a:lstStyle/>
                    <a:p>
                      <a:r>
                        <a:rPr lang="en-IN" sz="1200"/>
                        <a:t>Lamotrigine</a:t>
                      </a:r>
                    </a:p>
                  </a:txBody>
                  <a:tcPr anchor="ctr"/>
                </a:tc>
                <a:tc>
                  <a:txBody>
                    <a:bodyPr/>
                    <a:lstStyle/>
                    <a:p>
                      <a:r>
                        <a:rPr lang="en-IN" sz="1200"/>
                        <a:t>Bipolar Depression</a:t>
                      </a:r>
                    </a:p>
                  </a:txBody>
                  <a:tcPr anchor="ctr"/>
                </a:tc>
                <a:extLst>
                  <a:ext uri="{0D108BD9-81ED-4DB2-BD59-A6C34878D82A}">
                    <a16:rowId xmlns:a16="http://schemas.microsoft.com/office/drawing/2014/main" val="1635323323"/>
                  </a:ext>
                </a:extLst>
              </a:tr>
              <a:tr h="696298">
                <a:tc>
                  <a:txBody>
                    <a:bodyPr/>
                    <a:lstStyle/>
                    <a:p>
                      <a:r>
                        <a:rPr lang="en-IN" sz="1200"/>
                        <a:t>Valproate*</a:t>
                      </a:r>
                    </a:p>
                  </a:txBody>
                  <a:tcPr anchor="ctr"/>
                </a:tc>
                <a:tc>
                  <a:txBody>
                    <a:bodyPr/>
                    <a:lstStyle/>
                    <a:p>
                      <a:r>
                        <a:rPr lang="en-US" sz="1200"/>
                        <a:t>Mania (avoid in women of childbearing potential unless strict pregnancy prevention programme is followed)</a:t>
                      </a:r>
                    </a:p>
                  </a:txBody>
                  <a:tcPr anchor="ctr"/>
                </a:tc>
                <a:extLst>
                  <a:ext uri="{0D108BD9-81ED-4DB2-BD59-A6C34878D82A}">
                    <a16:rowId xmlns:a16="http://schemas.microsoft.com/office/drawing/2014/main" val="2768659124"/>
                  </a:ext>
                </a:extLst>
              </a:tr>
              <a:tr h="278519">
                <a:tc>
                  <a:txBody>
                    <a:bodyPr/>
                    <a:lstStyle/>
                    <a:p>
                      <a:r>
                        <a:rPr lang="en-IN" sz="1200"/>
                        <a:t>Aripiprazole</a:t>
                      </a:r>
                    </a:p>
                  </a:txBody>
                  <a:tcPr anchor="ctr"/>
                </a:tc>
                <a:tc>
                  <a:txBody>
                    <a:bodyPr/>
                    <a:lstStyle/>
                    <a:p>
                      <a:r>
                        <a:rPr lang="en-IN" sz="1200" dirty="0"/>
                        <a:t>Acute Mania</a:t>
                      </a:r>
                    </a:p>
                  </a:txBody>
                  <a:tcPr anchor="ctr"/>
                </a:tc>
                <a:extLst>
                  <a:ext uri="{0D108BD9-81ED-4DB2-BD59-A6C34878D82A}">
                    <a16:rowId xmlns:a16="http://schemas.microsoft.com/office/drawing/2014/main" val="2893114488"/>
                  </a:ext>
                </a:extLst>
              </a:tr>
            </a:tbl>
          </a:graphicData>
        </a:graphic>
      </p:graphicFrame>
      <p:sp>
        <p:nvSpPr>
          <p:cNvPr id="10" name="TextBox 9">
            <a:extLst>
              <a:ext uri="{FF2B5EF4-FFF2-40B4-BE49-F238E27FC236}">
                <a16:creationId xmlns:a16="http://schemas.microsoft.com/office/drawing/2014/main" id="{626DCFEC-2364-4AB3-8583-7D7C77530824}"/>
              </a:ext>
            </a:extLst>
          </p:cNvPr>
          <p:cNvSpPr txBox="1"/>
          <p:nvPr/>
        </p:nvSpPr>
        <p:spPr>
          <a:xfrm>
            <a:off x="7055866" y="2020897"/>
            <a:ext cx="4875343" cy="2031325"/>
          </a:xfrm>
          <a:prstGeom prst="rect">
            <a:avLst/>
          </a:prstGeom>
          <a:solidFill>
            <a:schemeClr val="accent2"/>
          </a:solidFill>
        </p:spPr>
        <p:txBody>
          <a:bodyPr wrap="square">
            <a:spAutoFit/>
          </a:bodyPr>
          <a:lstStyle/>
          <a:p>
            <a:r>
              <a:rPr lang="en-IN" b="1" dirty="0"/>
              <a:t>Psychological Interventions</a:t>
            </a:r>
          </a:p>
          <a:p>
            <a:pPr>
              <a:buFont typeface="Arial" panose="020B0604020202020204" pitchFamily="34" charset="0"/>
              <a:buChar char="•"/>
            </a:pPr>
            <a:r>
              <a:rPr lang="en-IN" dirty="0"/>
              <a:t>Cognitive Behavioural Therapy (CBT) </a:t>
            </a:r>
          </a:p>
          <a:p>
            <a:pPr>
              <a:buFont typeface="Arial" panose="020B0604020202020204" pitchFamily="34" charset="0"/>
              <a:buChar char="•"/>
            </a:pPr>
            <a:r>
              <a:rPr lang="en-IN" dirty="0"/>
              <a:t>Family-Focused Therapy (FFT) </a:t>
            </a:r>
          </a:p>
          <a:p>
            <a:pPr>
              <a:buFont typeface="Arial" panose="020B0604020202020204" pitchFamily="34" charset="0"/>
              <a:buChar char="•"/>
            </a:pPr>
            <a:r>
              <a:rPr lang="en-IN" dirty="0"/>
              <a:t>Psychoeducation </a:t>
            </a:r>
          </a:p>
          <a:p>
            <a:pPr>
              <a:buFont typeface="Arial" panose="020B0604020202020204" pitchFamily="34" charset="0"/>
              <a:buChar char="•"/>
            </a:pPr>
            <a:r>
              <a:rPr lang="en-IN" dirty="0"/>
              <a:t>Interpersonal and Social Rhythm Therapy (IPSRT) </a:t>
            </a:r>
          </a:p>
          <a:p>
            <a:pPr>
              <a:buFont typeface="Arial" panose="020B0604020202020204" pitchFamily="34" charset="0"/>
              <a:buChar char="•"/>
            </a:pPr>
            <a:r>
              <a:rPr lang="en-IN" dirty="0"/>
              <a:t>Mindfulness-based interventions</a:t>
            </a:r>
          </a:p>
        </p:txBody>
      </p:sp>
      <p:sp>
        <p:nvSpPr>
          <p:cNvPr id="12" name="TextBox 11">
            <a:extLst>
              <a:ext uri="{FF2B5EF4-FFF2-40B4-BE49-F238E27FC236}">
                <a16:creationId xmlns:a16="http://schemas.microsoft.com/office/drawing/2014/main" id="{F27D0B3C-5908-4CD7-896E-5F4EBD9C895B}"/>
              </a:ext>
            </a:extLst>
          </p:cNvPr>
          <p:cNvSpPr txBox="1"/>
          <p:nvPr/>
        </p:nvSpPr>
        <p:spPr>
          <a:xfrm>
            <a:off x="7148773" y="4455866"/>
            <a:ext cx="4875343" cy="2031325"/>
          </a:xfrm>
          <a:prstGeom prst="rect">
            <a:avLst/>
          </a:prstGeom>
          <a:solidFill>
            <a:schemeClr val="accent2"/>
          </a:solidFill>
        </p:spPr>
        <p:txBody>
          <a:bodyPr wrap="square">
            <a:spAutoFit/>
          </a:bodyPr>
          <a:lstStyle/>
          <a:p>
            <a:r>
              <a:rPr lang="en-US" b="1" dirty="0"/>
              <a:t>Lifestyle Interventions</a:t>
            </a:r>
          </a:p>
          <a:p>
            <a:pPr>
              <a:buFont typeface="Arial" panose="020B0604020202020204" pitchFamily="34" charset="0"/>
              <a:buChar char="•"/>
            </a:pPr>
            <a:r>
              <a:rPr lang="en-US" dirty="0"/>
              <a:t>Regular sleep routines </a:t>
            </a:r>
          </a:p>
          <a:p>
            <a:pPr>
              <a:buFont typeface="Arial" panose="020B0604020202020204" pitchFamily="34" charset="0"/>
              <a:buChar char="•"/>
            </a:pPr>
            <a:r>
              <a:rPr lang="en-US" dirty="0"/>
              <a:t>Physical activity </a:t>
            </a:r>
          </a:p>
          <a:p>
            <a:pPr>
              <a:buFont typeface="Arial" panose="020B0604020202020204" pitchFamily="34" charset="0"/>
              <a:buChar char="•"/>
            </a:pPr>
            <a:r>
              <a:rPr lang="en-US" dirty="0"/>
              <a:t>Healthy diet </a:t>
            </a:r>
          </a:p>
          <a:p>
            <a:pPr>
              <a:buFont typeface="Arial" panose="020B0604020202020204" pitchFamily="34" charset="0"/>
              <a:buChar char="•"/>
            </a:pPr>
            <a:r>
              <a:rPr lang="en-US" dirty="0"/>
              <a:t>Alcohol and substance avoidance </a:t>
            </a:r>
          </a:p>
          <a:p>
            <a:pPr>
              <a:buFont typeface="Arial" panose="020B0604020202020204" pitchFamily="34" charset="0"/>
              <a:buChar char="•"/>
            </a:pPr>
            <a:r>
              <a:rPr lang="en-US" dirty="0"/>
              <a:t>Stress management </a:t>
            </a:r>
          </a:p>
          <a:p>
            <a:pPr>
              <a:buFont typeface="Arial" panose="020B0604020202020204" pitchFamily="34" charset="0"/>
              <a:buChar char="•"/>
            </a:pPr>
            <a:r>
              <a:rPr lang="en-US" dirty="0"/>
              <a:t>Medication adherence</a:t>
            </a:r>
          </a:p>
        </p:txBody>
      </p:sp>
      <p:sp>
        <p:nvSpPr>
          <p:cNvPr id="14" name="TextBox 13">
            <a:extLst>
              <a:ext uri="{FF2B5EF4-FFF2-40B4-BE49-F238E27FC236}">
                <a16:creationId xmlns:a16="http://schemas.microsoft.com/office/drawing/2014/main" id="{E60AF295-5033-4E5D-93C8-86C9E3852DD3}"/>
              </a:ext>
            </a:extLst>
          </p:cNvPr>
          <p:cNvSpPr txBox="1"/>
          <p:nvPr/>
        </p:nvSpPr>
        <p:spPr>
          <a:xfrm>
            <a:off x="863868" y="5057748"/>
            <a:ext cx="6008570" cy="1477328"/>
          </a:xfrm>
          <a:prstGeom prst="rect">
            <a:avLst/>
          </a:prstGeom>
          <a:solidFill>
            <a:schemeClr val="accent2"/>
          </a:solidFill>
        </p:spPr>
        <p:txBody>
          <a:bodyPr wrap="square">
            <a:spAutoFit/>
          </a:bodyPr>
          <a:lstStyle/>
          <a:p>
            <a:r>
              <a:rPr lang="en-US" b="1" dirty="0"/>
              <a:t>Evidence</a:t>
            </a:r>
          </a:p>
          <a:p>
            <a:pPr>
              <a:buFont typeface="Arial" panose="020B0604020202020204" pitchFamily="34" charset="0"/>
              <a:buChar char="•"/>
            </a:pPr>
            <a:r>
              <a:rPr lang="en-US" dirty="0"/>
              <a:t>Approximately </a:t>
            </a:r>
            <a:r>
              <a:rPr lang="en-US" b="1" dirty="0"/>
              <a:t>60–80%</a:t>
            </a:r>
            <a:r>
              <a:rPr lang="en-US" dirty="0"/>
              <a:t> of patients experience relapse within </a:t>
            </a:r>
            <a:r>
              <a:rPr lang="en-US" b="1" dirty="0"/>
              <a:t>5 years</a:t>
            </a:r>
            <a:r>
              <a:rPr lang="en-US" dirty="0"/>
              <a:t> if treatment adherence is poor. </a:t>
            </a:r>
          </a:p>
          <a:p>
            <a:pPr>
              <a:buFont typeface="Arial" panose="020B0604020202020204" pitchFamily="34" charset="0"/>
              <a:buChar char="•"/>
            </a:pPr>
            <a:r>
              <a:rPr lang="en-US" dirty="0"/>
              <a:t>Lithium therapy can reduce suicide risk by approximately </a:t>
            </a:r>
            <a:r>
              <a:rPr lang="en-US" b="1" dirty="0"/>
              <a:t>60%</a:t>
            </a:r>
            <a:r>
              <a:rPr lang="en-US" dirty="0"/>
              <a:t> compared with untreated bipolar disorder.</a:t>
            </a:r>
          </a:p>
        </p:txBody>
      </p:sp>
      <p:sp>
        <p:nvSpPr>
          <p:cNvPr id="15" name="Rectangle 3">
            <a:extLst>
              <a:ext uri="{FF2B5EF4-FFF2-40B4-BE49-F238E27FC236}">
                <a16:creationId xmlns:a16="http://schemas.microsoft.com/office/drawing/2014/main" id="{DECA83BF-E940-48F6-8584-5662A4E0C155}"/>
              </a:ext>
            </a:extLst>
          </p:cNvPr>
          <p:cNvSpPr>
            <a:spLocks noChangeArrowheads="1"/>
          </p:cNvSpPr>
          <p:nvPr/>
        </p:nvSpPr>
        <p:spPr bwMode="auto">
          <a:xfrm>
            <a:off x="5419024" y="635267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(NHS, 2023)</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67665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89FD1-4DB5-4CCB-A988-F9A034046639}"/>
              </a:ext>
            </a:extLst>
          </p:cNvPr>
          <p:cNvSpPr>
            <a:spLocks noGrp="1"/>
          </p:cNvSpPr>
          <p:nvPr>
            <p:ph type="title"/>
          </p:nvPr>
        </p:nvSpPr>
        <p:spPr>
          <a:xfrm>
            <a:off x="1356930" y="628546"/>
            <a:ext cx="9601200" cy="994263"/>
          </a:xfrm>
        </p:spPr>
        <p:txBody>
          <a:bodyPr>
            <a:normAutofit fontScale="90000"/>
          </a:bodyPr>
          <a:lstStyle/>
          <a:p>
            <a:r>
              <a:rPr lang="en-US" dirty="0"/>
              <a:t>Comorbidities Associated with Bipolar Mood Disorder</a:t>
            </a:r>
            <a:endParaRPr lang="en-IN" dirty="0"/>
          </a:p>
        </p:txBody>
      </p:sp>
      <p:sp>
        <p:nvSpPr>
          <p:cNvPr id="5" name="TextBox 4">
            <a:extLst>
              <a:ext uri="{FF2B5EF4-FFF2-40B4-BE49-F238E27FC236}">
                <a16:creationId xmlns:a16="http://schemas.microsoft.com/office/drawing/2014/main" id="{14F92F0C-EA27-48B7-80DA-E667C4B94AD5}"/>
              </a:ext>
            </a:extLst>
          </p:cNvPr>
          <p:cNvSpPr txBox="1"/>
          <p:nvPr/>
        </p:nvSpPr>
        <p:spPr>
          <a:xfrm>
            <a:off x="1219200" y="2171700"/>
            <a:ext cx="5660804" cy="2154436"/>
          </a:xfrm>
          <a:prstGeom prst="rect">
            <a:avLst/>
          </a:prstGeom>
          <a:solidFill>
            <a:schemeClr val="accent2"/>
          </a:solidFill>
        </p:spPr>
        <p:txBody>
          <a:bodyPr wrap="square">
            <a:spAutoFit/>
          </a:bodyPr>
          <a:lstStyle/>
          <a:p>
            <a:r>
              <a:rPr lang="en-US" b="1" dirty="0"/>
              <a:t>Common Comorbid Conditions</a:t>
            </a:r>
          </a:p>
          <a:p>
            <a:r>
              <a:rPr lang="en-US" b="1" dirty="0"/>
              <a:t>Psychiatric</a:t>
            </a:r>
          </a:p>
          <a:p>
            <a:endParaRPr lang="en-US" b="1" dirty="0"/>
          </a:p>
          <a:p>
            <a:pPr>
              <a:buFont typeface="Arial" panose="020B0604020202020204" pitchFamily="34" charset="0"/>
              <a:buChar char="•"/>
            </a:pPr>
            <a:r>
              <a:rPr lang="en-US" sz="1600" dirty="0"/>
              <a:t>Anxiety disorders (</a:t>
            </a:r>
            <a:r>
              <a:rPr lang="en-US" sz="1600" b="1" dirty="0"/>
              <a:t>~45%</a:t>
            </a:r>
            <a:r>
              <a:rPr lang="en-US" sz="1600" dirty="0"/>
              <a:t>) </a:t>
            </a:r>
          </a:p>
          <a:p>
            <a:pPr>
              <a:buFont typeface="Arial" panose="020B0604020202020204" pitchFamily="34" charset="0"/>
              <a:buChar char="•"/>
            </a:pPr>
            <a:r>
              <a:rPr lang="en-US" sz="1600" dirty="0"/>
              <a:t>Substance use disorders (</a:t>
            </a:r>
            <a:r>
              <a:rPr lang="en-US" sz="1600" b="1" dirty="0"/>
              <a:t>30–60%</a:t>
            </a:r>
            <a:r>
              <a:rPr lang="en-US" sz="1600" dirty="0"/>
              <a:t>) </a:t>
            </a:r>
          </a:p>
          <a:p>
            <a:pPr>
              <a:buFont typeface="Arial" panose="020B0604020202020204" pitchFamily="34" charset="0"/>
              <a:buChar char="•"/>
            </a:pPr>
            <a:r>
              <a:rPr lang="en-US" sz="1600" dirty="0"/>
              <a:t>ADHD </a:t>
            </a:r>
          </a:p>
          <a:p>
            <a:pPr>
              <a:buFont typeface="Arial" panose="020B0604020202020204" pitchFamily="34" charset="0"/>
              <a:buChar char="•"/>
            </a:pPr>
            <a:r>
              <a:rPr lang="en-US" sz="1600" dirty="0"/>
              <a:t>Personality disorders </a:t>
            </a:r>
          </a:p>
          <a:p>
            <a:pPr>
              <a:buFont typeface="Arial" panose="020B0604020202020204" pitchFamily="34" charset="0"/>
              <a:buChar char="•"/>
            </a:pPr>
            <a:r>
              <a:rPr lang="en-US" sz="1600" dirty="0"/>
              <a:t>Eating disorders             </a:t>
            </a:r>
          </a:p>
        </p:txBody>
      </p:sp>
      <p:sp>
        <p:nvSpPr>
          <p:cNvPr id="7" name="TextBox 6">
            <a:extLst>
              <a:ext uri="{FF2B5EF4-FFF2-40B4-BE49-F238E27FC236}">
                <a16:creationId xmlns:a16="http://schemas.microsoft.com/office/drawing/2014/main" id="{C61F11B4-1054-4D4F-8C79-4CEA1C7D4995}"/>
              </a:ext>
            </a:extLst>
          </p:cNvPr>
          <p:cNvSpPr txBox="1"/>
          <p:nvPr/>
        </p:nvSpPr>
        <p:spPr>
          <a:xfrm>
            <a:off x="7144379" y="2171700"/>
            <a:ext cx="4135666" cy="1877437"/>
          </a:xfrm>
          <a:prstGeom prst="rect">
            <a:avLst/>
          </a:prstGeom>
          <a:solidFill>
            <a:schemeClr val="accent2"/>
          </a:solidFill>
        </p:spPr>
        <p:txBody>
          <a:bodyPr wrap="square">
            <a:spAutoFit/>
          </a:bodyPr>
          <a:lstStyle/>
          <a:p>
            <a:r>
              <a:rPr lang="en-IN" b="1" dirty="0"/>
              <a:t>Physical</a:t>
            </a:r>
          </a:p>
          <a:p>
            <a:endParaRPr lang="en-IN" b="1" dirty="0"/>
          </a:p>
          <a:p>
            <a:pPr>
              <a:buFont typeface="Arial" panose="020B0604020202020204" pitchFamily="34" charset="0"/>
              <a:buChar char="•"/>
            </a:pPr>
            <a:r>
              <a:rPr lang="en-IN" sz="1600" dirty="0"/>
              <a:t>Obesity </a:t>
            </a:r>
          </a:p>
          <a:p>
            <a:pPr>
              <a:buFont typeface="Arial" panose="020B0604020202020204" pitchFamily="34" charset="0"/>
              <a:buChar char="•"/>
            </a:pPr>
            <a:r>
              <a:rPr lang="en-IN" sz="1600" dirty="0"/>
              <a:t>Type 2 Diabetes </a:t>
            </a:r>
          </a:p>
          <a:p>
            <a:pPr>
              <a:buFont typeface="Arial" panose="020B0604020202020204" pitchFamily="34" charset="0"/>
              <a:buChar char="•"/>
            </a:pPr>
            <a:r>
              <a:rPr lang="en-IN" sz="1600" dirty="0"/>
              <a:t>Cardiovascular Disease </a:t>
            </a:r>
          </a:p>
          <a:p>
            <a:pPr>
              <a:buFont typeface="Arial" panose="020B0604020202020204" pitchFamily="34" charset="0"/>
              <a:buChar char="•"/>
            </a:pPr>
            <a:r>
              <a:rPr lang="en-IN" sz="1600" dirty="0"/>
              <a:t>Hypertension </a:t>
            </a:r>
          </a:p>
          <a:p>
            <a:pPr>
              <a:buFont typeface="Arial" panose="020B0604020202020204" pitchFamily="34" charset="0"/>
              <a:buChar char="•"/>
            </a:pPr>
            <a:r>
              <a:rPr lang="en-IN" sz="1600" dirty="0"/>
              <a:t>Metabolic Syndrome </a:t>
            </a:r>
          </a:p>
        </p:txBody>
      </p:sp>
      <p:sp>
        <p:nvSpPr>
          <p:cNvPr id="9" name="TextBox 8">
            <a:extLst>
              <a:ext uri="{FF2B5EF4-FFF2-40B4-BE49-F238E27FC236}">
                <a16:creationId xmlns:a16="http://schemas.microsoft.com/office/drawing/2014/main" id="{C10F2934-654F-41FE-958A-57C8BF7DB9E9}"/>
              </a:ext>
            </a:extLst>
          </p:cNvPr>
          <p:cNvSpPr txBox="1"/>
          <p:nvPr/>
        </p:nvSpPr>
        <p:spPr>
          <a:xfrm>
            <a:off x="1219200" y="4477308"/>
            <a:ext cx="10397690" cy="2123658"/>
          </a:xfrm>
          <a:prstGeom prst="rect">
            <a:avLst/>
          </a:prstGeom>
          <a:solidFill>
            <a:schemeClr val="accent2"/>
          </a:solidFill>
        </p:spPr>
        <p:txBody>
          <a:bodyPr wrap="square">
            <a:spAutoFit/>
          </a:bodyPr>
          <a:lstStyle/>
          <a:p>
            <a:r>
              <a:rPr lang="en-US" b="1" dirty="0"/>
              <a:t>Clinical Impact</a:t>
            </a:r>
          </a:p>
          <a:p>
            <a:endParaRPr lang="en-US" b="1" dirty="0"/>
          </a:p>
          <a:p>
            <a:r>
              <a:rPr lang="en-US" sz="1600" dirty="0"/>
              <a:t>Patients with bipolar disorder have:</a:t>
            </a:r>
          </a:p>
          <a:p>
            <a:pPr>
              <a:buFont typeface="Arial" panose="020B0604020202020204" pitchFamily="34" charset="0"/>
              <a:buChar char="•"/>
            </a:pPr>
            <a:r>
              <a:rPr lang="en-US" sz="1600" b="1" dirty="0"/>
              <a:t>2–3 times</a:t>
            </a:r>
            <a:r>
              <a:rPr lang="en-US" sz="1600" dirty="0"/>
              <a:t> higher rates of cardiovascular disease than the general population. </a:t>
            </a:r>
          </a:p>
          <a:p>
            <a:pPr>
              <a:buFont typeface="Arial" panose="020B0604020202020204" pitchFamily="34" charset="0"/>
              <a:buChar char="•"/>
            </a:pPr>
            <a:r>
              <a:rPr lang="en-US" sz="1600" dirty="0"/>
              <a:t>A life expectancy reduced by approximately </a:t>
            </a:r>
            <a:r>
              <a:rPr lang="en-US" sz="1600" b="1" dirty="0"/>
              <a:t>10–20 years</a:t>
            </a:r>
            <a:r>
              <a:rPr lang="en-US" sz="1600" dirty="0"/>
              <a:t>, largely due to preventable physical health conditions and suicide.</a:t>
            </a:r>
          </a:p>
          <a:p>
            <a:pPr>
              <a:buFont typeface="Arial" panose="020B0604020202020204" pitchFamily="34" charset="0"/>
              <a:buChar char="•"/>
            </a:pPr>
            <a:r>
              <a:rPr lang="en-US" sz="1600" dirty="0"/>
              <a:t>Suicide risk estimated to be </a:t>
            </a:r>
            <a:r>
              <a:rPr lang="en-US" sz="1600" b="1" dirty="0"/>
              <a:t>20–30 times</a:t>
            </a:r>
            <a:r>
              <a:rPr lang="en-US" sz="1600" dirty="0"/>
              <a:t> higher than in the general population, with around </a:t>
            </a:r>
            <a:r>
              <a:rPr lang="en-US" sz="1600" b="1" dirty="0"/>
              <a:t>15–20%</a:t>
            </a:r>
            <a:r>
              <a:rPr lang="en-US" sz="1600" dirty="0"/>
              <a:t> dying by suicide over their lifetime if untreated.                                                                                       </a:t>
            </a:r>
            <a:r>
              <a:rPr lang="en-US" sz="1100" dirty="0"/>
              <a:t>(Checking your browser-recaptcha,2024)</a:t>
            </a:r>
          </a:p>
        </p:txBody>
      </p:sp>
    </p:spTree>
    <p:extLst>
      <p:ext uri="{BB962C8B-B14F-4D97-AF65-F5344CB8AC3E}">
        <p14:creationId xmlns:p14="http://schemas.microsoft.com/office/powerpoint/2010/main" val="1269158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DE478-8D27-4567-8E56-40DE56A37853}"/>
              </a:ext>
            </a:extLst>
          </p:cNvPr>
          <p:cNvSpPr>
            <a:spLocks noGrp="1"/>
          </p:cNvSpPr>
          <p:nvPr>
            <p:ph type="title"/>
          </p:nvPr>
        </p:nvSpPr>
        <p:spPr>
          <a:xfrm>
            <a:off x="1381380" y="382630"/>
            <a:ext cx="9601200" cy="707804"/>
          </a:xfrm>
        </p:spPr>
        <p:txBody>
          <a:bodyPr/>
          <a:lstStyle/>
          <a:p>
            <a:r>
              <a:rPr lang="en-IN" dirty="0"/>
              <a:t>Prevention and Relapse Prevention</a:t>
            </a:r>
          </a:p>
        </p:txBody>
      </p:sp>
      <p:sp>
        <p:nvSpPr>
          <p:cNvPr id="5" name="TextBox 4">
            <a:extLst>
              <a:ext uri="{FF2B5EF4-FFF2-40B4-BE49-F238E27FC236}">
                <a16:creationId xmlns:a16="http://schemas.microsoft.com/office/drawing/2014/main" id="{B5945702-A847-4F1E-AA8A-201E48CA281A}"/>
              </a:ext>
            </a:extLst>
          </p:cNvPr>
          <p:cNvSpPr txBox="1"/>
          <p:nvPr/>
        </p:nvSpPr>
        <p:spPr>
          <a:xfrm>
            <a:off x="767614" y="1611699"/>
            <a:ext cx="6097604" cy="3139321"/>
          </a:xfrm>
          <a:prstGeom prst="rect">
            <a:avLst/>
          </a:prstGeom>
          <a:solidFill>
            <a:schemeClr val="accent2"/>
          </a:solidFill>
        </p:spPr>
        <p:txBody>
          <a:bodyPr wrap="square">
            <a:spAutoFit/>
          </a:bodyPr>
          <a:lstStyle/>
          <a:p>
            <a:r>
              <a:rPr lang="en-IN" b="1" dirty="0"/>
              <a:t>*Preventing Bipolar Relapse</a:t>
            </a:r>
          </a:p>
          <a:p>
            <a:r>
              <a:rPr lang="en-IN" dirty="0"/>
              <a:t>As bipolar disorder is generally not preventable before onset, healthcare focuses on preventing relapse and minimising disease progression.</a:t>
            </a:r>
          </a:p>
          <a:p>
            <a:endParaRPr lang="en-IN" dirty="0"/>
          </a:p>
          <a:p>
            <a:r>
              <a:rPr lang="en-IN" b="1" dirty="0"/>
              <a:t>*Primary Prevention</a:t>
            </a:r>
          </a:p>
          <a:p>
            <a:endParaRPr lang="en-IN" b="1" dirty="0"/>
          </a:p>
          <a:p>
            <a:pPr>
              <a:buFont typeface="Arial" panose="020B0604020202020204" pitchFamily="34" charset="0"/>
              <a:buChar char="•"/>
            </a:pPr>
            <a:r>
              <a:rPr lang="en-IN" dirty="0"/>
              <a:t>Public awareness </a:t>
            </a:r>
          </a:p>
          <a:p>
            <a:pPr>
              <a:buFont typeface="Arial" panose="020B0604020202020204" pitchFamily="34" charset="0"/>
              <a:buChar char="•"/>
            </a:pPr>
            <a:r>
              <a:rPr lang="en-IN" dirty="0"/>
              <a:t>Early recognition of symptoms </a:t>
            </a:r>
          </a:p>
          <a:p>
            <a:pPr>
              <a:buFont typeface="Arial" panose="020B0604020202020204" pitchFamily="34" charset="0"/>
              <a:buChar char="•"/>
            </a:pPr>
            <a:r>
              <a:rPr lang="en-IN" dirty="0"/>
              <a:t>Reducing stigma </a:t>
            </a:r>
          </a:p>
          <a:p>
            <a:pPr>
              <a:buFont typeface="Arial" panose="020B0604020202020204" pitchFamily="34" charset="0"/>
              <a:buChar char="•"/>
            </a:pPr>
            <a:r>
              <a:rPr lang="en-IN" dirty="0"/>
              <a:t>Access to mental health services</a:t>
            </a:r>
          </a:p>
        </p:txBody>
      </p:sp>
      <p:sp>
        <p:nvSpPr>
          <p:cNvPr id="7" name="TextBox 6">
            <a:extLst>
              <a:ext uri="{FF2B5EF4-FFF2-40B4-BE49-F238E27FC236}">
                <a16:creationId xmlns:a16="http://schemas.microsoft.com/office/drawing/2014/main" id="{3C92B539-494C-4177-AD44-81DB64F08480}"/>
              </a:ext>
            </a:extLst>
          </p:cNvPr>
          <p:cNvSpPr txBox="1"/>
          <p:nvPr/>
        </p:nvSpPr>
        <p:spPr>
          <a:xfrm>
            <a:off x="7002850" y="1943100"/>
            <a:ext cx="4950254" cy="1754326"/>
          </a:xfrm>
          <a:prstGeom prst="rect">
            <a:avLst/>
          </a:prstGeom>
          <a:solidFill>
            <a:schemeClr val="accent2"/>
          </a:solidFill>
        </p:spPr>
        <p:txBody>
          <a:bodyPr wrap="square">
            <a:spAutoFit/>
          </a:bodyPr>
          <a:lstStyle/>
          <a:p>
            <a:r>
              <a:rPr lang="en-US" b="1" dirty="0"/>
              <a:t>*secondary Prevention</a:t>
            </a:r>
          </a:p>
          <a:p>
            <a:endParaRPr lang="en-US" b="1" dirty="0"/>
          </a:p>
          <a:p>
            <a:pPr>
              <a:buFont typeface="Arial" panose="020B0604020202020204" pitchFamily="34" charset="0"/>
              <a:buChar char="•"/>
            </a:pPr>
            <a:r>
              <a:rPr lang="en-US" dirty="0"/>
              <a:t>Early diagnosis </a:t>
            </a:r>
          </a:p>
          <a:p>
            <a:pPr>
              <a:buFont typeface="Arial" panose="020B0604020202020204" pitchFamily="34" charset="0"/>
              <a:buChar char="•"/>
            </a:pPr>
            <a:r>
              <a:rPr lang="en-US" dirty="0"/>
              <a:t>Prompt treatment initiation </a:t>
            </a:r>
          </a:p>
          <a:p>
            <a:pPr>
              <a:buFont typeface="Arial" panose="020B0604020202020204" pitchFamily="34" charset="0"/>
              <a:buChar char="•"/>
            </a:pPr>
            <a:r>
              <a:rPr lang="en-US" dirty="0"/>
              <a:t>Comprehensive risk assessment </a:t>
            </a:r>
          </a:p>
          <a:p>
            <a:pPr>
              <a:buFont typeface="Arial" panose="020B0604020202020204" pitchFamily="34" charset="0"/>
              <a:buChar char="•"/>
            </a:pPr>
            <a:r>
              <a:rPr lang="en-US" dirty="0"/>
              <a:t>Family screening where appropriate</a:t>
            </a:r>
          </a:p>
        </p:txBody>
      </p:sp>
      <p:sp>
        <p:nvSpPr>
          <p:cNvPr id="9" name="TextBox 8">
            <a:extLst>
              <a:ext uri="{FF2B5EF4-FFF2-40B4-BE49-F238E27FC236}">
                <a16:creationId xmlns:a16="http://schemas.microsoft.com/office/drawing/2014/main" id="{EFB42A18-5C97-458A-9E03-6FDAEC49ACEA}"/>
              </a:ext>
            </a:extLst>
          </p:cNvPr>
          <p:cNvSpPr txBox="1"/>
          <p:nvPr/>
        </p:nvSpPr>
        <p:spPr>
          <a:xfrm>
            <a:off x="7002850" y="3888493"/>
            <a:ext cx="4950255" cy="2308324"/>
          </a:xfrm>
          <a:prstGeom prst="rect">
            <a:avLst/>
          </a:prstGeom>
          <a:solidFill>
            <a:schemeClr val="accent2"/>
          </a:solidFill>
        </p:spPr>
        <p:txBody>
          <a:bodyPr wrap="square">
            <a:spAutoFit/>
          </a:bodyPr>
          <a:lstStyle/>
          <a:p>
            <a:r>
              <a:rPr lang="en-US" b="1" dirty="0"/>
              <a:t>*Tertiary Prevention</a:t>
            </a:r>
          </a:p>
          <a:p>
            <a:endParaRPr lang="en-US" b="1" dirty="0"/>
          </a:p>
          <a:p>
            <a:pPr>
              <a:buFont typeface="Arial" panose="020B0604020202020204" pitchFamily="34" charset="0"/>
              <a:buChar char="•"/>
            </a:pPr>
            <a:r>
              <a:rPr lang="en-US" dirty="0"/>
              <a:t>Long-term medication adherence </a:t>
            </a:r>
          </a:p>
          <a:p>
            <a:pPr>
              <a:buFont typeface="Arial" panose="020B0604020202020204" pitchFamily="34" charset="0"/>
              <a:buChar char="•"/>
            </a:pPr>
            <a:r>
              <a:rPr lang="en-US" dirty="0"/>
              <a:t>Mood monitoring </a:t>
            </a:r>
          </a:p>
          <a:p>
            <a:pPr>
              <a:buFont typeface="Arial" panose="020B0604020202020204" pitchFamily="34" charset="0"/>
              <a:buChar char="•"/>
            </a:pPr>
            <a:r>
              <a:rPr lang="en-US" dirty="0"/>
              <a:t>Crisis planning </a:t>
            </a:r>
          </a:p>
          <a:p>
            <a:pPr>
              <a:buFont typeface="Arial" panose="020B0604020202020204" pitchFamily="34" charset="0"/>
              <a:buChar char="•"/>
            </a:pPr>
            <a:r>
              <a:rPr lang="en-US" dirty="0"/>
              <a:t>Sleep regulation </a:t>
            </a:r>
          </a:p>
          <a:p>
            <a:pPr>
              <a:buFont typeface="Arial" panose="020B0604020202020204" pitchFamily="34" charset="0"/>
              <a:buChar char="•"/>
            </a:pPr>
            <a:r>
              <a:rPr lang="en-US" dirty="0"/>
              <a:t>Stress reduction </a:t>
            </a:r>
          </a:p>
          <a:p>
            <a:pPr>
              <a:buFont typeface="Arial" panose="020B0604020202020204" pitchFamily="34" charset="0"/>
              <a:buChar char="•"/>
            </a:pPr>
            <a:r>
              <a:rPr lang="en-US" dirty="0"/>
              <a:t>Community Mental Health Team follow-up</a:t>
            </a:r>
          </a:p>
        </p:txBody>
      </p:sp>
      <p:sp>
        <p:nvSpPr>
          <p:cNvPr id="11" name="TextBox 10">
            <a:extLst>
              <a:ext uri="{FF2B5EF4-FFF2-40B4-BE49-F238E27FC236}">
                <a16:creationId xmlns:a16="http://schemas.microsoft.com/office/drawing/2014/main" id="{20B0BEDE-30E8-407E-88DE-F8116D47C9B8}"/>
              </a:ext>
            </a:extLst>
          </p:cNvPr>
          <p:cNvSpPr txBox="1"/>
          <p:nvPr/>
        </p:nvSpPr>
        <p:spPr>
          <a:xfrm>
            <a:off x="767614" y="4858427"/>
            <a:ext cx="6097604" cy="1923604"/>
          </a:xfrm>
          <a:prstGeom prst="rect">
            <a:avLst/>
          </a:prstGeom>
          <a:solidFill>
            <a:schemeClr val="accent2"/>
          </a:solidFill>
        </p:spPr>
        <p:txBody>
          <a:bodyPr wrap="square">
            <a:spAutoFit/>
          </a:bodyPr>
          <a:lstStyle/>
          <a:p>
            <a:r>
              <a:rPr lang="en-US" b="1" dirty="0"/>
              <a:t>*Evidence</a:t>
            </a:r>
          </a:p>
          <a:p>
            <a:endParaRPr lang="en-US" b="1" dirty="0"/>
          </a:p>
          <a:p>
            <a:pPr>
              <a:buFont typeface="Arial" panose="020B0604020202020204" pitchFamily="34" charset="0"/>
              <a:buChar char="•"/>
            </a:pPr>
            <a:r>
              <a:rPr lang="en-US" dirty="0"/>
              <a:t>Approximately </a:t>
            </a:r>
            <a:r>
              <a:rPr lang="en-US" b="1" dirty="0"/>
              <a:t>40–60%</a:t>
            </a:r>
            <a:r>
              <a:rPr lang="en-US" dirty="0"/>
              <a:t> of relapses are associated with medication non-adherence. </a:t>
            </a:r>
          </a:p>
          <a:p>
            <a:pPr>
              <a:buFont typeface="Arial" panose="020B0604020202020204" pitchFamily="34" charset="0"/>
              <a:buChar char="•"/>
            </a:pPr>
            <a:r>
              <a:rPr lang="en-US" dirty="0"/>
              <a:t>Structured psychoeducation programmes have been shown to reduce relapse rates and improve adherence</a:t>
            </a:r>
            <a:r>
              <a:rPr lang="en-US" sz="1100" dirty="0"/>
              <a:t>. </a:t>
            </a:r>
          </a:p>
          <a:p>
            <a:r>
              <a:rPr lang="en-US" sz="1100" dirty="0"/>
              <a:t>                                                                                                                 (</a:t>
            </a:r>
            <a:r>
              <a:rPr lang="en-US" altLang="en-US" sz="1100" dirty="0">
                <a:latin typeface="Times New Roman" panose="02020603050405020304" pitchFamily="18" charset="0"/>
                <a:cs typeface="Times New Roman" panose="02020603050405020304" pitchFamily="18" charset="0"/>
              </a:rPr>
              <a:t>Arya Jayasree et al., 2024)</a:t>
            </a:r>
            <a:endParaRPr lang="en-US" sz="1100" dirty="0"/>
          </a:p>
        </p:txBody>
      </p:sp>
    </p:spTree>
    <p:extLst>
      <p:ext uri="{BB962C8B-B14F-4D97-AF65-F5344CB8AC3E}">
        <p14:creationId xmlns:p14="http://schemas.microsoft.com/office/powerpoint/2010/main" val="2725219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C29B1-09B9-4C3B-9787-D9FF0294D927}"/>
              </a:ext>
            </a:extLst>
          </p:cNvPr>
          <p:cNvSpPr>
            <a:spLocks noGrp="1"/>
          </p:cNvSpPr>
          <p:nvPr>
            <p:ph type="title"/>
          </p:nvPr>
        </p:nvSpPr>
        <p:spPr>
          <a:xfrm>
            <a:off x="1109586" y="204146"/>
            <a:ext cx="9601200" cy="1276415"/>
          </a:xfrm>
        </p:spPr>
        <p:txBody>
          <a:bodyPr>
            <a:normAutofit fontScale="90000"/>
          </a:bodyPr>
          <a:lstStyle/>
          <a:p>
            <a:r>
              <a:rPr lang="en-US" dirty="0"/>
              <a:t>Co-productive Care and the Role of Community Mental Health Nurses</a:t>
            </a:r>
            <a:endParaRPr lang="en-IN" dirty="0"/>
          </a:p>
        </p:txBody>
      </p:sp>
      <p:sp>
        <p:nvSpPr>
          <p:cNvPr id="5" name="TextBox 4">
            <a:extLst>
              <a:ext uri="{FF2B5EF4-FFF2-40B4-BE49-F238E27FC236}">
                <a16:creationId xmlns:a16="http://schemas.microsoft.com/office/drawing/2014/main" id="{B0F3C809-0A26-4036-AE79-E04A7CC4B433}"/>
              </a:ext>
            </a:extLst>
          </p:cNvPr>
          <p:cNvSpPr txBox="1"/>
          <p:nvPr/>
        </p:nvSpPr>
        <p:spPr>
          <a:xfrm>
            <a:off x="892101" y="1555976"/>
            <a:ext cx="6097604" cy="2785378"/>
          </a:xfrm>
          <a:prstGeom prst="rect">
            <a:avLst/>
          </a:prstGeom>
          <a:solidFill>
            <a:schemeClr val="accent2"/>
          </a:solidFill>
        </p:spPr>
        <p:txBody>
          <a:bodyPr wrap="square">
            <a:spAutoFit/>
          </a:bodyPr>
          <a:lstStyle/>
          <a:p>
            <a:r>
              <a:rPr lang="en-US" b="1" dirty="0"/>
              <a:t>*Delivering Co-Productive Care</a:t>
            </a:r>
          </a:p>
          <a:p>
            <a:r>
              <a:rPr lang="en-US" sz="1600" dirty="0"/>
              <a:t>Co-production involves healthcare professionals and service users working as equal partners in planning, delivering and evaluating care</a:t>
            </a:r>
            <a:r>
              <a:rPr lang="en-US" sz="1100" dirty="0"/>
              <a:t>.                                                                                                                    (NHS England,2023)</a:t>
            </a:r>
          </a:p>
          <a:p>
            <a:endParaRPr lang="en-US" sz="1100" dirty="0"/>
          </a:p>
          <a:p>
            <a:r>
              <a:rPr lang="en-US" b="1" dirty="0"/>
              <a:t>*Skills Required</a:t>
            </a:r>
          </a:p>
          <a:p>
            <a:pPr>
              <a:buFont typeface="Arial" panose="020B0604020202020204" pitchFamily="34" charset="0"/>
              <a:buChar char="•"/>
            </a:pPr>
            <a:r>
              <a:rPr lang="en-US" sz="1600" dirty="0"/>
              <a:t>Active listening </a:t>
            </a:r>
          </a:p>
          <a:p>
            <a:pPr>
              <a:buFont typeface="Arial" panose="020B0604020202020204" pitchFamily="34" charset="0"/>
              <a:buChar char="•"/>
            </a:pPr>
            <a:r>
              <a:rPr lang="en-US" sz="1600" dirty="0"/>
              <a:t>Clinical assessment </a:t>
            </a:r>
          </a:p>
          <a:p>
            <a:pPr>
              <a:buFont typeface="Arial" panose="020B0604020202020204" pitchFamily="34" charset="0"/>
              <a:buChar char="•"/>
            </a:pPr>
            <a:r>
              <a:rPr lang="en-US" sz="1600" dirty="0"/>
              <a:t>Risk management </a:t>
            </a:r>
          </a:p>
          <a:p>
            <a:pPr>
              <a:buFont typeface="Arial" panose="020B0604020202020204" pitchFamily="34" charset="0"/>
              <a:buChar char="•"/>
            </a:pPr>
            <a:r>
              <a:rPr lang="en-US" sz="1600" dirty="0"/>
              <a:t>Shared decision-making </a:t>
            </a:r>
          </a:p>
          <a:p>
            <a:pPr>
              <a:buFont typeface="Arial" panose="020B0604020202020204" pitchFamily="34" charset="0"/>
              <a:buChar char="•"/>
            </a:pPr>
            <a:r>
              <a:rPr lang="en-US" sz="1600" dirty="0"/>
              <a:t>Motivational interviewing</a:t>
            </a:r>
          </a:p>
        </p:txBody>
      </p:sp>
      <p:sp>
        <p:nvSpPr>
          <p:cNvPr id="7" name="TextBox 6">
            <a:extLst>
              <a:ext uri="{FF2B5EF4-FFF2-40B4-BE49-F238E27FC236}">
                <a16:creationId xmlns:a16="http://schemas.microsoft.com/office/drawing/2014/main" id="{16045ACF-6DFB-476E-B0F7-CAAE35F90344}"/>
              </a:ext>
            </a:extLst>
          </p:cNvPr>
          <p:cNvSpPr txBox="1"/>
          <p:nvPr/>
        </p:nvSpPr>
        <p:spPr>
          <a:xfrm>
            <a:off x="7088451" y="1815915"/>
            <a:ext cx="2683570" cy="1631216"/>
          </a:xfrm>
          <a:prstGeom prst="rect">
            <a:avLst/>
          </a:prstGeom>
          <a:solidFill>
            <a:schemeClr val="accent2"/>
          </a:solidFill>
        </p:spPr>
        <p:txBody>
          <a:bodyPr wrap="square">
            <a:spAutoFit/>
          </a:bodyPr>
          <a:lstStyle/>
          <a:p>
            <a:r>
              <a:rPr lang="en-US" b="1" dirty="0"/>
              <a:t>*Professional Values</a:t>
            </a:r>
          </a:p>
          <a:p>
            <a:pPr>
              <a:buFont typeface="Arial" panose="020B0604020202020204" pitchFamily="34" charset="0"/>
              <a:buChar char="•"/>
            </a:pPr>
            <a:r>
              <a:rPr lang="en-US" sz="1600" dirty="0"/>
              <a:t>Respect </a:t>
            </a:r>
          </a:p>
          <a:p>
            <a:pPr>
              <a:buFont typeface="Arial" panose="020B0604020202020204" pitchFamily="34" charset="0"/>
              <a:buChar char="•"/>
            </a:pPr>
            <a:r>
              <a:rPr lang="en-US" sz="1600" dirty="0"/>
              <a:t>Compassion </a:t>
            </a:r>
          </a:p>
          <a:p>
            <a:pPr>
              <a:buFont typeface="Arial" panose="020B0604020202020204" pitchFamily="34" charset="0"/>
              <a:buChar char="•"/>
            </a:pPr>
            <a:r>
              <a:rPr lang="en-US" sz="1600" dirty="0"/>
              <a:t>Dignity </a:t>
            </a:r>
          </a:p>
          <a:p>
            <a:pPr>
              <a:buFont typeface="Arial" panose="020B0604020202020204" pitchFamily="34" charset="0"/>
              <a:buChar char="•"/>
            </a:pPr>
            <a:r>
              <a:rPr lang="en-US" sz="1600" dirty="0"/>
              <a:t>Recovery-focused practice </a:t>
            </a:r>
          </a:p>
          <a:p>
            <a:pPr>
              <a:buFont typeface="Arial" panose="020B0604020202020204" pitchFamily="34" charset="0"/>
              <a:buChar char="•"/>
            </a:pPr>
            <a:r>
              <a:rPr lang="en-US" sz="1600" dirty="0"/>
              <a:t>Cultural competence</a:t>
            </a:r>
            <a:r>
              <a:rPr lang="en-US" dirty="0"/>
              <a:t> </a:t>
            </a:r>
          </a:p>
        </p:txBody>
      </p:sp>
      <p:sp>
        <p:nvSpPr>
          <p:cNvPr id="9" name="TextBox 8">
            <a:extLst>
              <a:ext uri="{FF2B5EF4-FFF2-40B4-BE49-F238E27FC236}">
                <a16:creationId xmlns:a16="http://schemas.microsoft.com/office/drawing/2014/main" id="{79322442-C49A-412B-BB02-EFA20631F969}"/>
              </a:ext>
            </a:extLst>
          </p:cNvPr>
          <p:cNvSpPr txBox="1"/>
          <p:nvPr/>
        </p:nvSpPr>
        <p:spPr>
          <a:xfrm>
            <a:off x="9969513" y="1518808"/>
            <a:ext cx="2048316" cy="2123658"/>
          </a:xfrm>
          <a:prstGeom prst="rect">
            <a:avLst/>
          </a:prstGeom>
          <a:solidFill>
            <a:schemeClr val="accent2"/>
          </a:solidFill>
        </p:spPr>
        <p:txBody>
          <a:bodyPr wrap="square">
            <a:spAutoFit/>
          </a:bodyPr>
          <a:lstStyle/>
          <a:p>
            <a:r>
              <a:rPr lang="en-IN" b="1" dirty="0"/>
              <a:t>*Professional Behaviours</a:t>
            </a:r>
          </a:p>
          <a:p>
            <a:pPr>
              <a:buFont typeface="Arial" panose="020B0604020202020204" pitchFamily="34" charset="0"/>
              <a:buChar char="•"/>
            </a:pPr>
            <a:r>
              <a:rPr lang="en-IN" sz="1600" dirty="0"/>
              <a:t>Advocacy </a:t>
            </a:r>
          </a:p>
          <a:p>
            <a:pPr>
              <a:buFont typeface="Arial" panose="020B0604020202020204" pitchFamily="34" charset="0"/>
              <a:buChar char="•"/>
            </a:pPr>
            <a:r>
              <a:rPr lang="en-IN" sz="1600" dirty="0"/>
              <a:t>Effective communication </a:t>
            </a:r>
          </a:p>
          <a:p>
            <a:pPr>
              <a:buFont typeface="Arial" panose="020B0604020202020204" pitchFamily="34" charset="0"/>
              <a:buChar char="•"/>
            </a:pPr>
            <a:r>
              <a:rPr lang="en-IN" sz="1600" dirty="0"/>
              <a:t>Collaboration </a:t>
            </a:r>
          </a:p>
          <a:p>
            <a:pPr>
              <a:buFont typeface="Arial" panose="020B0604020202020204" pitchFamily="34" charset="0"/>
              <a:buChar char="•"/>
            </a:pPr>
            <a:r>
              <a:rPr lang="en-IN" sz="1600" dirty="0"/>
              <a:t>Reflective practice </a:t>
            </a:r>
          </a:p>
          <a:p>
            <a:pPr>
              <a:buFont typeface="Arial" panose="020B0604020202020204" pitchFamily="34" charset="0"/>
              <a:buChar char="•"/>
            </a:pPr>
            <a:r>
              <a:rPr lang="en-IN" sz="1600" dirty="0"/>
              <a:t>Accountability </a:t>
            </a:r>
          </a:p>
        </p:txBody>
      </p:sp>
      <p:sp>
        <p:nvSpPr>
          <p:cNvPr id="11" name="TextBox 10">
            <a:extLst>
              <a:ext uri="{FF2B5EF4-FFF2-40B4-BE49-F238E27FC236}">
                <a16:creationId xmlns:a16="http://schemas.microsoft.com/office/drawing/2014/main" id="{4C1BBB24-75F2-495D-A8D1-50A02FB49394}"/>
              </a:ext>
            </a:extLst>
          </p:cNvPr>
          <p:cNvSpPr txBox="1"/>
          <p:nvPr/>
        </p:nvSpPr>
        <p:spPr>
          <a:xfrm>
            <a:off x="7399421" y="4138863"/>
            <a:ext cx="4314524" cy="2092881"/>
          </a:xfrm>
          <a:prstGeom prst="rect">
            <a:avLst/>
          </a:prstGeom>
          <a:solidFill>
            <a:schemeClr val="accent2"/>
          </a:solidFill>
        </p:spPr>
        <p:txBody>
          <a:bodyPr wrap="square">
            <a:spAutoFit/>
          </a:bodyPr>
          <a:lstStyle/>
          <a:p>
            <a:r>
              <a:rPr lang="en-US" b="1" dirty="0"/>
              <a:t>*Role of Community Mental Health Nurses</a:t>
            </a:r>
          </a:p>
          <a:p>
            <a:pPr>
              <a:buFont typeface="Arial" panose="020B0604020202020204" pitchFamily="34" charset="0"/>
              <a:buChar char="•"/>
            </a:pPr>
            <a:r>
              <a:rPr lang="en-US" sz="1600" dirty="0"/>
              <a:t>Conduct comprehensive assessments </a:t>
            </a:r>
          </a:p>
          <a:p>
            <a:pPr>
              <a:buFont typeface="Arial" panose="020B0604020202020204" pitchFamily="34" charset="0"/>
              <a:buChar char="•"/>
            </a:pPr>
            <a:r>
              <a:rPr lang="en-US" sz="1600" dirty="0"/>
              <a:t>Monitor medication adherence and side effects </a:t>
            </a:r>
          </a:p>
          <a:p>
            <a:pPr>
              <a:buFont typeface="Arial" panose="020B0604020202020204" pitchFamily="34" charset="0"/>
              <a:buChar char="•"/>
            </a:pPr>
            <a:r>
              <a:rPr lang="en-US" sz="1600" dirty="0"/>
              <a:t>Deliver psychoeducation </a:t>
            </a:r>
          </a:p>
          <a:p>
            <a:pPr>
              <a:buFont typeface="Arial" panose="020B0604020202020204" pitchFamily="34" charset="0"/>
              <a:buChar char="•"/>
            </a:pPr>
            <a:r>
              <a:rPr lang="en-US" sz="1600" dirty="0"/>
              <a:t>Coordinate multidisciplinary care </a:t>
            </a:r>
          </a:p>
          <a:p>
            <a:pPr>
              <a:buFont typeface="Arial" panose="020B0604020202020204" pitchFamily="34" charset="0"/>
              <a:buChar char="•"/>
            </a:pPr>
            <a:r>
              <a:rPr lang="en-US" sz="1600" dirty="0"/>
              <a:t>Support families and </a:t>
            </a:r>
            <a:r>
              <a:rPr lang="en-US" sz="1600" dirty="0" err="1"/>
              <a:t>carers</a:t>
            </a:r>
            <a:r>
              <a:rPr lang="en-US" sz="1600" dirty="0"/>
              <a:t> </a:t>
            </a:r>
          </a:p>
          <a:p>
            <a:pPr>
              <a:buFont typeface="Arial" panose="020B0604020202020204" pitchFamily="34" charset="0"/>
              <a:buChar char="•"/>
            </a:pPr>
            <a:r>
              <a:rPr lang="en-US" sz="1600" dirty="0"/>
              <a:t>Identify early warning signs of relapse </a:t>
            </a:r>
          </a:p>
          <a:p>
            <a:pPr>
              <a:buFont typeface="Arial" panose="020B0604020202020204" pitchFamily="34" charset="0"/>
              <a:buChar char="•"/>
            </a:pPr>
            <a:r>
              <a:rPr lang="en-US" sz="1600" dirty="0"/>
              <a:t>Facilitate </a:t>
            </a:r>
            <a:r>
              <a:rPr lang="en-US" sz="1600" dirty="0" err="1"/>
              <a:t>personalised</a:t>
            </a:r>
            <a:r>
              <a:rPr lang="en-US" sz="1600" dirty="0"/>
              <a:t> care planning </a:t>
            </a:r>
          </a:p>
        </p:txBody>
      </p:sp>
      <p:sp>
        <p:nvSpPr>
          <p:cNvPr id="13" name="TextBox 12">
            <a:extLst>
              <a:ext uri="{FF2B5EF4-FFF2-40B4-BE49-F238E27FC236}">
                <a16:creationId xmlns:a16="http://schemas.microsoft.com/office/drawing/2014/main" id="{52B091E9-F424-4C6F-A2F5-470B3083A14D}"/>
              </a:ext>
            </a:extLst>
          </p:cNvPr>
          <p:cNvSpPr txBox="1"/>
          <p:nvPr/>
        </p:nvSpPr>
        <p:spPr>
          <a:xfrm>
            <a:off x="902368" y="4692861"/>
            <a:ext cx="6256422" cy="1877437"/>
          </a:xfrm>
          <a:prstGeom prst="rect">
            <a:avLst/>
          </a:prstGeom>
          <a:solidFill>
            <a:schemeClr val="accent2"/>
          </a:solidFill>
        </p:spPr>
        <p:txBody>
          <a:bodyPr wrap="square">
            <a:spAutoFit/>
          </a:bodyPr>
          <a:lstStyle/>
          <a:p>
            <a:r>
              <a:rPr lang="en-US" b="1" dirty="0"/>
              <a:t>*Critical Evaluation</a:t>
            </a:r>
          </a:p>
          <a:p>
            <a:r>
              <a:rPr lang="en-US" sz="1600" dirty="0"/>
              <a:t>Traditional paternalistic models may limit patient autonomy. In contrast, co-productive care empowers individuals to participate in shared decision-making, improving engagement, self-management, treatment adherence and recovery outcomes. This aligns with NHS England's commitment to </a:t>
            </a:r>
            <a:r>
              <a:rPr lang="en-US" sz="1600" dirty="0" err="1"/>
              <a:t>personalised</a:t>
            </a:r>
            <a:r>
              <a:rPr lang="en-US" sz="1600" dirty="0"/>
              <a:t>, recovery-oriented mental health care</a:t>
            </a:r>
            <a:r>
              <a:rPr lang="en-US" dirty="0"/>
              <a:t>.</a:t>
            </a:r>
          </a:p>
        </p:txBody>
      </p:sp>
    </p:spTree>
    <p:extLst>
      <p:ext uri="{BB962C8B-B14F-4D97-AF65-F5344CB8AC3E}">
        <p14:creationId xmlns:p14="http://schemas.microsoft.com/office/powerpoint/2010/main" val="3353690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1AA57-A56F-47E9-BA82-A0C9CD2C996F}"/>
              </a:ext>
            </a:extLst>
          </p:cNvPr>
          <p:cNvSpPr>
            <a:spLocks noGrp="1"/>
          </p:cNvSpPr>
          <p:nvPr>
            <p:ph type="title"/>
          </p:nvPr>
        </p:nvSpPr>
        <p:spPr>
          <a:xfrm>
            <a:off x="1195938" y="108284"/>
            <a:ext cx="9872321" cy="1037227"/>
          </a:xfrm>
        </p:spPr>
        <p:txBody>
          <a:bodyPr>
            <a:noAutofit/>
          </a:bodyPr>
          <a:lstStyle/>
          <a:p>
            <a:r>
              <a:rPr lang="en-US" sz="3600" dirty="0"/>
              <a:t>Comprehensive Model of Personalised Care (NHS England)</a:t>
            </a:r>
            <a:endParaRPr lang="en-IN" sz="3600" dirty="0"/>
          </a:p>
        </p:txBody>
      </p:sp>
      <p:sp>
        <p:nvSpPr>
          <p:cNvPr id="5" name="TextBox 4">
            <a:extLst>
              <a:ext uri="{FF2B5EF4-FFF2-40B4-BE49-F238E27FC236}">
                <a16:creationId xmlns:a16="http://schemas.microsoft.com/office/drawing/2014/main" id="{CD71E9A1-5A14-4A28-8F00-85BF895BE7B0}"/>
              </a:ext>
            </a:extLst>
          </p:cNvPr>
          <p:cNvSpPr txBox="1"/>
          <p:nvPr/>
        </p:nvSpPr>
        <p:spPr>
          <a:xfrm>
            <a:off x="738738" y="1240515"/>
            <a:ext cx="8357136" cy="5509200"/>
          </a:xfrm>
          <a:prstGeom prst="rect">
            <a:avLst/>
          </a:prstGeom>
          <a:solidFill>
            <a:schemeClr val="accent2"/>
          </a:solidFill>
        </p:spPr>
        <p:txBody>
          <a:bodyPr wrap="square">
            <a:spAutoFit/>
          </a:bodyPr>
          <a:lstStyle/>
          <a:p>
            <a:r>
              <a:rPr lang="en-US" sz="1600" b="1" dirty="0"/>
              <a:t>Using Six Evidence-Based ComponentsPersonalised Care to Improve Outcomes in Bipolar Disorder</a:t>
            </a:r>
          </a:p>
          <a:p>
            <a:r>
              <a:rPr lang="en-US" sz="1600" dirty="0"/>
              <a:t>The </a:t>
            </a:r>
            <a:r>
              <a:rPr lang="en-US" sz="1600" b="1" dirty="0"/>
              <a:t>NHS Comprehensive Model for Personalised Care</a:t>
            </a:r>
            <a:r>
              <a:rPr lang="en-US" sz="1600" dirty="0"/>
              <a:t> aims to empower individuals to become active partners in managing their long-term condition.</a:t>
            </a:r>
          </a:p>
          <a:p>
            <a:endParaRPr lang="en-US" sz="1600" b="1" dirty="0"/>
          </a:p>
          <a:p>
            <a:r>
              <a:rPr lang="en-US" sz="1600" b="1" dirty="0"/>
              <a:t>1. Shared Decision-Making</a:t>
            </a:r>
          </a:p>
          <a:p>
            <a:pPr>
              <a:buFont typeface="Arial" panose="020B0604020202020204" pitchFamily="34" charset="0"/>
              <a:buChar char="•"/>
            </a:pPr>
            <a:r>
              <a:rPr lang="en-US" sz="1600" dirty="0"/>
              <a:t>Patients and clinicians jointly select treatment options. </a:t>
            </a:r>
          </a:p>
          <a:p>
            <a:pPr>
              <a:buFont typeface="Arial" panose="020B0604020202020204" pitchFamily="34" charset="0"/>
              <a:buChar char="•"/>
            </a:pPr>
            <a:r>
              <a:rPr lang="en-US" sz="1600" dirty="0"/>
              <a:t>Improves medication adherence and treatment satisfaction. </a:t>
            </a:r>
          </a:p>
          <a:p>
            <a:r>
              <a:rPr lang="en-US" sz="1600" b="1" dirty="0"/>
              <a:t>2. Personalised Care and Support Planning</a:t>
            </a:r>
          </a:p>
          <a:p>
            <a:pPr>
              <a:buFont typeface="Arial" panose="020B0604020202020204" pitchFamily="34" charset="0"/>
              <a:buChar char="•"/>
            </a:pPr>
            <a:r>
              <a:rPr lang="en-US" sz="1600" dirty="0"/>
              <a:t>Individualised recovery plans. </a:t>
            </a:r>
          </a:p>
          <a:p>
            <a:pPr>
              <a:buFont typeface="Arial" panose="020B0604020202020204" pitchFamily="34" charset="0"/>
              <a:buChar char="•"/>
            </a:pPr>
            <a:r>
              <a:rPr lang="en-US" sz="1600" dirty="0"/>
              <a:t>Includes relapse triggers, crisis contacts and long-term goals. </a:t>
            </a:r>
          </a:p>
          <a:p>
            <a:r>
              <a:rPr lang="en-US" sz="1600" b="1" dirty="0"/>
              <a:t>3. Enabling Choice</a:t>
            </a:r>
          </a:p>
          <a:p>
            <a:pPr>
              <a:buFont typeface="Arial" panose="020B0604020202020204" pitchFamily="34" charset="0"/>
              <a:buChar char="•"/>
            </a:pPr>
            <a:r>
              <a:rPr lang="en-US" sz="1600" dirty="0"/>
              <a:t>Choice of psychological therapies, medications and community services. </a:t>
            </a:r>
          </a:p>
          <a:p>
            <a:r>
              <a:rPr lang="en-US" sz="1600" b="1" dirty="0"/>
              <a:t>4. Supported Self-Management</a:t>
            </a:r>
          </a:p>
          <a:p>
            <a:pPr>
              <a:buFont typeface="Arial" panose="020B0604020202020204" pitchFamily="34" charset="0"/>
              <a:buChar char="•"/>
            </a:pPr>
            <a:r>
              <a:rPr lang="en-US" sz="1600" dirty="0"/>
              <a:t>Mood diaries and digital mood tracking. </a:t>
            </a:r>
          </a:p>
          <a:p>
            <a:pPr>
              <a:buFont typeface="Arial" panose="020B0604020202020204" pitchFamily="34" charset="0"/>
              <a:buChar char="•"/>
            </a:pPr>
            <a:r>
              <a:rPr lang="en-US" sz="1600" dirty="0"/>
              <a:t>Psychoeducation and relapse prevention strategies. </a:t>
            </a:r>
          </a:p>
          <a:p>
            <a:r>
              <a:rPr lang="en-US" sz="1600" b="1" dirty="0"/>
              <a:t>5. Social Prescribing &amp; Community-Based Support</a:t>
            </a:r>
          </a:p>
          <a:p>
            <a:pPr>
              <a:buFont typeface="Arial" panose="020B0604020202020204" pitchFamily="34" charset="0"/>
              <a:buChar char="•"/>
            </a:pPr>
            <a:r>
              <a:rPr lang="en-US" sz="1600" dirty="0"/>
              <a:t>Peer support groups. </a:t>
            </a:r>
          </a:p>
          <a:p>
            <a:pPr>
              <a:buFont typeface="Arial" panose="020B0604020202020204" pitchFamily="34" charset="0"/>
              <a:buChar char="•"/>
            </a:pPr>
            <a:r>
              <a:rPr lang="en-US" sz="1600" dirty="0"/>
              <a:t>Employment and housing support. </a:t>
            </a:r>
          </a:p>
          <a:p>
            <a:pPr>
              <a:buFont typeface="Arial" panose="020B0604020202020204" pitchFamily="34" charset="0"/>
              <a:buChar char="•"/>
            </a:pPr>
            <a:r>
              <a:rPr lang="en-US" sz="1600" dirty="0"/>
              <a:t>Exercise and wellbeing programmes. </a:t>
            </a:r>
          </a:p>
          <a:p>
            <a:r>
              <a:rPr lang="en-US" sz="1600" b="1" dirty="0"/>
              <a:t>6. Personal Health Budgets (where eligible)</a:t>
            </a:r>
          </a:p>
          <a:p>
            <a:pPr>
              <a:buFont typeface="Arial" panose="020B0604020202020204" pitchFamily="34" charset="0"/>
              <a:buChar char="•"/>
            </a:pPr>
            <a:r>
              <a:rPr lang="en-US" sz="1600" dirty="0"/>
              <a:t>Enables people with complex needs to tailor aspects of their care.                     </a:t>
            </a:r>
            <a:r>
              <a:rPr lang="en-US" sz="1100" dirty="0"/>
              <a:t>(NHS,England,2022)</a:t>
            </a:r>
          </a:p>
        </p:txBody>
      </p:sp>
      <p:sp>
        <p:nvSpPr>
          <p:cNvPr id="7" name="TextBox 6">
            <a:extLst>
              <a:ext uri="{FF2B5EF4-FFF2-40B4-BE49-F238E27FC236}">
                <a16:creationId xmlns:a16="http://schemas.microsoft.com/office/drawing/2014/main" id="{A1859539-65E6-4CA3-9AFC-9FABE085A99A}"/>
              </a:ext>
            </a:extLst>
          </p:cNvPr>
          <p:cNvSpPr txBox="1"/>
          <p:nvPr/>
        </p:nvSpPr>
        <p:spPr>
          <a:xfrm>
            <a:off x="9234081" y="1271292"/>
            <a:ext cx="2525029" cy="5478423"/>
          </a:xfrm>
          <a:prstGeom prst="rect">
            <a:avLst/>
          </a:prstGeom>
          <a:solidFill>
            <a:schemeClr val="accent2"/>
          </a:solidFill>
        </p:spPr>
        <p:txBody>
          <a:bodyPr wrap="square">
            <a:spAutoFit/>
          </a:bodyPr>
          <a:lstStyle/>
          <a:p>
            <a:r>
              <a:rPr lang="en-US" sz="1400" b="1" dirty="0"/>
              <a:t>*Evidence</a:t>
            </a:r>
          </a:p>
          <a:p>
            <a:pPr>
              <a:buFont typeface="Arial" panose="020B0604020202020204" pitchFamily="34" charset="0"/>
              <a:buChar char="•"/>
            </a:pPr>
            <a:r>
              <a:rPr lang="en-US" sz="1400" dirty="0"/>
              <a:t>NHS England estimates that </a:t>
            </a:r>
            <a:r>
              <a:rPr lang="en-US" sz="1400" b="1" dirty="0"/>
              <a:t>2.5 million people</a:t>
            </a:r>
            <a:r>
              <a:rPr lang="en-US" sz="1400" dirty="0"/>
              <a:t> in England have benefited from personalized care approaches across health services.  </a:t>
            </a:r>
          </a:p>
          <a:p>
            <a:r>
              <a:rPr lang="en-US" sz="1100" dirty="0"/>
              <a:t>                              (NHS, England,2019)</a:t>
            </a:r>
          </a:p>
          <a:p>
            <a:r>
              <a:rPr lang="en-US" sz="1400" dirty="0"/>
              <a:t>*Shared decision-making has been associated with </a:t>
            </a:r>
            <a:r>
              <a:rPr lang="en-US" sz="1400" b="1" dirty="0"/>
              <a:t>higher treatment adherence</a:t>
            </a:r>
            <a:r>
              <a:rPr lang="en-US" sz="1400" dirty="0"/>
              <a:t> and improved patient-reported outcomes in long-term conditions.</a:t>
            </a:r>
          </a:p>
          <a:p>
            <a:r>
              <a:rPr lang="en-US" sz="1400" dirty="0"/>
              <a:t> </a:t>
            </a:r>
          </a:p>
          <a:p>
            <a:r>
              <a:rPr lang="en-US" sz="1400" b="1" dirty="0"/>
              <a:t>*Critical Evaluation</a:t>
            </a:r>
          </a:p>
          <a:p>
            <a:r>
              <a:rPr lang="en-US" sz="1400" dirty="0"/>
              <a:t>Personalised care shifts bipolar management from clinician-led treatment to recovery-oriented partnership. However, implementation varies across NHS regions because of workforce pressures and unequal access to specialist mental health services.     </a:t>
            </a:r>
          </a:p>
        </p:txBody>
      </p:sp>
    </p:spTree>
    <p:extLst>
      <p:ext uri="{BB962C8B-B14F-4D97-AF65-F5344CB8AC3E}">
        <p14:creationId xmlns:p14="http://schemas.microsoft.com/office/powerpoint/2010/main" val="26801947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89D56-9C67-4401-94A8-7CAE1F079540}"/>
              </a:ext>
            </a:extLst>
          </p:cNvPr>
          <p:cNvSpPr>
            <a:spLocks noGrp="1"/>
          </p:cNvSpPr>
          <p:nvPr>
            <p:ph type="title"/>
          </p:nvPr>
        </p:nvSpPr>
        <p:spPr>
          <a:xfrm>
            <a:off x="822960" y="166037"/>
            <a:ext cx="9601200" cy="875626"/>
          </a:xfrm>
        </p:spPr>
        <p:txBody>
          <a:bodyPr>
            <a:normAutofit/>
          </a:bodyPr>
          <a:lstStyle/>
          <a:p>
            <a:r>
              <a:rPr lang="en-US" sz="4000" dirty="0"/>
              <a:t>Co-Production: Skills, Values and Behavior's</a:t>
            </a:r>
            <a:endParaRPr lang="en-IN" sz="4000" dirty="0"/>
          </a:p>
        </p:txBody>
      </p:sp>
      <p:sp>
        <p:nvSpPr>
          <p:cNvPr id="5" name="TextBox 4">
            <a:extLst>
              <a:ext uri="{FF2B5EF4-FFF2-40B4-BE49-F238E27FC236}">
                <a16:creationId xmlns:a16="http://schemas.microsoft.com/office/drawing/2014/main" id="{BD08ED5A-13B2-49FB-BE21-9DE2F9464891}"/>
              </a:ext>
            </a:extLst>
          </p:cNvPr>
          <p:cNvSpPr txBox="1"/>
          <p:nvPr/>
        </p:nvSpPr>
        <p:spPr>
          <a:xfrm>
            <a:off x="1011578" y="1541404"/>
            <a:ext cx="10292817" cy="5078313"/>
          </a:xfrm>
          <a:prstGeom prst="rect">
            <a:avLst/>
          </a:prstGeom>
          <a:solidFill>
            <a:schemeClr val="accent2"/>
          </a:solidFill>
        </p:spPr>
        <p:txBody>
          <a:bodyPr wrap="square">
            <a:spAutoFit/>
          </a:bodyPr>
          <a:lstStyle/>
          <a:p>
            <a:r>
              <a:rPr lang="en-US" b="1" dirty="0"/>
              <a:t>*Delivering Co-Productive Care for Bipolar Disorder</a:t>
            </a:r>
          </a:p>
          <a:p>
            <a:r>
              <a:rPr lang="en-US" dirty="0"/>
              <a:t>Co-production means service users, families and professionals work together as equal partners in planning, delivering and evaluating care.</a:t>
            </a:r>
          </a:p>
          <a:p>
            <a:endParaRPr lang="en-US" dirty="0"/>
          </a:p>
          <a:p>
            <a:r>
              <a:rPr lang="en-US" b="1" dirty="0"/>
              <a:t>*Essential Skills</a:t>
            </a:r>
          </a:p>
          <a:p>
            <a:pPr>
              <a:buFont typeface="Arial" panose="020B0604020202020204" pitchFamily="34" charset="0"/>
              <a:buChar char="•"/>
            </a:pPr>
            <a:r>
              <a:rPr lang="en-US" dirty="0"/>
              <a:t>Comprehensive mental health assessment. </a:t>
            </a:r>
          </a:p>
          <a:p>
            <a:pPr>
              <a:buFont typeface="Arial" panose="020B0604020202020204" pitchFamily="34" charset="0"/>
              <a:buChar char="•"/>
            </a:pPr>
            <a:r>
              <a:rPr lang="en-US" dirty="0"/>
              <a:t>Risk assessment and suicide prevention. </a:t>
            </a:r>
          </a:p>
          <a:p>
            <a:pPr>
              <a:buFont typeface="Arial" panose="020B0604020202020204" pitchFamily="34" charset="0"/>
              <a:buChar char="•"/>
            </a:pPr>
            <a:r>
              <a:rPr lang="en-US" dirty="0"/>
              <a:t>Active listening. </a:t>
            </a:r>
          </a:p>
          <a:p>
            <a:pPr>
              <a:buFont typeface="Arial" panose="020B0604020202020204" pitchFamily="34" charset="0"/>
              <a:buChar char="•"/>
            </a:pPr>
            <a:r>
              <a:rPr lang="en-US" dirty="0"/>
              <a:t>Shared decision-making. </a:t>
            </a:r>
          </a:p>
          <a:p>
            <a:pPr>
              <a:buFont typeface="Arial" panose="020B0604020202020204" pitchFamily="34" charset="0"/>
              <a:buChar char="•"/>
            </a:pPr>
            <a:r>
              <a:rPr lang="en-US" dirty="0"/>
              <a:t>Motivational interviewing. </a:t>
            </a:r>
          </a:p>
          <a:p>
            <a:pPr>
              <a:buFont typeface="Arial" panose="020B0604020202020204" pitchFamily="34" charset="0"/>
              <a:buChar char="•"/>
            </a:pPr>
            <a:r>
              <a:rPr lang="en-US" dirty="0"/>
              <a:t>Therapeutic communication. </a:t>
            </a:r>
          </a:p>
          <a:p>
            <a:r>
              <a:rPr lang="en-US" b="1" dirty="0"/>
              <a:t>*Professional Values</a:t>
            </a:r>
          </a:p>
          <a:p>
            <a:pPr>
              <a:buFont typeface="Arial" panose="020B0604020202020204" pitchFamily="34" charset="0"/>
              <a:buChar char="•"/>
            </a:pPr>
            <a:r>
              <a:rPr lang="en-US" dirty="0"/>
              <a:t>Respect. </a:t>
            </a:r>
          </a:p>
          <a:p>
            <a:pPr>
              <a:buFont typeface="Arial" panose="020B0604020202020204" pitchFamily="34" charset="0"/>
              <a:buChar char="•"/>
            </a:pPr>
            <a:r>
              <a:rPr lang="en-US" dirty="0"/>
              <a:t>Compassion. </a:t>
            </a:r>
          </a:p>
          <a:p>
            <a:pPr>
              <a:buFont typeface="Arial" panose="020B0604020202020204" pitchFamily="34" charset="0"/>
              <a:buChar char="•"/>
            </a:pPr>
            <a:r>
              <a:rPr lang="en-US" dirty="0"/>
              <a:t>Dignity. </a:t>
            </a:r>
          </a:p>
          <a:p>
            <a:pPr>
              <a:buFont typeface="Arial" panose="020B0604020202020204" pitchFamily="34" charset="0"/>
              <a:buChar char="•"/>
            </a:pPr>
            <a:r>
              <a:rPr lang="en-US" dirty="0"/>
              <a:t>Recovery-focused practice. </a:t>
            </a:r>
          </a:p>
          <a:p>
            <a:pPr>
              <a:buFont typeface="Arial" panose="020B0604020202020204" pitchFamily="34" charset="0"/>
              <a:buChar char="•"/>
            </a:pPr>
            <a:r>
              <a:rPr lang="en-US" dirty="0"/>
              <a:t>Cultural competence. </a:t>
            </a:r>
          </a:p>
          <a:p>
            <a:pPr>
              <a:buFont typeface="Arial" panose="020B0604020202020204" pitchFamily="34" charset="0"/>
              <a:buChar char="•"/>
            </a:pPr>
            <a:r>
              <a:rPr lang="en-US" dirty="0"/>
              <a:t>Equity.</a:t>
            </a:r>
          </a:p>
        </p:txBody>
      </p:sp>
    </p:spTree>
    <p:extLst>
      <p:ext uri="{BB962C8B-B14F-4D97-AF65-F5344CB8AC3E}">
        <p14:creationId xmlns:p14="http://schemas.microsoft.com/office/powerpoint/2010/main" val="1002396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F7861-DB7F-44E5-85A2-AA745AAF1174}"/>
              </a:ext>
            </a:extLst>
          </p:cNvPr>
          <p:cNvSpPr>
            <a:spLocks noGrp="1"/>
          </p:cNvSpPr>
          <p:nvPr>
            <p:ph type="title"/>
          </p:nvPr>
        </p:nvSpPr>
        <p:spPr>
          <a:xfrm>
            <a:off x="1260231" y="223575"/>
            <a:ext cx="9601200" cy="474785"/>
          </a:xfrm>
        </p:spPr>
        <p:txBody>
          <a:bodyPr>
            <a:noAutofit/>
          </a:bodyPr>
          <a:lstStyle/>
          <a:p>
            <a:r>
              <a:rPr lang="en-IN" sz="3600" dirty="0"/>
              <a:t>Continue…</a:t>
            </a:r>
          </a:p>
        </p:txBody>
      </p:sp>
      <p:sp>
        <p:nvSpPr>
          <p:cNvPr id="5" name="TextBox 4">
            <a:extLst>
              <a:ext uri="{FF2B5EF4-FFF2-40B4-BE49-F238E27FC236}">
                <a16:creationId xmlns:a16="http://schemas.microsoft.com/office/drawing/2014/main" id="{16B075DF-0D8F-4961-BA9E-8F72FE6A41E8}"/>
              </a:ext>
            </a:extLst>
          </p:cNvPr>
          <p:cNvSpPr txBox="1"/>
          <p:nvPr/>
        </p:nvSpPr>
        <p:spPr>
          <a:xfrm>
            <a:off x="1004835" y="808252"/>
            <a:ext cx="10734179" cy="5909310"/>
          </a:xfrm>
          <a:prstGeom prst="rect">
            <a:avLst/>
          </a:prstGeom>
          <a:solidFill>
            <a:schemeClr val="accent2"/>
          </a:solidFill>
        </p:spPr>
        <p:txBody>
          <a:bodyPr wrap="square">
            <a:spAutoFit/>
          </a:bodyPr>
          <a:lstStyle/>
          <a:p>
            <a:r>
              <a:rPr lang="en-US" b="1" dirty="0"/>
              <a:t>*Professional </a:t>
            </a:r>
            <a:r>
              <a:rPr lang="en-US" b="1" dirty="0" err="1"/>
              <a:t>Behaviours</a:t>
            </a:r>
            <a:endParaRPr lang="en-US" b="1" dirty="0"/>
          </a:p>
          <a:p>
            <a:pPr>
              <a:buFont typeface="Arial" panose="020B0604020202020204" pitchFamily="34" charset="0"/>
              <a:buChar char="•"/>
            </a:pPr>
            <a:r>
              <a:rPr lang="en-US" dirty="0"/>
              <a:t>Advocacy. </a:t>
            </a:r>
          </a:p>
          <a:p>
            <a:pPr>
              <a:buFont typeface="Arial" panose="020B0604020202020204" pitchFamily="34" charset="0"/>
              <a:buChar char="•"/>
            </a:pPr>
            <a:r>
              <a:rPr lang="en-US" dirty="0"/>
              <a:t>Accountability. </a:t>
            </a:r>
          </a:p>
          <a:p>
            <a:pPr>
              <a:buFont typeface="Arial" panose="020B0604020202020204" pitchFamily="34" charset="0"/>
              <a:buChar char="•"/>
            </a:pPr>
            <a:r>
              <a:rPr lang="en-US" dirty="0"/>
              <a:t>Collaborative working. </a:t>
            </a:r>
          </a:p>
          <a:p>
            <a:pPr>
              <a:buFont typeface="Arial" panose="020B0604020202020204" pitchFamily="34" charset="0"/>
              <a:buChar char="•"/>
            </a:pPr>
            <a:r>
              <a:rPr lang="en-US" dirty="0"/>
              <a:t>Reflective practice. </a:t>
            </a:r>
          </a:p>
          <a:p>
            <a:pPr>
              <a:buFont typeface="Arial" panose="020B0604020202020204" pitchFamily="34" charset="0"/>
              <a:buChar char="•"/>
            </a:pPr>
            <a:r>
              <a:rPr lang="en-US" dirty="0"/>
              <a:t>Professional integrity. </a:t>
            </a:r>
          </a:p>
          <a:p>
            <a:r>
              <a:rPr lang="en-US" b="1" dirty="0"/>
              <a:t>*Role of Community Mental Health Nurses</a:t>
            </a:r>
          </a:p>
          <a:p>
            <a:pPr>
              <a:buFont typeface="Arial" panose="020B0604020202020204" pitchFamily="34" charset="0"/>
              <a:buChar char="•"/>
            </a:pPr>
            <a:r>
              <a:rPr lang="en-US" dirty="0"/>
              <a:t>Coordinate multidisciplinary care. </a:t>
            </a:r>
          </a:p>
          <a:p>
            <a:pPr>
              <a:buFont typeface="Arial" panose="020B0604020202020204" pitchFamily="34" charset="0"/>
              <a:buChar char="•"/>
            </a:pPr>
            <a:r>
              <a:rPr lang="en-US" dirty="0"/>
              <a:t>Monitor medication adherence and side effects. </a:t>
            </a:r>
          </a:p>
          <a:p>
            <a:pPr>
              <a:buFont typeface="Arial" panose="020B0604020202020204" pitchFamily="34" charset="0"/>
              <a:buChar char="•"/>
            </a:pPr>
            <a:r>
              <a:rPr lang="en-US" dirty="0"/>
              <a:t>Deliver psychoeducation. </a:t>
            </a:r>
          </a:p>
          <a:p>
            <a:pPr>
              <a:buFont typeface="Arial" panose="020B0604020202020204" pitchFamily="34" charset="0"/>
              <a:buChar char="•"/>
            </a:pPr>
            <a:r>
              <a:rPr lang="en-US" dirty="0"/>
              <a:t>Identify early signs of relapse. </a:t>
            </a:r>
          </a:p>
          <a:p>
            <a:pPr>
              <a:buFont typeface="Arial" panose="020B0604020202020204" pitchFamily="34" charset="0"/>
              <a:buChar char="•"/>
            </a:pPr>
            <a:r>
              <a:rPr lang="en-US" dirty="0"/>
              <a:t>Support </a:t>
            </a:r>
            <a:r>
              <a:rPr lang="en-US" dirty="0" err="1"/>
              <a:t>carers</a:t>
            </a:r>
            <a:r>
              <a:rPr lang="en-US" dirty="0"/>
              <a:t> and families. </a:t>
            </a:r>
          </a:p>
          <a:p>
            <a:pPr>
              <a:buFont typeface="Arial" panose="020B0604020202020204" pitchFamily="34" charset="0"/>
              <a:buChar char="•"/>
            </a:pPr>
            <a:r>
              <a:rPr lang="en-US" dirty="0"/>
              <a:t>Facilitate crisis planning</a:t>
            </a:r>
            <a:r>
              <a:rPr lang="en-US" sz="1600" dirty="0"/>
              <a:t>. </a:t>
            </a:r>
          </a:p>
          <a:p>
            <a:r>
              <a:rPr lang="en-US" b="1" dirty="0"/>
              <a:t>*Statistics</a:t>
            </a:r>
          </a:p>
          <a:p>
            <a:pPr>
              <a:buFont typeface="Arial" panose="020B0604020202020204" pitchFamily="34" charset="0"/>
              <a:buChar char="•"/>
            </a:pPr>
            <a:r>
              <a:rPr lang="en-US" dirty="0"/>
              <a:t>Around </a:t>
            </a:r>
            <a:r>
              <a:rPr lang="en-US" b="1" dirty="0"/>
              <a:t>50%</a:t>
            </a:r>
            <a:r>
              <a:rPr lang="en-US" dirty="0"/>
              <a:t> of people living with severe mental illness report experiencing stigma or discrimination, which can reduce engagement with services. </a:t>
            </a:r>
          </a:p>
          <a:p>
            <a:pPr>
              <a:buFont typeface="Arial" panose="020B0604020202020204" pitchFamily="34" charset="0"/>
              <a:buChar char="•"/>
            </a:pPr>
            <a:r>
              <a:rPr lang="en-US" dirty="0"/>
              <a:t>Strong therapeutic relationships are associated with improved treatment adherence and reduced relapse. </a:t>
            </a:r>
          </a:p>
          <a:p>
            <a:r>
              <a:rPr lang="en-US" b="1" dirty="0"/>
              <a:t>Critical Evaluation</a:t>
            </a:r>
          </a:p>
          <a:p>
            <a:r>
              <a:rPr lang="en-US" dirty="0"/>
              <a:t>Traditional paternalistic models may reduce patient autonomy. Co-production promotes empowerment, self-efficacy and long-term engagement, which are essential for a chronic relapsing condition such as bipolar disorder</a:t>
            </a:r>
            <a:r>
              <a:rPr lang="en-US" sz="1600" dirty="0"/>
              <a:t>                                                                                                                                                                  </a:t>
            </a:r>
            <a:r>
              <a:rPr lang="en-US" sz="1100" dirty="0"/>
              <a:t>(Sturt,2016)</a:t>
            </a:r>
          </a:p>
        </p:txBody>
      </p:sp>
    </p:spTree>
    <p:extLst>
      <p:ext uri="{BB962C8B-B14F-4D97-AF65-F5344CB8AC3E}">
        <p14:creationId xmlns:p14="http://schemas.microsoft.com/office/powerpoint/2010/main" val="3477760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67DDC-5B30-4E7F-891F-B74AB80A23FB}"/>
              </a:ext>
            </a:extLst>
          </p:cNvPr>
          <p:cNvSpPr>
            <a:spLocks noGrp="1"/>
          </p:cNvSpPr>
          <p:nvPr>
            <p:ph type="title"/>
          </p:nvPr>
        </p:nvSpPr>
        <p:spPr>
          <a:xfrm>
            <a:off x="778381" y="-1"/>
            <a:ext cx="9601200" cy="310477"/>
          </a:xfrm>
        </p:spPr>
        <p:txBody>
          <a:bodyPr>
            <a:normAutofit fontScale="90000"/>
          </a:bodyPr>
          <a:lstStyle/>
          <a:p>
            <a:r>
              <a:rPr lang="en-US" sz="2000" b="1" dirty="0"/>
              <a:t>Recommendations for Improving Bipolar Care in the UK</a:t>
            </a:r>
            <a:endParaRPr lang="en-IN" sz="2000" b="1" dirty="0"/>
          </a:p>
        </p:txBody>
      </p:sp>
      <p:sp>
        <p:nvSpPr>
          <p:cNvPr id="7" name="TextBox 6">
            <a:extLst>
              <a:ext uri="{FF2B5EF4-FFF2-40B4-BE49-F238E27FC236}">
                <a16:creationId xmlns:a16="http://schemas.microsoft.com/office/drawing/2014/main" id="{2DEEC92E-14E2-43E9-BAED-D537894C63BD}"/>
              </a:ext>
            </a:extLst>
          </p:cNvPr>
          <p:cNvSpPr txBox="1"/>
          <p:nvPr/>
        </p:nvSpPr>
        <p:spPr>
          <a:xfrm>
            <a:off x="813295" y="310476"/>
            <a:ext cx="11103429" cy="6494085"/>
          </a:xfrm>
          <a:prstGeom prst="rect">
            <a:avLst/>
          </a:prstGeom>
          <a:solidFill>
            <a:schemeClr val="accent2"/>
          </a:solidFill>
        </p:spPr>
        <p:txBody>
          <a:bodyPr wrap="square">
            <a:spAutoFit/>
          </a:bodyPr>
          <a:lstStyle/>
          <a:p>
            <a:r>
              <a:rPr lang="en-US" sz="1600" b="1" dirty="0"/>
              <a:t>Evidence-Based Recommendations</a:t>
            </a:r>
          </a:p>
          <a:p>
            <a:r>
              <a:rPr lang="en-US" sz="1600" b="1" dirty="0"/>
              <a:t>1. Earlier Diagnosis</a:t>
            </a:r>
          </a:p>
          <a:p>
            <a:pPr>
              <a:buFont typeface="Arial" panose="020B0604020202020204" pitchFamily="34" charset="0"/>
              <a:buChar char="•"/>
            </a:pPr>
            <a:r>
              <a:rPr lang="en-US" sz="1600" dirty="0"/>
              <a:t>Increase screening in primary care. </a:t>
            </a:r>
          </a:p>
          <a:p>
            <a:pPr>
              <a:buFont typeface="Arial" panose="020B0604020202020204" pitchFamily="34" charset="0"/>
              <a:buChar char="•"/>
            </a:pPr>
            <a:r>
              <a:rPr lang="en-US" sz="1600" dirty="0"/>
              <a:t>Improve recognition of hypomania. </a:t>
            </a:r>
          </a:p>
          <a:p>
            <a:pPr>
              <a:buFont typeface="Arial" panose="020B0604020202020204" pitchFamily="34" charset="0"/>
              <a:buChar char="•"/>
            </a:pPr>
            <a:r>
              <a:rPr lang="en-US" sz="1600" dirty="0"/>
              <a:t>Reduce diagnostic delays. </a:t>
            </a:r>
          </a:p>
          <a:p>
            <a:r>
              <a:rPr lang="en-US" sz="1600" b="1" dirty="0"/>
              <a:t>2. Expand Psychological Services</a:t>
            </a:r>
          </a:p>
          <a:p>
            <a:pPr>
              <a:buFont typeface="Arial" panose="020B0604020202020204" pitchFamily="34" charset="0"/>
              <a:buChar char="•"/>
            </a:pPr>
            <a:r>
              <a:rPr lang="en-US" sz="1600" dirty="0"/>
              <a:t>Reduce waiting times for CBT and Family Therapy. </a:t>
            </a:r>
          </a:p>
          <a:p>
            <a:pPr>
              <a:buFont typeface="Arial" panose="020B0604020202020204" pitchFamily="34" charset="0"/>
              <a:buChar char="•"/>
            </a:pPr>
            <a:r>
              <a:rPr lang="en-US" sz="1600" dirty="0"/>
              <a:t>Increase access through Community Mental Health Teams. </a:t>
            </a:r>
          </a:p>
          <a:p>
            <a:r>
              <a:rPr lang="en-US" sz="1600" b="1" dirty="0"/>
              <a:t>3. Strengthen Physical Health Monitoring</a:t>
            </a:r>
          </a:p>
          <a:p>
            <a:pPr>
              <a:buFont typeface="Arial" panose="020B0604020202020204" pitchFamily="34" charset="0"/>
              <a:buChar char="•"/>
            </a:pPr>
            <a:r>
              <a:rPr lang="en-US" sz="1600" dirty="0"/>
              <a:t>Annual cardiovascular and metabolic screening. </a:t>
            </a:r>
          </a:p>
          <a:p>
            <a:pPr>
              <a:buFont typeface="Arial" panose="020B0604020202020204" pitchFamily="34" charset="0"/>
              <a:buChar char="•"/>
            </a:pPr>
            <a:r>
              <a:rPr lang="en-US" sz="1600" dirty="0"/>
              <a:t>Routine monitoring of lithium, thyroid and renal function. </a:t>
            </a:r>
          </a:p>
          <a:p>
            <a:r>
              <a:rPr lang="en-US" sz="1600" b="1" dirty="0"/>
              <a:t>4. Digital Innovation</a:t>
            </a:r>
          </a:p>
          <a:p>
            <a:pPr>
              <a:buFont typeface="Arial" panose="020B0604020202020204" pitchFamily="34" charset="0"/>
              <a:buChar char="•"/>
            </a:pPr>
            <a:r>
              <a:rPr lang="en-US" sz="1600" dirty="0"/>
              <a:t>NHS-approved mood monitoring applications. </a:t>
            </a:r>
          </a:p>
          <a:p>
            <a:pPr>
              <a:buFont typeface="Arial" panose="020B0604020202020204" pitchFamily="34" charset="0"/>
              <a:buChar char="•"/>
            </a:pPr>
            <a:r>
              <a:rPr lang="en-US" sz="1600" dirty="0"/>
              <a:t>Remote consultations. </a:t>
            </a:r>
          </a:p>
          <a:p>
            <a:pPr>
              <a:buFont typeface="Arial" panose="020B0604020202020204" pitchFamily="34" charset="0"/>
              <a:buChar char="•"/>
            </a:pPr>
            <a:r>
              <a:rPr lang="en-US" sz="1600" dirty="0"/>
              <a:t>Digital relapse alerts. </a:t>
            </a:r>
          </a:p>
          <a:p>
            <a:r>
              <a:rPr lang="en-US" sz="1600" b="1" dirty="0"/>
              <a:t>5. Improve Public Awareness</a:t>
            </a:r>
          </a:p>
          <a:p>
            <a:pPr>
              <a:buFont typeface="Arial" panose="020B0604020202020204" pitchFamily="34" charset="0"/>
              <a:buChar char="•"/>
            </a:pPr>
            <a:r>
              <a:rPr lang="en-US" sz="1600" dirty="0"/>
              <a:t>National anti-stigma campaigns. </a:t>
            </a:r>
          </a:p>
          <a:p>
            <a:pPr>
              <a:buFont typeface="Arial" panose="020B0604020202020204" pitchFamily="34" charset="0"/>
              <a:buChar char="•"/>
            </a:pPr>
            <a:r>
              <a:rPr lang="en-US" sz="1600" dirty="0"/>
              <a:t>Mental health education in schools and workplaces. </a:t>
            </a:r>
          </a:p>
          <a:p>
            <a:r>
              <a:rPr lang="en-US" sz="1600" b="1" dirty="0"/>
              <a:t>6. Invest in Community Services</a:t>
            </a:r>
          </a:p>
          <a:p>
            <a:pPr>
              <a:buFont typeface="Arial" panose="020B0604020202020204" pitchFamily="34" charset="0"/>
              <a:buChar char="•"/>
            </a:pPr>
            <a:r>
              <a:rPr lang="en-US" sz="1600" dirty="0"/>
              <a:t>Increase Community Mental Health Nurses. </a:t>
            </a:r>
          </a:p>
          <a:p>
            <a:pPr>
              <a:buFont typeface="Arial" panose="020B0604020202020204" pitchFamily="34" charset="0"/>
              <a:buChar char="•"/>
            </a:pPr>
            <a:r>
              <a:rPr lang="en-US" sz="1600" dirty="0"/>
              <a:t>Expand crisis resolution teams. </a:t>
            </a:r>
          </a:p>
          <a:p>
            <a:pPr>
              <a:buFont typeface="Arial" panose="020B0604020202020204" pitchFamily="34" charset="0"/>
              <a:buChar char="•"/>
            </a:pPr>
            <a:r>
              <a:rPr lang="en-US" sz="1600" dirty="0"/>
              <a:t>Improve continuity of care. </a:t>
            </a:r>
          </a:p>
          <a:p>
            <a:r>
              <a:rPr lang="en-US" sz="1600" b="1" dirty="0"/>
              <a:t>Supporting Evidence</a:t>
            </a:r>
          </a:p>
          <a:p>
            <a:pPr>
              <a:buFont typeface="Arial" panose="020B0604020202020204" pitchFamily="34" charset="0"/>
              <a:buChar char="•"/>
            </a:pPr>
            <a:r>
              <a:rPr lang="en-US" sz="1600" dirty="0"/>
              <a:t>Mental health problems account for approximately </a:t>
            </a:r>
            <a:r>
              <a:rPr lang="en-US" sz="1600" b="1" dirty="0"/>
              <a:t>23% of the total burden of disease</a:t>
            </a:r>
            <a:r>
              <a:rPr lang="en-US" sz="1600" dirty="0"/>
              <a:t> in the UK. </a:t>
            </a:r>
          </a:p>
          <a:p>
            <a:pPr>
              <a:buFont typeface="Arial" panose="020B0604020202020204" pitchFamily="34" charset="0"/>
              <a:buChar char="•"/>
            </a:pPr>
            <a:r>
              <a:rPr lang="en-US" sz="1600" dirty="0"/>
              <a:t>Community-based mental health services reduce avoidable hospital admissions and support long-term recovery.</a:t>
            </a:r>
          </a:p>
          <a:p>
            <a:r>
              <a:rPr lang="en-US" sz="1600" dirty="0"/>
              <a:t>                                                                                                                                 </a:t>
            </a:r>
            <a:r>
              <a:rPr lang="en-US" sz="1100" dirty="0"/>
              <a:t>(The cost of diagnosed mental health conditions statistics,2022)</a:t>
            </a:r>
          </a:p>
        </p:txBody>
      </p:sp>
    </p:spTree>
    <p:extLst>
      <p:ext uri="{BB962C8B-B14F-4D97-AF65-F5344CB8AC3E}">
        <p14:creationId xmlns:p14="http://schemas.microsoft.com/office/powerpoint/2010/main" val="3242616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A2A2B-6084-458B-897E-9B893E611D4C}"/>
              </a:ext>
            </a:extLst>
          </p:cNvPr>
          <p:cNvSpPr>
            <a:spLocks noGrp="1"/>
          </p:cNvSpPr>
          <p:nvPr>
            <p:ph type="title"/>
          </p:nvPr>
        </p:nvSpPr>
        <p:spPr/>
        <p:txBody>
          <a:bodyPr/>
          <a:lstStyle/>
          <a:p>
            <a:r>
              <a:rPr lang="en-IN" dirty="0"/>
              <a:t>Conclusion</a:t>
            </a:r>
          </a:p>
        </p:txBody>
      </p:sp>
      <p:sp>
        <p:nvSpPr>
          <p:cNvPr id="3" name="Content Placeholder 2">
            <a:extLst>
              <a:ext uri="{FF2B5EF4-FFF2-40B4-BE49-F238E27FC236}">
                <a16:creationId xmlns:a16="http://schemas.microsoft.com/office/drawing/2014/main" id="{646BFC8D-FA3F-4662-8FF3-3CE0F64F6FD9}"/>
              </a:ext>
            </a:extLst>
          </p:cNvPr>
          <p:cNvSpPr>
            <a:spLocks noGrp="1"/>
          </p:cNvSpPr>
          <p:nvPr>
            <p:ph idx="1"/>
          </p:nvPr>
        </p:nvSpPr>
        <p:spPr/>
        <p:txBody>
          <a:bodyPr>
            <a:normAutofit fontScale="85000" lnSpcReduction="10000"/>
          </a:bodyPr>
          <a:lstStyle/>
          <a:p>
            <a:r>
              <a:rPr lang="en-US" b="1" dirty="0"/>
              <a:t>Key Messages</a:t>
            </a:r>
          </a:p>
          <a:p>
            <a:pPr>
              <a:buFont typeface="Arial" panose="020B0604020202020204" pitchFamily="34" charset="0"/>
              <a:buChar char="•"/>
            </a:pPr>
            <a:r>
              <a:rPr lang="en-US" dirty="0"/>
              <a:t>Bipolar Mood Disorder is a lifelong, recurrent mental health condition affecting approximately </a:t>
            </a:r>
            <a:r>
              <a:rPr lang="en-US" b="1" dirty="0"/>
              <a:t>1–2%</a:t>
            </a:r>
            <a:r>
              <a:rPr lang="en-US" dirty="0"/>
              <a:t> of the UK population. </a:t>
            </a:r>
          </a:p>
          <a:p>
            <a:pPr>
              <a:buFont typeface="Arial" panose="020B0604020202020204" pitchFamily="34" charset="0"/>
              <a:buChar char="•"/>
            </a:pPr>
            <a:r>
              <a:rPr lang="en-US" dirty="0"/>
              <a:t>Early diagnosis using structured assessment reduces misdiagnosis and supports timely treatment. </a:t>
            </a:r>
          </a:p>
          <a:p>
            <a:pPr>
              <a:buFont typeface="Arial" panose="020B0604020202020204" pitchFamily="34" charset="0"/>
              <a:buChar char="•"/>
            </a:pPr>
            <a:r>
              <a:rPr lang="en-US" dirty="0"/>
              <a:t>NICE recommends integrated pharmacological, psychological and multidisciplinary management. </a:t>
            </a:r>
          </a:p>
          <a:p>
            <a:pPr>
              <a:buFont typeface="Arial" panose="020B0604020202020204" pitchFamily="34" charset="0"/>
              <a:buChar char="•"/>
            </a:pPr>
            <a:r>
              <a:rPr lang="en-US" dirty="0"/>
              <a:t>Bipolar disorder is associated with substantial physical, psychological, social and economic burdens. </a:t>
            </a:r>
          </a:p>
          <a:p>
            <a:pPr>
              <a:buFont typeface="Arial" panose="020B0604020202020204" pitchFamily="34" charset="0"/>
              <a:buChar char="•"/>
            </a:pPr>
            <a:r>
              <a:rPr lang="en-US" dirty="0"/>
              <a:t>Personalised care and co-production improve engagement, medication adherence and recovery. </a:t>
            </a:r>
          </a:p>
          <a:p>
            <a:pPr>
              <a:buFont typeface="Arial" panose="020B0604020202020204" pitchFamily="34" charset="0"/>
              <a:buChar char="•"/>
            </a:pPr>
            <a:r>
              <a:rPr lang="en-US" dirty="0"/>
              <a:t>Community Mental Health Nurses play a central role in coordinating holistic, person-</a:t>
            </a:r>
            <a:r>
              <a:rPr lang="en-US" dirty="0" err="1"/>
              <a:t>centred</a:t>
            </a:r>
            <a:r>
              <a:rPr lang="en-US" dirty="0"/>
              <a:t> care. </a:t>
            </a:r>
          </a:p>
          <a:p>
            <a:endParaRPr lang="en-IN" dirty="0"/>
          </a:p>
        </p:txBody>
      </p:sp>
      <p:sp>
        <p:nvSpPr>
          <p:cNvPr id="4" name="Rectangle 1">
            <a:extLst>
              <a:ext uri="{FF2B5EF4-FFF2-40B4-BE49-F238E27FC236}">
                <a16:creationId xmlns:a16="http://schemas.microsoft.com/office/drawing/2014/main" id="{1D5551D5-DA95-4201-8AFB-7E64DD0EB522}"/>
              </a:ext>
            </a:extLst>
          </p:cNvPr>
          <p:cNvSpPr>
            <a:spLocks noChangeArrowheads="1"/>
          </p:cNvSpPr>
          <p:nvPr/>
        </p:nvSpPr>
        <p:spPr bwMode="auto">
          <a:xfrm>
            <a:off x="4061862" y="302233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(Humpston, Bebbington and Marwaha, 2020)</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70583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502F1-44A4-49E3-8ED3-C7A5C4101EDC}"/>
              </a:ext>
            </a:extLst>
          </p:cNvPr>
          <p:cNvSpPr>
            <a:spLocks noGrp="1"/>
          </p:cNvSpPr>
          <p:nvPr>
            <p:ph type="title"/>
          </p:nvPr>
        </p:nvSpPr>
        <p:spPr/>
        <p:txBody>
          <a:bodyPr/>
          <a:lstStyle/>
          <a:p>
            <a:r>
              <a:rPr lang="en-IN" dirty="0"/>
              <a:t>Final Take-Home Message</a:t>
            </a:r>
          </a:p>
        </p:txBody>
      </p:sp>
      <p:sp>
        <p:nvSpPr>
          <p:cNvPr id="3" name="Content Placeholder 2">
            <a:extLst>
              <a:ext uri="{FF2B5EF4-FFF2-40B4-BE49-F238E27FC236}">
                <a16:creationId xmlns:a16="http://schemas.microsoft.com/office/drawing/2014/main" id="{6826FD05-D2EC-4660-8011-79AC303DE822}"/>
              </a:ext>
            </a:extLst>
          </p:cNvPr>
          <p:cNvSpPr>
            <a:spLocks noGrp="1"/>
          </p:cNvSpPr>
          <p:nvPr>
            <p:ph idx="1"/>
          </p:nvPr>
        </p:nvSpPr>
        <p:spPr>
          <a:xfrm>
            <a:off x="1371600" y="2286000"/>
            <a:ext cx="9601200" cy="1715678"/>
          </a:xfrm>
        </p:spPr>
        <p:txBody>
          <a:bodyPr/>
          <a:lstStyle/>
          <a:p>
            <a:r>
              <a:rPr lang="en-US" dirty="0"/>
              <a:t>Effective management of bipolar disorder requires evidence-based treatment, multidisciplinary collaboration and personalized care that empowers individuals to manage their condition and improve long-term quality of life.</a:t>
            </a:r>
            <a:endParaRPr lang="en-IN" dirty="0"/>
          </a:p>
        </p:txBody>
      </p:sp>
    </p:spTree>
    <p:extLst>
      <p:ext uri="{BB962C8B-B14F-4D97-AF65-F5344CB8AC3E}">
        <p14:creationId xmlns:p14="http://schemas.microsoft.com/office/powerpoint/2010/main" val="3175722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8076C-4430-4C1E-A177-1280EA9E8849}"/>
              </a:ext>
            </a:extLst>
          </p:cNvPr>
          <p:cNvSpPr>
            <a:spLocks noGrp="1"/>
          </p:cNvSpPr>
          <p:nvPr>
            <p:ph type="title"/>
          </p:nvPr>
        </p:nvSpPr>
        <p:spPr>
          <a:xfrm>
            <a:off x="1371600" y="685800"/>
            <a:ext cx="9352722" cy="786042"/>
          </a:xfrm>
        </p:spPr>
        <p:txBody>
          <a:bodyPr>
            <a:normAutofit fontScale="90000"/>
          </a:bodyPr>
          <a:lstStyle/>
          <a:p>
            <a: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Reference list</a:t>
            </a:r>
            <a:br>
              <a:rPr kumimoji="0" lang="en-US" altLang="en-US" sz="4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B297EF4B-9155-4DB3-9922-3E8819CB3A5E}"/>
              </a:ext>
            </a:extLst>
          </p:cNvPr>
          <p:cNvSpPr>
            <a:spLocks noGrp="1" noChangeArrowheads="1"/>
          </p:cNvSpPr>
          <p:nvPr>
            <p:ph idx="1"/>
          </p:nvPr>
        </p:nvSpPr>
        <p:spPr bwMode="auto">
          <a:xfrm>
            <a:off x="1135991" y="1614280"/>
            <a:ext cx="9352722" cy="3853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Cha, B., Kim, J.H., Ha, T.H., Chang, J.S. and Ha, K. (2009). polarity of the first episode and time to diagnosis of bipolar I disorder.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Psychiatry Investigation</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6(2), p.96. doi:10.4306/pi.2009.6.2.96.</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Cleveland Clinic (2022).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Bipolar disorder (manic-depressive disorder)</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Cleveland Clinic</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https://my.clevelandclinic.org/health/diseases/9294-bipolar-disorder [Accessed 29 July 2026].</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Dome, P., Rihmer, Z. and Gonda, X. (2019). Suicide risk in bipolar disorder: a brief review.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Medicina</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55(8), p.403. doi:10.3390/medicina55080403.</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Fullerton, J.M. and Tesfaye, M. (2025). Global diversity in bipolar disorder: the role of cultural and social differences with a view to genomics.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Biological Psychiatry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98(4). doi:10.1016/j.biopsych.2025.02.008.</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Go to Guardian App. (2026).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Digital.nhs.uk</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https://digital.nhs.uk/data-and-information/publications/statistical/adult-psychiatric-morbidity-survey/survey-of-mental-health-and-wellbeing-england-2023-24/bipolar-disorder [Accessed 29 July 2026].</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Goes, F. (2023). Diagnosis and management of bipolar disorders.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BMJ</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381(1), p.e073591. doi:10.1136/bmj-2022-073591.</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Koenders, M.A., Dodd, A.L., Karl, A., Green, M.J., Elzinga, B.M. and Wright, K. (2020). Understanding bipolar disorder within a biopsychosocial emotion dysregulation framework.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Journal of Affective Disorders Reports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2(100031), p.100031. doi:10.1016/j.jadr.2020.100031.</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Mayo Clinic (2024).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Bipolar disorder</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Mayo Clinic</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Mayo Clinic. Available at: https://www.mayoclinic.org/diseases-conditions/bipolar-disorder/symptoms-causes/syc-20355955 [Accessed 29 July 2026].</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Oliva, V., Fico, G., De Prisco, M., Gonda, X., Rosa, A.R. and Vieta, E. (2024). Bipolar disorders: an update on critical aspects.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Lancet Regional Health - Europe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48(101135). doi:10.1016/j.lanepe.2024.101135.</a:t>
            </a:r>
            <a:endParaRPr kumimoji="0" lang="en-US" altLang="en-US" sz="800" b="0" i="0" u="none" strike="noStrike" cap="none" normalizeH="0" baseline="0" dirty="0">
              <a:ln>
                <a:noFill/>
              </a:ln>
              <a:solidFill>
                <a:schemeClr val="tx1"/>
              </a:solidFill>
              <a:effectLst/>
            </a:endParaRP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World Health Organization (2024).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Bipolar disorder</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World Health Organization</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World Health Organization. Available at: https://www.who.int/news-room/fact-sheets/detail/bipolar-disorder [Accessed 29 July 2026].</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71866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3E80398B-FF3B-4DEA-8DFE-22EE673CF867}"/>
              </a:ext>
            </a:extLst>
          </p:cNvPr>
          <p:cNvSpPr>
            <a:spLocks noGrp="1" noChangeArrowheads="1"/>
          </p:cNvSpPr>
          <p:nvPr>
            <p:ph idx="1"/>
          </p:nvPr>
        </p:nvSpPr>
        <p:spPr bwMode="auto">
          <a:xfrm>
            <a:off x="1001341" y="1564579"/>
            <a:ext cx="10048461" cy="4530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11 . A4Medicine. (2023).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A4Medicine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https://a4medicine.co.uk/chart/details/Depression_:_diagnostic_criterias_ICD_11_and_DSM_V+6584bf574468ca6baca555b8 [Accessed 29 July 2026].</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Hassanzadeh, E., Moradi, G., Modabber Arasteh and Moradi, Y. (2024). The effect of repetitive transcranial magnetic stimulation on the Hamilton Depression Rating Scale-17 criterion in patients with major depressive disorder without psychotic features: a systematic review and meta-analysis of intervention studies.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BMC Psychology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12(1). doi:10.1186/s40359-024-01981-6.</a:t>
            </a:r>
            <a:endParaRPr kumimoji="0" lang="en-US"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Kishi, T., Ikuta, T., Matsuda, Y., Sakuma, K., Okuya, M., Nomura, I., Hatano, M. and Iwata, N. (2021). Pharmacological treatment for bipolar mania: a systematic review and network meta-analysis of double-blind randomized controlled trials.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Molecular Psychiatry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27(2). doi:10.1038/s41380-021-01334-4.</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MacDonald, L. and Sadek, J. (2023). Management strategies for borderline personality disorder and bipolar disorder comorbidities in adults with ADHD: A narrative review.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Brain Sciences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13(11), pp.1517–1517. doi:10.3390/brainsci13111517.</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Mundy, J., Hübel, C., Adey, B.N., Davies, H.L., Davies, M.R., Jonathan, Hotopf, M., Kalsi, G., Sang Hyuck Lee, McIntosh, A.M., Rogers, H.C., Eley, T.C., Murray, R.M., Vassos, E. and Breen, G. (2023). Genetic examination of the mood disorder questionnaire and its relationship with bipolar disorder. doi:10.1002/ajmg.b.32938.</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NICE (2022).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Recommendations | Depression in adults: treatment and management | guidance | nice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www.nice.org.uk</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https://www.nice.org.uk/guidance/ng222/chapter/Recommendations [Accessed 29 July 2026].</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Peters-Corbett, A., Parke, S., Bear, H.A. and Clarke, T. (2023). Barriers and facilitators of implementation of evidence‐based interventions in children and young people’s mental health care – a systematic review.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Child and Adolescent Mental Health</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29(3). doi:10.1111/camh.12672.</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Psychology Tools (2026).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Young Mania Rating Scale</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Psychology Tools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https://psychology-tools.com/test/young-mania-rating-scale [Accessed 29 July 2026].</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Soreff, S. (2019).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Bipolar Disorder: Practice Essentials, Background, Pathophysiology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Medscape.com</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https://emedicine.medscape.com/article/286342-overview [Accessed 29 July 2026].</a:t>
            </a:r>
            <a:endParaRPr lang="en-US" altLang="en-US" sz="800" dirty="0">
              <a:solidFill>
                <a:schemeClr val="tx1"/>
              </a:solidFill>
            </a:endParaRPr>
          </a:p>
          <a:p>
            <a:pPr marL="228600" marR="0" lvl="0" indent="-228600" algn="l" defTabSz="914400" rtl="0" eaLnBrk="0" fontAlgn="base" latinLnBrk="0" hangingPunct="0">
              <a:lnSpc>
                <a:spcPct val="100000"/>
              </a:lnSpc>
              <a:spcBef>
                <a:spcPct val="0"/>
              </a:spcBef>
              <a:spcAft>
                <a:spcPct val="0"/>
              </a:spcAft>
              <a:buClrTx/>
              <a:buSzTx/>
              <a:buAutoNum type="arabicPeriod" startAt="12"/>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Yalin, N., Yildiz, A., Siafis, S., Vieta, E. and Leucht, S. (2026). Treatment of bipolar depression: results from a comprehensive network meta-analysis and updated systematic review.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European Neuropsychopharmacology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108, p.112818. doi:10.1016/j.euroneuro.2026.112818.</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08133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460E6BFA-08E7-4B47-922E-AC1B71002F8F}"/>
              </a:ext>
            </a:extLst>
          </p:cNvPr>
          <p:cNvSpPr>
            <a:spLocks noGrp="1" noChangeArrowheads="1"/>
          </p:cNvSpPr>
          <p:nvPr>
            <p:ph idx="1"/>
          </p:nvPr>
        </p:nvSpPr>
        <p:spPr bwMode="auto">
          <a:xfrm>
            <a:off x="1219200" y="1630816"/>
            <a:ext cx="10019196" cy="422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21.Arya Jayasree, Padmavathi Shanmuganathan, Ramamurthy, P. and None Alwar MC (2024). types of medication non-adherence &amp; approaches to enhance medication adherence in mental health disorders: a narrative review.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Indian journal of psychological medicine</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46(6). doi:10.1177/02537176241233745.</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22.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Checking your browser - recaptcha. (2024).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Nih.gov</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https://pmc.ncbi.nlm.nih.gov/articles/PMC8551064/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23.</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Humpston, C.S., Bebbington, P. and Marwaha, S. (2020). Bipolar disorder: Prevalence, help-seeking and use of mental health care in England. Findings from the 2014 Adult Psychiatric Morbidity Survey.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Journal of Affective Disorders</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282. doi:10.1016/j.jad.2020.12.151.</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24.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NHS (2023).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Your choices in the NHS</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NHS</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https://www.nhs.uk/using-the-nhs/about-the-nhs/your-choices-in-the-nhs/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25.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NHS ENGLAND (2019).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NHS England » Universal Personalised Care: Implementing the Comprehensive Model</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www.england.nhs.uk</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https://www.england.nhs.uk/personalisedcare/comprehensive-model/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26. NHS England (2022).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Personalised Care</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England.nhs.uk</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https://www.england.nhs.uk/personalisedcare/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27.NHS England (2023).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Co-production</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www.england.nhs.uk</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NHS England. Available at: https://www.england.nhs.uk/always-events/co-production/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28.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Stuart, H. (2016). Reducing the stigma of mental illness.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Global Mental Health</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3(17). doi:10.1017/gmh.2016.11.</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29.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cost of diagnosed mental health conditions: statistics. (2022).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Mental Health Foundation</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MHF. Available at: https://www.mentalhealth.org.uk/explore-mental-health/statistics/cost-diagnosed-mental-health-conditions-statistics [Accessed 29 July 2026].</a:t>
            </a:r>
            <a:endParaRPr lang="en-US" altLang="en-US" sz="11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1100" dirty="0">
                <a:solidFill>
                  <a:schemeClr val="tx1"/>
                </a:solidFill>
                <a:latin typeface="Times New Roman" panose="02020603050405020304" pitchFamily="18" charset="0"/>
                <a:cs typeface="Times New Roman" panose="02020603050405020304" pitchFamily="18" charset="0"/>
              </a:rPr>
              <a:t>30. </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University of Oxford (2014).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Many mental illnesses reduce life expectancy more than heavy smoking | University of Oxford</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1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www.ox.ac.uk</a:t>
            </a:r>
            <a:r>
              <a:rPr kumimoji="0" lang="en-US" altLang="en-US" sz="11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Available at: https://www.ox.ac.uk/news/2014-05-23-many-mental-illnesses-reduce-life-expectancy-more-heavy-smoking [Accessed 29 July 2026].</a:t>
            </a:r>
            <a:endParaRPr kumimoji="0" lang="en-US" altLang="en-US" sz="11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40901093"/>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{F93CF4F6-874F-4590-AB34-7756A1050B4D}TFc3084226-2d0c-440f-9f46-6b48c7a7f670e6ba4a85-fc4a2881d6b3</Template>
  <TotalTime>271</TotalTime>
  <Words>3756</Words>
  <Application>Microsoft Office PowerPoint</Application>
  <PresentationFormat>Widescreen</PresentationFormat>
  <Paragraphs>433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Crop</vt:lpstr>
      <vt:lpstr>PowerPoint Presentation</vt:lpstr>
      <vt:lpstr>Bipolar Mood Disorder: Diagnosis, Assessment, Management and Personalised Care in the United Kingdom   Audience: Community Mental Health Nurses (CMHNs)  </vt:lpstr>
      <vt:lpstr>Overview of Bipolar Mood Disorder</vt:lpstr>
      <vt:lpstr>PowerPoint Presentation</vt:lpstr>
      <vt:lpstr>Aetiology (Causes) &amp; Risk Factors</vt:lpstr>
      <vt:lpstr>Epidemiology, Economic and Social Burden</vt:lpstr>
      <vt:lpstr>Diagnosis and Initial Assessment</vt:lpstr>
      <vt:lpstr>Management of Bipolar Disorder (NICE Guideline NG222)</vt:lpstr>
      <vt:lpstr>Treatment Options in the United Kingdom</vt:lpstr>
      <vt:lpstr>Comorbidities Associated with Bipolar Mood Disorder</vt:lpstr>
      <vt:lpstr>Prevention and Relapse Prevention</vt:lpstr>
      <vt:lpstr>Co-productive Care and the Role of Community Mental Health Nurses</vt:lpstr>
      <vt:lpstr>Comprehensive Model of Personalised Care (NHS England)</vt:lpstr>
      <vt:lpstr>Co-Production: Skills, Values and Behavior's</vt:lpstr>
      <vt:lpstr>Continue…</vt:lpstr>
      <vt:lpstr>Recommendations for Improving Bipolar Care in the UK</vt:lpstr>
      <vt:lpstr>Conclusion</vt:lpstr>
      <vt:lpstr>Final Take-Home Message</vt:lpstr>
      <vt:lpstr>Reference list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Unknown</dc:creator>
  <cp:lastModifiedBy>PATEL VRUTTI</cp:lastModifiedBy>
  <cp:revision>32</cp:revision>
  <dcterms:created xsi:type="dcterms:W3CDTF">2026-07-29T09:35:18Z</dcterms:created>
  <dcterms:modified xsi:type="dcterms:W3CDTF">2026-08-11T10:34:01Z</dcterms:modified>
</cp:coreProperties>
</file>