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81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82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58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73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264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3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6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88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35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1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BC3DC-872D-A84F-8E42-7764AB483BBA}" type="datetimeFigureOut">
              <a:rPr lang="en-US" smtClean="0"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7212-FABB-7542-8D86-5283830156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Document1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file:///\\localhost\Volumes\GARDNERD\Teaching\Research%20in%20Health%20&amp;%20PE\Document2!OLE_LINK2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emf"/><Relationship Id="rId5" Type="http://schemas.openxmlformats.org/officeDocument/2006/relationships/oleObject" Target="file:///\\localhost\Volumes\GARDNERD\Teaching\Research%20in%20Health%20&amp;%20PE\Document2!OLE_LINK3" TargetMode="External"/><Relationship Id="rId4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0388" y="102813"/>
            <a:ext cx="7772400" cy="73828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Non-parametric Statistics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2353" y="920589"/>
            <a:ext cx="5946588" cy="593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8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     Parametric						Non-parametric</a:t>
            </a:r>
          </a:p>
          <a:p>
            <a:endParaRPr lang="en-US" sz="2800" dirty="0"/>
          </a:p>
          <a:p>
            <a:r>
              <a:rPr lang="en-US" sz="2800" dirty="0" smtClean="0"/>
              <a:t>Correlation 					Spearman rank order</a:t>
            </a:r>
          </a:p>
          <a:p>
            <a:r>
              <a:rPr lang="en-US" sz="2800" dirty="0" smtClean="0"/>
              <a:t>Independent t-test  		Mann-Whitney U-test</a:t>
            </a:r>
          </a:p>
          <a:p>
            <a:r>
              <a:rPr lang="en-US" sz="2800" dirty="0" smtClean="0"/>
              <a:t>Matched pairs t-test 		</a:t>
            </a:r>
            <a:r>
              <a:rPr lang="en-US" sz="2800" dirty="0" err="1" smtClean="0"/>
              <a:t>Wilcoxen</a:t>
            </a:r>
            <a:r>
              <a:rPr lang="en-US" sz="2800" dirty="0" smtClean="0"/>
              <a:t> ranked order</a:t>
            </a:r>
          </a:p>
          <a:p>
            <a:r>
              <a:rPr lang="en-US" sz="2800" dirty="0" smtClean="0"/>
              <a:t>ANOVA  						</a:t>
            </a:r>
            <a:r>
              <a:rPr lang="en-US" sz="2800" dirty="0" err="1" smtClean="0"/>
              <a:t>Kurskal</a:t>
            </a:r>
            <a:r>
              <a:rPr lang="en-US" sz="2800" dirty="0" smtClean="0"/>
              <a:t> – Wallis</a:t>
            </a:r>
          </a:p>
          <a:p>
            <a:pPr marL="0" indent="0">
              <a:buNone/>
            </a:pPr>
            <a:r>
              <a:rPr lang="en-US" sz="2800" dirty="0" smtClean="0"/>
              <a:t>									Chi Squared</a:t>
            </a:r>
            <a:endParaRPr lang="en-US" sz="2800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764118" y="2913529"/>
            <a:ext cx="1673411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3795059" y="3406588"/>
            <a:ext cx="791882" cy="1494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4004235" y="3929529"/>
            <a:ext cx="582706" cy="1494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2928471" y="4467412"/>
            <a:ext cx="165847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224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 of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				</a:t>
            </a:r>
            <a:r>
              <a:rPr lang="en-US" sz="2400" dirty="0" smtClean="0"/>
              <a:t>Parametric						Non-Parametric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Data			Ratio or interval				nominal or ordinal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Distribution	normal							skewed / kurtosis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0675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Skewed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" y="1417638"/>
            <a:ext cx="8780267" cy="4245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520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Kurtosis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9" y="1473199"/>
            <a:ext cx="7491933" cy="384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612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Mann-Whitney U-test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compare two independent groups on an ordered response.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i.e. Gender v physical Activity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(see example data)</a:t>
            </a:r>
          </a:p>
        </p:txBody>
      </p:sp>
    </p:spTree>
    <p:extLst>
      <p:ext uri="{BB962C8B-B14F-4D97-AF65-F5344CB8AC3E}">
        <p14:creationId xmlns:p14="http://schemas.microsoft.com/office/powerpoint/2010/main" val="3836847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Varaible</a:t>
            </a:r>
            <a:r>
              <a:rPr lang="en-US" dirty="0" smtClean="0"/>
              <a:t>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Set up the rows;</a:t>
            </a:r>
          </a:p>
          <a:p>
            <a:endParaRPr lang="en-US" dirty="0"/>
          </a:p>
          <a:p>
            <a:r>
              <a:rPr lang="en-US" sz="2400" dirty="0" smtClean="0"/>
              <a:t>Gender					normal scale (in the measure column)</a:t>
            </a:r>
          </a:p>
          <a:p>
            <a:pPr marL="457200" lvl="1" indent="0">
              <a:buNone/>
            </a:pPr>
            <a:r>
              <a:rPr lang="en-US" sz="2000" dirty="0" smtClean="0"/>
              <a:t>						Set up labels (1=male, 2=female)</a:t>
            </a:r>
          </a:p>
          <a:p>
            <a:endParaRPr lang="en-US" sz="2400" dirty="0" smtClean="0"/>
          </a:p>
          <a:p>
            <a:r>
              <a:rPr lang="en-US" sz="2400" dirty="0" smtClean="0"/>
              <a:t>Physical activity		ordinal scale (in the measure column)</a:t>
            </a:r>
          </a:p>
          <a:p>
            <a:pPr marL="0" indent="0">
              <a:buNone/>
            </a:pPr>
            <a:r>
              <a:rPr lang="en-US" sz="2400" dirty="0"/>
              <a:t>	</a:t>
            </a:r>
            <a:r>
              <a:rPr lang="en-US" sz="2400" dirty="0" smtClean="0"/>
              <a:t>						</a:t>
            </a:r>
            <a:r>
              <a:rPr lang="en-US" sz="2000" dirty="0" smtClean="0"/>
              <a:t>set up labels (1= none, 2= light, 3=moderate, 							4=heavy)</a:t>
            </a:r>
          </a:p>
        </p:txBody>
      </p:sp>
    </p:spTree>
    <p:extLst>
      <p:ext uri="{BB962C8B-B14F-4D97-AF65-F5344CB8AC3E}">
        <p14:creationId xmlns:p14="http://schemas.microsoft.com/office/powerpoint/2010/main" val="542837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Copy data from excel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93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independent samples</a:t>
            </a:r>
          </a:p>
          <a:p>
            <a:r>
              <a:rPr lang="en-US" dirty="0" smtClean="0"/>
              <a:t>Group = gender (define groups : 1=1, 2=2)</a:t>
            </a:r>
          </a:p>
          <a:p>
            <a:r>
              <a:rPr lang="en-US" dirty="0" smtClean="0"/>
              <a:t>Test variable = activity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smtClean="0"/>
              <a:t>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002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Presenting the data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30" y="1372815"/>
            <a:ext cx="8229600" cy="2314388"/>
          </a:xfrm>
        </p:spPr>
        <p:txBody>
          <a:bodyPr>
            <a:normAutofit/>
          </a:bodyPr>
          <a:lstStyle/>
          <a:p>
            <a:r>
              <a:rPr lang="en-US" dirty="0" smtClean="0"/>
              <a:t>Check for significance</a:t>
            </a:r>
          </a:p>
          <a:p>
            <a:endParaRPr lang="en-US" dirty="0"/>
          </a:p>
          <a:p>
            <a:r>
              <a:rPr lang="en-US" b="1" dirty="0"/>
              <a:t>Mann-Whitney:</a:t>
            </a:r>
            <a:r>
              <a:rPr lang="en-US" dirty="0"/>
              <a:t> "U(</a:t>
            </a:r>
            <a:r>
              <a:rPr lang="en-US" dirty="0" err="1"/>
              <a:t>df</a:t>
            </a:r>
            <a:r>
              <a:rPr lang="en-US" dirty="0"/>
              <a:t>) = u value, Z = z value, p value" </a:t>
            </a:r>
            <a:r>
              <a:rPr lang="en-US" dirty="0" err="1" smtClean="0"/>
              <a:t>e.g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8828993"/>
              </p:ext>
            </p:extLst>
          </p:nvPr>
        </p:nvGraphicFramePr>
        <p:xfrm>
          <a:off x="2794001" y="3334872"/>
          <a:ext cx="5707528" cy="1879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Document" r:id="rId3" imgW="5537200" imgH="1879600" progId="Word.Document.12">
                  <p:link updateAutomatic="1"/>
                </p:oleObj>
              </mc:Choice>
              <mc:Fallback>
                <p:oleObj name="Document" r:id="rId3" imgW="5537200" imgH="187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94001" y="3334872"/>
                        <a:ext cx="5707528" cy="187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51647" y="5214472"/>
            <a:ext cx="74855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Therefore in the example above the data is significantly different (U(87)=724.5, Z=-2.189, p=0.029)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343760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97249"/>
            <a:ext cx="7772400" cy="1470025"/>
          </a:xfrm>
        </p:spPr>
        <p:txBody>
          <a:bodyPr/>
          <a:lstStyle/>
          <a:p>
            <a:r>
              <a:rPr lang="en-US" dirty="0" err="1" smtClean="0"/>
              <a:t>Wilcoxen</a:t>
            </a:r>
            <a:r>
              <a:rPr lang="en-US" dirty="0" smtClean="0"/>
              <a:t> Matched pairs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67765" y="1658471"/>
            <a:ext cx="8157882" cy="3980329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tx1"/>
                </a:solidFill>
              </a:rPr>
              <a:t>e.g. Compared ranks before and after an intervention.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889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Variable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Row 1 – data tile e.g. music, ordinal data</a:t>
            </a:r>
          </a:p>
          <a:p>
            <a:r>
              <a:rPr lang="en-US" dirty="0" smtClean="0"/>
              <a:t>Row 2 – data tile e.g. </a:t>
            </a:r>
            <a:r>
              <a:rPr lang="en-US" dirty="0" err="1" smtClean="0"/>
              <a:t>nomusic</a:t>
            </a:r>
            <a:r>
              <a:rPr lang="en-US" dirty="0" smtClean="0"/>
              <a:t>, ordinal data</a:t>
            </a:r>
          </a:p>
          <a:p>
            <a:endParaRPr lang="en-US" dirty="0"/>
          </a:p>
          <a:p>
            <a:r>
              <a:rPr lang="en-US" dirty="0" smtClean="0"/>
              <a:t>Don’t forget to label if needed.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439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337304"/>
          </a:xfrm>
        </p:spPr>
        <p:txBody>
          <a:bodyPr>
            <a:normAutofit/>
          </a:bodyPr>
          <a:lstStyle/>
          <a:p>
            <a:r>
              <a:rPr lang="en-US" dirty="0" smtClean="0"/>
              <a:t>Insert data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09515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</a:t>
            </a: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1633169"/>
              </p:ext>
            </p:extLst>
          </p:nvPr>
        </p:nvGraphicFramePr>
        <p:xfrm>
          <a:off x="2876506" y="2432617"/>
          <a:ext cx="2903508" cy="3859456"/>
        </p:xfrm>
        <a:graphic>
          <a:graphicData uri="http://schemas.openxmlformats.org/drawingml/2006/table">
            <a:tbl>
              <a:tblPr/>
              <a:tblGrid>
                <a:gridCol w="1451754"/>
                <a:gridCol w="1451754"/>
              </a:tblGrid>
              <a:tr h="294527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           Music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s-ES_tradnl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          No </a:t>
                      </a:r>
                      <a:r>
                        <a:rPr lang="es-ES_tradnl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music</a:t>
                      </a:r>
                      <a:endParaRPr lang="es-ES_tradnl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52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14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15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337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</a:p>
                  </a:txBody>
                  <a:tcPr marL="12700" marR="12700" marT="1270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90104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Conducting the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Analyse</a:t>
            </a:r>
            <a:endParaRPr lang="en-US" dirty="0" smtClean="0"/>
          </a:p>
          <a:p>
            <a:r>
              <a:rPr lang="en-US" dirty="0" smtClean="0"/>
              <a:t>Non-parametric</a:t>
            </a:r>
          </a:p>
          <a:p>
            <a:r>
              <a:rPr lang="en-US" dirty="0" smtClean="0"/>
              <a:t>Legacy dialogues</a:t>
            </a:r>
          </a:p>
          <a:p>
            <a:r>
              <a:rPr lang="en-US" dirty="0" smtClean="0"/>
              <a:t>Two related samples</a:t>
            </a:r>
          </a:p>
          <a:p>
            <a:r>
              <a:rPr lang="en-US" dirty="0" smtClean="0"/>
              <a:t>Variable 1=music, variable 2=no music</a:t>
            </a:r>
          </a:p>
          <a:p>
            <a:r>
              <a:rPr lang="en-US" dirty="0" smtClean="0"/>
              <a:t>Options – descriptive</a:t>
            </a:r>
          </a:p>
          <a:p>
            <a:r>
              <a:rPr lang="en-US" dirty="0" err="1" smtClean="0"/>
              <a:t>Wicoxen</a:t>
            </a:r>
            <a:r>
              <a:rPr lang="en-US" dirty="0" smtClean="0"/>
              <a:t> ticked</a:t>
            </a:r>
          </a:p>
          <a:p>
            <a:r>
              <a:rPr lang="en-US" dirty="0" smtClean="0"/>
              <a:t>OK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4214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Output data</a:t>
            </a:r>
            <a:endParaRPr lang="en-US" dirty="0"/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6900153"/>
              </p:ext>
            </p:extLst>
          </p:nvPr>
        </p:nvGraphicFramePr>
        <p:xfrm>
          <a:off x="1390283" y="3778976"/>
          <a:ext cx="6382403" cy="2249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5537200" imgH="1879600" progId="Word.Document.12">
                  <p:link updateAutomatic="1"/>
                </p:oleObj>
              </mc:Choice>
              <mc:Fallback>
                <p:oleObj name="Document" r:id="rId3" imgW="5537200" imgH="187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90283" y="3778976"/>
                        <a:ext cx="6382403" cy="2249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208745" y="5843335"/>
            <a:ext cx="6824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dirty="0"/>
              <a:t>"</a:t>
            </a:r>
            <a:r>
              <a:rPr lang="fi-FI" dirty="0" err="1"/>
              <a:t>W(df</a:t>
            </a:r>
            <a:r>
              <a:rPr lang="fi-FI" dirty="0"/>
              <a:t>) = </a:t>
            </a:r>
            <a:r>
              <a:rPr lang="fi-FI" dirty="0" smtClean="0"/>
              <a:t> </a:t>
            </a:r>
            <a:r>
              <a:rPr lang="fi-FI" dirty="0"/>
              <a:t>Z </a:t>
            </a:r>
            <a:r>
              <a:rPr lang="fi-FI" dirty="0" err="1"/>
              <a:t>value</a:t>
            </a:r>
            <a:r>
              <a:rPr lang="fi-FI" dirty="0"/>
              <a:t>, p </a:t>
            </a:r>
            <a:r>
              <a:rPr lang="fi-FI" dirty="0" err="1" smtClean="0"/>
              <a:t>value</a:t>
            </a:r>
            <a:r>
              <a:rPr lang="fi-FI" dirty="0" smtClean="0"/>
              <a:t>” </a:t>
            </a:r>
            <a:r>
              <a:rPr lang="fi-FI" dirty="0" err="1" smtClean="0"/>
              <a:t>e.g</a:t>
            </a:r>
            <a:r>
              <a:rPr lang="fi-FI" dirty="0" smtClean="0"/>
              <a:t>. W(10)=Z=-1.933, P=.053)</a:t>
            </a:r>
            <a:endParaRPr lang="en-US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9061792"/>
              </p:ext>
            </p:extLst>
          </p:nvPr>
        </p:nvGraphicFramePr>
        <p:xfrm>
          <a:off x="1208745" y="1231227"/>
          <a:ext cx="5537200" cy="2743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5" imgW="5537200" imgH="2743200" progId="Word.Document.12">
                  <p:link updateAutomatic="1"/>
                </p:oleObj>
              </mc:Choice>
              <mc:Fallback>
                <p:oleObj name="Document" r:id="rId5" imgW="5537200" imgH="27432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08745" y="1231227"/>
                        <a:ext cx="5537200" cy="2743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7740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243</Words>
  <Application>Microsoft Office PowerPoint</Application>
  <PresentationFormat>On-screen Show (4:3)</PresentationFormat>
  <Paragraphs>92</Paragraphs>
  <Slides>16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Links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Office Theme</vt:lpstr>
      <vt:lpstr>Document1!OLE_LINK1</vt:lpstr>
      <vt:lpstr>\\localhost\Volumes\GARDNERD\Teaching\Research in Health &amp; PE\Document2!OLE_LINK2</vt:lpstr>
      <vt:lpstr>\\localhost\Volumes\GARDNERD\Teaching\Research in Health &amp; PE\Document2!OLE_LINK3</vt:lpstr>
      <vt:lpstr>Non-parametric Statistics</vt:lpstr>
      <vt:lpstr>Types of Test</vt:lpstr>
      <vt:lpstr>Type of data</vt:lpstr>
      <vt:lpstr>Skewed</vt:lpstr>
      <vt:lpstr>Kurtosis</vt:lpstr>
      <vt:lpstr>Mann-Whitney U-test</vt:lpstr>
      <vt:lpstr>Varaible view</vt:lpstr>
      <vt:lpstr>Data view</vt:lpstr>
      <vt:lpstr>Conducting the test</vt:lpstr>
      <vt:lpstr>Presenting the data</vt:lpstr>
      <vt:lpstr>Wilcoxen Matched pairs</vt:lpstr>
      <vt:lpstr>Variable view</vt:lpstr>
      <vt:lpstr>Data view</vt:lpstr>
      <vt:lpstr>Data</vt:lpstr>
      <vt:lpstr>Conducting the test</vt:lpstr>
      <vt:lpstr>Output data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Non-parametric Statistics</dc:title>
  <dc:creator>SHOE2</dc:creator>
  <cp:lastModifiedBy>Administrator</cp:lastModifiedBy>
  <cp:revision>11</cp:revision>
  <dcterms:created xsi:type="dcterms:W3CDTF">2013-11-25T20:12:57Z</dcterms:created>
  <dcterms:modified xsi:type="dcterms:W3CDTF">2017-03-15T14:26:03Z</dcterms:modified>
</cp:coreProperties>
</file>