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13.xml" ContentType="application/vnd.openxmlformats-officedocument.presentationml.notesSlide+xml"/>
  <Override PartName="/ppt/notesSlides/notesSlide8.xml" ContentType="application/vnd.openxmlformats-officedocument.presentationml.notesSlide+xml"/>
  <Override PartName="/ppt/notesSlides/_rels/notesSlide3.xml.rels" ContentType="application/vnd.openxmlformats-package.relationships+xml"/>
  <Override PartName="/ppt/notesSlides/_rels/notesSlide4.xml.rels" ContentType="application/vnd.openxmlformats-package.relationships+xml"/>
  <Override PartName="/ppt/notesSlides/_rels/notesSlide13.xml.rels" ContentType="application/vnd.openxmlformats-package.relationships+xml"/>
  <Override PartName="/ppt/notesSlides/_rels/notesSlide5.xml.rels" ContentType="application/vnd.openxmlformats-package.relationships+xml"/>
  <Override PartName="/ppt/notesSlides/_rels/notesSlide8.xml.rels" ContentType="application/vnd.openxmlformats-package.relationships+xml"/>
  <Override PartName="/ppt/notesSlides/_rels/notesSlide10.xml.rels" ContentType="application/vnd.openxmlformats-package.relationships+xml"/>
  <Override PartName="/ppt/notesSlides/notesSlide10.xml" ContentType="application/vnd.openxmlformats-officedocument.presentationml.notesSlide+xml"/>
  <Override PartName="/ppt/embeddings/oleObject1.docx" ContentType="application/vnd.openxmlformats-officedocument.wordprocessingml.document"/>
  <Override PartName="/ppt/media/image1.png" ContentType="image/png"/>
  <Override PartName="/ppt/media/image2.png" ContentType="image/png"/>
  <Override PartName="/ppt/media/image3.png" ContentType="image/png"/>
  <Override PartName="/ppt/media/image4.wmf" ContentType="image/x-wmf"/>
  <Override PartName="/ppt/media/image5.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presProps.xml" ContentType="application/vnd.openxmlformats-officedocument.presentationml.presPro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Lst>
  <p:sldSz cx="12192000" cy="6858000"/>
  <p:notesSz cx="6858000" cy="9144000"/>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081973-24E8-4495-83B1-3AACAE8778A3}" type="doc">
      <dgm:prSet loTypeId="urn:microsoft.com/office/officeart/2009/layout/CirclePictureHierarchy" loCatId="hierarchy" qsTypeId="urn:microsoft.com/office/officeart/2005/8/quickstyle/simple1" qsCatId="simple" csTypeId="urn:microsoft.com/office/officeart/2005/8/colors/accent1_2" csCatId="accent1" phldr="1"/>
      <dgm:spPr/>
      <dgm:t>
        <a:bodyPr/>
        <a:lstStyle/>
        <a:p>
          <a:endParaRPr lang="en-GB"/>
        </a:p>
      </dgm:t>
    </dgm:pt>
    <dgm:pt modelId="{B68CE428-C4D5-4BB4-A522-47E9BE50050F}" type="pres">
      <dgm:prSet presAssocID="{2E081973-24E8-4495-83B1-3AACAE8778A3}" presName="hierChild1" presStyleCnt="0">
        <dgm:presLayoutVars>
          <dgm:chPref val="1"/>
          <dgm:dir/>
          <dgm:animOne val="branch"/>
          <dgm:animLvl val="lvl"/>
          <dgm:resizeHandles/>
        </dgm:presLayoutVars>
      </dgm:prSet>
      <dgm:spPr/>
    </dgm:pt>
  </dgm:ptLst>
  <dgm:cxnLst>
    <dgm:cxn modelId="{A8575D2F-AC6C-425C-9173-5C3580D4A7CA}" type="presOf" srcId="{2E081973-24E8-4495-83B1-3AACAE8778A3}" destId="{B68CE428-C4D5-4BB4-A522-47E9BE50050F}" srcOrd="0" destOrd="0" presId="urn:microsoft.com/office/officeart/2009/layout/CirclePicture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layout1.xml><?xml version="1.0" encoding="utf-8"?>
<dgm:layoutDef xmlns:dgm="http://schemas.openxmlformats.org/drawingml/2006/diagram" xmlns:a="http://schemas.openxmlformats.org/drawingml/2006/main" uniqueId="urn:microsoft.com/office/officeart/2009/layout/CirclePictureHierarchy">
  <dgm:title val=""/>
  <dgm:desc val=""/>
  <dgm:catLst>
    <dgm:cat type="hierarchy" pri="1750"/>
    <dgm:cat type="picture" pri="23000"/>
    <dgm:cat type="pictureconvert" pri="2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5"/>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h" for="ch" forName="image" refType="h" fact="0.8"/>
              <dgm:constr type="w" for="ch" forName="image" refType="h" refFor="ch" refForName="image"/>
              <dgm:constr type="t" for="ch" forName="image" refType="h" fact="0.1"/>
              <dgm:constr type="l" for="ch" forName="image"/>
              <dgm:constr type="w" for="ch" forName="text" refType="w" fact="0.6"/>
              <dgm:constr type="h" for="ch" forName="text" refType="h" fact="0.8"/>
              <dgm:constr type="t" for="ch" forName="text" refType="w" fact="0.04"/>
              <dgm:constr type="l" for="ch" forName="text" refType="w" fact="0.4"/>
            </dgm:constrLst>
            <dgm:ruleLst/>
            <dgm:layoutNode name="image" styleLbl="node0">
              <dgm:alg type="sp"/>
              <dgm:shape xmlns:r="http://schemas.openxmlformats.org/officeDocument/2006/relationships" type="ellipse" r:blip="" blipPhldr="1">
                <dgm:adjLst/>
              </dgm:shape>
              <dgm:presOf/>
              <dgm:constrLst/>
              <dgm:ruleLst/>
            </dgm:layoutNode>
            <dgm:layoutNode name="text"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image"/>
                    <dgm:param type="dstNode" val="image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h" for="ch" forName="image2" refType="h" fact="0.8"/>
                      <dgm:constr type="w" for="ch" forName="image2" refType="h" refFor="ch" refForName="image2"/>
                      <dgm:constr type="t" for="ch" forName="image2" refType="h" fact="0.1"/>
                      <dgm:constr type="l" for="ch" forName="image2"/>
                      <dgm:constr type="w" for="ch" forName="text2" refType="w" fact="0.6"/>
                      <dgm:constr type="h" for="ch" forName="text2" refType="h" fact="0.8"/>
                      <dgm:constr type="t" for="ch" forName="text2" refType="w" fact="0.04"/>
                      <dgm:constr type="l" for="ch" forName="text2" refType="w" fact="0.4"/>
                    </dgm:constrLst>
                    <dgm:ruleLst/>
                    <dgm:layoutNode name="image2">
                      <dgm:alg type="sp"/>
                      <dgm:shape xmlns:r="http://schemas.openxmlformats.org/officeDocument/2006/relationships" type="ellipse" r:blip="" blipPhldr="1">
                        <dgm:adjLst/>
                      </dgm:shape>
                      <dgm:presOf/>
                      <dgm:constrLst/>
                      <dgm:ruleLst/>
                    </dgm:layoutNode>
                    <dgm:layoutNode name="text2"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image2"/>
                            <dgm:param type="dstNode" val="image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h" for="ch" forName="image3" refType="h" fact="0.8"/>
                              <dgm:constr type="w" for="ch" forName="image3" refType="h" refFor="ch" refForName="image3"/>
                              <dgm:constr type="t" for="ch" forName="image3" refType="h" fact="0.1"/>
                              <dgm:constr type="l" for="ch" forName="image3"/>
                              <dgm:constr type="w" for="ch" forName="text3" refType="w" fact="0.6"/>
                              <dgm:constr type="h" for="ch" forName="text3" refType="h" fact="0.8"/>
                              <dgm:constr type="t" for="ch" forName="text3" refType="w" fact="0.04"/>
                              <dgm:constr type="l" for="ch" forName="text3" refType="w" fact="0.4"/>
                            </dgm:constrLst>
                            <dgm:ruleLst/>
                            <dgm:layoutNode name="image3">
                              <dgm:alg type="sp"/>
                              <dgm:shape xmlns:r="http://schemas.openxmlformats.org/officeDocument/2006/relationships" type="ellipse" r:blip="" blipPhldr="1">
                                <dgm:adjLst/>
                              </dgm:shape>
                              <dgm:presOf/>
                              <dgm:constrLst/>
                              <dgm:ruleLst/>
                            </dgm:layoutNode>
                            <dgm:layoutNode name="text3"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image3"/>
                                        <dgm:param type="dstNode" val="image4"/>
                                      </dgm:alg>
                                    </dgm:if>
                                    <dgm:else name="Name26">
                                      <dgm:alg type="conn">
                                        <dgm:param type="dim" val="1D"/>
                                        <dgm:param type="endSty" val="noArr"/>
                                        <dgm:param type="connRout" val="bend"/>
                                        <dgm:param type="bendPt" val="end"/>
                                        <dgm:param type="begPts" val="bCtr"/>
                                        <dgm:param type="endPts" val="tCtr"/>
                                        <dgm:param type="srcNode" val="image4"/>
                                        <dgm:param type="dstNode" val="image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h" for="ch" forName="image4" refType="h" fact="0.8"/>
                                      <dgm:constr type="w" for="ch" forName="image4" refType="h" refFor="ch" refForName="image4"/>
                                      <dgm:constr type="t" for="ch" forName="image4" refType="h" fact="0.1"/>
                                      <dgm:constr type="l" for="ch" forName="image4"/>
                                      <dgm:constr type="w" for="ch" forName="text4" refType="w" fact="0.6"/>
                                      <dgm:constr type="h" for="ch" forName="text4" refType="h" fact="0.8"/>
                                      <dgm:constr type="t" for="ch" forName="text4" refType="w" fact="0.04"/>
                                      <dgm:constr type="l" for="ch" forName="text4" refType="w" fact="0.4"/>
                                    </dgm:constrLst>
                                    <dgm:ruleLst/>
                                    <dgm:layoutNode name="image4">
                                      <dgm:alg type="sp"/>
                                      <dgm:shape xmlns:r="http://schemas.openxmlformats.org/officeDocument/2006/relationships" type="ellipse" r:blip="" blipPhldr="1">
                                        <dgm:adjLst/>
                                      </dgm:shape>
                                      <dgm:presOf/>
                                      <dgm:constrLst/>
                                      <dgm:ruleLst/>
                                    </dgm:layoutNode>
                                    <dgm:layoutNode name="text4" styleLbl="revTx">
                                      <dgm:varLst>
                                        <dgm:chPref val="3"/>
                                      </dgm:varLst>
                                      <dgm:alg type="tx">
                                        <dgm:param type="parTxLTRAlign" val="l"/>
                                        <dgm:param type="parTxRTLAlign" val="r"/>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0" name="PlaceHolder 1"/>
          <p:cNvSpPr>
            <a:spLocks noGrp="1"/>
          </p:cNvSpPr>
          <p:nvPr>
            <p:ph type="sldImg"/>
          </p:nvPr>
        </p:nvSpPr>
        <p:spPr>
          <a:xfrm>
            <a:off x="216000" y="812520"/>
            <a:ext cx="7127280" cy="4008960"/>
          </a:xfrm>
          <a:prstGeom prst="rect">
            <a:avLst/>
          </a:prstGeom>
          <a:noFill/>
          <a:ln w="0">
            <a:noFill/>
          </a:ln>
        </p:spPr>
        <p:txBody>
          <a:bodyPr lIns="0" rIns="0" tIns="0" bIns="0" anchor="ctr">
            <a:noAutofit/>
          </a:bodyPr>
          <a:p>
            <a:pPr algn="ctr"/>
            <a:r>
              <a:rPr b="0" lang="en-GB" sz="4400" spc="-1" strike="noStrike">
                <a:latin typeface="Arial"/>
              </a:rPr>
              <a:t>Click to move the slide</a:t>
            </a:r>
            <a:endParaRPr b="0" lang="en-GB" sz="4400" spc="-1" strike="noStrike">
              <a:latin typeface="Arial"/>
            </a:endParaRPr>
          </a:p>
        </p:txBody>
      </p:sp>
      <p:sp>
        <p:nvSpPr>
          <p:cNvPr id="41" name="PlaceHolder 2"/>
          <p:cNvSpPr>
            <a:spLocks noGrp="1"/>
          </p:cNvSpPr>
          <p:nvPr>
            <p:ph type="body"/>
          </p:nvPr>
        </p:nvSpPr>
        <p:spPr>
          <a:xfrm>
            <a:off x="756000" y="5078520"/>
            <a:ext cx="6047640" cy="4811040"/>
          </a:xfrm>
          <a:prstGeom prst="rect">
            <a:avLst/>
          </a:prstGeom>
          <a:noFill/>
          <a:ln w="0">
            <a:noFill/>
          </a:ln>
        </p:spPr>
        <p:txBody>
          <a:bodyPr lIns="0" rIns="0" tIns="0" bIns="0" anchor="t">
            <a:noAutofit/>
          </a:bodyPr>
          <a:p>
            <a:r>
              <a:rPr b="0" lang="en-GB" sz="2000" spc="-1" strike="noStrike">
                <a:latin typeface="Arial"/>
              </a:rPr>
              <a:t>Click to edit the notes' format</a:t>
            </a:r>
            <a:endParaRPr b="0" lang="en-GB" sz="2000" spc="-1" strike="noStrike">
              <a:latin typeface="Arial"/>
            </a:endParaRPr>
          </a:p>
        </p:txBody>
      </p:sp>
      <p:sp>
        <p:nvSpPr>
          <p:cNvPr id="42" name="PlaceHolder 3"/>
          <p:cNvSpPr>
            <a:spLocks noGrp="1"/>
          </p:cNvSpPr>
          <p:nvPr>
            <p:ph type="hdr"/>
          </p:nvPr>
        </p:nvSpPr>
        <p:spPr>
          <a:xfrm>
            <a:off x="0" y="0"/>
            <a:ext cx="3280680" cy="534240"/>
          </a:xfrm>
          <a:prstGeom prst="rect">
            <a:avLst/>
          </a:prstGeom>
          <a:noFill/>
          <a:ln w="0">
            <a:noFill/>
          </a:ln>
        </p:spPr>
        <p:txBody>
          <a:bodyPr lIns="0" rIns="0" tIns="0" bIns="0" anchor="t">
            <a:noAutofit/>
          </a:bodyPr>
          <a:p>
            <a:r>
              <a:rPr b="0" lang="en-GB" sz="1400" spc="-1" strike="noStrike">
                <a:latin typeface="Times New Roman"/>
              </a:rPr>
              <a:t>&lt;header&gt;</a:t>
            </a:r>
            <a:endParaRPr b="0" lang="en-GB" sz="1400" spc="-1" strike="noStrike">
              <a:latin typeface="Times New Roman"/>
            </a:endParaRPr>
          </a:p>
        </p:txBody>
      </p:sp>
      <p:sp>
        <p:nvSpPr>
          <p:cNvPr id="43" name="PlaceHolder 4"/>
          <p:cNvSpPr>
            <a:spLocks noGrp="1"/>
          </p:cNvSpPr>
          <p:nvPr>
            <p:ph type="dt"/>
          </p:nvPr>
        </p:nvSpPr>
        <p:spPr>
          <a:xfrm>
            <a:off x="4278960" y="0"/>
            <a:ext cx="3280680" cy="534240"/>
          </a:xfrm>
          <a:prstGeom prst="rect">
            <a:avLst/>
          </a:prstGeom>
          <a:noFill/>
          <a:ln w="0">
            <a:noFill/>
          </a:ln>
        </p:spPr>
        <p:txBody>
          <a:bodyPr lIns="0" rIns="0" tIns="0" bIns="0" anchor="t">
            <a:noAutofit/>
          </a:bodyPr>
          <a:p>
            <a:pPr algn="r"/>
            <a:r>
              <a:rPr b="0" lang="en-GB" sz="1400" spc="-1" strike="noStrike">
                <a:latin typeface="Times New Roman"/>
              </a:rPr>
              <a:t>&lt;date/time&gt;</a:t>
            </a:r>
            <a:endParaRPr b="0" lang="en-GB" sz="1400" spc="-1" strike="noStrike">
              <a:latin typeface="Times New Roman"/>
            </a:endParaRPr>
          </a:p>
        </p:txBody>
      </p:sp>
      <p:sp>
        <p:nvSpPr>
          <p:cNvPr id="44" name="PlaceHolder 5"/>
          <p:cNvSpPr>
            <a:spLocks noGrp="1"/>
          </p:cNvSpPr>
          <p:nvPr>
            <p:ph type="ftr"/>
          </p:nvPr>
        </p:nvSpPr>
        <p:spPr>
          <a:xfrm>
            <a:off x="0" y="10157400"/>
            <a:ext cx="3280680" cy="534240"/>
          </a:xfrm>
          <a:prstGeom prst="rect">
            <a:avLst/>
          </a:prstGeom>
          <a:noFill/>
          <a:ln w="0">
            <a:noFill/>
          </a:ln>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45" name="PlaceHolder 6"/>
          <p:cNvSpPr>
            <a:spLocks noGrp="1"/>
          </p:cNvSpPr>
          <p:nvPr>
            <p:ph type="sldNum"/>
          </p:nvPr>
        </p:nvSpPr>
        <p:spPr>
          <a:xfrm>
            <a:off x="4278960" y="10157400"/>
            <a:ext cx="3280680" cy="534240"/>
          </a:xfrm>
          <a:prstGeom prst="rect">
            <a:avLst/>
          </a:prstGeom>
          <a:noFill/>
          <a:ln w="0">
            <a:noFill/>
          </a:ln>
        </p:spPr>
        <p:txBody>
          <a:bodyPr lIns="0" rIns="0" tIns="0" bIns="0" anchor="b">
            <a:noAutofit/>
          </a:bodyPr>
          <a:p>
            <a:pPr algn="r"/>
            <a:fld id="{BC9447D6-25E0-4593-A303-9C59A93524EA}"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1" name="PlaceHolder 1"/>
          <p:cNvSpPr>
            <a:spLocks noGrp="1"/>
          </p:cNvSpPr>
          <p:nvPr>
            <p:ph type="sldImg"/>
          </p:nvPr>
        </p:nvSpPr>
        <p:spPr>
          <a:xfrm>
            <a:off x="685800" y="1143000"/>
            <a:ext cx="5485320" cy="3085200"/>
          </a:xfrm>
          <a:prstGeom prst="rect">
            <a:avLst/>
          </a:prstGeom>
          <a:ln w="0">
            <a:noFill/>
          </a:ln>
        </p:spPr>
      </p:sp>
      <p:sp>
        <p:nvSpPr>
          <p:cNvPr id="92" name="PlaceHolder 2"/>
          <p:cNvSpPr>
            <a:spLocks noGrp="1"/>
          </p:cNvSpPr>
          <p:nvPr>
            <p:ph type="body"/>
          </p:nvPr>
        </p:nvSpPr>
        <p:spPr>
          <a:xfrm>
            <a:off x="685800" y="4400640"/>
            <a:ext cx="5484600" cy="3598560"/>
          </a:xfrm>
          <a:prstGeom prst="rect">
            <a:avLst/>
          </a:prstGeom>
          <a:noFill/>
          <a:ln w="0">
            <a:noFill/>
          </a:ln>
        </p:spPr>
        <p:txBody>
          <a:bodyPr lIns="0" rIns="0" tIns="0" bIns="0" anchor="t">
            <a:noAutofit/>
          </a:bodyPr>
          <a:p>
            <a:pPr marL="216000" indent="-216000">
              <a:lnSpc>
                <a:spcPct val="100000"/>
              </a:lnSpc>
              <a:tabLst>
                <a:tab algn="l" pos="0"/>
              </a:tabLst>
            </a:pPr>
            <a:r>
              <a:rPr b="0" lang="en-GB" sz="2000" spc="-1" strike="noStrike">
                <a:solidFill>
                  <a:srgbClr val="000000"/>
                </a:solidFill>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endParaRPr b="0" lang="en-GB" sz="2000" spc="-1" strike="noStrike">
              <a:latin typeface="Arial"/>
            </a:endParaRPr>
          </a:p>
          <a:p>
            <a:pPr marL="216000" indent="-216000">
              <a:lnSpc>
                <a:spcPct val="100000"/>
              </a:lnSpc>
              <a:tabLst>
                <a:tab algn="l" pos="0"/>
              </a:tabLst>
            </a:pPr>
            <a:endParaRPr b="0" lang="en-GB" sz="2000" spc="-1" strike="noStrike">
              <a:latin typeface="Arial"/>
            </a:endParaRPr>
          </a:p>
          <a:p>
            <a:pPr marL="216000" indent="-216000">
              <a:lnSpc>
                <a:spcPct val="100000"/>
              </a:lnSpc>
              <a:tabLst>
                <a:tab algn="l" pos="0"/>
              </a:tabLst>
            </a:pPr>
            <a:r>
              <a:rPr b="1" lang="en-GB" sz="2000" spc="-1" strike="noStrike">
                <a:solidFill>
                  <a:srgbClr val="000000"/>
                </a:solidFill>
                <a:latin typeface="Söhne"/>
              </a:rPr>
              <a:t>Name and Role</a:t>
            </a:r>
            <a:r>
              <a:rPr b="0" lang="en-GB" sz="2000" spc="-1" strike="noStrike">
                <a:solidFill>
                  <a:srgbClr val="000000"/>
                </a:solidFill>
                <a:latin typeface="Söhne"/>
              </a:rPr>
              <a:t>: Start by stating your name and your position or role in the company. If you are the founder or one of the key team members, mention your title (e.g., CEO, Co-founder).</a:t>
            </a:r>
            <a:endParaRPr b="0" lang="en-GB" sz="2000" spc="-1" strike="noStrike">
              <a:latin typeface="Arial"/>
            </a:endParaRPr>
          </a:p>
          <a:p>
            <a:pPr marL="216000" indent="-216000">
              <a:lnSpc>
                <a:spcPct val="100000"/>
              </a:lnSpc>
              <a:tabLst>
                <a:tab algn="l" pos="0"/>
              </a:tabLst>
            </a:pPr>
            <a:endParaRPr b="0" lang="en-GB" sz="2000" spc="-1" strike="noStrike">
              <a:latin typeface="Arial"/>
            </a:endParaRPr>
          </a:p>
          <a:p>
            <a:pPr marL="216000" indent="-216000">
              <a:lnSpc>
                <a:spcPct val="100000"/>
              </a:lnSpc>
              <a:tabLst>
                <a:tab algn="l" pos="0"/>
              </a:tabLst>
            </a:pPr>
            <a:r>
              <a:rPr b="1" lang="en-GB" sz="2000" spc="-1" strike="noStrike">
                <a:solidFill>
                  <a:srgbClr val="000000"/>
                </a:solidFill>
                <a:latin typeface="Söhne"/>
              </a:rPr>
              <a:t>Background and Experience</a:t>
            </a:r>
            <a:r>
              <a:rPr b="0" lang="en-GB" sz="2000" spc="-1" strike="noStrike">
                <a:solidFill>
                  <a:srgbClr val="000000"/>
                </a:solidFill>
                <a:latin typeface="Söhne"/>
              </a:rPr>
              <a:t>: Briefly share your relevant background and experience. Highlight any expertise, qualifications, or achievements that demonstrate your capability to lead and execute the business idea effectively.</a:t>
            </a:r>
            <a:endParaRPr b="0" lang="en-GB" sz="2000" spc="-1" strike="noStrike">
              <a:latin typeface="Arial"/>
            </a:endParaRPr>
          </a:p>
          <a:p>
            <a:pPr marL="216000" indent="-216000">
              <a:lnSpc>
                <a:spcPct val="100000"/>
              </a:lnSpc>
              <a:tabLst>
                <a:tab algn="l" pos="0"/>
              </a:tabLst>
            </a:pPr>
            <a:endParaRPr b="0" lang="en-GB" sz="2000" spc="-1" strike="noStrike">
              <a:latin typeface="Arial"/>
            </a:endParaRPr>
          </a:p>
          <a:p>
            <a:pPr marL="216000" indent="-216000">
              <a:lnSpc>
                <a:spcPct val="100000"/>
              </a:lnSpc>
              <a:tabLst>
                <a:tab algn="l" pos="0"/>
              </a:tabLst>
            </a:pPr>
            <a:r>
              <a:rPr b="1" lang="en-GB" sz="2000" spc="-1" strike="noStrike">
                <a:solidFill>
                  <a:srgbClr val="000000"/>
                </a:solidFill>
                <a:latin typeface="Söhne"/>
              </a:rPr>
              <a:t>Passion and Motivation</a:t>
            </a:r>
            <a:r>
              <a:rPr b="0" lang="en-GB" sz="2000" spc="-1" strike="noStrike">
                <a:solidFill>
                  <a:srgbClr val="000000"/>
                </a:solidFill>
                <a:latin typeface="Söhne"/>
              </a:rPr>
              <a:t>: Explain why you are passionate about the business and the problem you are solving. Share your vision for the company and what drives you to pursue this venture.</a:t>
            </a:r>
            <a:endParaRPr b="0" lang="en-GB" sz="2000" spc="-1" strike="noStrike">
              <a:latin typeface="Arial"/>
            </a:endParaRPr>
          </a:p>
          <a:p>
            <a:pPr marL="216000" indent="-216000">
              <a:lnSpc>
                <a:spcPct val="100000"/>
              </a:lnSpc>
              <a:tabLst>
                <a:tab algn="l" pos="0"/>
              </a:tabLst>
            </a:pPr>
            <a:endParaRPr b="0" lang="en-GB" sz="2000" spc="-1" strike="noStrike">
              <a:latin typeface="Arial"/>
            </a:endParaRPr>
          </a:p>
          <a:p>
            <a:pPr marL="216000" indent="-216000">
              <a:lnSpc>
                <a:spcPct val="100000"/>
              </a:lnSpc>
              <a:tabLst>
                <a:tab algn="l" pos="0"/>
              </a:tabLst>
            </a:pPr>
            <a:endParaRPr b="0" lang="en-GB" sz="2000" spc="-1" strike="noStrike">
              <a:latin typeface="Arial"/>
            </a:endParaRPr>
          </a:p>
          <a:p>
            <a:pPr marL="216000" indent="-216000">
              <a:lnSpc>
                <a:spcPct val="100000"/>
              </a:lnSpc>
              <a:tabLst>
                <a:tab algn="l" pos="0"/>
              </a:tabLst>
            </a:pPr>
            <a:r>
              <a:rPr b="1" lang="en-GB" sz="2000" spc="-1" strike="noStrike">
                <a:solidFill>
                  <a:srgbClr val="000000"/>
                </a:solidFill>
                <a:latin typeface="Söhne"/>
              </a:rPr>
              <a:t>Connection to the Industry</a:t>
            </a:r>
            <a:r>
              <a:rPr b="0" lang="en-GB" sz="2000" spc="-1" strike="noStrike">
                <a:solidFill>
                  <a:srgbClr val="000000"/>
                </a:solidFill>
                <a:latin typeface="Söhne"/>
              </a:rPr>
              <a:t>: If you have a personal or professional connection to the industry in which your business operates, share that information. It could be an experience, personal story, or a passion for the industry that led you to start this venture.</a:t>
            </a:r>
            <a:endParaRPr b="0" lang="en-GB" sz="2000" spc="-1" strike="noStrike">
              <a:latin typeface="Arial"/>
            </a:endParaRPr>
          </a:p>
          <a:p>
            <a:pPr marL="216000" indent="-216000">
              <a:lnSpc>
                <a:spcPct val="100000"/>
              </a:lnSpc>
              <a:tabLst>
                <a:tab algn="l" pos="0"/>
              </a:tabLst>
            </a:pPr>
            <a:endParaRPr b="0" lang="en-GB" sz="2000" spc="-1" strike="noStrike">
              <a:latin typeface="Arial"/>
            </a:endParaRPr>
          </a:p>
          <a:p>
            <a:pPr marL="216000" indent="-216000">
              <a:lnSpc>
                <a:spcPct val="100000"/>
              </a:lnSpc>
              <a:tabLst>
                <a:tab algn="l" pos="0"/>
              </a:tabLst>
            </a:pPr>
            <a:endParaRPr b="0" lang="en-GB" sz="2000" spc="-1" strike="noStrike">
              <a:latin typeface="Arial"/>
            </a:endParaRPr>
          </a:p>
          <a:p>
            <a:pPr marL="216000" indent="-216000">
              <a:lnSpc>
                <a:spcPct val="100000"/>
              </a:lnSpc>
              <a:tabLst>
                <a:tab algn="l" pos="0"/>
              </a:tabLst>
            </a:pPr>
            <a:r>
              <a:rPr b="0" lang="en-GB" sz="2000" spc="-1" strike="noStrike">
                <a:solidFill>
                  <a:srgbClr val="000000"/>
                </a:solidFill>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endParaRPr b="0" lang="en-GB" sz="2000" spc="-1" strike="noStrike">
              <a:latin typeface="Arial"/>
            </a:endParaRPr>
          </a:p>
          <a:p>
            <a:pPr marL="216000" indent="-216000">
              <a:lnSpc>
                <a:spcPct val="100000"/>
              </a:lnSpc>
              <a:tabLst>
                <a:tab algn="l" pos="0"/>
              </a:tabLst>
            </a:pPr>
            <a:endParaRPr b="0" lang="en-GB" sz="2000" spc="-1" strike="noStrike">
              <a:latin typeface="Arial"/>
            </a:endParaRPr>
          </a:p>
          <a:p>
            <a:pPr marL="216000" indent="-216000">
              <a:lnSpc>
                <a:spcPct val="100000"/>
              </a:lnSpc>
              <a:tabLst>
                <a:tab algn="l" pos="0"/>
              </a:tabLst>
            </a:pPr>
            <a:endParaRPr b="0" lang="en-GB" sz="2000" spc="-1" strike="noStrike">
              <a:latin typeface="Arial"/>
            </a:endParaRPr>
          </a:p>
          <a:p>
            <a:pPr marL="216000" indent="-216000">
              <a:lnSpc>
                <a:spcPct val="100000"/>
              </a:lnSpc>
              <a:tabLst>
                <a:tab algn="l" pos="0"/>
              </a:tabLst>
            </a:pPr>
            <a:endParaRPr b="0" lang="en-GB" sz="2000" spc="-1" strike="noStrike">
              <a:latin typeface="Arial"/>
            </a:endParaRPr>
          </a:p>
          <a:p>
            <a:pPr marL="216000" indent="-216000">
              <a:lnSpc>
                <a:spcPct val="100000"/>
              </a:lnSpc>
              <a:tabLst>
                <a:tab algn="l" pos="0"/>
              </a:tabLst>
            </a:pPr>
            <a:endParaRPr b="0" lang="en-GB" sz="2000" spc="-1" strike="noStrike">
              <a:latin typeface="Arial"/>
            </a:endParaRPr>
          </a:p>
          <a:p>
            <a:pPr marL="216000" indent="-216000">
              <a:lnSpc>
                <a:spcPct val="100000"/>
              </a:lnSpc>
              <a:tabLst>
                <a:tab algn="l" pos="0"/>
              </a:tabLst>
            </a:pPr>
            <a:endParaRPr b="0" lang="en-GB" sz="2000" spc="-1" strike="noStrike">
              <a:latin typeface="Arial"/>
            </a:endParaRPr>
          </a:p>
          <a:p>
            <a:pPr marL="216000" indent="-216000">
              <a:lnSpc>
                <a:spcPct val="100000"/>
              </a:lnSpc>
              <a:tabLst>
                <a:tab algn="l" pos="0"/>
              </a:tabLst>
            </a:pPr>
            <a:br/>
            <a:endParaRPr b="0" lang="en-GB" sz="2000" spc="-1" strike="noStrike">
              <a:latin typeface="Arial"/>
            </a:endParaRPr>
          </a:p>
        </p:txBody>
      </p:sp>
      <p:sp>
        <p:nvSpPr>
          <p:cNvPr id="93" name="PlaceHolder 3"/>
          <p:cNvSpPr>
            <a:spLocks noGrp="1"/>
          </p:cNvSpPr>
          <p:nvPr>
            <p:ph type="sldNum"/>
          </p:nvPr>
        </p:nvSpPr>
        <p:spPr>
          <a:xfrm>
            <a:off x="3884760" y="8685360"/>
            <a:ext cx="2970000" cy="456840"/>
          </a:xfrm>
          <a:prstGeom prst="rect">
            <a:avLst/>
          </a:prstGeom>
          <a:noFill/>
          <a:ln w="0">
            <a:noFill/>
          </a:ln>
        </p:spPr>
        <p:txBody>
          <a:bodyPr lIns="0" rIns="0" tIns="0" bIns="0" anchor="b">
            <a:noAutofit/>
          </a:bodyPr>
          <a:p>
            <a:pPr algn="r">
              <a:lnSpc>
                <a:spcPct val="100000"/>
              </a:lnSpc>
            </a:pPr>
            <a:fld id="{712BA695-9BDE-4C8C-9D63-7B59C5EE91F1}" type="slidenum">
              <a:rPr b="0" lang="en-GB" sz="1200" spc="-1" strike="noStrike">
                <a:solidFill>
                  <a:srgbClr val="000000"/>
                </a:solidFill>
                <a:latin typeface="Times New Roman"/>
                <a:ea typeface="+mn-ea"/>
              </a:rPr>
              <a:t>10</a:t>
            </a:fld>
            <a:endParaRPr b="0" lang="en-GB" sz="1200" spc="-1" strike="noStrike">
              <a:latin typeface="Times New Roman"/>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4" name="PlaceHolder 1"/>
          <p:cNvSpPr>
            <a:spLocks noGrp="1"/>
          </p:cNvSpPr>
          <p:nvPr>
            <p:ph type="sldImg"/>
          </p:nvPr>
        </p:nvSpPr>
        <p:spPr>
          <a:xfrm>
            <a:off x="685800" y="1143000"/>
            <a:ext cx="5485320" cy="3085200"/>
          </a:xfrm>
          <a:prstGeom prst="rect">
            <a:avLst/>
          </a:prstGeom>
          <a:ln w="0">
            <a:noFill/>
          </a:ln>
        </p:spPr>
      </p:sp>
      <p:sp>
        <p:nvSpPr>
          <p:cNvPr id="95" name="PlaceHolder 2"/>
          <p:cNvSpPr>
            <a:spLocks noGrp="1"/>
          </p:cNvSpPr>
          <p:nvPr>
            <p:ph type="body"/>
          </p:nvPr>
        </p:nvSpPr>
        <p:spPr>
          <a:xfrm>
            <a:off x="685800" y="4400640"/>
            <a:ext cx="5484600" cy="3598560"/>
          </a:xfrm>
          <a:prstGeom prst="rect">
            <a:avLst/>
          </a:prstGeom>
          <a:noFill/>
          <a:ln w="0">
            <a:noFill/>
          </a:ln>
        </p:spPr>
        <p:txBody>
          <a:bodyPr lIns="0" rIns="0" tIns="0" bIns="0" anchor="t">
            <a:noAutofit/>
          </a:bodyPr>
          <a:p>
            <a:endParaRPr b="0" lang="en-GB" sz="2000" spc="-1" strike="noStrike">
              <a:latin typeface="Arial"/>
            </a:endParaRPr>
          </a:p>
        </p:txBody>
      </p:sp>
      <p:sp>
        <p:nvSpPr>
          <p:cNvPr id="96" name="PlaceHolder 3"/>
          <p:cNvSpPr>
            <a:spLocks noGrp="1"/>
          </p:cNvSpPr>
          <p:nvPr>
            <p:ph type="sldNum"/>
          </p:nvPr>
        </p:nvSpPr>
        <p:spPr>
          <a:xfrm>
            <a:off x="3884760" y="8685360"/>
            <a:ext cx="2970000" cy="456840"/>
          </a:xfrm>
          <a:prstGeom prst="rect">
            <a:avLst/>
          </a:prstGeom>
          <a:noFill/>
          <a:ln w="0">
            <a:noFill/>
          </a:ln>
        </p:spPr>
        <p:txBody>
          <a:bodyPr lIns="0" rIns="0" tIns="0" bIns="0" anchor="b">
            <a:noAutofit/>
          </a:bodyPr>
          <a:p>
            <a:pPr algn="r">
              <a:lnSpc>
                <a:spcPct val="100000"/>
              </a:lnSpc>
            </a:pPr>
            <a:fld id="{B496CD7E-178B-4125-B6DC-88CEB81EE1E0}" type="slidenum">
              <a:rPr b="0" lang="en-GB" sz="1200" spc="-1" strike="noStrike">
                <a:solidFill>
                  <a:srgbClr val="000000"/>
                </a:solidFill>
                <a:latin typeface="Times New Roman"/>
                <a:ea typeface="+mn-ea"/>
              </a:rPr>
              <a:t>10</a:t>
            </a:fld>
            <a:endParaRPr b="0" lang="en-GB" sz="1200" spc="-1" strike="noStrike">
              <a:latin typeface="Times New Roman"/>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7" name="PlaceHolder 1"/>
          <p:cNvSpPr>
            <a:spLocks noGrp="1"/>
          </p:cNvSpPr>
          <p:nvPr>
            <p:ph type="sldImg"/>
          </p:nvPr>
        </p:nvSpPr>
        <p:spPr>
          <a:xfrm>
            <a:off x="685800" y="1143000"/>
            <a:ext cx="5485320" cy="3085200"/>
          </a:xfrm>
          <a:prstGeom prst="rect">
            <a:avLst/>
          </a:prstGeom>
          <a:ln w="0">
            <a:noFill/>
          </a:ln>
        </p:spPr>
      </p:sp>
      <p:sp>
        <p:nvSpPr>
          <p:cNvPr id="98" name="PlaceHolder 2"/>
          <p:cNvSpPr>
            <a:spLocks noGrp="1"/>
          </p:cNvSpPr>
          <p:nvPr>
            <p:ph type="body"/>
          </p:nvPr>
        </p:nvSpPr>
        <p:spPr>
          <a:xfrm>
            <a:off x="685800" y="4400640"/>
            <a:ext cx="5484600" cy="3598560"/>
          </a:xfrm>
          <a:prstGeom prst="rect">
            <a:avLst/>
          </a:prstGeom>
          <a:noFill/>
          <a:ln w="0">
            <a:noFill/>
          </a:ln>
        </p:spPr>
        <p:txBody>
          <a:bodyPr lIns="0" rIns="0" tIns="0" bIns="0" anchor="t">
            <a:noAutofit/>
          </a:bodyPr>
          <a:p>
            <a:pPr marL="216000" indent="-216000">
              <a:lnSpc>
                <a:spcPct val="100000"/>
              </a:lnSpc>
              <a:tabLst>
                <a:tab algn="l" pos="0"/>
              </a:tabLst>
            </a:pPr>
            <a:r>
              <a:rPr b="0" lang="en-GB" sz="2000" spc="-1" strike="noStrike">
                <a:latin typeface="Arial"/>
              </a:rPr>
              <a:t>Refer to week 3 slides: Legal format of Enterprises &amp; Building a Founding team</a:t>
            </a:r>
            <a:endParaRPr b="0" lang="en-GB" sz="2000" spc="-1" strike="noStrike">
              <a:latin typeface="Arial"/>
            </a:endParaRPr>
          </a:p>
        </p:txBody>
      </p:sp>
      <p:sp>
        <p:nvSpPr>
          <p:cNvPr id="99" name="PlaceHolder 3"/>
          <p:cNvSpPr>
            <a:spLocks noGrp="1"/>
          </p:cNvSpPr>
          <p:nvPr>
            <p:ph type="sldNum"/>
          </p:nvPr>
        </p:nvSpPr>
        <p:spPr>
          <a:xfrm>
            <a:off x="3884760" y="8685360"/>
            <a:ext cx="2970000" cy="456840"/>
          </a:xfrm>
          <a:prstGeom prst="rect">
            <a:avLst/>
          </a:prstGeom>
          <a:noFill/>
          <a:ln w="0">
            <a:noFill/>
          </a:ln>
        </p:spPr>
        <p:txBody>
          <a:bodyPr lIns="0" rIns="0" tIns="0" bIns="0" anchor="b">
            <a:noAutofit/>
          </a:bodyPr>
          <a:p>
            <a:pPr algn="r">
              <a:lnSpc>
                <a:spcPct val="100000"/>
              </a:lnSpc>
            </a:pPr>
            <a:fld id="{CB961F3A-9A93-42C8-BA51-92B8344C2F1C}" type="slidenum">
              <a:rPr b="0" lang="en-GB" sz="1200" spc="-1" strike="noStrike">
                <a:solidFill>
                  <a:srgbClr val="000000"/>
                </a:solidFill>
                <a:latin typeface="Times New Roman"/>
                <a:ea typeface="+mn-ea"/>
              </a:rPr>
              <a:t>10</a:t>
            </a:fld>
            <a:endParaRPr b="0" lang="en-GB" sz="1200" spc="-1" strike="noStrike">
              <a:latin typeface="Times New Roman"/>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0" name="PlaceHolder 1"/>
          <p:cNvSpPr>
            <a:spLocks noGrp="1"/>
          </p:cNvSpPr>
          <p:nvPr>
            <p:ph type="sldImg"/>
          </p:nvPr>
        </p:nvSpPr>
        <p:spPr>
          <a:xfrm>
            <a:off x="685800" y="1143000"/>
            <a:ext cx="5485320" cy="3085200"/>
          </a:xfrm>
          <a:prstGeom prst="rect">
            <a:avLst/>
          </a:prstGeom>
          <a:ln w="0">
            <a:noFill/>
          </a:ln>
        </p:spPr>
      </p:sp>
      <p:sp>
        <p:nvSpPr>
          <p:cNvPr id="101" name="PlaceHolder 2"/>
          <p:cNvSpPr>
            <a:spLocks noGrp="1"/>
          </p:cNvSpPr>
          <p:nvPr>
            <p:ph type="body"/>
          </p:nvPr>
        </p:nvSpPr>
        <p:spPr>
          <a:xfrm>
            <a:off x="685800" y="4400640"/>
            <a:ext cx="5484600" cy="3598560"/>
          </a:xfrm>
          <a:prstGeom prst="rect">
            <a:avLst/>
          </a:prstGeom>
          <a:noFill/>
          <a:ln w="0">
            <a:noFill/>
          </a:ln>
        </p:spPr>
        <p:txBody>
          <a:bodyPr lIns="0" rIns="0" tIns="0" bIns="0" anchor="t">
            <a:noAutofit/>
          </a:bodyPr>
          <a:p>
            <a:pPr marL="216000" indent="-216000">
              <a:lnSpc>
                <a:spcPct val="100000"/>
              </a:lnSpc>
              <a:tabLst>
                <a:tab algn="l" pos="0"/>
              </a:tabLst>
            </a:pPr>
            <a:r>
              <a:rPr b="0" lang="en-GB" sz="1200" spc="-1" strike="noStrike">
                <a:highlight>
                  <a:srgbClr val="ffff00"/>
                </a:highlight>
                <a:latin typeface="Arial"/>
              </a:rPr>
              <a:t>Apply PESTEL analysis </a:t>
            </a:r>
            <a:r>
              <a:rPr b="0" lang="en-GB" sz="2000" spc="-1" strike="noStrike">
                <a:solidFill>
                  <a:srgbClr val="000000"/>
                </a:solidFill>
                <a:latin typeface="Arial"/>
              </a:rPr>
              <a:t>taught in week 4:</a:t>
            </a:r>
            <a:endParaRPr b="0" lang="en-GB" sz="2000" spc="-1" strike="noStrike">
              <a:latin typeface="Arial"/>
            </a:endParaRPr>
          </a:p>
          <a:p>
            <a:pPr marL="216000" indent="-216000">
              <a:lnSpc>
                <a:spcPct val="100000"/>
              </a:lnSpc>
              <a:tabLst>
                <a:tab algn="l" pos="0"/>
              </a:tabLst>
            </a:pPr>
            <a:endParaRPr b="0" lang="en-GB" sz="2000" spc="-1" strike="noStrike">
              <a:latin typeface="Arial"/>
            </a:endParaRPr>
          </a:p>
          <a:p>
            <a:pPr marL="216000" indent="-216000">
              <a:lnSpc>
                <a:spcPct val="100000"/>
              </a:lnSpc>
              <a:tabLst>
                <a:tab algn="l" pos="0"/>
              </a:tabLst>
            </a:pPr>
            <a:r>
              <a:rPr b="0" lang="en-GB" sz="2000" spc="-1" strike="noStrike">
                <a:solidFill>
                  <a:srgbClr val="000000"/>
                </a:solidFill>
                <a:latin typeface="Arial"/>
              </a:rPr>
              <a:t>Analyse the following factors:</a:t>
            </a:r>
            <a:endParaRPr b="0" lang="en-GB" sz="2000" spc="-1" strike="noStrike">
              <a:latin typeface="Arial"/>
            </a:endParaRPr>
          </a:p>
          <a:p>
            <a:pPr marL="216000" indent="-216000">
              <a:lnSpc>
                <a:spcPct val="100000"/>
              </a:lnSpc>
              <a:tabLst>
                <a:tab algn="l" pos="0"/>
              </a:tabLst>
            </a:pPr>
            <a:endParaRPr b="0" lang="en-GB" sz="2000" spc="-1" strike="noStrike">
              <a:latin typeface="Arial"/>
            </a:endParaRPr>
          </a:p>
          <a:p>
            <a:pPr marL="216000" indent="-216000">
              <a:lnSpc>
                <a:spcPct val="100000"/>
              </a:lnSpc>
              <a:tabLst>
                <a:tab algn="l" pos="0"/>
              </a:tabLst>
            </a:pPr>
            <a:r>
              <a:rPr b="0" lang="en-GB" sz="2000" spc="-1" strike="noStrike">
                <a:solidFill>
                  <a:srgbClr val="000000"/>
                </a:solidFill>
                <a:latin typeface="Arial"/>
              </a:rPr>
              <a:t>Political – Government policies, regulations, tax laws, trade restrictions.</a:t>
            </a:r>
            <a:endParaRPr b="0" lang="en-GB" sz="2000" spc="-1" strike="noStrike">
              <a:latin typeface="Arial"/>
            </a:endParaRPr>
          </a:p>
          <a:p>
            <a:pPr marL="216000" indent="-216000">
              <a:lnSpc>
                <a:spcPct val="100000"/>
              </a:lnSpc>
              <a:tabLst>
                <a:tab algn="l" pos="0"/>
              </a:tabLst>
            </a:pPr>
            <a:r>
              <a:rPr b="0" lang="en-GB" sz="2000" spc="-1" strike="noStrike">
                <a:solidFill>
                  <a:srgbClr val="000000"/>
                </a:solidFill>
                <a:latin typeface="Arial"/>
              </a:rPr>
              <a:t>Economic – Inflation, interest rates, economic growth, consumer spending.</a:t>
            </a:r>
            <a:endParaRPr b="0" lang="en-GB" sz="2000" spc="-1" strike="noStrike">
              <a:latin typeface="Arial"/>
            </a:endParaRPr>
          </a:p>
          <a:p>
            <a:pPr marL="216000" indent="-216000">
              <a:lnSpc>
                <a:spcPct val="100000"/>
              </a:lnSpc>
              <a:tabLst>
                <a:tab algn="l" pos="0"/>
              </a:tabLst>
            </a:pPr>
            <a:r>
              <a:rPr b="0" lang="en-GB" sz="2000" spc="-1" strike="noStrike">
                <a:solidFill>
                  <a:srgbClr val="000000"/>
                </a:solidFill>
                <a:latin typeface="Arial"/>
              </a:rPr>
              <a:t>Social – Demographics, cultural trends, lifestyle changes, education.</a:t>
            </a:r>
            <a:endParaRPr b="0" lang="en-GB" sz="2000" spc="-1" strike="noStrike">
              <a:latin typeface="Arial"/>
            </a:endParaRPr>
          </a:p>
          <a:p>
            <a:pPr marL="216000" indent="-216000">
              <a:lnSpc>
                <a:spcPct val="100000"/>
              </a:lnSpc>
              <a:tabLst>
                <a:tab algn="l" pos="0"/>
              </a:tabLst>
            </a:pPr>
            <a:r>
              <a:rPr b="0" lang="en-GB" sz="2000" spc="-1" strike="noStrike">
                <a:solidFill>
                  <a:srgbClr val="000000"/>
                </a:solidFill>
                <a:latin typeface="Arial"/>
              </a:rPr>
              <a:t>Technological – Innovation, digital transformation, automation.</a:t>
            </a:r>
            <a:endParaRPr b="0" lang="en-GB" sz="2000" spc="-1" strike="noStrike">
              <a:latin typeface="Arial"/>
            </a:endParaRPr>
          </a:p>
          <a:p>
            <a:pPr marL="216000" indent="-216000">
              <a:lnSpc>
                <a:spcPct val="100000"/>
              </a:lnSpc>
              <a:tabLst>
                <a:tab algn="l" pos="0"/>
              </a:tabLst>
            </a:pPr>
            <a:r>
              <a:rPr b="0" lang="en-GB" sz="2000" spc="-1" strike="noStrike">
                <a:solidFill>
                  <a:srgbClr val="000000"/>
                </a:solidFill>
                <a:latin typeface="Arial"/>
              </a:rPr>
              <a:t>Environmental – Sustainability, climate change regulations, waste management.</a:t>
            </a:r>
            <a:endParaRPr b="0" lang="en-GB" sz="2000" spc="-1" strike="noStrike">
              <a:latin typeface="Arial"/>
            </a:endParaRPr>
          </a:p>
          <a:p>
            <a:pPr marL="216000" indent="-216000">
              <a:lnSpc>
                <a:spcPct val="100000"/>
              </a:lnSpc>
              <a:tabLst>
                <a:tab algn="l" pos="0"/>
              </a:tabLst>
            </a:pPr>
            <a:r>
              <a:rPr b="0" lang="en-GB" sz="2000" spc="-1" strike="noStrike">
                <a:solidFill>
                  <a:srgbClr val="000000"/>
                </a:solidFill>
                <a:latin typeface="Arial"/>
              </a:rPr>
              <a:t>Legal – Employment laws, intellectual property rights, industry-specific regulations.</a:t>
            </a:r>
            <a:endParaRPr b="0" lang="en-GB" sz="2000" spc="-1" strike="noStrike">
              <a:latin typeface="Arial"/>
            </a:endParaRPr>
          </a:p>
          <a:p>
            <a:pPr marL="216000" indent="-216000">
              <a:lnSpc>
                <a:spcPct val="100000"/>
              </a:lnSpc>
              <a:tabLst>
                <a:tab algn="l" pos="0"/>
              </a:tabLst>
            </a:pPr>
            <a:endParaRPr b="0" lang="en-GB" sz="2000" spc="-1" strike="noStrike">
              <a:latin typeface="Arial"/>
            </a:endParaRPr>
          </a:p>
          <a:p>
            <a:pPr marL="216000" indent="-216000">
              <a:lnSpc>
                <a:spcPct val="100000"/>
              </a:lnSpc>
              <a:tabLst>
                <a:tab algn="l" pos="0"/>
              </a:tabLst>
            </a:pPr>
            <a:r>
              <a:rPr b="0" lang="en-GB" sz="2000" spc="-1" strike="noStrike">
                <a:solidFill>
                  <a:srgbClr val="000000"/>
                </a:solidFill>
                <a:latin typeface="Arial"/>
              </a:rPr>
              <a:t>2. Align PESTEL with Business Strategy</a:t>
            </a:r>
            <a:endParaRPr b="0" lang="en-GB" sz="2000" spc="-1" strike="noStrike">
              <a:latin typeface="Arial"/>
            </a:endParaRPr>
          </a:p>
          <a:p>
            <a:pPr marL="216000" indent="-216000">
              <a:lnSpc>
                <a:spcPct val="100000"/>
              </a:lnSpc>
              <a:tabLst>
                <a:tab algn="l" pos="0"/>
              </a:tabLst>
            </a:pPr>
            <a:r>
              <a:rPr b="0" lang="en-GB" sz="2000" spc="-1" strike="noStrike">
                <a:solidFill>
                  <a:srgbClr val="000000"/>
                </a:solidFill>
                <a:latin typeface="Arial"/>
              </a:rPr>
              <a:t>After identifying key external factors, explain how they impact your business and what strategies you will adopt to mitigate risks or leverage opportunities.</a:t>
            </a:r>
            <a:endParaRPr b="0" lang="en-GB" sz="2000" spc="-1" strike="noStrike">
              <a:latin typeface="Arial"/>
            </a:endParaRPr>
          </a:p>
          <a:p>
            <a:pPr marL="216000" indent="-216000">
              <a:lnSpc>
                <a:spcPct val="100000"/>
              </a:lnSpc>
              <a:tabLst>
                <a:tab algn="l" pos="0"/>
              </a:tabLst>
            </a:pPr>
            <a:endParaRPr b="0" lang="en-GB" sz="2000" spc="-1" strike="noStrike">
              <a:latin typeface="Arial"/>
            </a:endParaRPr>
          </a:p>
          <a:p>
            <a:pPr marL="216000" indent="-216000">
              <a:lnSpc>
                <a:spcPct val="100000"/>
              </a:lnSpc>
              <a:tabLst>
                <a:tab algn="l" pos="0"/>
              </a:tabLst>
            </a:pPr>
            <a:endParaRPr b="0" lang="en-GB" sz="2000" spc="-1" strike="noStrike">
              <a:latin typeface="Arial"/>
            </a:endParaRPr>
          </a:p>
        </p:txBody>
      </p:sp>
      <p:sp>
        <p:nvSpPr>
          <p:cNvPr id="102" name="PlaceHolder 3"/>
          <p:cNvSpPr>
            <a:spLocks noGrp="1"/>
          </p:cNvSpPr>
          <p:nvPr>
            <p:ph type="sldNum"/>
          </p:nvPr>
        </p:nvSpPr>
        <p:spPr>
          <a:xfrm>
            <a:off x="3884760" y="8685360"/>
            <a:ext cx="2970000" cy="456840"/>
          </a:xfrm>
          <a:prstGeom prst="rect">
            <a:avLst/>
          </a:prstGeom>
          <a:noFill/>
          <a:ln w="0">
            <a:noFill/>
          </a:ln>
        </p:spPr>
        <p:txBody>
          <a:bodyPr lIns="0" rIns="0" tIns="0" bIns="0" anchor="b">
            <a:noAutofit/>
          </a:bodyPr>
          <a:p>
            <a:pPr algn="r">
              <a:lnSpc>
                <a:spcPct val="100000"/>
              </a:lnSpc>
            </a:pPr>
            <a:fld id="{631F959A-7565-4558-B2EB-CB7F77EDB480}" type="slidenum">
              <a:rPr b="0" lang="en-GB" sz="1200" spc="-1" strike="noStrike">
                <a:solidFill>
                  <a:srgbClr val="000000"/>
                </a:solidFill>
                <a:latin typeface="Times New Roman"/>
                <a:ea typeface="+mn-ea"/>
              </a:rPr>
              <a:t>10</a:t>
            </a:fld>
            <a:endParaRPr b="0" lang="en-GB" sz="1200" spc="-1" strike="noStrike">
              <a:latin typeface="Times New Roman"/>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3" name="PlaceHolder 1"/>
          <p:cNvSpPr>
            <a:spLocks noGrp="1"/>
          </p:cNvSpPr>
          <p:nvPr>
            <p:ph type="sldImg"/>
          </p:nvPr>
        </p:nvSpPr>
        <p:spPr>
          <a:xfrm>
            <a:off x="685800" y="1143000"/>
            <a:ext cx="5485320" cy="3085200"/>
          </a:xfrm>
          <a:prstGeom prst="rect">
            <a:avLst/>
          </a:prstGeom>
          <a:ln w="0">
            <a:noFill/>
          </a:ln>
        </p:spPr>
      </p:sp>
      <p:sp>
        <p:nvSpPr>
          <p:cNvPr id="104" name="PlaceHolder 2"/>
          <p:cNvSpPr>
            <a:spLocks noGrp="1"/>
          </p:cNvSpPr>
          <p:nvPr>
            <p:ph type="body"/>
          </p:nvPr>
        </p:nvSpPr>
        <p:spPr>
          <a:xfrm>
            <a:off x="685800" y="4400640"/>
            <a:ext cx="5484600" cy="3598560"/>
          </a:xfrm>
          <a:prstGeom prst="rect">
            <a:avLst/>
          </a:prstGeom>
          <a:noFill/>
          <a:ln w="0">
            <a:noFill/>
          </a:ln>
        </p:spPr>
        <p:txBody>
          <a:bodyPr lIns="0" rIns="0" tIns="0" bIns="0" anchor="t">
            <a:noAutofit/>
          </a:bodyPr>
          <a:p>
            <a:pPr marL="216000" indent="-216000">
              <a:lnSpc>
                <a:spcPct val="100000"/>
              </a:lnSpc>
              <a:tabLst>
                <a:tab algn="l" pos="0"/>
              </a:tabLst>
            </a:pPr>
            <a:endParaRPr b="0" lang="en-GB" sz="2000" spc="-1" strike="noStrike">
              <a:latin typeface="Arial"/>
            </a:endParaRPr>
          </a:p>
          <a:p>
            <a:pPr marL="216000" indent="-216000">
              <a:lnSpc>
                <a:spcPct val="100000"/>
              </a:lnSpc>
              <a:tabLst>
                <a:tab algn="l" pos="0"/>
              </a:tabLst>
            </a:pPr>
            <a:endParaRPr b="0" lang="en-GB" sz="2000" spc="-1" strike="noStrike">
              <a:latin typeface="Arial"/>
            </a:endParaRPr>
          </a:p>
        </p:txBody>
      </p:sp>
      <p:sp>
        <p:nvSpPr>
          <p:cNvPr id="105" name="PlaceHolder 3"/>
          <p:cNvSpPr>
            <a:spLocks noGrp="1"/>
          </p:cNvSpPr>
          <p:nvPr>
            <p:ph type="sldNum"/>
          </p:nvPr>
        </p:nvSpPr>
        <p:spPr>
          <a:xfrm>
            <a:off x="3884760" y="8685360"/>
            <a:ext cx="2970000" cy="456840"/>
          </a:xfrm>
          <a:prstGeom prst="rect">
            <a:avLst/>
          </a:prstGeom>
          <a:noFill/>
          <a:ln w="0">
            <a:noFill/>
          </a:ln>
        </p:spPr>
        <p:txBody>
          <a:bodyPr lIns="0" rIns="0" tIns="0" bIns="0" anchor="b">
            <a:noAutofit/>
          </a:bodyPr>
          <a:p>
            <a:pPr algn="r">
              <a:lnSpc>
                <a:spcPct val="100000"/>
              </a:lnSpc>
            </a:pPr>
            <a:fld id="{1A6E6763-1BF8-47DB-B1AB-18CB129AC13A}" type="slidenum">
              <a:rPr b="0" lang="en-GB" sz="1200" spc="-1" strike="noStrike">
                <a:solidFill>
                  <a:srgbClr val="000000"/>
                </a:solidFill>
                <a:latin typeface="Times New Roman"/>
                <a:ea typeface="+mn-ea"/>
              </a:rPr>
              <a:t>10</a:t>
            </a:fld>
            <a:endParaRPr b="0" lang="en-GB" sz="1200" spc="-1" strike="noStrike">
              <a:latin typeface="Times New Roman"/>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6" name="PlaceHolder 1"/>
          <p:cNvSpPr>
            <a:spLocks noGrp="1"/>
          </p:cNvSpPr>
          <p:nvPr>
            <p:ph type="sldImg"/>
          </p:nvPr>
        </p:nvSpPr>
        <p:spPr>
          <a:xfrm>
            <a:off x="685800" y="1143000"/>
            <a:ext cx="5485320" cy="3085200"/>
          </a:xfrm>
          <a:prstGeom prst="rect">
            <a:avLst/>
          </a:prstGeom>
          <a:ln w="0">
            <a:noFill/>
          </a:ln>
        </p:spPr>
      </p:sp>
      <p:sp>
        <p:nvSpPr>
          <p:cNvPr id="107" name="PlaceHolder 2"/>
          <p:cNvSpPr>
            <a:spLocks noGrp="1"/>
          </p:cNvSpPr>
          <p:nvPr>
            <p:ph type="body"/>
          </p:nvPr>
        </p:nvSpPr>
        <p:spPr>
          <a:xfrm>
            <a:off x="685800" y="4400640"/>
            <a:ext cx="5484600" cy="3598560"/>
          </a:xfrm>
          <a:prstGeom prst="rect">
            <a:avLst/>
          </a:prstGeom>
          <a:noFill/>
          <a:ln w="0">
            <a:noFill/>
          </a:ln>
        </p:spPr>
        <p:txBody>
          <a:bodyPr lIns="0" rIns="0" tIns="0" bIns="0" anchor="t">
            <a:noAutofit/>
          </a:bodyPr>
          <a:p>
            <a:pPr marL="216000" indent="-216000">
              <a:lnSpc>
                <a:spcPct val="100000"/>
              </a:lnSpc>
              <a:tabLst>
                <a:tab algn="l" pos="0"/>
              </a:tabLst>
            </a:pPr>
            <a:r>
              <a:rPr b="0" lang="en-GB" sz="1800" spc="-1" strike="noStrike">
                <a:highlight>
                  <a:srgbClr val="ffff00"/>
                </a:highlight>
                <a:latin typeface="Aptos"/>
                <a:ea typeface="DengXian"/>
              </a:rPr>
              <a:t>Investment needed</a:t>
            </a:r>
            <a:r>
              <a:rPr b="0" lang="en-GB" sz="1800" spc="-1" strike="noStrike">
                <a:latin typeface="Aptos"/>
                <a:ea typeface="DengXian"/>
              </a:rPr>
              <a:t> = </a:t>
            </a:r>
            <a:r>
              <a:rPr b="0" lang="en-GB" sz="1800" spc="-1" strike="noStrike">
                <a:highlight>
                  <a:srgbClr val="00ffff"/>
                </a:highlight>
                <a:latin typeface="Aptos"/>
                <a:ea typeface="DengXian"/>
              </a:rPr>
              <a:t>Total Startup Cost</a:t>
            </a:r>
            <a:r>
              <a:rPr b="0" lang="en-GB" sz="1800" spc="-1" strike="noStrike">
                <a:latin typeface="Aptos"/>
                <a:ea typeface="DengXian"/>
              </a:rPr>
              <a:t> + (</a:t>
            </a:r>
            <a:r>
              <a:rPr b="0" lang="en-GB" sz="1800" spc="-1" strike="noStrike">
                <a:highlight>
                  <a:srgbClr val="00ff00"/>
                </a:highlight>
                <a:latin typeface="Aptos"/>
                <a:ea typeface="DengXian"/>
              </a:rPr>
              <a:t>Operational Cost</a:t>
            </a:r>
            <a:r>
              <a:rPr b="0" lang="en-GB" sz="1800" spc="-1" strike="noStrike">
                <a:latin typeface="Aptos"/>
                <a:ea typeface="DengXian"/>
              </a:rPr>
              <a:t>– </a:t>
            </a:r>
            <a:r>
              <a:rPr b="0" lang="en-GB" sz="1800" spc="-1" strike="noStrike">
                <a:highlight>
                  <a:srgbClr val="ff00ff"/>
                </a:highlight>
                <a:latin typeface="Aptos"/>
                <a:ea typeface="DengXian"/>
              </a:rPr>
              <a:t>Revenue</a:t>
            </a:r>
            <a:r>
              <a:rPr b="0" lang="en-GB" sz="1800" spc="-1" strike="noStrike">
                <a:latin typeface="Aptos"/>
                <a:ea typeface="DengXian"/>
              </a:rPr>
              <a:t> ) - up to the break-even point</a:t>
            </a:r>
            <a:endParaRPr b="0" lang="en-GB" sz="1800" spc="-1" strike="noStrike">
              <a:latin typeface="Arial"/>
            </a:endParaRPr>
          </a:p>
          <a:p>
            <a:pPr marL="216000" indent="-216000">
              <a:lnSpc>
                <a:spcPct val="100000"/>
              </a:lnSpc>
              <a:tabLst>
                <a:tab algn="l" pos="0"/>
              </a:tabLst>
            </a:pPr>
            <a:endParaRPr b="0" lang="en-GB" sz="1800" spc="-1" strike="noStrike">
              <a:latin typeface="Arial"/>
            </a:endParaRPr>
          </a:p>
        </p:txBody>
      </p:sp>
      <p:sp>
        <p:nvSpPr>
          <p:cNvPr id="108" name="PlaceHolder 3"/>
          <p:cNvSpPr>
            <a:spLocks noGrp="1"/>
          </p:cNvSpPr>
          <p:nvPr>
            <p:ph type="sldNum"/>
          </p:nvPr>
        </p:nvSpPr>
        <p:spPr>
          <a:xfrm>
            <a:off x="3884760" y="8685360"/>
            <a:ext cx="2970000" cy="456840"/>
          </a:xfrm>
          <a:prstGeom prst="rect">
            <a:avLst/>
          </a:prstGeom>
          <a:noFill/>
          <a:ln w="0">
            <a:noFill/>
          </a:ln>
        </p:spPr>
        <p:txBody>
          <a:bodyPr lIns="0" rIns="0" tIns="0" bIns="0" anchor="b">
            <a:noAutofit/>
          </a:bodyPr>
          <a:p>
            <a:pPr algn="r">
              <a:lnSpc>
                <a:spcPct val="100000"/>
              </a:lnSpc>
            </a:pPr>
            <a:fld id="{F5BAF15D-205C-401A-9BB9-2A3BAA35A945}" type="slidenum">
              <a:rPr b="0" lang="en-GB" sz="1200" spc="-1" strike="noStrike">
                <a:solidFill>
                  <a:srgbClr val="000000"/>
                </a:solidFill>
                <a:latin typeface="Times New Roman"/>
                <a:ea typeface="+mn-ea"/>
              </a:rPr>
              <a:t>&lt;number&gt;</a:t>
            </a:fld>
            <a:endParaRPr b="0" lang="en-GB" sz="1200" spc="-1" strike="noStrike">
              <a:latin typeface="Times New Roman"/>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subTitle"/>
          </p:nvPr>
        </p:nvSpPr>
        <p:spPr>
          <a:xfrm>
            <a:off x="609480" y="1604520"/>
            <a:ext cx="10972440" cy="3977280"/>
          </a:xfrm>
          <a:prstGeom prst="rect">
            <a:avLst/>
          </a:prstGeom>
          <a:noFill/>
          <a:ln w="0">
            <a:noFill/>
          </a:ln>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algn="ctr"/>
            <a:endParaRPr b="0" lang="en-GB" sz="4400" spc="-1" strike="noStrike">
              <a:latin typeface="Arial"/>
            </a:endParaRPr>
          </a:p>
        </p:txBody>
      </p:sp>
      <p:sp>
        <p:nvSpPr>
          <p:cNvPr id="7" name="PlaceHolder 2"/>
          <p:cNvSpPr>
            <a:spLocks noGrp="1"/>
          </p:cNvSpPr>
          <p:nvPr>
            <p:ph/>
          </p:nvPr>
        </p:nvSpPr>
        <p:spPr>
          <a:xfrm>
            <a:off x="609480" y="1604520"/>
            <a:ext cx="10972440" cy="3977280"/>
          </a:xfrm>
          <a:prstGeom prst="rect">
            <a:avLst/>
          </a:prstGeom>
          <a:noFill/>
          <a:ln w="0">
            <a:noFill/>
          </a:ln>
        </p:spPr>
        <p:txBody>
          <a:bodyPr lIns="0" rIns="0" tIns="0" bIns="0" anchor="t">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algn="ctr"/>
            <a:endParaRPr b="0" lang="en-GB" sz="4400" spc="-1" strike="noStrike">
              <a:latin typeface="Arial"/>
            </a:endParaRPr>
          </a:p>
        </p:txBody>
      </p:sp>
      <p:sp>
        <p:nvSpPr>
          <p:cNvPr id="9" name="PlaceHolder 2"/>
          <p:cNvSpPr>
            <a:spLocks noGrp="1"/>
          </p:cNvSpPr>
          <p:nvPr>
            <p:ph/>
          </p:nvPr>
        </p:nvSpPr>
        <p:spPr>
          <a:xfrm>
            <a:off x="609480" y="1604520"/>
            <a:ext cx="5354280" cy="3977280"/>
          </a:xfrm>
          <a:prstGeom prst="rect">
            <a:avLst/>
          </a:prstGeom>
          <a:noFill/>
          <a:ln w="0">
            <a:noFill/>
          </a:ln>
        </p:spPr>
        <p:txBody>
          <a:bodyPr lIns="0" rIns="0" tIns="0" bIns="0" anchor="t">
            <a:normAutofit/>
          </a:bodyPr>
          <a:p>
            <a:endParaRPr b="0" lang="en-GB" sz="3200" spc="-1" strike="noStrike">
              <a:latin typeface="Arial"/>
            </a:endParaRPr>
          </a:p>
        </p:txBody>
      </p:sp>
      <p:sp>
        <p:nvSpPr>
          <p:cNvPr id="10" name="PlaceHolder 3"/>
          <p:cNvSpPr>
            <a:spLocks noGrp="1"/>
          </p:cNvSpPr>
          <p:nvPr>
            <p:ph/>
          </p:nvPr>
        </p:nvSpPr>
        <p:spPr>
          <a:xfrm>
            <a:off x="6231960" y="1604520"/>
            <a:ext cx="5354280" cy="3977280"/>
          </a:xfrm>
          <a:prstGeom prst="rect">
            <a:avLst/>
          </a:prstGeom>
          <a:noFill/>
          <a:ln w="0">
            <a:noFill/>
          </a:ln>
        </p:spPr>
        <p:txBody>
          <a:bodyPr lIns="0" rIns="0" tIns="0" bIns="0" anchor="t">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609480" y="273600"/>
            <a:ext cx="10972440" cy="5307840"/>
          </a:xfrm>
          <a:prstGeom prst="rect">
            <a:avLst/>
          </a:prstGeom>
          <a:noFill/>
          <a:ln w="0">
            <a:noFill/>
          </a:ln>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algn="ctr"/>
            <a:endParaRPr b="0" lang="en-GB" sz="4400" spc="-1" strike="noStrike">
              <a:latin typeface="Arial"/>
            </a:endParaRPr>
          </a:p>
        </p:txBody>
      </p:sp>
      <p:sp>
        <p:nvSpPr>
          <p:cNvPr id="14"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endParaRPr b="0" lang="en-GB" sz="3200" spc="-1" strike="noStrike">
              <a:latin typeface="Arial"/>
            </a:endParaRPr>
          </a:p>
        </p:txBody>
      </p:sp>
      <p:sp>
        <p:nvSpPr>
          <p:cNvPr id="15" name="PlaceHolder 3"/>
          <p:cNvSpPr>
            <a:spLocks noGrp="1"/>
          </p:cNvSpPr>
          <p:nvPr>
            <p:ph/>
          </p:nvPr>
        </p:nvSpPr>
        <p:spPr>
          <a:xfrm>
            <a:off x="6231960" y="1604520"/>
            <a:ext cx="5354280" cy="3977280"/>
          </a:xfrm>
          <a:prstGeom prst="rect">
            <a:avLst/>
          </a:prstGeom>
          <a:noFill/>
          <a:ln w="0">
            <a:noFill/>
          </a:ln>
        </p:spPr>
        <p:txBody>
          <a:bodyPr lIns="0" rIns="0" tIns="0" bIns="0" anchor="t">
            <a:normAutofit/>
          </a:bodyPr>
          <a:p>
            <a:endParaRPr b="0" lang="en-GB" sz="3200" spc="-1" strike="noStrike">
              <a:latin typeface="Arial"/>
            </a:endParaRPr>
          </a:p>
        </p:txBody>
      </p:sp>
      <p:sp>
        <p:nvSpPr>
          <p:cNvPr id="16" name="PlaceHolder 4"/>
          <p:cNvSpPr>
            <a:spLocks noGrp="1"/>
          </p:cNvSpPr>
          <p:nvPr>
            <p:ph/>
          </p:nvPr>
        </p:nvSpPr>
        <p:spPr>
          <a:xfrm>
            <a:off x="609480" y="3682080"/>
            <a:ext cx="5354280" cy="1896840"/>
          </a:xfrm>
          <a:prstGeom prst="rect">
            <a:avLst/>
          </a:prstGeom>
          <a:noFill/>
          <a:ln w="0">
            <a:noFill/>
          </a:ln>
        </p:spPr>
        <p:txBody>
          <a:bodyPr lIns="0" rIns="0" tIns="0" bIns="0" anchor="t">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algn="ctr"/>
            <a:endParaRPr b="0" lang="en-GB" sz="4400" spc="-1" strike="noStrike">
              <a:latin typeface="Arial"/>
            </a:endParaRPr>
          </a:p>
        </p:txBody>
      </p:sp>
      <p:sp>
        <p:nvSpPr>
          <p:cNvPr id="18" name="PlaceHolder 2"/>
          <p:cNvSpPr>
            <a:spLocks noGrp="1"/>
          </p:cNvSpPr>
          <p:nvPr>
            <p:ph/>
          </p:nvPr>
        </p:nvSpPr>
        <p:spPr>
          <a:xfrm>
            <a:off x="609480" y="1604520"/>
            <a:ext cx="5354280" cy="3977280"/>
          </a:xfrm>
          <a:prstGeom prst="rect">
            <a:avLst/>
          </a:prstGeom>
          <a:noFill/>
          <a:ln w="0">
            <a:noFill/>
          </a:ln>
        </p:spPr>
        <p:txBody>
          <a:bodyPr lIns="0" rIns="0" tIns="0" bIns="0" anchor="t">
            <a:normAutofit/>
          </a:bodyPr>
          <a:p>
            <a:endParaRPr b="0" lang="en-GB" sz="3200" spc="-1" strike="noStrike">
              <a:latin typeface="Arial"/>
            </a:endParaRPr>
          </a:p>
        </p:txBody>
      </p:sp>
      <p:sp>
        <p:nvSpPr>
          <p:cNvPr id="19"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endParaRPr b="0" lang="en-GB" sz="3200" spc="-1" strike="noStrike">
              <a:latin typeface="Arial"/>
            </a:endParaRPr>
          </a:p>
        </p:txBody>
      </p:sp>
      <p:sp>
        <p:nvSpPr>
          <p:cNvPr id="20" name="PlaceHolder 4"/>
          <p:cNvSpPr>
            <a:spLocks noGrp="1"/>
          </p:cNvSpPr>
          <p:nvPr>
            <p:ph/>
          </p:nvPr>
        </p:nvSpPr>
        <p:spPr>
          <a:xfrm>
            <a:off x="6231960" y="3682080"/>
            <a:ext cx="5354280" cy="1896840"/>
          </a:xfrm>
          <a:prstGeom prst="rect">
            <a:avLst/>
          </a:prstGeom>
          <a:noFill/>
          <a:ln w="0">
            <a:noFill/>
          </a:ln>
        </p:spPr>
        <p:txBody>
          <a:bodyPr lIns="0" rIns="0" tIns="0" bIns="0" anchor="t">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algn="ctr"/>
            <a:endParaRPr b="0" lang="en-GB" sz="4400" spc="-1" strike="noStrike">
              <a:latin typeface="Arial"/>
            </a:endParaRPr>
          </a:p>
        </p:txBody>
      </p:sp>
      <p:sp>
        <p:nvSpPr>
          <p:cNvPr id="22"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endParaRPr b="0" lang="en-GB" sz="3200" spc="-1" strike="noStrike">
              <a:latin typeface="Arial"/>
            </a:endParaRPr>
          </a:p>
        </p:txBody>
      </p:sp>
      <p:sp>
        <p:nvSpPr>
          <p:cNvPr id="23"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endParaRPr b="0" lang="en-GB" sz="3200" spc="-1" strike="noStrike">
              <a:latin typeface="Arial"/>
            </a:endParaRPr>
          </a:p>
        </p:txBody>
      </p:sp>
      <p:sp>
        <p:nvSpPr>
          <p:cNvPr id="24" name="PlaceHolder 4"/>
          <p:cNvSpPr>
            <a:spLocks noGrp="1"/>
          </p:cNvSpPr>
          <p:nvPr>
            <p:ph/>
          </p:nvPr>
        </p:nvSpPr>
        <p:spPr>
          <a:xfrm>
            <a:off x="609480" y="3682080"/>
            <a:ext cx="10972440" cy="1896840"/>
          </a:xfrm>
          <a:prstGeom prst="rect">
            <a:avLst/>
          </a:prstGeom>
          <a:noFill/>
          <a:ln w="0">
            <a:noFill/>
          </a:ln>
        </p:spPr>
        <p:txBody>
          <a:bodyPr lIns="0" rIns="0" tIns="0" bIns="0" anchor="t">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algn="ctr"/>
            <a:endParaRPr b="0" lang="en-GB" sz="4400" spc="-1" strike="noStrike">
              <a:latin typeface="Arial"/>
            </a:endParaRPr>
          </a:p>
        </p:txBody>
      </p:sp>
      <p:sp>
        <p:nvSpPr>
          <p:cNvPr id="26" name="PlaceHolder 2"/>
          <p:cNvSpPr>
            <a:spLocks noGrp="1"/>
          </p:cNvSpPr>
          <p:nvPr>
            <p:ph/>
          </p:nvPr>
        </p:nvSpPr>
        <p:spPr>
          <a:xfrm>
            <a:off x="609480" y="1604520"/>
            <a:ext cx="10972440" cy="1896840"/>
          </a:xfrm>
          <a:prstGeom prst="rect">
            <a:avLst/>
          </a:prstGeom>
          <a:noFill/>
          <a:ln w="0">
            <a:noFill/>
          </a:ln>
        </p:spPr>
        <p:txBody>
          <a:bodyPr lIns="0" rIns="0" tIns="0" bIns="0" anchor="t">
            <a:normAutofit/>
          </a:bodyPr>
          <a:p>
            <a:endParaRPr b="0" lang="en-GB" sz="3200" spc="-1" strike="noStrike">
              <a:latin typeface="Arial"/>
            </a:endParaRPr>
          </a:p>
        </p:txBody>
      </p:sp>
      <p:sp>
        <p:nvSpPr>
          <p:cNvPr id="27" name="PlaceHolder 3"/>
          <p:cNvSpPr>
            <a:spLocks noGrp="1"/>
          </p:cNvSpPr>
          <p:nvPr>
            <p:ph/>
          </p:nvPr>
        </p:nvSpPr>
        <p:spPr>
          <a:xfrm>
            <a:off x="609480" y="3682080"/>
            <a:ext cx="10972440" cy="1896840"/>
          </a:xfrm>
          <a:prstGeom prst="rect">
            <a:avLst/>
          </a:prstGeom>
          <a:noFill/>
          <a:ln w="0">
            <a:noFill/>
          </a:ln>
        </p:spPr>
        <p:txBody>
          <a:bodyPr lIns="0" rIns="0" tIns="0" bIns="0" anchor="t">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algn="ctr"/>
            <a:endParaRPr b="0" lang="en-GB" sz="4400" spc="-1" strike="noStrike">
              <a:latin typeface="Arial"/>
            </a:endParaRPr>
          </a:p>
        </p:txBody>
      </p:sp>
      <p:sp>
        <p:nvSpPr>
          <p:cNvPr id="29" name="PlaceHolder 2"/>
          <p:cNvSpPr>
            <a:spLocks noGrp="1"/>
          </p:cNvSpPr>
          <p:nvPr>
            <p:ph/>
          </p:nvPr>
        </p:nvSpPr>
        <p:spPr>
          <a:xfrm>
            <a:off x="609480" y="1604520"/>
            <a:ext cx="5354280" cy="1896840"/>
          </a:xfrm>
          <a:prstGeom prst="rect">
            <a:avLst/>
          </a:prstGeom>
          <a:noFill/>
          <a:ln w="0">
            <a:noFill/>
          </a:ln>
        </p:spPr>
        <p:txBody>
          <a:bodyPr lIns="0" rIns="0" tIns="0" bIns="0" anchor="t">
            <a:normAutofit/>
          </a:bodyPr>
          <a:p>
            <a:endParaRPr b="0" lang="en-GB" sz="3200" spc="-1" strike="noStrike">
              <a:latin typeface="Arial"/>
            </a:endParaRPr>
          </a:p>
        </p:txBody>
      </p:sp>
      <p:sp>
        <p:nvSpPr>
          <p:cNvPr id="30" name="PlaceHolder 3"/>
          <p:cNvSpPr>
            <a:spLocks noGrp="1"/>
          </p:cNvSpPr>
          <p:nvPr>
            <p:ph/>
          </p:nvPr>
        </p:nvSpPr>
        <p:spPr>
          <a:xfrm>
            <a:off x="6231960" y="1604520"/>
            <a:ext cx="5354280" cy="1896840"/>
          </a:xfrm>
          <a:prstGeom prst="rect">
            <a:avLst/>
          </a:prstGeom>
          <a:noFill/>
          <a:ln w="0">
            <a:noFill/>
          </a:ln>
        </p:spPr>
        <p:txBody>
          <a:bodyPr lIns="0" rIns="0" tIns="0" bIns="0" anchor="t">
            <a:normAutofit/>
          </a:bodyPr>
          <a:p>
            <a:endParaRPr b="0" lang="en-GB" sz="3200" spc="-1" strike="noStrike">
              <a:latin typeface="Arial"/>
            </a:endParaRPr>
          </a:p>
        </p:txBody>
      </p:sp>
      <p:sp>
        <p:nvSpPr>
          <p:cNvPr id="31" name="PlaceHolder 4"/>
          <p:cNvSpPr>
            <a:spLocks noGrp="1"/>
          </p:cNvSpPr>
          <p:nvPr>
            <p:ph/>
          </p:nvPr>
        </p:nvSpPr>
        <p:spPr>
          <a:xfrm>
            <a:off x="609480" y="3682080"/>
            <a:ext cx="5354280" cy="1896840"/>
          </a:xfrm>
          <a:prstGeom prst="rect">
            <a:avLst/>
          </a:prstGeom>
          <a:noFill/>
          <a:ln w="0">
            <a:noFill/>
          </a:ln>
        </p:spPr>
        <p:txBody>
          <a:bodyPr lIns="0" rIns="0" tIns="0" bIns="0" anchor="t">
            <a:normAutofit/>
          </a:bodyPr>
          <a:p>
            <a:endParaRPr b="0" lang="en-GB" sz="3200" spc="-1" strike="noStrike">
              <a:latin typeface="Arial"/>
            </a:endParaRPr>
          </a:p>
        </p:txBody>
      </p:sp>
      <p:sp>
        <p:nvSpPr>
          <p:cNvPr id="32" name="PlaceHolder 5"/>
          <p:cNvSpPr>
            <a:spLocks noGrp="1"/>
          </p:cNvSpPr>
          <p:nvPr>
            <p:ph/>
          </p:nvPr>
        </p:nvSpPr>
        <p:spPr>
          <a:xfrm>
            <a:off x="6231960" y="3682080"/>
            <a:ext cx="5354280" cy="1896840"/>
          </a:xfrm>
          <a:prstGeom prst="rect">
            <a:avLst/>
          </a:prstGeom>
          <a:noFill/>
          <a:ln w="0">
            <a:noFill/>
          </a:ln>
        </p:spPr>
        <p:txBody>
          <a:bodyPr lIns="0" rIns="0" tIns="0" bIns="0" anchor="t">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algn="ctr"/>
            <a:endParaRPr b="0" lang="en-GB" sz="4400" spc="-1" strike="noStrike">
              <a:latin typeface="Arial"/>
            </a:endParaRPr>
          </a:p>
        </p:txBody>
      </p:sp>
      <p:sp>
        <p:nvSpPr>
          <p:cNvPr id="34" name="PlaceHolder 2"/>
          <p:cNvSpPr>
            <a:spLocks noGrp="1"/>
          </p:cNvSpPr>
          <p:nvPr>
            <p:ph/>
          </p:nvPr>
        </p:nvSpPr>
        <p:spPr>
          <a:xfrm>
            <a:off x="609480" y="1604520"/>
            <a:ext cx="3533040" cy="1896840"/>
          </a:xfrm>
          <a:prstGeom prst="rect">
            <a:avLst/>
          </a:prstGeom>
          <a:noFill/>
          <a:ln w="0">
            <a:noFill/>
          </a:ln>
        </p:spPr>
        <p:txBody>
          <a:bodyPr lIns="0" rIns="0" tIns="0" bIns="0" anchor="t">
            <a:normAutofit/>
          </a:bodyPr>
          <a:p>
            <a:endParaRPr b="0" lang="en-GB" sz="3200" spc="-1" strike="noStrike">
              <a:latin typeface="Arial"/>
            </a:endParaRPr>
          </a:p>
        </p:txBody>
      </p:sp>
      <p:sp>
        <p:nvSpPr>
          <p:cNvPr id="35" name="PlaceHolder 3"/>
          <p:cNvSpPr>
            <a:spLocks noGrp="1"/>
          </p:cNvSpPr>
          <p:nvPr>
            <p:ph/>
          </p:nvPr>
        </p:nvSpPr>
        <p:spPr>
          <a:xfrm>
            <a:off x="4319640" y="1604520"/>
            <a:ext cx="3533040" cy="1896840"/>
          </a:xfrm>
          <a:prstGeom prst="rect">
            <a:avLst/>
          </a:prstGeom>
          <a:noFill/>
          <a:ln w="0">
            <a:noFill/>
          </a:ln>
        </p:spPr>
        <p:txBody>
          <a:bodyPr lIns="0" rIns="0" tIns="0" bIns="0" anchor="t">
            <a:normAutofit/>
          </a:bodyPr>
          <a:p>
            <a:endParaRPr b="0" lang="en-GB" sz="3200" spc="-1" strike="noStrike">
              <a:latin typeface="Arial"/>
            </a:endParaRPr>
          </a:p>
        </p:txBody>
      </p:sp>
      <p:sp>
        <p:nvSpPr>
          <p:cNvPr id="36" name="PlaceHolder 4"/>
          <p:cNvSpPr>
            <a:spLocks noGrp="1"/>
          </p:cNvSpPr>
          <p:nvPr>
            <p:ph/>
          </p:nvPr>
        </p:nvSpPr>
        <p:spPr>
          <a:xfrm>
            <a:off x="8029800" y="1604520"/>
            <a:ext cx="3533040" cy="1896840"/>
          </a:xfrm>
          <a:prstGeom prst="rect">
            <a:avLst/>
          </a:prstGeom>
          <a:noFill/>
          <a:ln w="0">
            <a:noFill/>
          </a:ln>
        </p:spPr>
        <p:txBody>
          <a:bodyPr lIns="0" rIns="0" tIns="0" bIns="0" anchor="t">
            <a:normAutofit/>
          </a:bodyPr>
          <a:p>
            <a:endParaRPr b="0" lang="en-GB" sz="3200" spc="-1" strike="noStrike">
              <a:latin typeface="Arial"/>
            </a:endParaRPr>
          </a:p>
        </p:txBody>
      </p:sp>
      <p:sp>
        <p:nvSpPr>
          <p:cNvPr id="37" name="PlaceHolder 5"/>
          <p:cNvSpPr>
            <a:spLocks noGrp="1"/>
          </p:cNvSpPr>
          <p:nvPr>
            <p:ph/>
          </p:nvPr>
        </p:nvSpPr>
        <p:spPr>
          <a:xfrm>
            <a:off x="609480" y="3682080"/>
            <a:ext cx="3533040" cy="1896840"/>
          </a:xfrm>
          <a:prstGeom prst="rect">
            <a:avLst/>
          </a:prstGeom>
          <a:noFill/>
          <a:ln w="0">
            <a:noFill/>
          </a:ln>
        </p:spPr>
        <p:txBody>
          <a:bodyPr lIns="0" rIns="0" tIns="0" bIns="0" anchor="t">
            <a:normAutofit/>
          </a:bodyPr>
          <a:p>
            <a:endParaRPr b="0" lang="en-GB" sz="3200" spc="-1" strike="noStrike">
              <a:latin typeface="Arial"/>
            </a:endParaRPr>
          </a:p>
        </p:txBody>
      </p:sp>
      <p:sp>
        <p:nvSpPr>
          <p:cNvPr id="38" name="PlaceHolder 6"/>
          <p:cNvSpPr>
            <a:spLocks noGrp="1"/>
          </p:cNvSpPr>
          <p:nvPr>
            <p:ph/>
          </p:nvPr>
        </p:nvSpPr>
        <p:spPr>
          <a:xfrm>
            <a:off x="4319640" y="3682080"/>
            <a:ext cx="3533040" cy="1896840"/>
          </a:xfrm>
          <a:prstGeom prst="rect">
            <a:avLst/>
          </a:prstGeom>
          <a:noFill/>
          <a:ln w="0">
            <a:noFill/>
          </a:ln>
        </p:spPr>
        <p:txBody>
          <a:bodyPr lIns="0" rIns="0" tIns="0" bIns="0" anchor="t">
            <a:normAutofit/>
          </a:bodyPr>
          <a:p>
            <a:endParaRPr b="0" lang="en-GB" sz="3200" spc="-1" strike="noStrike">
              <a:latin typeface="Arial"/>
            </a:endParaRPr>
          </a:p>
        </p:txBody>
      </p:sp>
      <p:sp>
        <p:nvSpPr>
          <p:cNvPr id="39" name="PlaceHolder 7"/>
          <p:cNvSpPr>
            <a:spLocks noGrp="1"/>
          </p:cNvSpPr>
          <p:nvPr>
            <p:ph/>
          </p:nvPr>
        </p:nvSpPr>
        <p:spPr>
          <a:xfrm>
            <a:off x="8029800" y="3682080"/>
            <a:ext cx="3533040" cy="1896840"/>
          </a:xfrm>
          <a:prstGeom prst="rect">
            <a:avLst/>
          </a:prstGeom>
          <a:noFill/>
          <a:ln w="0">
            <a:noFill/>
          </a:ln>
        </p:spPr>
        <p:txBody>
          <a:bodyPr lIns="0" rIns="0" tIns="0" bIns="0" anchor="t">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image" Target="../media/image2.png"/><Relationship Id="rId4" Type="http://schemas.openxmlformats.org/officeDocument/2006/relationships/slideLayout" Target="../slideLayouts/slideLayout1.xml"/><Relationship Id="rId5" Type="http://schemas.openxmlformats.org/officeDocument/2006/relationships/slideLayout" Target="../slideLayouts/slideLayout2.xml"/><Relationship Id="rId6" Type="http://schemas.openxmlformats.org/officeDocument/2006/relationships/slideLayout" Target="../slideLayouts/slideLayout3.xml"/><Relationship Id="rId7" Type="http://schemas.openxmlformats.org/officeDocument/2006/relationships/slideLayout" Target="../slideLayouts/slideLayout4.xml"/><Relationship Id="rId8" Type="http://schemas.openxmlformats.org/officeDocument/2006/relationships/slideLayout" Target="../slideLayouts/slideLayout5.xml"/><Relationship Id="rId9" Type="http://schemas.openxmlformats.org/officeDocument/2006/relationships/slideLayout" Target="../slideLayouts/slideLayout6.xml"/><Relationship Id="rId10" Type="http://schemas.openxmlformats.org/officeDocument/2006/relationships/slideLayout" Target="../slideLayouts/slideLayout7.xml"/><Relationship Id="rId11" Type="http://schemas.openxmlformats.org/officeDocument/2006/relationships/slideLayout" Target="../slideLayouts/slideLayout8.xml"/><Relationship Id="rId12" Type="http://schemas.openxmlformats.org/officeDocument/2006/relationships/slideLayout" Target="../slideLayouts/slideLayout9.xml"/><Relationship Id="rId13" Type="http://schemas.openxmlformats.org/officeDocument/2006/relationships/slideLayout" Target="../slideLayouts/slideLayout10.xml"/><Relationship Id="rId14" Type="http://schemas.openxmlformats.org/officeDocument/2006/relationships/slideLayout" Target="../slideLayouts/slideLayout11.xml"/><Relationship Id="rId15"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gradFill rotWithShape="0">
          <a:gsLst>
            <a:gs pos="0">
              <a:srgbClr val="ffffff"/>
            </a:gs>
            <a:gs pos="100000">
              <a:srgbClr val="b9b9b9"/>
            </a:gs>
          </a:gsLst>
          <a:lin ang="5400000"/>
        </a:gradFill>
      </p:bgPr>
    </p:bg>
    <p:spTree>
      <p:nvGrpSpPr>
        <p:cNvPr id="1" name=""/>
        <p:cNvGrpSpPr/>
        <p:nvPr/>
      </p:nvGrpSpPr>
      <p:grpSpPr>
        <a:xfrm>
          <a:off x="0" y="0"/>
          <a:ext cx="0" cy="0"/>
          <a:chOff x="0" y="0"/>
          <a:chExt cx="0" cy="0"/>
        </a:xfrm>
      </p:grpSpPr>
      <p:pic>
        <p:nvPicPr>
          <p:cNvPr id="0" name="Picture 2" descr="\\DROBO-FS\QuickDrops\JB\PPTX NG\Droplets\LightingOverlay.png"/>
          <p:cNvPicPr/>
          <p:nvPr/>
        </p:nvPicPr>
        <p:blipFill>
          <a:blip r:embed="rId2"/>
          <a:stretch/>
        </p:blipFill>
        <p:spPr>
          <a:xfrm>
            <a:off x="0" y="0"/>
            <a:ext cx="12191040" cy="6856920"/>
          </a:xfrm>
          <a:prstGeom prst="rect">
            <a:avLst/>
          </a:prstGeom>
          <a:ln w="0">
            <a:noFill/>
          </a:ln>
        </p:spPr>
      </p:pic>
      <p:pic>
        <p:nvPicPr>
          <p:cNvPr id="1" name="Picture 6" descr="Droplets-HD-Content-R1d.png"/>
          <p:cNvPicPr/>
          <p:nvPr/>
        </p:nvPicPr>
        <p:blipFill>
          <a:blip r:embed="rId3"/>
          <a:stretch/>
        </p:blipFill>
        <p:spPr>
          <a:xfrm>
            <a:off x="0" y="0"/>
            <a:ext cx="12191040" cy="6856920"/>
          </a:xfrm>
          <a:prstGeom prst="rect">
            <a:avLst/>
          </a:prstGeom>
          <a:ln w="0">
            <a:noFill/>
          </a:ln>
        </p:spPr>
      </p:pic>
      <p:sp>
        <p:nvSpPr>
          <p:cNvPr id="2" name="PlaceHolder 1"/>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3" name="PlaceHolder 2"/>
          <p:cNvSpPr>
            <a:spLocks noGrp="1"/>
          </p:cNvSpPr>
          <p:nvPr>
            <p:ph type="body"/>
          </p:nvPr>
        </p:nvSpPr>
        <p:spPr>
          <a:xfrm>
            <a:off x="609480" y="1604520"/>
            <a:ext cx="10972440" cy="39772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Lst>
</p:sldMaster>
</file>

<file path=ppt/slides/_rels/slide1.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package" Target="../embeddings/oleObject1.docx"/><Relationship Id="rId3" Type="http://schemas.openxmlformats.org/officeDocument/2006/relationships/image" Target="../media/image4.wmf"/><Relationship Id="rId4"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diagramData" Target="../diagrams/data1.xml"/><Relationship Id="rId2" Type="http://schemas.openxmlformats.org/officeDocument/2006/relationships/diagramLayout" Target="../diagrams/layout1.xml"/><Relationship Id="rId3" Type="http://schemas.openxmlformats.org/officeDocument/2006/relationships/diagramQuickStyle" Target="../diagrams/quickStyle1.xml"/><Relationship Id="rId4" Type="http://schemas.openxmlformats.org/officeDocument/2006/relationships/diagramColors" Target="../diagrams/colors1.xml"/><Relationship Id="rId5" Type="http://schemas.openxmlformats.org/officeDocument/2006/relationships/slideLayout" Target="../slideLayouts/slideLayout1.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46" name="Picture 1" descr="Text&#10;&#10;Description automatically generated"/>
          <p:cNvPicPr/>
          <p:nvPr/>
        </p:nvPicPr>
        <p:blipFill>
          <a:blip r:embed="rId1"/>
          <a:stretch/>
        </p:blipFill>
        <p:spPr>
          <a:xfrm>
            <a:off x="2422080" y="428040"/>
            <a:ext cx="6496920" cy="1759680"/>
          </a:xfrm>
          <a:prstGeom prst="rect">
            <a:avLst/>
          </a:prstGeom>
          <a:ln w="0">
            <a:noFill/>
          </a:ln>
        </p:spPr>
      </p:pic>
      <p:graphicFrame>
        <p:nvGraphicFramePr>
          <p:cNvPr id="47" name=""/>
          <p:cNvGraphicFramePr/>
          <p:nvPr/>
        </p:nvGraphicFramePr>
        <p:xfrm>
          <a:off x="1800000" y="1800000"/>
          <a:ext cx="6118560" cy="1257120"/>
        </p:xfrm>
        <a:graphic>
          <a:graphicData uri="http://schemas.openxmlformats.org/presentationml/2006/ole">
            <p:oleObj progId="Word.Document.12" r:id="rId2" spid="">
              <p:embed/>
              <p:pic>
                <p:nvPicPr>
                  <p:cNvPr id="48" name="" descr=""/>
                  <p:cNvPicPr/>
                  <p:nvPr/>
                </p:nvPicPr>
                <p:blipFill>
                  <a:blip r:embed="rId3"/>
                  <a:stretch/>
                </p:blipFill>
                <p:spPr>
                  <a:xfrm>
                    <a:off x="1800000" y="1800000"/>
                    <a:ext cx="6118560" cy="1257120"/>
                  </a:xfrm>
                  <a:prstGeom prst="rect">
                    <a:avLst/>
                  </a:prstGeom>
                  <a:ln w="0">
                    <a:noFill/>
                  </a:ln>
                </p:spPr>
              </p:pic>
            </p:oleObj>
          </a:graphicData>
        </a:graphic>
      </p:graphicFrame>
      <p:sp>
        <p:nvSpPr>
          <p:cNvPr id="49" name="PlaceHolder 4"/>
          <p:cNvSpPr/>
          <p:nvPr/>
        </p:nvSpPr>
        <p:spPr>
          <a:xfrm>
            <a:off x="1080000" y="3060000"/>
            <a:ext cx="7886160" cy="3239640"/>
          </a:xfrm>
          <a:prstGeom prst="rect">
            <a:avLst/>
          </a:prstGeom>
          <a:noFill/>
          <a:ln w="0">
            <a:noFill/>
          </a:ln>
        </p:spPr>
        <p:style>
          <a:lnRef idx="0"/>
          <a:fillRef idx="0"/>
          <a:effectRef idx="0"/>
          <a:fontRef idx="minor"/>
        </p:style>
      </p:sp>
      <p:sp>
        <p:nvSpPr>
          <p:cNvPr id="50" name=""/>
          <p:cNvSpPr/>
          <p:nvPr/>
        </p:nvSpPr>
        <p:spPr>
          <a:xfrm>
            <a:off x="540000" y="3240000"/>
            <a:ext cx="11421360" cy="317376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r>
              <a:rPr b="0" lang="en-GB" sz="3200" spc="-1" strike="noStrike">
                <a:solidFill>
                  <a:srgbClr val="262626"/>
                </a:solidFill>
                <a:latin typeface="A"/>
              </a:rPr>
              <a:t>MODULE NAME : ENTERPRISE AND ENTREPRENEUR</a:t>
            </a:r>
            <a:r>
              <a:rPr b="0" lang="en-GB" sz="4400" spc="-1" strike="noStrike">
                <a:latin typeface="A"/>
              </a:rPr>
              <a:t> </a:t>
            </a:r>
            <a:br/>
            <a:r>
              <a:rPr b="0" lang="en-GB" sz="3200" spc="-1" strike="noStrike">
                <a:solidFill>
                  <a:srgbClr val="262626"/>
                </a:solidFill>
                <a:latin typeface="A"/>
              </a:rPr>
              <a:t>MODULE CODE : LCLM4006</a:t>
            </a:r>
            <a:r>
              <a:rPr b="0" lang="en-GB" sz="4400" spc="-1" strike="noStrike">
                <a:latin typeface="A"/>
              </a:rPr>
              <a:t> </a:t>
            </a:r>
            <a:br/>
            <a:r>
              <a:rPr b="0" lang="en-GB" sz="3200" spc="-1" strike="noStrike">
                <a:solidFill>
                  <a:srgbClr val="262626"/>
                </a:solidFill>
                <a:latin typeface="A"/>
              </a:rPr>
              <a:t>STUDENT NAME : Yasir Ibrahem</a:t>
            </a:r>
            <a:r>
              <a:rPr b="0" lang="en-GB" sz="4400" spc="-1" strike="noStrike">
                <a:latin typeface="A"/>
              </a:rPr>
              <a:t> </a:t>
            </a:r>
            <a:br/>
            <a:r>
              <a:rPr b="0" lang="en-GB" sz="3200" spc="-1" strike="noStrike">
                <a:solidFill>
                  <a:srgbClr val="262626"/>
                </a:solidFill>
                <a:latin typeface="A"/>
              </a:rPr>
              <a:t>STUDENT ID :2429666</a:t>
            </a:r>
            <a:r>
              <a:rPr b="0" lang="en-GB" sz="4400" spc="-1" strike="noStrike">
                <a:latin typeface="A"/>
              </a:rPr>
              <a:t> </a:t>
            </a:r>
            <a:br/>
            <a:r>
              <a:rPr b="0" lang="en-GB" sz="3200" spc="-1" strike="noStrike">
                <a:solidFill>
                  <a:srgbClr val="262626"/>
                </a:solidFill>
                <a:latin typeface="A"/>
              </a:rPr>
              <a:t>LECTURER:THOMAS ADAYEMI</a:t>
            </a: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1" name="PlaceHolder 1"/>
          <p:cNvSpPr>
            <a:spLocks noGrp="1"/>
          </p:cNvSpPr>
          <p:nvPr>
            <p:ph/>
          </p:nvPr>
        </p:nvSpPr>
        <p:spPr>
          <a:xfrm>
            <a:off x="180000" y="1693800"/>
            <a:ext cx="10513080" cy="4245480"/>
          </a:xfrm>
          <a:prstGeom prst="rect">
            <a:avLst/>
          </a:prstGeom>
          <a:noFill/>
          <a:ln w="0">
            <a:noFill/>
          </a:ln>
        </p:spPr>
        <p:txBody>
          <a:bodyPr lIns="90000" rIns="90000" tIns="45000" bIns="45000" anchor="t">
            <a:noAutofit/>
          </a:bodyPr>
          <a:p>
            <a:pPr marL="228600" indent="-228600">
              <a:lnSpc>
                <a:spcPct val="90000"/>
              </a:lnSpc>
              <a:spcBef>
                <a:spcPts val="1001"/>
              </a:spcBef>
              <a:buClr>
                <a:srgbClr val="374151"/>
              </a:buClr>
              <a:buFont typeface="Arial"/>
              <a:buChar char="•"/>
            </a:pPr>
            <a:r>
              <a:rPr b="0" lang="en-GB" sz="2800" spc="-1" strike="noStrike" cap="all">
                <a:solidFill>
                  <a:srgbClr val="374151"/>
                </a:solidFill>
                <a:latin typeface="Söhne"/>
              </a:rPr>
              <a:t>Introduction</a:t>
            </a:r>
            <a:endParaRPr b="0" lang="en-GB" sz="2800" spc="-1" strike="noStrike">
              <a:latin typeface="Arial"/>
            </a:endParaRPr>
          </a:p>
          <a:p>
            <a:pPr marL="228600" indent="-228600">
              <a:lnSpc>
                <a:spcPct val="90000"/>
              </a:lnSpc>
              <a:spcBef>
                <a:spcPts val="1001"/>
              </a:spcBef>
              <a:buClr>
                <a:srgbClr val="374151"/>
              </a:buClr>
              <a:buFont typeface="Arial"/>
              <a:buChar char="•"/>
            </a:pPr>
            <a:r>
              <a:rPr b="0" lang="en-GB" sz="2800" spc="-1" strike="noStrike" cap="all">
                <a:solidFill>
                  <a:srgbClr val="374151"/>
                </a:solidFill>
                <a:latin typeface="Söhne"/>
              </a:rPr>
              <a:t>Overview of the business idea</a:t>
            </a:r>
            <a:endParaRPr b="0" lang="en-GB" sz="2800" spc="-1" strike="noStrike">
              <a:latin typeface="Arial"/>
            </a:endParaRPr>
          </a:p>
          <a:p>
            <a:pPr marL="228600" indent="-228600">
              <a:lnSpc>
                <a:spcPct val="90000"/>
              </a:lnSpc>
              <a:spcBef>
                <a:spcPts val="1001"/>
              </a:spcBef>
              <a:buClr>
                <a:srgbClr val="374151"/>
              </a:buClr>
              <a:buFont typeface="Arial"/>
              <a:buChar char="•"/>
            </a:pPr>
            <a:r>
              <a:rPr b="0" lang="en-GB" sz="2800" spc="-1" strike="noStrike" cap="all">
                <a:solidFill>
                  <a:srgbClr val="374151"/>
                </a:solidFill>
                <a:latin typeface="Söhne"/>
              </a:rPr>
              <a:t>Legal format and management stricture</a:t>
            </a:r>
            <a:endParaRPr b="0" lang="en-GB" sz="2800" spc="-1" strike="noStrike">
              <a:latin typeface="Arial"/>
            </a:endParaRPr>
          </a:p>
          <a:p>
            <a:pPr marL="228600" indent="-228600">
              <a:lnSpc>
                <a:spcPct val="90000"/>
              </a:lnSpc>
              <a:spcBef>
                <a:spcPts val="1001"/>
              </a:spcBef>
              <a:buClr>
                <a:srgbClr val="374151"/>
              </a:buClr>
              <a:buFont typeface="Arial"/>
              <a:buChar char="•"/>
            </a:pPr>
            <a:r>
              <a:rPr b="0" lang="en-GB" sz="2800" spc="-1" strike="noStrike" cap="all">
                <a:solidFill>
                  <a:srgbClr val="374151"/>
                </a:solidFill>
                <a:latin typeface="Söhne"/>
              </a:rPr>
              <a:t>Marketing strategy</a:t>
            </a:r>
            <a:endParaRPr b="0" lang="en-GB" sz="2800" spc="-1" strike="noStrike">
              <a:latin typeface="Arial"/>
            </a:endParaRPr>
          </a:p>
          <a:p>
            <a:pPr marL="228600" indent="-228600">
              <a:lnSpc>
                <a:spcPct val="90000"/>
              </a:lnSpc>
              <a:spcBef>
                <a:spcPts val="1001"/>
              </a:spcBef>
              <a:buClr>
                <a:srgbClr val="374151"/>
              </a:buClr>
              <a:buFont typeface="Arial"/>
              <a:buChar char="•"/>
            </a:pPr>
            <a:r>
              <a:rPr b="0" lang="en-GB" sz="2800" spc="-1" strike="noStrike" cap="all">
                <a:solidFill>
                  <a:srgbClr val="374151"/>
                </a:solidFill>
                <a:latin typeface="Söhne"/>
              </a:rPr>
              <a:t>Pestel analysis</a:t>
            </a:r>
            <a:endParaRPr b="0" lang="en-GB" sz="2800" spc="-1" strike="noStrike">
              <a:latin typeface="Arial"/>
            </a:endParaRPr>
          </a:p>
          <a:p>
            <a:pPr marL="228600" indent="-228600">
              <a:lnSpc>
                <a:spcPct val="90000"/>
              </a:lnSpc>
              <a:spcBef>
                <a:spcPts val="1001"/>
              </a:spcBef>
              <a:buClr>
                <a:srgbClr val="374151"/>
              </a:buClr>
              <a:buFont typeface="Arial"/>
              <a:buChar char="•"/>
            </a:pPr>
            <a:r>
              <a:rPr b="0" lang="en-GB" sz="2800" spc="-1" strike="noStrike" cap="all">
                <a:solidFill>
                  <a:srgbClr val="374151"/>
                </a:solidFill>
                <a:latin typeface="Söhne"/>
              </a:rPr>
              <a:t>Funding requirements and allocution  </a:t>
            </a:r>
            <a:endParaRPr b="0" lang="en-GB" sz="2800" spc="-1" strike="noStrike">
              <a:latin typeface="Arial"/>
            </a:endParaRPr>
          </a:p>
        </p:txBody>
      </p:sp>
      <p:sp>
        <p:nvSpPr>
          <p:cNvPr id="52" name="TextBox 3"/>
          <p:cNvSpPr/>
          <p:nvPr/>
        </p:nvSpPr>
        <p:spPr>
          <a:xfrm>
            <a:off x="1641960" y="851400"/>
            <a:ext cx="4236480" cy="106452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1" lang="en-GB" sz="3200" spc="-1" strike="noStrike">
                <a:solidFill>
                  <a:srgbClr val="000000"/>
                </a:solidFill>
                <a:latin typeface="Calibri"/>
                <a:ea typeface="DejaVu Sans"/>
              </a:rPr>
              <a:t> </a:t>
            </a:r>
            <a:r>
              <a:rPr b="1" lang="en-GB" sz="3200" spc="-1" strike="noStrike">
                <a:solidFill>
                  <a:srgbClr val="000000"/>
                </a:solidFill>
                <a:latin typeface="Söhne"/>
                <a:ea typeface="DejaVu Sans"/>
              </a:rPr>
              <a:t>Table of Contents</a:t>
            </a:r>
            <a:endParaRPr b="0" lang="en-GB" sz="3200" spc="-1" strike="noStrike">
              <a:latin typeface="Arial"/>
            </a:endParaRPr>
          </a:p>
          <a:p>
            <a:pPr>
              <a:lnSpc>
                <a:spcPct val="100000"/>
              </a:lnSpc>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3" name="PlaceHolder 1"/>
          <p:cNvSpPr>
            <a:spLocks noGrp="1"/>
          </p:cNvSpPr>
          <p:nvPr>
            <p:ph/>
          </p:nvPr>
        </p:nvSpPr>
        <p:spPr>
          <a:xfrm>
            <a:off x="0" y="1825560"/>
            <a:ext cx="10513080" cy="4348800"/>
          </a:xfrm>
          <a:prstGeom prst="rect">
            <a:avLst/>
          </a:prstGeom>
          <a:noFill/>
          <a:ln w="0">
            <a:noFill/>
          </a:ln>
        </p:spPr>
        <p:txBody>
          <a:bodyPr lIns="90000" rIns="90000" tIns="45000" bIns="45000" anchor="t">
            <a:noAutofit/>
          </a:bodyPr>
          <a:p>
            <a:pPr marL="228600" indent="-228600">
              <a:lnSpc>
                <a:spcPct val="90000"/>
              </a:lnSpc>
              <a:spcBef>
                <a:spcPts val="1001"/>
              </a:spcBef>
              <a:buClr>
                <a:srgbClr val="000000"/>
              </a:buClr>
              <a:buFont typeface="Arial"/>
              <a:buChar char="•"/>
            </a:pPr>
            <a:r>
              <a:rPr b="0" lang="en-GB" sz="2800" spc="-1" strike="noStrike" cap="all">
                <a:solidFill>
                  <a:srgbClr val="000000"/>
                </a:solidFill>
                <a:latin typeface="Calibri"/>
              </a:rPr>
              <a:t>Business Name: Wharf Bites</a:t>
            </a:r>
            <a:endParaRPr b="0" lang="en-GB" sz="2800" spc="-1" strike="noStrike">
              <a:latin typeface="Arial"/>
            </a:endParaRPr>
          </a:p>
          <a:p>
            <a:pPr marL="228600" indent="-228600">
              <a:lnSpc>
                <a:spcPct val="90000"/>
              </a:lnSpc>
              <a:spcBef>
                <a:spcPts val="1001"/>
              </a:spcBef>
              <a:buClr>
                <a:srgbClr val="000000"/>
              </a:buClr>
              <a:buFont typeface="Arial"/>
              <a:buChar char="•"/>
            </a:pPr>
            <a:r>
              <a:rPr b="0" lang="en-GB" sz="2800" spc="-1" strike="noStrike" cap="all">
                <a:solidFill>
                  <a:srgbClr val="000000"/>
                </a:solidFill>
                <a:latin typeface="Calibri"/>
              </a:rPr>
              <a:t>Concept: Premium food truck offering high-quality, diverse, and convenient street food.</a:t>
            </a:r>
            <a:endParaRPr b="0" lang="en-GB" sz="2800" spc="-1" strike="noStrike">
              <a:latin typeface="Arial"/>
            </a:endParaRPr>
          </a:p>
          <a:p>
            <a:pPr marL="228600" indent="-228600">
              <a:lnSpc>
                <a:spcPct val="90000"/>
              </a:lnSpc>
              <a:spcBef>
                <a:spcPts val="1001"/>
              </a:spcBef>
              <a:buClr>
                <a:srgbClr val="000000"/>
              </a:buClr>
              <a:buFont typeface="Arial"/>
              <a:buChar char="•"/>
            </a:pPr>
            <a:r>
              <a:rPr b="0" lang="en-GB" sz="2800" spc="-1" strike="noStrike" cap="all">
                <a:solidFill>
                  <a:srgbClr val="000000"/>
                </a:solidFill>
                <a:latin typeface="Calibri"/>
              </a:rPr>
              <a:t>Location: Canary Wharf, London.</a:t>
            </a:r>
            <a:endParaRPr b="0" lang="en-GB" sz="2800" spc="-1" strike="noStrike">
              <a:latin typeface="Arial"/>
            </a:endParaRPr>
          </a:p>
          <a:p>
            <a:pPr marL="228600" indent="-228600">
              <a:lnSpc>
                <a:spcPct val="90000"/>
              </a:lnSpc>
              <a:spcBef>
                <a:spcPts val="1001"/>
              </a:spcBef>
              <a:buClr>
                <a:srgbClr val="000000"/>
              </a:buClr>
              <a:buFont typeface="Arial"/>
              <a:buChar char="•"/>
            </a:pPr>
            <a:r>
              <a:rPr b="0" lang="en-GB" sz="2800" spc="-1" strike="noStrike" cap="all">
                <a:solidFill>
                  <a:srgbClr val="000000"/>
                </a:solidFill>
                <a:latin typeface="Calibri"/>
              </a:rPr>
              <a:t>Target Audience: Busy professionals, visitors, and residents in Canary Wharf.</a:t>
            </a:r>
            <a:endParaRPr b="0" lang="en-GB" sz="2800" spc="-1" strike="noStrike">
              <a:latin typeface="Arial"/>
            </a:endParaRPr>
          </a:p>
          <a:p>
            <a:pPr marL="228600" indent="-228600">
              <a:lnSpc>
                <a:spcPct val="90000"/>
              </a:lnSpc>
              <a:spcBef>
                <a:spcPts val="1001"/>
              </a:spcBef>
              <a:buClr>
                <a:srgbClr val="000000"/>
              </a:buClr>
              <a:buFont typeface="Arial"/>
              <a:buChar char="•"/>
            </a:pPr>
            <a:r>
              <a:rPr b="0" lang="en-GB" sz="2800" spc="-1" strike="noStrike" cap="all">
                <a:solidFill>
                  <a:srgbClr val="000000"/>
                </a:solidFill>
                <a:latin typeface="Calibri"/>
              </a:rPr>
              <a:t>Mission: To be the preferred choice for gourmet street food, prioritizing sustainability and customer service.</a:t>
            </a:r>
            <a:endParaRPr b="0" lang="en-GB" sz="2800" spc="-1" strike="noStrike">
              <a:latin typeface="Arial"/>
            </a:endParaRPr>
          </a:p>
        </p:txBody>
      </p:sp>
      <p:sp>
        <p:nvSpPr>
          <p:cNvPr id="54" name="TextBox 3"/>
          <p:cNvSpPr/>
          <p:nvPr/>
        </p:nvSpPr>
        <p:spPr>
          <a:xfrm>
            <a:off x="670680" y="681120"/>
            <a:ext cx="2922840" cy="106452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1" lang="en-GB" sz="3200" spc="-1" strike="noStrike">
                <a:solidFill>
                  <a:srgbClr val="000000"/>
                </a:solidFill>
                <a:latin typeface="Söhne"/>
                <a:ea typeface="DejaVu Sans"/>
              </a:rPr>
              <a:t>Introduction</a:t>
            </a:r>
            <a:endParaRPr b="0" lang="en-GB" sz="3200" spc="-1" strike="noStrike">
              <a:latin typeface="Arial"/>
            </a:endParaRPr>
          </a:p>
          <a:p>
            <a:pPr>
              <a:lnSpc>
                <a:spcPct val="100000"/>
              </a:lnSpc>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5" name="PlaceHolder 1"/>
          <p:cNvSpPr>
            <a:spLocks noGrp="1"/>
          </p:cNvSpPr>
          <p:nvPr>
            <p:ph/>
          </p:nvPr>
        </p:nvSpPr>
        <p:spPr>
          <a:xfrm>
            <a:off x="1676520" y="1260360"/>
            <a:ext cx="10514520" cy="4348800"/>
          </a:xfrm>
          <a:prstGeom prst="rect">
            <a:avLst/>
          </a:prstGeom>
          <a:noFill/>
          <a:ln w="0">
            <a:noFill/>
          </a:ln>
        </p:spPr>
        <p:txBody>
          <a:bodyPr lIns="90000" rIns="90000" tIns="45000" bIns="45000" anchor="t">
            <a:noAutofit/>
          </a:bodyPr>
          <a:p>
            <a:pPr marL="228600" indent="-228600">
              <a:lnSpc>
                <a:spcPct val="90000"/>
              </a:lnSpc>
              <a:spcBef>
                <a:spcPts val="1001"/>
              </a:spcBef>
              <a:buClr>
                <a:srgbClr val="000000"/>
              </a:buClr>
              <a:buFont typeface="Arial"/>
              <a:buChar char="•"/>
            </a:pPr>
            <a:r>
              <a:rPr b="0" lang="en-GB" sz="2800" spc="-1" strike="noStrike" cap="all">
                <a:solidFill>
                  <a:srgbClr val="000000"/>
                </a:solidFill>
                <a:latin typeface="Calibri"/>
              </a:rPr>
              <a:t>Service: Fast, efficient, and memorable dining experience with gourmet street food.</a:t>
            </a:r>
            <a:endParaRPr b="0" lang="en-GB" sz="2800" spc="-1" strike="noStrike">
              <a:latin typeface="Arial"/>
            </a:endParaRPr>
          </a:p>
          <a:p>
            <a:pPr marL="228600" indent="-228600">
              <a:lnSpc>
                <a:spcPct val="90000"/>
              </a:lnSpc>
              <a:spcBef>
                <a:spcPts val="1001"/>
              </a:spcBef>
              <a:buClr>
                <a:srgbClr val="000000"/>
              </a:buClr>
              <a:buFont typeface="Arial"/>
              <a:buChar char="•"/>
            </a:pPr>
            <a:r>
              <a:rPr b="0" lang="en-GB" sz="2800" spc="-1" strike="noStrike" cap="all">
                <a:solidFill>
                  <a:srgbClr val="000000"/>
                </a:solidFill>
                <a:latin typeface="Calibri"/>
              </a:rPr>
              <a:t>Menu Focus: Fusion of classic and contemporary cuisine, emphasizing fresh ingredients, quick service, and diverse dietary options (vegetarian, gluten-free).</a:t>
            </a:r>
            <a:endParaRPr b="0" lang="en-GB" sz="2800" spc="-1" strike="noStrike">
              <a:latin typeface="Arial"/>
            </a:endParaRPr>
          </a:p>
          <a:p>
            <a:pPr marL="228600" indent="-228600">
              <a:lnSpc>
                <a:spcPct val="90000"/>
              </a:lnSpc>
              <a:spcBef>
                <a:spcPts val="1001"/>
              </a:spcBef>
              <a:buClr>
                <a:srgbClr val="000000"/>
              </a:buClr>
              <a:buFont typeface="Arial"/>
              <a:buChar char="•"/>
            </a:pPr>
            <a:r>
              <a:rPr b="0" lang="en-GB" sz="2800" spc="-1" strike="noStrike" cap="all">
                <a:solidFill>
                  <a:srgbClr val="000000"/>
                </a:solidFill>
                <a:latin typeface="Calibri"/>
              </a:rPr>
              <a:t>Operating Hours: Primarily weekdays (8:00 am - 3:00 pm), with potential for evening and weekend events.</a:t>
            </a:r>
            <a:endParaRPr b="0" lang="en-GB" sz="2800" spc="-1" strike="noStrike">
              <a:latin typeface="Arial"/>
            </a:endParaRPr>
          </a:p>
          <a:p>
            <a:pPr marL="228600" indent="-228600">
              <a:lnSpc>
                <a:spcPct val="90000"/>
              </a:lnSpc>
              <a:spcBef>
                <a:spcPts val="1001"/>
              </a:spcBef>
              <a:buClr>
                <a:srgbClr val="000000"/>
              </a:buClr>
              <a:buFont typeface="Arial"/>
              <a:buChar char="•"/>
            </a:pPr>
            <a:r>
              <a:rPr b="0" lang="en-GB" sz="2800" spc="-1" strike="noStrike" cap="all">
                <a:solidFill>
                  <a:srgbClr val="000000"/>
                </a:solidFill>
                <a:latin typeface="Calibri"/>
              </a:rPr>
              <a:t>Competitive Advantage: Mobility, flexibility, high-quality offerings, and distinctive brand presence in a high-traffic financial district.</a:t>
            </a:r>
            <a:endParaRPr b="0" lang="en-GB" sz="2800" spc="-1" strike="noStrike">
              <a:latin typeface="Arial"/>
            </a:endParaRPr>
          </a:p>
          <a:p>
            <a:pPr marL="228600" indent="-228600">
              <a:lnSpc>
                <a:spcPct val="90000"/>
              </a:lnSpc>
              <a:spcBef>
                <a:spcPts val="1001"/>
              </a:spcBef>
              <a:buClr>
                <a:srgbClr val="000000"/>
              </a:buClr>
              <a:buFont typeface="Arial"/>
              <a:buChar char="•"/>
            </a:pPr>
            <a:r>
              <a:rPr b="0" lang="en-GB" sz="2800" spc="-1" strike="noStrike" cap="all">
                <a:solidFill>
                  <a:srgbClr val="000000"/>
                </a:solidFill>
                <a:latin typeface="Calibri"/>
              </a:rPr>
              <a:t>Market Trend Alignment: Capitalizes on growing trends in gourmet street food and sustainable practices</a:t>
            </a:r>
            <a:endParaRPr b="0" lang="en-GB" sz="2800" spc="-1" strike="noStrike">
              <a:latin typeface="Arial"/>
            </a:endParaRPr>
          </a:p>
        </p:txBody>
      </p:sp>
      <p:sp>
        <p:nvSpPr>
          <p:cNvPr id="56" name="TextBox 3"/>
          <p:cNvSpPr/>
          <p:nvPr/>
        </p:nvSpPr>
        <p:spPr>
          <a:xfrm>
            <a:off x="489240" y="540000"/>
            <a:ext cx="8820720" cy="577080"/>
          </a:xfrm>
          <a:prstGeom prst="rect">
            <a:avLst/>
          </a:prstGeom>
          <a:noFill/>
          <a:ln w="0">
            <a:noFill/>
          </a:ln>
        </p:spPr>
        <p:style>
          <a:lnRef idx="0"/>
          <a:fillRef idx="0"/>
          <a:effectRef idx="0"/>
          <a:fontRef idx="minor"/>
        </p:style>
        <p:txBody>
          <a:bodyPr wrap="none" lIns="90000" rIns="90000" tIns="45000" bIns="45000" anchor="t">
            <a:spAutoFit/>
          </a:bodyPr>
          <a:p>
            <a:pPr>
              <a:lnSpc>
                <a:spcPct val="100000"/>
              </a:lnSpc>
            </a:pPr>
            <a:r>
              <a:rPr b="1" lang="en-GB" sz="3200" spc="-1" strike="noStrike">
                <a:solidFill>
                  <a:srgbClr val="000000"/>
                </a:solidFill>
                <a:latin typeface="Calibri"/>
                <a:ea typeface="DejaVu Sans"/>
              </a:rPr>
              <a:t>Section 1 - </a:t>
            </a:r>
            <a:r>
              <a:rPr b="1" lang="en-GB" sz="3200" spc="-1" strike="noStrike">
                <a:solidFill>
                  <a:srgbClr val="000000"/>
                </a:solidFill>
                <a:latin typeface="Söhne"/>
                <a:ea typeface="DejaVu Sans"/>
              </a:rPr>
              <a:t>Overview of the Business Idea</a:t>
            </a: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7" name="PlaceHolder 1"/>
          <p:cNvSpPr>
            <a:spLocks noGrp="1"/>
          </p:cNvSpPr>
          <p:nvPr>
            <p:ph/>
          </p:nvPr>
        </p:nvSpPr>
        <p:spPr>
          <a:xfrm>
            <a:off x="0" y="1352520"/>
            <a:ext cx="10514520" cy="4737600"/>
          </a:xfrm>
          <a:prstGeom prst="rect">
            <a:avLst/>
          </a:prstGeom>
          <a:noFill/>
          <a:ln w="0">
            <a:noFill/>
          </a:ln>
        </p:spPr>
        <p:txBody>
          <a:bodyPr lIns="90000" rIns="90000" tIns="45000" bIns="45000" anchor="t">
            <a:noAutofit/>
          </a:bodyPr>
          <a:p>
            <a:pPr marL="228600" indent="-228600">
              <a:lnSpc>
                <a:spcPct val="90000"/>
              </a:lnSpc>
              <a:spcBef>
                <a:spcPts val="1001"/>
              </a:spcBef>
              <a:buClr>
                <a:srgbClr val="000000"/>
              </a:buClr>
              <a:buFont typeface="Arial"/>
              <a:buChar char="•"/>
            </a:pPr>
            <a:r>
              <a:rPr b="0" lang="en-US" sz="2800" spc="-1" strike="noStrike" cap="all">
                <a:solidFill>
                  <a:srgbClr val="000000"/>
                </a:solidFill>
                <a:latin typeface="Calibri"/>
              </a:rPr>
              <a:t>Legal Format: Typically, a food truck  operate as a Sole Trader (self-employed).</a:t>
            </a:r>
            <a:endParaRPr b="0" lang="en-GB" sz="2800" spc="-1" strike="noStrike">
              <a:latin typeface="Arial"/>
            </a:endParaRPr>
          </a:p>
          <a:p>
            <a:pPr marL="228600" indent="-228600">
              <a:lnSpc>
                <a:spcPct val="90000"/>
              </a:lnSpc>
              <a:spcBef>
                <a:spcPts val="1001"/>
              </a:spcBef>
              <a:buClr>
                <a:srgbClr val="000000"/>
              </a:buClr>
              <a:buFont typeface="Arial"/>
              <a:buChar char="•"/>
            </a:pPr>
            <a:r>
              <a:rPr b="0" lang="en-US" sz="2800" spc="-1" strike="noStrike" cap="all">
                <a:solidFill>
                  <a:srgbClr val="000000"/>
                </a:solidFill>
                <a:latin typeface="Calibri"/>
              </a:rPr>
              <a:t>Management Structure: The business will be managed by the owner directly.</a:t>
            </a:r>
            <a:endParaRPr b="0" lang="en-GB" sz="2800" spc="-1" strike="noStrike">
              <a:latin typeface="Arial"/>
            </a:endParaRPr>
          </a:p>
          <a:p>
            <a:pPr marL="228600" indent="-228600">
              <a:lnSpc>
                <a:spcPct val="90000"/>
              </a:lnSpc>
              <a:spcBef>
                <a:spcPts val="1001"/>
              </a:spcBef>
              <a:buClr>
                <a:srgbClr val="000000"/>
              </a:buClr>
              <a:buFont typeface="Arial"/>
              <a:buChar char="•"/>
            </a:pPr>
            <a:r>
              <a:rPr b="0" lang="en-US" sz="2800" spc="-1" strike="noStrike" cap="all">
                <a:solidFill>
                  <a:srgbClr val="000000"/>
                </a:solidFill>
                <a:latin typeface="Calibri"/>
              </a:rPr>
              <a:t>Key roles will include operational oversight, culinary direction, and customer service management.</a:t>
            </a:r>
            <a:endParaRPr b="0" lang="en-GB" sz="2800" spc="-1" strike="noStrike">
              <a:latin typeface="Arial"/>
            </a:endParaRPr>
          </a:p>
          <a:p>
            <a:pPr>
              <a:lnSpc>
                <a:spcPct val="90000"/>
              </a:lnSpc>
              <a:spcBef>
                <a:spcPts val="1001"/>
              </a:spcBef>
            </a:pPr>
            <a:endParaRPr b="0" lang="en-GB" sz="2800" spc="-1" strike="noStrike">
              <a:latin typeface="Arial"/>
            </a:endParaRPr>
          </a:p>
          <a:p>
            <a:pPr>
              <a:lnSpc>
                <a:spcPct val="90000"/>
              </a:lnSpc>
              <a:spcBef>
                <a:spcPts val="1001"/>
              </a:spcBef>
            </a:pPr>
            <a:endParaRPr b="0" lang="en-GB" sz="2800" spc="-1" strike="noStrike">
              <a:latin typeface="Arial"/>
            </a:endParaRPr>
          </a:p>
          <a:p>
            <a:pPr>
              <a:lnSpc>
                <a:spcPct val="90000"/>
              </a:lnSpc>
              <a:spcBef>
                <a:spcPts val="1001"/>
              </a:spcBef>
              <a:tabLst>
                <a:tab algn="l" pos="0"/>
              </a:tabLst>
            </a:pPr>
            <a:br/>
            <a:endParaRPr b="0" lang="en-GB" sz="2800" spc="-1" strike="noStrike">
              <a:latin typeface="Arial"/>
            </a:endParaRPr>
          </a:p>
          <a:p>
            <a:pPr>
              <a:lnSpc>
                <a:spcPct val="90000"/>
              </a:lnSpc>
              <a:spcBef>
                <a:spcPts val="1001"/>
              </a:spcBef>
              <a:tabLst>
                <a:tab algn="l" pos="0"/>
              </a:tabLst>
            </a:pPr>
            <a:endParaRPr b="0" lang="en-GB" sz="2800" spc="-1" strike="noStrike">
              <a:latin typeface="Arial"/>
            </a:endParaRPr>
          </a:p>
        </p:txBody>
      </p:sp>
      <p:sp>
        <p:nvSpPr>
          <p:cNvPr id="58" name="TextBox 3"/>
          <p:cNvSpPr/>
          <p:nvPr/>
        </p:nvSpPr>
        <p:spPr>
          <a:xfrm>
            <a:off x="838080" y="681120"/>
            <a:ext cx="11028960" cy="106452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1" lang="en-GB" sz="3200" spc="-1" strike="noStrike">
                <a:solidFill>
                  <a:srgbClr val="000000"/>
                </a:solidFill>
                <a:latin typeface="Calibri"/>
                <a:ea typeface="DejaVu Sans"/>
              </a:rPr>
              <a:t>Section 2 - </a:t>
            </a:r>
            <a:r>
              <a:rPr b="0" lang="en-GB" sz="3200" spc="-1" strike="noStrike">
                <a:solidFill>
                  <a:srgbClr val="000000"/>
                </a:solidFill>
                <a:latin typeface="Calibri"/>
                <a:ea typeface="DejaVu Sans"/>
              </a:rPr>
              <a:t>Legal Format and Management Structure</a:t>
            </a:r>
            <a:endParaRPr b="0" lang="en-GB" sz="3200" spc="-1" strike="noStrike">
              <a:latin typeface="Arial"/>
            </a:endParaRPr>
          </a:p>
          <a:p>
            <a:pPr>
              <a:lnSpc>
                <a:spcPct val="100000"/>
              </a:lnSpc>
            </a:pP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9" name="Oval 92"/>
          <p:cNvSpPr/>
          <p:nvPr/>
        </p:nvSpPr>
        <p:spPr>
          <a:xfrm>
            <a:off x="4320000" y="720000"/>
            <a:ext cx="2878920" cy="898920"/>
          </a:xfrm>
          <a:prstGeom prst="ellipse">
            <a:avLst/>
          </a:prstGeom>
          <a:solidFill>
            <a:srgbClr val="729fcf"/>
          </a:solidFill>
          <a:ln w="0">
            <a:solidFill>
              <a:srgbClr val="3465a4"/>
            </a:solidFill>
          </a:ln>
        </p:spPr>
        <p:style>
          <a:lnRef idx="0"/>
          <a:fillRef idx="0"/>
          <a:effectRef idx="0"/>
          <a:fontRef idx="minor"/>
        </p:style>
        <p:txBody>
          <a:bodyPr lIns="90000" rIns="90000" tIns="45000" bIns="45000" anchor="ctr">
            <a:noAutofit/>
          </a:bodyPr>
          <a:p>
            <a:pPr algn="ctr">
              <a:lnSpc>
                <a:spcPct val="100000"/>
              </a:lnSpc>
            </a:pPr>
            <a:r>
              <a:rPr b="0" lang="en-GB" sz="1800" spc="-1" strike="noStrike">
                <a:solidFill>
                  <a:srgbClr val="000000"/>
                </a:solidFill>
                <a:latin typeface="Arial"/>
                <a:ea typeface="DejaVu Sans"/>
              </a:rPr>
              <a:t>Owner</a:t>
            </a:r>
            <a:endParaRPr b="0" lang="en-GB" sz="1800" spc="-1" strike="noStrike">
              <a:latin typeface="Arial"/>
            </a:endParaRPr>
          </a:p>
          <a:p>
            <a:pPr algn="ctr">
              <a:lnSpc>
                <a:spcPct val="100000"/>
              </a:lnSpc>
            </a:pPr>
            <a:r>
              <a:rPr b="0" lang="en-GB" sz="1800" spc="-1" strike="noStrike">
                <a:solidFill>
                  <a:srgbClr val="000000"/>
                </a:solidFill>
                <a:latin typeface="Arial"/>
                <a:ea typeface="DejaVu Sans"/>
              </a:rPr>
              <a:t>yasir</a:t>
            </a:r>
            <a:endParaRPr b="0" lang="en-GB" sz="1800" spc="-1" strike="noStrike">
              <a:latin typeface="Arial"/>
            </a:endParaRPr>
          </a:p>
        </p:txBody>
      </p:sp>
      <p:sp>
        <p:nvSpPr>
          <p:cNvPr id="60" name="Straight Connector 93"/>
          <p:cNvSpPr/>
          <p:nvPr/>
        </p:nvSpPr>
        <p:spPr>
          <a:xfrm>
            <a:off x="5760000" y="1260000"/>
            <a:ext cx="360" cy="900000"/>
          </a:xfrm>
          <a:prstGeom prst="line">
            <a:avLst/>
          </a:prstGeom>
          <a:ln w="0">
            <a:solidFill>
              <a:srgbClr val="3465a4"/>
            </a:solidFill>
            <a:tailEnd len="med" type="triangle" w="med"/>
          </a:ln>
        </p:spPr>
        <p:style>
          <a:lnRef idx="0"/>
          <a:fillRef idx="0"/>
          <a:effectRef idx="0"/>
          <a:fontRef idx="minor"/>
        </p:style>
      </p:sp>
      <p:sp>
        <p:nvSpPr>
          <p:cNvPr id="61" name="Oval 94"/>
          <p:cNvSpPr/>
          <p:nvPr/>
        </p:nvSpPr>
        <p:spPr>
          <a:xfrm>
            <a:off x="5220000" y="2160000"/>
            <a:ext cx="1078920" cy="718920"/>
          </a:xfrm>
          <a:prstGeom prst="ellipse">
            <a:avLst/>
          </a:prstGeom>
          <a:solidFill>
            <a:srgbClr val="729fcf"/>
          </a:solidFill>
          <a:ln w="0">
            <a:solidFill>
              <a:srgbClr val="3465a4"/>
            </a:solidFill>
          </a:ln>
        </p:spPr>
        <p:style>
          <a:lnRef idx="0"/>
          <a:fillRef idx="0"/>
          <a:effectRef idx="0"/>
          <a:fontRef idx="minor"/>
        </p:style>
        <p:txBody>
          <a:bodyPr lIns="90000" rIns="90000" tIns="45000" bIns="45000" anchor="ctr">
            <a:noAutofit/>
          </a:bodyPr>
          <a:p>
            <a:pPr algn="ctr">
              <a:lnSpc>
                <a:spcPct val="100000"/>
              </a:lnSpc>
            </a:pPr>
            <a:r>
              <a:rPr b="0" lang="en-GB" sz="1800" spc="-1" strike="noStrike">
                <a:solidFill>
                  <a:srgbClr val="000000"/>
                </a:solidFill>
                <a:latin typeface="Arial"/>
                <a:ea typeface="DejaVu Sans"/>
              </a:rPr>
              <a:t>Manager</a:t>
            </a:r>
            <a:endParaRPr b="0" lang="en-GB" sz="1800" spc="-1" strike="noStrike">
              <a:latin typeface="Arial"/>
            </a:endParaRPr>
          </a:p>
          <a:p>
            <a:pPr algn="ctr">
              <a:lnSpc>
                <a:spcPct val="100000"/>
              </a:lnSpc>
            </a:pPr>
            <a:r>
              <a:rPr b="0" lang="en-GB" sz="1800" spc="-1" strike="noStrike">
                <a:solidFill>
                  <a:srgbClr val="000000"/>
                </a:solidFill>
                <a:latin typeface="Arial"/>
                <a:ea typeface="DejaVu Sans"/>
              </a:rPr>
              <a:t>yasir</a:t>
            </a:r>
            <a:endParaRPr b="0" lang="en-GB" sz="1800" spc="-1" strike="noStrike">
              <a:latin typeface="Arial"/>
            </a:endParaRPr>
          </a:p>
        </p:txBody>
      </p:sp>
      <p:sp>
        <p:nvSpPr>
          <p:cNvPr id="62" name="Straight Connector 95"/>
          <p:cNvSpPr/>
          <p:nvPr/>
        </p:nvSpPr>
        <p:spPr>
          <a:xfrm>
            <a:off x="5760000" y="2880000"/>
            <a:ext cx="360" cy="360000"/>
          </a:xfrm>
          <a:prstGeom prst="line">
            <a:avLst/>
          </a:prstGeom>
          <a:ln w="0">
            <a:solidFill>
              <a:srgbClr val="3465a4"/>
            </a:solidFill>
            <a:tailEnd len="med" type="triangle" w="med"/>
          </a:ln>
        </p:spPr>
        <p:style>
          <a:lnRef idx="0"/>
          <a:fillRef idx="0"/>
          <a:effectRef idx="0"/>
          <a:fontRef idx="minor"/>
        </p:style>
      </p:sp>
      <p:sp>
        <p:nvSpPr>
          <p:cNvPr id="63" name="Straight Connector 96"/>
          <p:cNvSpPr/>
          <p:nvPr/>
        </p:nvSpPr>
        <p:spPr>
          <a:xfrm>
            <a:off x="4140000" y="3240000"/>
            <a:ext cx="3240000" cy="360"/>
          </a:xfrm>
          <a:prstGeom prst="line">
            <a:avLst/>
          </a:prstGeom>
          <a:ln w="0">
            <a:solidFill>
              <a:srgbClr val="3465a4"/>
            </a:solidFill>
            <a:headEnd len="med" type="triangle" w="med"/>
            <a:tailEnd len="med" type="triangle" w="med"/>
          </a:ln>
        </p:spPr>
        <p:style>
          <a:lnRef idx="0"/>
          <a:fillRef idx="0"/>
          <a:effectRef idx="0"/>
          <a:fontRef idx="minor"/>
        </p:style>
      </p:sp>
      <p:sp>
        <p:nvSpPr>
          <p:cNvPr id="64" name="Oval 97"/>
          <p:cNvSpPr/>
          <p:nvPr/>
        </p:nvSpPr>
        <p:spPr>
          <a:xfrm>
            <a:off x="7380000" y="2700000"/>
            <a:ext cx="1438920" cy="1258920"/>
          </a:xfrm>
          <a:prstGeom prst="ellipse">
            <a:avLst/>
          </a:prstGeom>
          <a:solidFill>
            <a:srgbClr val="729fcf"/>
          </a:solidFill>
          <a:ln w="0">
            <a:solidFill>
              <a:srgbClr val="3465a4"/>
            </a:solidFill>
          </a:ln>
        </p:spPr>
        <p:style>
          <a:lnRef idx="0"/>
          <a:fillRef idx="0"/>
          <a:effectRef idx="0"/>
          <a:fontRef idx="minor"/>
        </p:style>
        <p:txBody>
          <a:bodyPr lIns="90000" rIns="90000" tIns="45000" bIns="45000" anchor="ctr">
            <a:noAutofit/>
          </a:bodyPr>
          <a:p>
            <a:pPr algn="ctr">
              <a:lnSpc>
                <a:spcPct val="100000"/>
              </a:lnSpc>
            </a:pPr>
            <a:r>
              <a:rPr b="0" lang="en-GB" sz="1800" spc="-1" strike="noStrike">
                <a:solidFill>
                  <a:srgbClr val="000000"/>
                </a:solidFill>
                <a:latin typeface="Arial"/>
                <a:ea typeface="DejaVu Sans"/>
              </a:rPr>
              <a:t>Head chef</a:t>
            </a:r>
            <a:endParaRPr b="0" lang="en-GB" sz="1800" spc="-1" strike="noStrike">
              <a:latin typeface="Arial"/>
            </a:endParaRPr>
          </a:p>
          <a:p>
            <a:pPr algn="ctr">
              <a:lnSpc>
                <a:spcPct val="100000"/>
              </a:lnSpc>
            </a:pPr>
            <a:r>
              <a:rPr b="0" lang="en-GB" sz="1800" spc="-1" strike="noStrike">
                <a:solidFill>
                  <a:srgbClr val="000000"/>
                </a:solidFill>
                <a:latin typeface="Arial"/>
                <a:ea typeface="DejaVu Sans"/>
              </a:rPr>
              <a:t>yasir</a:t>
            </a:r>
            <a:endParaRPr b="0" lang="en-GB" sz="1800" spc="-1" strike="noStrike">
              <a:latin typeface="Arial"/>
            </a:endParaRPr>
          </a:p>
        </p:txBody>
      </p:sp>
      <p:sp>
        <p:nvSpPr>
          <p:cNvPr id="65" name="Oval 98"/>
          <p:cNvSpPr/>
          <p:nvPr/>
        </p:nvSpPr>
        <p:spPr>
          <a:xfrm>
            <a:off x="2700000" y="2700000"/>
            <a:ext cx="1438920" cy="1078920"/>
          </a:xfrm>
          <a:prstGeom prst="ellipse">
            <a:avLst/>
          </a:prstGeom>
          <a:solidFill>
            <a:srgbClr val="729fcf"/>
          </a:solidFill>
          <a:ln w="0">
            <a:solidFill>
              <a:srgbClr val="3465a4"/>
            </a:solidFill>
          </a:ln>
        </p:spPr>
        <p:style>
          <a:lnRef idx="0"/>
          <a:fillRef idx="0"/>
          <a:effectRef idx="0"/>
          <a:fontRef idx="minor"/>
        </p:style>
        <p:txBody>
          <a:bodyPr lIns="90000" rIns="90000" tIns="45000" bIns="45000" anchor="ctr">
            <a:noAutofit/>
          </a:bodyPr>
          <a:p>
            <a:pPr algn="ctr">
              <a:lnSpc>
                <a:spcPct val="100000"/>
              </a:lnSpc>
            </a:pPr>
            <a:r>
              <a:rPr b="0" lang="en-GB" sz="1800" spc="-1" strike="noStrike">
                <a:solidFill>
                  <a:srgbClr val="000000"/>
                </a:solidFill>
                <a:latin typeface="Arial"/>
                <a:ea typeface="DejaVu Sans"/>
              </a:rPr>
              <a:t>Staff</a:t>
            </a:r>
            <a:endParaRPr b="0" lang="en-GB" sz="1800" spc="-1" strike="noStrike">
              <a:latin typeface="Arial"/>
            </a:endParaRPr>
          </a:p>
          <a:p>
            <a:pPr algn="ctr">
              <a:lnSpc>
                <a:spcPct val="100000"/>
              </a:lnSpc>
            </a:pPr>
            <a:r>
              <a:rPr b="0" lang="en-GB" sz="1800" spc="-1" strike="noStrike">
                <a:solidFill>
                  <a:srgbClr val="000000"/>
                </a:solidFill>
                <a:latin typeface="Arial"/>
                <a:ea typeface="DejaVu Sans"/>
              </a:rPr>
              <a:t>yasir</a:t>
            </a:r>
            <a:endParaRPr b="0" lang="en-GB" sz="1800" spc="-1" strike="noStrike">
              <a:latin typeface="Arial"/>
            </a:endParaRPr>
          </a:p>
        </p:txBody>
      </p:sp>
      <p:graphicFrame>
        <p:nvGraphicFramePr>
          <p:cNvPr id="1" name="Diagram1"/>
          <p:cNvGraphicFramePr/>
          <p:nvPr>
            <p:extLst>
              <p:ext uri="{D42A27DB-BD31-4B8C-83A1-F6EECF244321}">
                <p14:modId xmlns:p14="http://schemas.microsoft.com/office/powerpoint/2010/main" val="3482637502"/>
              </p:ext>
            </p:extLst>
          </p:nvPr>
        </p:nvGraphicFramePr>
        <p:xfrm>
          <a:off x="2031840" y="719640"/>
          <a:ext cx="8127000" cy="541764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6" name="Content Placeholder 2"/>
          <p:cNvSpPr/>
          <p:nvPr/>
        </p:nvSpPr>
        <p:spPr>
          <a:xfrm>
            <a:off x="838440" y="1825560"/>
            <a:ext cx="10514520" cy="4350240"/>
          </a:xfrm>
          <a:prstGeom prst="rect">
            <a:avLst/>
          </a:prstGeom>
          <a:noFill/>
          <a:ln w="0">
            <a:noFill/>
          </a:ln>
        </p:spPr>
        <p:style>
          <a:lnRef idx="0"/>
          <a:fillRef idx="0"/>
          <a:effectRef idx="0"/>
          <a:fontRef idx="minor"/>
        </p:style>
        <p:txBody>
          <a:bodyPr lIns="90000" rIns="90000" tIns="45000" bIns="45000" anchor="t">
            <a:normAutofit/>
          </a:bodyPr>
          <a:p>
            <a:pPr marL="228600" indent="-228600">
              <a:lnSpc>
                <a:spcPct val="90000"/>
              </a:lnSpc>
              <a:spcBef>
                <a:spcPts val="1001"/>
              </a:spcBef>
              <a:buClr>
                <a:srgbClr val="000000"/>
              </a:buClr>
              <a:buFont typeface="Arial"/>
              <a:buChar char="•"/>
            </a:pPr>
            <a:r>
              <a:rPr b="0" lang="en-GB" sz="2800" spc="-1" strike="noStrike">
                <a:solidFill>
                  <a:srgbClr val="000000"/>
                </a:solidFill>
                <a:latin typeface="Calibri"/>
                <a:ea typeface="DejaVu Sans"/>
              </a:rPr>
              <a:t> </a:t>
            </a:r>
            <a:r>
              <a:rPr b="0" lang="en-GB" sz="2800" spc="-1" strike="noStrike">
                <a:solidFill>
                  <a:srgbClr val="000000"/>
                </a:solidFill>
                <a:latin typeface="Calibri"/>
                <a:ea typeface="DejaVu Sans"/>
              </a:rPr>
              <a:t>The marketing for wharf truck will focus on building brand awareness,attracting the target demographic in canary wharf, and encouraging repeat business . Our approach will be multi-faceted,  leveraging both digital and physical channels.</a:t>
            </a:r>
            <a:endParaRPr b="0" lang="en-GB" sz="2800" spc="-1" strike="noStrike">
              <a:latin typeface="Arial"/>
            </a:endParaRPr>
          </a:p>
          <a:p>
            <a:pPr>
              <a:lnSpc>
                <a:spcPct val="90000"/>
              </a:lnSpc>
              <a:spcBef>
                <a:spcPts val="1001"/>
              </a:spcBef>
            </a:pPr>
            <a:endParaRPr b="0" lang="en-GB" sz="2800" spc="-1" strike="noStrike">
              <a:latin typeface="Arial"/>
            </a:endParaRPr>
          </a:p>
          <a:p>
            <a:pPr>
              <a:lnSpc>
                <a:spcPct val="90000"/>
              </a:lnSpc>
              <a:spcBef>
                <a:spcPts val="1001"/>
              </a:spcBef>
              <a:tabLst>
                <a:tab algn="l" pos="0"/>
              </a:tabLst>
            </a:pPr>
            <a:r>
              <a:rPr b="0" lang="en-GB" sz="2800" spc="-1" strike="noStrike">
                <a:solidFill>
                  <a:srgbClr val="000000"/>
                </a:solidFill>
                <a:latin typeface="Calibri"/>
                <a:ea typeface="DejaVu Sans"/>
              </a:rPr>
              <a:t>.</a:t>
            </a:r>
            <a:endParaRPr b="0" lang="en-GB" sz="2800" spc="-1" strike="noStrike">
              <a:latin typeface="Arial"/>
            </a:endParaRPr>
          </a:p>
          <a:p>
            <a:pPr>
              <a:lnSpc>
                <a:spcPct val="90000"/>
              </a:lnSpc>
              <a:spcBef>
                <a:spcPts val="1001"/>
              </a:spcBef>
              <a:tabLst>
                <a:tab algn="l" pos="0"/>
              </a:tabLst>
            </a:pPr>
            <a:endParaRPr b="0" lang="en-GB" sz="2800" spc="-1" strike="noStrike">
              <a:latin typeface="Arial"/>
            </a:endParaRPr>
          </a:p>
        </p:txBody>
      </p:sp>
      <p:sp>
        <p:nvSpPr>
          <p:cNvPr id="67" name="TextBox 1"/>
          <p:cNvSpPr/>
          <p:nvPr/>
        </p:nvSpPr>
        <p:spPr>
          <a:xfrm>
            <a:off x="838080" y="681120"/>
            <a:ext cx="11029680" cy="5770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1" lang="en-GB" sz="3200" spc="-1" strike="noStrike">
                <a:solidFill>
                  <a:srgbClr val="000000"/>
                </a:solidFill>
                <a:latin typeface="Calibri"/>
                <a:ea typeface="DejaVu Sans"/>
              </a:rPr>
              <a:t>Section 3 - </a:t>
            </a:r>
            <a:r>
              <a:rPr b="0" lang="en-GB" sz="3200" spc="-1" strike="noStrike">
                <a:solidFill>
                  <a:srgbClr val="000000"/>
                </a:solidFill>
                <a:latin typeface="Calibri"/>
                <a:ea typeface="DejaVu Sans"/>
              </a:rPr>
              <a:t>Marketing Strategies</a:t>
            </a: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68" name="TextBox 3"/>
          <p:cNvSpPr/>
          <p:nvPr/>
        </p:nvSpPr>
        <p:spPr>
          <a:xfrm>
            <a:off x="720000" y="360000"/>
            <a:ext cx="11028960" cy="5770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1" lang="en-GB" sz="3200" spc="-1" strike="noStrike">
                <a:solidFill>
                  <a:srgbClr val="000000"/>
                </a:solidFill>
                <a:latin typeface="Calibri"/>
                <a:ea typeface="DejaVu Sans"/>
              </a:rPr>
              <a:t>Section 4 – PASTEL</a:t>
            </a:r>
            <a:r>
              <a:rPr b="0" lang="en-GB" sz="3200" spc="-1" strike="noStrike">
                <a:solidFill>
                  <a:srgbClr val="000000"/>
                </a:solidFill>
                <a:latin typeface="Calibri"/>
                <a:ea typeface="DejaVu Sans"/>
              </a:rPr>
              <a:t> Analysis</a:t>
            </a:r>
            <a:endParaRPr b="0" lang="en-GB" sz="3200" spc="-1" strike="noStrike">
              <a:latin typeface="Arial"/>
            </a:endParaRPr>
          </a:p>
        </p:txBody>
      </p:sp>
      <p:sp>
        <p:nvSpPr>
          <p:cNvPr id="69" name="TextBox 2"/>
          <p:cNvSpPr/>
          <p:nvPr/>
        </p:nvSpPr>
        <p:spPr>
          <a:xfrm>
            <a:off x="523440" y="820080"/>
            <a:ext cx="10635480" cy="53308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endParaRPr b="0" lang="en-GB" sz="1800" spc="-1" strike="noStrike">
              <a:latin typeface="Arial"/>
            </a:endParaRPr>
          </a:p>
          <a:p>
            <a:pPr>
              <a:lnSpc>
                <a:spcPct val="100000"/>
              </a:lnSpc>
            </a:pPr>
            <a:endParaRPr b="0" lang="en-GB" sz="1800" spc="-1" strike="noStrike">
              <a:latin typeface="Arial"/>
            </a:endParaRPr>
          </a:p>
          <a:p>
            <a:pPr>
              <a:lnSpc>
                <a:spcPct val="100000"/>
              </a:lnSpc>
            </a:pPr>
            <a:r>
              <a:rPr b="0" lang="en-GB" sz="2800" spc="-1" strike="noStrike">
                <a:solidFill>
                  <a:srgbClr val="000000"/>
                </a:solidFill>
                <a:latin typeface="Calibri"/>
                <a:ea typeface="DejaVu Sans"/>
              </a:rPr>
              <a:t>Political:</a:t>
            </a:r>
            <a:endParaRPr b="0" lang="en-GB" sz="2800" spc="-1" strike="noStrike">
              <a:latin typeface="Arial"/>
            </a:endParaRPr>
          </a:p>
          <a:p>
            <a:pPr>
              <a:lnSpc>
                <a:spcPct val="100000"/>
              </a:lnSpc>
            </a:pPr>
            <a:r>
              <a:rPr b="0" lang="en-GB" sz="2800" spc="-1" strike="noStrike">
                <a:solidFill>
                  <a:srgbClr val="000000"/>
                </a:solidFill>
                <a:latin typeface="Calibri"/>
                <a:ea typeface="DejaVu Sans"/>
              </a:rPr>
              <a:t>Local council regulations and licensing requirements for food trucks and operating locations.</a:t>
            </a:r>
            <a:endParaRPr b="0" lang="en-GB" sz="2800" spc="-1" strike="noStrike">
              <a:latin typeface="Arial"/>
            </a:endParaRPr>
          </a:p>
          <a:p>
            <a:pPr>
              <a:lnSpc>
                <a:spcPct val="100000"/>
              </a:lnSpc>
            </a:pPr>
            <a:r>
              <a:rPr b="0" lang="en-GB" sz="2800" spc="-1" strike="noStrike">
                <a:solidFill>
                  <a:srgbClr val="000000"/>
                </a:solidFill>
                <a:latin typeface="Calibri"/>
                <a:ea typeface="DejaVu Sans"/>
              </a:rPr>
              <a:t>Environmental:</a:t>
            </a:r>
            <a:endParaRPr b="0" lang="en-GB" sz="2800" spc="-1" strike="noStrike">
              <a:latin typeface="Arial"/>
            </a:endParaRPr>
          </a:p>
          <a:p>
            <a:pPr>
              <a:lnSpc>
                <a:spcPct val="100000"/>
              </a:lnSpc>
            </a:pPr>
            <a:r>
              <a:rPr b="0" lang="en-GB" sz="2800" spc="-1" strike="noStrike">
                <a:solidFill>
                  <a:srgbClr val="000000"/>
                </a:solidFill>
                <a:latin typeface="Calibri"/>
                <a:ea typeface="DejaVu Sans"/>
              </a:rPr>
              <a:t>Emphasis on sustainable packaging (biodegradable, recyclable).</a:t>
            </a:r>
            <a:endParaRPr b="0" lang="en-GB" sz="2800" spc="-1" strike="noStrike">
              <a:latin typeface="Arial"/>
            </a:endParaRPr>
          </a:p>
          <a:p>
            <a:pPr>
              <a:lnSpc>
                <a:spcPct val="100000"/>
              </a:lnSpc>
            </a:pPr>
            <a:r>
              <a:rPr b="0" lang="en-GB" sz="2800" spc="-1" strike="noStrike">
                <a:solidFill>
                  <a:srgbClr val="000000"/>
                </a:solidFill>
                <a:latin typeface="Calibri"/>
                <a:ea typeface="DejaVu Sans"/>
              </a:rPr>
              <a:t>Sourcing of local and seasonal ingredients to reduce carbon footprint.</a:t>
            </a:r>
            <a:endParaRPr b="0" lang="en-GB" sz="2800" spc="-1" strike="noStrike">
              <a:latin typeface="Arial"/>
            </a:endParaRPr>
          </a:p>
          <a:p>
            <a:pPr>
              <a:lnSpc>
                <a:spcPct val="100000"/>
              </a:lnSpc>
            </a:pPr>
            <a:r>
              <a:rPr b="0" lang="en-GB" sz="2800" spc="-1" strike="noStrike">
                <a:solidFill>
                  <a:srgbClr val="000000"/>
                </a:solidFill>
                <a:latin typeface="Calibri"/>
                <a:ea typeface="DejaVu Sans"/>
              </a:rPr>
              <a:t>Waste management and recycling protocols.</a:t>
            </a:r>
            <a:endParaRPr b="0" lang="en-GB" sz="2800" spc="-1" strike="noStrike">
              <a:latin typeface="Arial"/>
            </a:endParaRPr>
          </a:p>
          <a:p>
            <a:pPr>
              <a:lnSpc>
                <a:spcPct val="100000"/>
              </a:lnSpc>
            </a:pPr>
            <a:r>
              <a:rPr b="0" lang="en-GB" sz="2800" spc="-1" strike="noStrike">
                <a:solidFill>
                  <a:srgbClr val="000000"/>
                </a:solidFill>
                <a:latin typeface="Calibri"/>
                <a:ea typeface="DejaVu Sans"/>
              </a:rPr>
              <a:t>Impact of weather conditions on outdoor operations</a:t>
            </a:r>
            <a:endParaRPr b="0" lang="en-GB" sz="2800" spc="-1" strike="noStrike">
              <a:latin typeface="Arial"/>
            </a:endParaRPr>
          </a:p>
          <a:p>
            <a:pPr>
              <a:lnSpc>
                <a:spcPct val="100000"/>
              </a:lnSpc>
            </a:pPr>
            <a:endParaRPr b="0" lang="en-GB" sz="2800" spc="-1" strike="noStrike">
              <a:latin typeface="Arial"/>
            </a:endParaRPr>
          </a:p>
          <a:p>
            <a:pPr>
              <a:lnSpc>
                <a:spcPct val="100000"/>
              </a:lnSpc>
            </a:pPr>
            <a:endParaRPr b="0" lang="en-GB" sz="2800" spc="-1" strike="noStrike">
              <a:latin typeface="Arial"/>
            </a:endParaRPr>
          </a:p>
          <a:p>
            <a:pPr>
              <a:lnSpc>
                <a:spcPct val="100000"/>
              </a:lnSpc>
            </a:pP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0" name="TextBox 101"/>
          <p:cNvSpPr/>
          <p:nvPr/>
        </p:nvSpPr>
        <p:spPr>
          <a:xfrm>
            <a:off x="714600" y="1386720"/>
            <a:ext cx="10896480" cy="2932200"/>
          </a:xfrm>
          <a:prstGeom prst="rect">
            <a:avLst/>
          </a:prstGeom>
          <a:noFill/>
          <a:ln w="0">
            <a:noFill/>
          </a:ln>
        </p:spPr>
        <p:style>
          <a:lnRef idx="0"/>
          <a:fillRef idx="0"/>
          <a:effectRef idx="0"/>
          <a:fontRef idx="minor"/>
        </p:style>
        <p:txBody>
          <a:bodyPr lIns="90000" rIns="90000" tIns="45000" bIns="45000" anchor="t">
            <a:noAutofit/>
          </a:bodyPr>
          <a:p>
            <a:pPr>
              <a:lnSpc>
                <a:spcPct val="100000"/>
              </a:lnSpc>
            </a:pPr>
            <a:r>
              <a:rPr b="0" lang="en-GB" sz="2800" spc="-1" strike="noStrike">
                <a:solidFill>
                  <a:srgbClr val="000000"/>
                </a:solidFill>
                <a:latin typeface="Calibri"/>
                <a:ea typeface="DejaVu Sans"/>
              </a:rPr>
              <a:t>Legal:</a:t>
            </a:r>
            <a:endParaRPr b="0" lang="en-GB" sz="2800" spc="-1" strike="noStrike">
              <a:latin typeface="Arial"/>
            </a:endParaRPr>
          </a:p>
          <a:p>
            <a:pPr>
              <a:lnSpc>
                <a:spcPct val="100000"/>
              </a:lnSpc>
            </a:pPr>
            <a:r>
              <a:rPr b="0" lang="en-GB" sz="2800" spc="-1" strike="noStrike">
                <a:solidFill>
                  <a:srgbClr val="000000"/>
                </a:solidFill>
                <a:latin typeface="Calibri"/>
                <a:ea typeface="DejaVu Sans"/>
              </a:rPr>
              <a:t>Compliance with food safety laws (e.g., Food Safety Authority regulations).</a:t>
            </a:r>
            <a:endParaRPr b="0" lang="en-GB" sz="2800" spc="-1" strike="noStrike">
              <a:latin typeface="Arial"/>
            </a:endParaRPr>
          </a:p>
          <a:p>
            <a:pPr>
              <a:lnSpc>
                <a:spcPct val="100000"/>
              </a:lnSpc>
            </a:pPr>
            <a:r>
              <a:rPr b="0" lang="en-GB" sz="2800" spc="-1" strike="noStrike">
                <a:solidFill>
                  <a:srgbClr val="000000"/>
                </a:solidFill>
                <a:latin typeface="Calibri"/>
                <a:ea typeface="DejaVu Sans"/>
              </a:rPr>
              <a:t>Trade licenses, permits, and vehicle registration</a:t>
            </a:r>
            <a:endParaRPr b="0" lang="en-GB" sz="2800" spc="-1" strike="noStrike">
              <a:latin typeface="Arial"/>
            </a:endParaRPr>
          </a:p>
          <a:p>
            <a:pPr>
              <a:lnSpc>
                <a:spcPct val="100000"/>
              </a:lnSpc>
            </a:pPr>
            <a:r>
              <a:rPr b="0" lang="en-GB" sz="2800" spc="-1" strike="noStrike">
                <a:solidFill>
                  <a:srgbClr val="000000"/>
                </a:solidFill>
                <a:latin typeface="Calibri"/>
                <a:ea typeface="DejaVu Sans"/>
              </a:rPr>
              <a:t>Economic:</a:t>
            </a:r>
            <a:endParaRPr b="0" lang="en-GB" sz="2800" spc="-1" strike="noStrike">
              <a:latin typeface="Arial"/>
            </a:endParaRPr>
          </a:p>
          <a:p>
            <a:pPr>
              <a:lnSpc>
                <a:spcPct val="100000"/>
              </a:lnSpc>
            </a:pPr>
            <a:r>
              <a:rPr b="0" lang="en-GB" sz="2800" spc="-1" strike="noStrike">
                <a:solidFill>
                  <a:srgbClr val="000000"/>
                </a:solidFill>
                <a:latin typeface="Calibri"/>
                <a:ea typeface="DejaVu Sans"/>
              </a:rPr>
              <a:t>Economic health of Canary Wharf and London, impacting disposable income of target customers.</a:t>
            </a:r>
            <a:endParaRPr b="0" lang="en-GB" sz="2800" spc="-1" strike="noStrike">
              <a:latin typeface="Arial"/>
            </a:endParaRPr>
          </a:p>
          <a:p>
            <a:pPr>
              <a:lnSpc>
                <a:spcPct val="100000"/>
              </a:lnSpc>
            </a:pPr>
            <a:r>
              <a:rPr b="0" lang="en-GB" sz="2800" spc="-1" strike="noStrike">
                <a:solidFill>
                  <a:srgbClr val="000000"/>
                </a:solidFill>
                <a:latin typeface="Calibri"/>
                <a:ea typeface="DejaVu Sans"/>
              </a:rPr>
              <a:t>Inflation affecting ingredient costs and consumer spending.</a:t>
            </a:r>
            <a:endParaRPr b="0" lang="en-GB" sz="2800" spc="-1" strike="noStrike">
              <a:latin typeface="Arial"/>
            </a:endParaRPr>
          </a:p>
          <a:p>
            <a:pPr>
              <a:lnSpc>
                <a:spcPct val="100000"/>
              </a:lnSpc>
            </a:pPr>
            <a:r>
              <a:rPr b="0" lang="en-GB" sz="2800" spc="-1" strike="noStrike">
                <a:solidFill>
                  <a:srgbClr val="000000"/>
                </a:solidFill>
                <a:latin typeface="Calibri"/>
                <a:ea typeface="DejaVu Sans"/>
              </a:rPr>
              <a:t>Social:</a:t>
            </a:r>
            <a:endParaRPr b="0" lang="en-GB" sz="2800" spc="-1" strike="noStrike">
              <a:latin typeface="Arial"/>
            </a:endParaRPr>
          </a:p>
          <a:p>
            <a:pPr>
              <a:lnSpc>
                <a:spcPct val="100000"/>
              </a:lnSpc>
            </a:pPr>
            <a:r>
              <a:rPr b="0" lang="en-GB" sz="2800" spc="-1" strike="noStrike">
                <a:solidFill>
                  <a:srgbClr val="000000"/>
                </a:solidFill>
                <a:latin typeface="Calibri"/>
                <a:ea typeface="DejaVu Sans"/>
              </a:rPr>
              <a:t>Growing consumer preference for convenient, high-quality street food.</a:t>
            </a:r>
            <a:endParaRPr b="0" lang="en-GB" sz="2800" spc="-1" strike="noStrike">
              <a:latin typeface="Arial"/>
            </a:endParaRPr>
          </a:p>
          <a:p>
            <a:pPr>
              <a:lnSpc>
                <a:spcPct val="100000"/>
              </a:lnSpc>
            </a:pPr>
            <a:r>
              <a:rPr b="0" lang="en-GB" sz="2800" spc="-1" strike="noStrike">
                <a:solidFill>
                  <a:srgbClr val="000000"/>
                </a:solidFill>
                <a:latin typeface="Calibri"/>
                <a:ea typeface="DejaVu Sans"/>
              </a:rPr>
              <a:t>Increasing awareness and demand for healthy, vegetarian, vegan, and gluten-free options</a:t>
            </a: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1" name="PlaceHolder 1"/>
          <p:cNvSpPr>
            <a:spLocks noGrp="1"/>
          </p:cNvSpPr>
          <p:nvPr>
            <p:ph/>
          </p:nvPr>
        </p:nvSpPr>
        <p:spPr>
          <a:xfrm>
            <a:off x="0" y="1174680"/>
            <a:ext cx="10513080" cy="4682160"/>
          </a:xfrm>
          <a:prstGeom prst="rect">
            <a:avLst/>
          </a:prstGeom>
          <a:noFill/>
          <a:ln w="0">
            <a:noFill/>
          </a:ln>
        </p:spPr>
        <p:txBody>
          <a:bodyPr lIns="90000" rIns="90000" tIns="45000" bIns="45000" anchor="t">
            <a:normAutofit fontScale="92000"/>
          </a:bodyPr>
          <a:p>
            <a:pPr marL="228600" indent="-228600">
              <a:lnSpc>
                <a:spcPct val="90000"/>
              </a:lnSpc>
              <a:spcBef>
                <a:spcPts val="1001"/>
              </a:spcBef>
              <a:buClr>
                <a:srgbClr val="000000"/>
              </a:buClr>
              <a:buFont typeface="Calibri Light"/>
              <a:buAutoNum type="arabicPeriod"/>
            </a:pPr>
            <a:r>
              <a:rPr b="0" lang="en-GB" sz="2800" spc="-1" strike="noStrike" cap="all">
                <a:solidFill>
                  <a:srgbClr val="000000"/>
                </a:solidFill>
                <a:latin typeface="Calibri"/>
              </a:rPr>
              <a:t>Clearly specify the total </a:t>
            </a:r>
            <a:r>
              <a:rPr b="1" lang="en-GB" sz="2800" spc="-1" strike="noStrike" cap="all">
                <a:solidFill>
                  <a:srgbClr val="000000"/>
                </a:solidFill>
                <a:latin typeface="Calibri"/>
              </a:rPr>
              <a:t>amount of funding you are seeking.</a:t>
            </a:r>
            <a:endParaRPr b="0" lang="en-GB" sz="2800" spc="-1" strike="noStrike">
              <a:latin typeface="Arial"/>
            </a:endParaRPr>
          </a:p>
          <a:p>
            <a:pPr marL="228600" indent="-228600">
              <a:lnSpc>
                <a:spcPct val="90000"/>
              </a:lnSpc>
              <a:spcBef>
                <a:spcPts val="1001"/>
              </a:spcBef>
              <a:buClr>
                <a:srgbClr val="000000"/>
              </a:buClr>
              <a:buFont typeface="Calibri Light"/>
              <a:buAutoNum type="arabicPeriod"/>
            </a:pPr>
            <a:r>
              <a:rPr b="1" lang="en-GB" sz="2800" spc="-1" strike="noStrike" cap="all">
                <a:solidFill>
                  <a:srgbClr val="000000"/>
                </a:solidFill>
                <a:latin typeface="Calibri"/>
              </a:rPr>
              <a:t>Break down the allocation of funds</a:t>
            </a:r>
            <a:r>
              <a:rPr b="0" lang="en-GB" sz="2800" spc="-1" strike="noStrike" cap="all">
                <a:solidFill>
                  <a:srgbClr val="000000"/>
                </a:solidFill>
                <a:latin typeface="Calibri"/>
              </a:rPr>
              <a:t> by categorizing them into:</a:t>
            </a:r>
            <a:endParaRPr b="0" lang="en-GB" sz="2800" spc="-1" strike="noStrike">
              <a:latin typeface="Arial"/>
            </a:endParaRPr>
          </a:p>
          <a:p>
            <a:pPr lvl="1" marL="743040" indent="-285840">
              <a:lnSpc>
                <a:spcPct val="90000"/>
              </a:lnSpc>
              <a:spcBef>
                <a:spcPts val="499"/>
              </a:spcBef>
              <a:buClr>
                <a:srgbClr val="000000"/>
              </a:buClr>
              <a:buFont typeface="Calibri Light"/>
              <a:buAutoNum type="arabicPeriod"/>
            </a:pPr>
            <a:r>
              <a:rPr b="1" lang="en-GB" sz="2400" spc="-1" strike="noStrike" cap="all">
                <a:solidFill>
                  <a:srgbClr val="000000"/>
                </a:solidFill>
                <a:latin typeface="Calibri"/>
              </a:rPr>
              <a:t>Startup Costs</a:t>
            </a:r>
            <a:r>
              <a:rPr b="0" lang="en-GB" sz="2400" spc="-1" strike="noStrike" cap="all">
                <a:solidFill>
                  <a:srgbClr val="000000"/>
                </a:solidFill>
                <a:latin typeface="Calibri"/>
              </a:rPr>
              <a:t>: </a:t>
            </a:r>
            <a:endParaRPr b="0" lang="en-GB" sz="2400" spc="-1" strike="noStrike">
              <a:latin typeface="Arial"/>
            </a:endParaRPr>
          </a:p>
          <a:p>
            <a:pPr lvl="1" marL="743040" indent="-285840">
              <a:lnSpc>
                <a:spcPct val="90000"/>
              </a:lnSpc>
              <a:spcBef>
                <a:spcPts val="499"/>
              </a:spcBef>
              <a:buClr>
                <a:srgbClr val="000000"/>
              </a:buClr>
              <a:buFont typeface="Calibri Light"/>
              <a:buAutoNum type="arabicPeriod"/>
            </a:pPr>
            <a:r>
              <a:rPr b="1" lang="en-GB" sz="2400" spc="-1" strike="noStrike" cap="all">
                <a:solidFill>
                  <a:srgbClr val="000000"/>
                </a:solidFill>
                <a:latin typeface="Calibri"/>
              </a:rPr>
              <a:t>Fixed Costs</a:t>
            </a:r>
            <a:r>
              <a:rPr b="0" lang="en-GB" sz="2400" spc="-1" strike="noStrike" cap="all">
                <a:solidFill>
                  <a:srgbClr val="000000"/>
                </a:solidFill>
                <a:latin typeface="Calibri"/>
              </a:rPr>
              <a:t>:</a:t>
            </a:r>
            <a:endParaRPr b="0" lang="en-GB" sz="2400" spc="-1" strike="noStrike">
              <a:latin typeface="Arial"/>
            </a:endParaRPr>
          </a:p>
          <a:p>
            <a:pPr lvl="1" marL="743040" indent="-285840">
              <a:lnSpc>
                <a:spcPct val="90000"/>
              </a:lnSpc>
              <a:spcBef>
                <a:spcPts val="499"/>
              </a:spcBef>
              <a:buClr>
                <a:srgbClr val="000000"/>
              </a:buClr>
              <a:buFont typeface="Calibri Light"/>
              <a:buAutoNum type="arabicPeriod"/>
            </a:pPr>
            <a:r>
              <a:rPr b="1" lang="en-GB" sz="2400" spc="-1" strike="noStrike" cap="all">
                <a:solidFill>
                  <a:srgbClr val="000000"/>
                </a:solidFill>
                <a:latin typeface="Calibri"/>
              </a:rPr>
              <a:t>Variable Costs</a:t>
            </a:r>
            <a:r>
              <a:rPr b="0" lang="en-GB" sz="2400" spc="-1" strike="noStrike" cap="all">
                <a:solidFill>
                  <a:srgbClr val="000000"/>
                </a:solidFill>
                <a:latin typeface="Calibri"/>
              </a:rPr>
              <a:t>: </a:t>
            </a:r>
            <a:endParaRPr b="0" lang="en-GB" sz="2400" spc="-1" strike="noStrike">
              <a:latin typeface="Arial"/>
            </a:endParaRPr>
          </a:p>
          <a:p>
            <a:pPr marL="228600" indent="-228600">
              <a:lnSpc>
                <a:spcPct val="90000"/>
              </a:lnSpc>
              <a:spcBef>
                <a:spcPts val="1001"/>
              </a:spcBef>
              <a:buClr>
                <a:srgbClr val="000000"/>
              </a:buClr>
              <a:buFont typeface="Calibri Light"/>
              <a:buAutoNum type="arabicPeriod"/>
            </a:pPr>
            <a:r>
              <a:rPr b="1" lang="en-GB" sz="2800" spc="-1" strike="noStrike" cap="all">
                <a:solidFill>
                  <a:srgbClr val="000000"/>
                </a:solidFill>
                <a:latin typeface="Calibri"/>
              </a:rPr>
              <a:t>Provided a monthly financial forecast</a:t>
            </a:r>
            <a:r>
              <a:rPr b="0" lang="en-GB" sz="2800" spc="-1" strike="noStrike" cap="all">
                <a:solidFill>
                  <a:srgbClr val="000000"/>
                </a:solidFill>
                <a:latin typeface="Calibri"/>
              </a:rPr>
              <a:t> for up to six months, detailing projected income and expenditure for each month.</a:t>
            </a:r>
            <a:endParaRPr b="0" lang="en-GB" sz="2800" spc="-1" strike="noStrike">
              <a:latin typeface="Arial"/>
            </a:endParaRPr>
          </a:p>
          <a:p>
            <a:pPr marL="228600" indent="-228600">
              <a:lnSpc>
                <a:spcPct val="90000"/>
              </a:lnSpc>
              <a:spcBef>
                <a:spcPts val="1001"/>
              </a:spcBef>
              <a:buClr>
                <a:srgbClr val="000000"/>
              </a:buClr>
              <a:buFont typeface="Calibri Light"/>
              <a:buAutoNum type="arabicPeriod"/>
            </a:pPr>
            <a:r>
              <a:rPr b="1" lang="en-GB" sz="2800" spc="-1" strike="noStrike" cap="all">
                <a:solidFill>
                  <a:srgbClr val="000000"/>
                </a:solidFill>
                <a:latin typeface="Calibri"/>
              </a:rPr>
              <a:t>Included  breakeven analysis</a:t>
            </a:r>
            <a:r>
              <a:rPr b="0" lang="en-GB" sz="2800" spc="-1" strike="noStrike" cap="all">
                <a:solidFill>
                  <a:srgbClr val="000000"/>
                </a:solidFill>
                <a:latin typeface="Calibri"/>
              </a:rPr>
              <a:t>, indicating when the business is expected to cover all expenses and start generating profit.</a:t>
            </a:r>
            <a:endParaRPr b="0" lang="en-GB" sz="2800" spc="-1" strike="noStrike">
              <a:latin typeface="Arial"/>
            </a:endParaRPr>
          </a:p>
          <a:p>
            <a:pPr>
              <a:lnSpc>
                <a:spcPct val="90000"/>
              </a:lnSpc>
              <a:spcBef>
                <a:spcPts val="1001"/>
              </a:spcBef>
            </a:pPr>
            <a:endParaRPr b="0" lang="en-GB" sz="2800" spc="-1" strike="noStrike">
              <a:latin typeface="Arial"/>
            </a:endParaRPr>
          </a:p>
        </p:txBody>
      </p:sp>
      <p:sp>
        <p:nvSpPr>
          <p:cNvPr id="72" name="TextBox 3"/>
          <p:cNvSpPr/>
          <p:nvPr/>
        </p:nvSpPr>
        <p:spPr>
          <a:xfrm>
            <a:off x="838080" y="510840"/>
            <a:ext cx="11028960" cy="57708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1" lang="en-GB" sz="3200" spc="-1" strike="noStrike">
                <a:solidFill>
                  <a:srgbClr val="000000"/>
                </a:solidFill>
                <a:latin typeface="Calibri"/>
                <a:ea typeface="DejaVu Sans"/>
              </a:rPr>
              <a:t>Section 4 - </a:t>
            </a:r>
            <a:r>
              <a:rPr b="1" lang="en-GB" sz="3200" spc="-1" strike="noStrike">
                <a:solidFill>
                  <a:srgbClr val="374151"/>
                </a:solidFill>
                <a:latin typeface="Söhne"/>
                <a:ea typeface="DejaVu Sans"/>
              </a:rPr>
              <a:t>Funding Requirements and Allocation</a:t>
            </a:r>
            <a:endParaRPr b="0" lang="en-GB" sz="32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3" name="Rectangle 28"/>
          <p:cNvSpPr/>
          <p:nvPr/>
        </p:nvSpPr>
        <p:spPr>
          <a:xfrm>
            <a:off x="0" y="0"/>
            <a:ext cx="12190320" cy="68562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p:style>
      </p:sp>
      <p:sp>
        <p:nvSpPr>
          <p:cNvPr id="74" name="Freeform: Shape 30"/>
          <p:cNvSpPr/>
          <p:nvPr/>
        </p:nvSpPr>
        <p:spPr>
          <a:xfrm>
            <a:off x="0" y="0"/>
            <a:ext cx="1981800" cy="6856200"/>
          </a:xfrm>
          <a:custGeom>
            <a:avLst/>
            <a:gdLst/>
            <a:ah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a:noFill/>
          </a:ln>
        </p:spPr>
        <p:style>
          <a:lnRef idx="0"/>
          <a:fillRef idx="0"/>
          <a:effectRef idx="0"/>
          <a:fontRef idx="minor"/>
        </p:style>
      </p:sp>
      <p:graphicFrame>
        <p:nvGraphicFramePr>
          <p:cNvPr id="75" name="Table 4"/>
          <p:cNvGraphicFramePr/>
          <p:nvPr/>
        </p:nvGraphicFramePr>
        <p:xfrm>
          <a:off x="6994440" y="642960"/>
          <a:ext cx="4550760" cy="5569920"/>
        </p:xfrm>
        <a:graphic>
          <a:graphicData uri="http://schemas.openxmlformats.org/drawingml/2006/table">
            <a:tbl>
              <a:tblPr/>
              <a:tblGrid>
                <a:gridCol w="3108960"/>
                <a:gridCol w="1442160"/>
              </a:tblGrid>
              <a:tr h="1191240">
                <a:tc>
                  <a:txBody>
                    <a:bodyPr lIns="15480" rIns="15480" anchor="ctr">
                      <a:noAutofit/>
                    </a:bodyPr>
                    <a:p>
                      <a:pPr>
                        <a:lnSpc>
                          <a:spcPct val="100000"/>
                        </a:lnSpc>
                      </a:pPr>
                      <a:r>
                        <a:rPr b="0" lang="en-GB" sz="3300" spc="-1" strike="noStrike">
                          <a:solidFill>
                            <a:srgbClr val="000000"/>
                          </a:solidFill>
                          <a:latin typeface="Calibri"/>
                        </a:rPr>
                        <a:t>Fixed Costs</a:t>
                      </a:r>
                      <a:endParaRPr b="0" lang="en-GB" sz="3300" spc="-1" strike="noStrike">
                        <a:latin typeface="Arial"/>
                      </a:endParaRPr>
                    </a:p>
                  </a:txBody>
                  <a:tcPr anchor="ctr" marL="15480" marR="15480">
                    <a:lnL w="12240">
                      <a:solidFill>
                        <a:srgbClr val="ffffff"/>
                      </a:solidFill>
                    </a:lnL>
                    <a:lnR w="12240">
                      <a:solidFill>
                        <a:srgbClr val="ffffff"/>
                      </a:solidFill>
                    </a:lnR>
                    <a:lnT w="12240">
                      <a:solidFill>
                        <a:srgbClr val="ffffff"/>
                      </a:solidFill>
                    </a:lnT>
                    <a:lnB w="12240">
                      <a:solidFill>
                        <a:srgbClr val="ffffff"/>
                      </a:solidFill>
                    </a:lnB>
                    <a:solidFill>
                      <a:srgbClr val="a9d18e"/>
                    </a:solidFill>
                  </a:tcPr>
                </a:tc>
                <a:tc>
                  <a:txBody>
                    <a:bodyPr lIns="15480" rIns="15480" anchor="ctr">
                      <a:noAutofit/>
                    </a:bodyPr>
                    <a:p>
                      <a:pPr>
                        <a:lnSpc>
                          <a:spcPct val="100000"/>
                        </a:lnSpc>
                      </a:pPr>
                      <a:r>
                        <a:rPr b="0" lang="en-GB" sz="3300" spc="-1" strike="noStrike">
                          <a:solidFill>
                            <a:srgbClr val="000000"/>
                          </a:solidFill>
                          <a:latin typeface="Calibri"/>
                        </a:rPr>
                        <a:t>per month</a:t>
                      </a:r>
                      <a:endParaRPr b="0" lang="en-GB" sz="3300" spc="-1" strike="noStrike">
                        <a:latin typeface="Arial"/>
                      </a:endParaRPr>
                    </a:p>
                  </a:txBody>
                  <a:tcPr anchor="ctr" marL="15480" marR="15480">
                    <a:lnL w="12240">
                      <a:solidFill>
                        <a:srgbClr val="ffffff"/>
                      </a:solidFill>
                    </a:lnL>
                    <a:lnR w="12240">
                      <a:solidFill>
                        <a:srgbClr val="ffffff"/>
                      </a:solidFill>
                    </a:lnR>
                    <a:lnT w="12240">
                      <a:solidFill>
                        <a:srgbClr val="ffffff"/>
                      </a:solidFill>
                    </a:lnT>
                    <a:lnB w="12240">
                      <a:solidFill>
                        <a:srgbClr val="ffffff"/>
                      </a:solidFill>
                    </a:lnB>
                    <a:solidFill>
                      <a:srgbClr val="a9d18e"/>
                    </a:solidFill>
                  </a:tcPr>
                </a:tc>
              </a:tr>
              <a:tr h="637560">
                <a:tc>
                  <a:txBody>
                    <a:bodyPr lIns="15480" rIns="15480" anchor="ctr">
                      <a:noAutofit/>
                    </a:bodyPr>
                    <a:p>
                      <a:pPr>
                        <a:lnSpc>
                          <a:spcPct val="100000"/>
                        </a:lnSpc>
                      </a:pPr>
                      <a:r>
                        <a:rPr b="0" lang="en-GB" sz="3300" spc="-1" strike="noStrike">
                          <a:solidFill>
                            <a:srgbClr val="000000"/>
                          </a:solidFill>
                          <a:latin typeface="Calibri"/>
                        </a:rPr>
                        <a:t>Insurance</a:t>
                      </a:r>
                      <a:endParaRPr b="0" lang="en-GB" sz="3300" spc="-1" strike="noStrike">
                        <a:latin typeface="Arial"/>
                      </a:endParaRPr>
                    </a:p>
                  </a:txBody>
                  <a:tcPr anchor="ctr" marL="15480" marR="15480">
                    <a:lnL w="12240">
                      <a:solidFill>
                        <a:srgbClr val="ffffff"/>
                      </a:solidFill>
                    </a:lnL>
                    <a:lnR w="12240">
                      <a:solidFill>
                        <a:srgbClr val="ffffff"/>
                      </a:solidFill>
                    </a:lnR>
                    <a:lnT w="12240">
                      <a:solidFill>
                        <a:srgbClr val="ffffff"/>
                      </a:solidFill>
                    </a:lnT>
                    <a:lnB w="12240">
                      <a:solidFill>
                        <a:srgbClr val="ffffff"/>
                      </a:solidFill>
                    </a:lnB>
                    <a:solidFill>
                      <a:srgbClr val="e8ebf4"/>
                    </a:solidFill>
                  </a:tcPr>
                </a:tc>
                <a:tc>
                  <a:txBody>
                    <a:bodyPr lIns="15480" rIns="15480" anchor="ctr">
                      <a:noAutofit/>
                    </a:bodyPr>
                    <a:p>
                      <a:pPr algn="r">
                        <a:lnSpc>
                          <a:spcPct val="100000"/>
                        </a:lnSpc>
                      </a:pPr>
                      <a:r>
                        <a:rPr b="0" lang="en-GB" sz="3300" spc="-1" strike="noStrike">
                          <a:solidFill>
                            <a:srgbClr val="000000"/>
                          </a:solidFill>
                          <a:latin typeface="Calibri"/>
                        </a:rPr>
                        <a:t>£400</a:t>
                      </a:r>
                      <a:endParaRPr b="0" lang="en-GB" sz="3300" spc="-1" strike="noStrike">
                        <a:latin typeface="Arial"/>
                      </a:endParaRPr>
                    </a:p>
                  </a:txBody>
                  <a:tcPr anchor="ctr" marL="15480" marR="15480">
                    <a:lnL w="12240">
                      <a:solidFill>
                        <a:srgbClr val="ffffff"/>
                      </a:solidFill>
                    </a:lnL>
                    <a:lnR w="12240">
                      <a:solidFill>
                        <a:srgbClr val="ffffff"/>
                      </a:solidFill>
                    </a:lnR>
                    <a:lnT w="12240">
                      <a:solidFill>
                        <a:srgbClr val="ffffff"/>
                      </a:solidFill>
                    </a:lnT>
                    <a:lnB w="12240">
                      <a:solidFill>
                        <a:srgbClr val="ffffff"/>
                      </a:solidFill>
                    </a:lnB>
                    <a:solidFill>
                      <a:srgbClr val="e8ebf4"/>
                    </a:solidFill>
                  </a:tcPr>
                </a:tc>
              </a:tr>
              <a:tr h="637560">
                <a:tc>
                  <a:txBody>
                    <a:bodyPr lIns="15480" rIns="15480" anchor="ctr">
                      <a:noAutofit/>
                    </a:bodyPr>
                    <a:p>
                      <a:pPr>
                        <a:lnSpc>
                          <a:spcPct val="100000"/>
                        </a:lnSpc>
                      </a:pPr>
                      <a:r>
                        <a:rPr b="0" lang="en-GB" sz="3300" spc="-1" strike="noStrike">
                          <a:solidFill>
                            <a:srgbClr val="000000"/>
                          </a:solidFill>
                          <a:latin typeface="Calibri"/>
                        </a:rPr>
                        <a:t>Vehicle maintenance</a:t>
                      </a:r>
                      <a:endParaRPr b="0" lang="en-GB" sz="3300" spc="-1" strike="noStrike">
                        <a:latin typeface="Arial"/>
                      </a:endParaRPr>
                    </a:p>
                  </a:txBody>
                  <a:tcPr anchor="ctr" marL="15480" marR="15480">
                    <a:lnL w="12240">
                      <a:solidFill>
                        <a:srgbClr val="ffffff"/>
                      </a:solidFill>
                    </a:lnL>
                    <a:lnR w="12240">
                      <a:solidFill>
                        <a:srgbClr val="ffffff"/>
                      </a:solidFill>
                    </a:lnR>
                    <a:lnT w="12240">
                      <a:solidFill>
                        <a:srgbClr val="ffffff"/>
                      </a:solidFill>
                    </a:lnT>
                    <a:lnB w="12240">
                      <a:solidFill>
                        <a:srgbClr val="ffffff"/>
                      </a:solidFill>
                    </a:lnB>
                    <a:solidFill>
                      <a:srgbClr val="cfd5e9"/>
                    </a:solidFill>
                  </a:tcPr>
                </a:tc>
                <a:tc>
                  <a:txBody>
                    <a:bodyPr lIns="15480" rIns="15480" anchor="ctr">
                      <a:noAutofit/>
                    </a:bodyPr>
                    <a:p>
                      <a:pPr algn="r">
                        <a:lnSpc>
                          <a:spcPct val="100000"/>
                        </a:lnSpc>
                      </a:pPr>
                      <a:r>
                        <a:rPr b="0" lang="en-GB" sz="3300" spc="-1" strike="noStrike">
                          <a:solidFill>
                            <a:srgbClr val="000000"/>
                          </a:solidFill>
                          <a:latin typeface="Calibri"/>
                        </a:rPr>
                        <a:t>£300</a:t>
                      </a:r>
                      <a:endParaRPr b="0" lang="en-GB" sz="3300" spc="-1" strike="noStrike">
                        <a:latin typeface="Arial"/>
                      </a:endParaRPr>
                    </a:p>
                  </a:txBody>
                  <a:tcPr anchor="ctr" marL="15480" marR="15480">
                    <a:lnL w="12240">
                      <a:solidFill>
                        <a:srgbClr val="ffffff"/>
                      </a:solidFill>
                    </a:lnL>
                    <a:lnR w="12240">
                      <a:solidFill>
                        <a:srgbClr val="ffffff"/>
                      </a:solidFill>
                    </a:lnR>
                    <a:lnT w="12240">
                      <a:solidFill>
                        <a:srgbClr val="ffffff"/>
                      </a:solidFill>
                    </a:lnT>
                    <a:lnB w="12240">
                      <a:solidFill>
                        <a:srgbClr val="ffffff"/>
                      </a:solidFill>
                    </a:lnB>
                    <a:solidFill>
                      <a:srgbClr val="cfd5e9"/>
                    </a:solidFill>
                  </a:tcPr>
                </a:tc>
              </a:tr>
              <a:tr h="637560">
                <a:tc>
                  <a:txBody>
                    <a:bodyPr lIns="15480" rIns="15480" anchor="ctr">
                      <a:noAutofit/>
                    </a:bodyPr>
                    <a:p>
                      <a:pPr>
                        <a:lnSpc>
                          <a:spcPct val="100000"/>
                        </a:lnSpc>
                      </a:pPr>
                      <a:r>
                        <a:rPr b="0" lang="en-GB" sz="3300" spc="-1" strike="noStrike">
                          <a:solidFill>
                            <a:srgbClr val="000000"/>
                          </a:solidFill>
                          <a:latin typeface="Calibri"/>
                        </a:rPr>
                        <a:t>Utilities</a:t>
                      </a:r>
                      <a:endParaRPr b="0" lang="en-GB" sz="3300" spc="-1" strike="noStrike">
                        <a:latin typeface="Arial"/>
                      </a:endParaRPr>
                    </a:p>
                  </a:txBody>
                  <a:tcPr anchor="ctr" marL="15480" marR="15480">
                    <a:lnL w="12240">
                      <a:solidFill>
                        <a:srgbClr val="ffffff"/>
                      </a:solidFill>
                    </a:lnL>
                    <a:lnR w="12240">
                      <a:solidFill>
                        <a:srgbClr val="ffffff"/>
                      </a:solidFill>
                    </a:lnR>
                    <a:lnT w="12240">
                      <a:solidFill>
                        <a:srgbClr val="ffffff"/>
                      </a:solidFill>
                    </a:lnT>
                    <a:lnB w="12240">
                      <a:solidFill>
                        <a:srgbClr val="ffffff"/>
                      </a:solidFill>
                    </a:lnB>
                    <a:solidFill>
                      <a:srgbClr val="e8ebf4"/>
                    </a:solidFill>
                  </a:tcPr>
                </a:tc>
                <a:tc>
                  <a:txBody>
                    <a:bodyPr lIns="15480" rIns="15480" anchor="ctr">
                      <a:noAutofit/>
                    </a:bodyPr>
                    <a:p>
                      <a:pPr algn="r">
                        <a:lnSpc>
                          <a:spcPct val="100000"/>
                        </a:lnSpc>
                      </a:pPr>
                      <a:r>
                        <a:rPr b="0" lang="en-GB" sz="3300" spc="-1" strike="noStrike">
                          <a:solidFill>
                            <a:srgbClr val="000000"/>
                          </a:solidFill>
                          <a:latin typeface="Calibri"/>
                        </a:rPr>
                        <a:t>£500</a:t>
                      </a:r>
                      <a:endParaRPr b="0" lang="en-GB" sz="3300" spc="-1" strike="noStrike">
                        <a:latin typeface="Arial"/>
                      </a:endParaRPr>
                    </a:p>
                  </a:txBody>
                  <a:tcPr anchor="ctr" marL="15480" marR="15480">
                    <a:lnL w="12240">
                      <a:solidFill>
                        <a:srgbClr val="ffffff"/>
                      </a:solidFill>
                    </a:lnL>
                    <a:lnR w="12240">
                      <a:solidFill>
                        <a:srgbClr val="ffffff"/>
                      </a:solidFill>
                    </a:lnR>
                    <a:lnT w="12240">
                      <a:solidFill>
                        <a:srgbClr val="ffffff"/>
                      </a:solidFill>
                    </a:lnT>
                    <a:lnB w="12240">
                      <a:solidFill>
                        <a:srgbClr val="ffffff"/>
                      </a:solidFill>
                    </a:lnB>
                    <a:solidFill>
                      <a:srgbClr val="e8ebf4"/>
                    </a:solidFill>
                  </a:tcPr>
                </a:tc>
              </a:tr>
              <a:tr h="1191240">
                <a:tc>
                  <a:txBody>
                    <a:bodyPr lIns="15480" rIns="15480" anchor="ctr">
                      <a:noAutofit/>
                    </a:bodyPr>
                    <a:p>
                      <a:pPr>
                        <a:lnSpc>
                          <a:spcPct val="100000"/>
                        </a:lnSpc>
                      </a:pPr>
                      <a:r>
                        <a:rPr b="0" lang="en-GB" sz="3300" spc="-1" strike="noStrike">
                          <a:solidFill>
                            <a:srgbClr val="000000"/>
                          </a:solidFill>
                          <a:latin typeface="Calibri"/>
                        </a:rPr>
                        <a:t>Licenses and Certification</a:t>
                      </a:r>
                      <a:endParaRPr b="0" lang="en-GB" sz="3300" spc="-1" strike="noStrike">
                        <a:latin typeface="Arial"/>
                      </a:endParaRPr>
                    </a:p>
                  </a:txBody>
                  <a:tcPr anchor="ctr" marL="15480" marR="15480">
                    <a:lnL w="12240">
                      <a:solidFill>
                        <a:srgbClr val="ffffff"/>
                      </a:solidFill>
                    </a:lnL>
                    <a:lnR w="12240">
                      <a:solidFill>
                        <a:srgbClr val="ffffff"/>
                      </a:solidFill>
                    </a:lnR>
                    <a:lnT w="12240">
                      <a:solidFill>
                        <a:srgbClr val="ffffff"/>
                      </a:solidFill>
                    </a:lnT>
                    <a:lnB w="12240">
                      <a:solidFill>
                        <a:srgbClr val="ffffff"/>
                      </a:solidFill>
                    </a:lnB>
                    <a:solidFill>
                      <a:srgbClr val="cfd5e9"/>
                    </a:solidFill>
                  </a:tcPr>
                </a:tc>
                <a:tc>
                  <a:txBody>
                    <a:bodyPr lIns="15480" rIns="15480" anchor="ctr">
                      <a:noAutofit/>
                    </a:bodyPr>
                    <a:p>
                      <a:pPr algn="r">
                        <a:lnSpc>
                          <a:spcPct val="100000"/>
                        </a:lnSpc>
                      </a:pPr>
                      <a:r>
                        <a:rPr b="0" lang="en-GB" sz="3300" spc="-1" strike="noStrike">
                          <a:solidFill>
                            <a:srgbClr val="000000"/>
                          </a:solidFill>
                          <a:latin typeface="Calibri"/>
                        </a:rPr>
                        <a:t>£50</a:t>
                      </a:r>
                      <a:endParaRPr b="0" lang="en-GB" sz="3300" spc="-1" strike="noStrike">
                        <a:latin typeface="Arial"/>
                      </a:endParaRPr>
                    </a:p>
                  </a:txBody>
                  <a:tcPr anchor="ctr" marL="15480" marR="15480">
                    <a:lnL w="12240">
                      <a:solidFill>
                        <a:srgbClr val="ffffff"/>
                      </a:solidFill>
                    </a:lnL>
                    <a:lnR w="12240">
                      <a:solidFill>
                        <a:srgbClr val="ffffff"/>
                      </a:solidFill>
                    </a:lnR>
                    <a:lnT w="12240">
                      <a:solidFill>
                        <a:srgbClr val="ffffff"/>
                      </a:solidFill>
                    </a:lnT>
                    <a:lnB w="12240">
                      <a:solidFill>
                        <a:srgbClr val="ffffff"/>
                      </a:solidFill>
                    </a:lnB>
                    <a:solidFill>
                      <a:srgbClr val="cfd5e9"/>
                    </a:solidFill>
                  </a:tcPr>
                </a:tc>
              </a:tr>
              <a:tr h="637560">
                <a:tc>
                  <a:txBody>
                    <a:bodyPr lIns="15480" rIns="15480" anchor="ctr">
                      <a:noAutofit/>
                    </a:bodyPr>
                    <a:p>
                      <a:pPr>
                        <a:lnSpc>
                          <a:spcPct val="100000"/>
                        </a:lnSpc>
                      </a:pPr>
                      <a:r>
                        <a:rPr b="0" lang="en-GB" sz="3300" spc="-1" strike="noStrike">
                          <a:solidFill>
                            <a:srgbClr val="000000"/>
                          </a:solidFill>
                          <a:latin typeface="Calibri"/>
                        </a:rPr>
                        <a:t>Accountant</a:t>
                      </a:r>
                      <a:endParaRPr b="0" lang="en-GB" sz="3300" spc="-1" strike="noStrike">
                        <a:latin typeface="Arial"/>
                      </a:endParaRPr>
                    </a:p>
                  </a:txBody>
                  <a:tcPr anchor="ctr" marL="15480" marR="15480">
                    <a:lnL w="12240">
                      <a:solidFill>
                        <a:srgbClr val="ffffff"/>
                      </a:solidFill>
                    </a:lnL>
                    <a:lnR w="12240">
                      <a:solidFill>
                        <a:srgbClr val="ffffff"/>
                      </a:solidFill>
                    </a:lnR>
                    <a:lnT w="12240">
                      <a:solidFill>
                        <a:srgbClr val="ffffff"/>
                      </a:solidFill>
                    </a:lnT>
                    <a:lnB w="12240">
                      <a:solidFill>
                        <a:srgbClr val="ffffff"/>
                      </a:solidFill>
                    </a:lnB>
                    <a:solidFill>
                      <a:srgbClr val="e8ebf4"/>
                    </a:solidFill>
                  </a:tcPr>
                </a:tc>
                <a:tc>
                  <a:txBody>
                    <a:bodyPr lIns="15480" rIns="15480" anchor="ctr">
                      <a:noAutofit/>
                    </a:bodyPr>
                    <a:p>
                      <a:pPr algn="r">
                        <a:lnSpc>
                          <a:spcPct val="100000"/>
                        </a:lnSpc>
                      </a:pPr>
                      <a:r>
                        <a:rPr b="0" lang="en-GB" sz="3300" spc="-1" strike="noStrike">
                          <a:solidFill>
                            <a:srgbClr val="000000"/>
                          </a:solidFill>
                          <a:latin typeface="Calibri"/>
                        </a:rPr>
                        <a:t>£100</a:t>
                      </a:r>
                      <a:endParaRPr b="0" lang="en-GB" sz="3300" spc="-1" strike="noStrike">
                        <a:latin typeface="Arial"/>
                      </a:endParaRPr>
                    </a:p>
                  </a:txBody>
                  <a:tcPr anchor="ctr" marL="15480" marR="15480">
                    <a:lnL w="12240">
                      <a:solidFill>
                        <a:srgbClr val="ffffff"/>
                      </a:solidFill>
                    </a:lnL>
                    <a:lnR w="12240">
                      <a:solidFill>
                        <a:srgbClr val="ffffff"/>
                      </a:solidFill>
                    </a:lnR>
                    <a:lnT w="12240">
                      <a:solidFill>
                        <a:srgbClr val="ffffff"/>
                      </a:solidFill>
                    </a:lnT>
                    <a:lnB w="12240">
                      <a:solidFill>
                        <a:srgbClr val="ffffff"/>
                      </a:solidFill>
                    </a:lnB>
                    <a:solidFill>
                      <a:srgbClr val="e8ebf4"/>
                    </a:solidFill>
                  </a:tcPr>
                </a:tc>
              </a:tr>
              <a:tr h="637560">
                <a:tc>
                  <a:txBody>
                    <a:bodyPr lIns="15480" rIns="15480" anchor="ctr">
                      <a:noAutofit/>
                    </a:bodyPr>
                    <a:p>
                      <a:pPr>
                        <a:lnSpc>
                          <a:spcPct val="100000"/>
                        </a:lnSpc>
                      </a:pPr>
                      <a:r>
                        <a:rPr b="0" lang="en-GB" sz="3300" spc="-1" strike="noStrike">
                          <a:solidFill>
                            <a:srgbClr val="000000"/>
                          </a:solidFill>
                          <a:latin typeface="Calibri"/>
                        </a:rPr>
                        <a:t>Total cost</a:t>
                      </a:r>
                      <a:endParaRPr b="0" lang="en-GB" sz="3300" spc="-1" strike="noStrike">
                        <a:latin typeface="Arial"/>
                      </a:endParaRPr>
                    </a:p>
                  </a:txBody>
                  <a:tcPr anchor="ctr" marL="15480" marR="15480">
                    <a:lnL w="12240">
                      <a:solidFill>
                        <a:srgbClr val="ffffff"/>
                      </a:solidFill>
                    </a:lnL>
                    <a:lnR w="12240">
                      <a:solidFill>
                        <a:srgbClr val="ffffff"/>
                      </a:solidFill>
                    </a:lnR>
                    <a:lnT w="12240">
                      <a:solidFill>
                        <a:srgbClr val="ffffff"/>
                      </a:solidFill>
                    </a:lnT>
                    <a:lnB w="12240">
                      <a:solidFill>
                        <a:srgbClr val="ffffff"/>
                      </a:solidFill>
                    </a:lnB>
                    <a:solidFill>
                      <a:srgbClr val="fff2cc"/>
                    </a:solidFill>
                  </a:tcPr>
                </a:tc>
                <a:tc>
                  <a:txBody>
                    <a:bodyPr lIns="15480" rIns="15480" anchor="ctr">
                      <a:noAutofit/>
                    </a:bodyPr>
                    <a:p>
                      <a:pPr algn="r">
                        <a:lnSpc>
                          <a:spcPct val="100000"/>
                        </a:lnSpc>
                      </a:pPr>
                      <a:r>
                        <a:rPr b="0" lang="en-GB" sz="3300" spc="-1" strike="noStrike">
                          <a:solidFill>
                            <a:srgbClr val="000000"/>
                          </a:solidFill>
                          <a:latin typeface="Calibri"/>
                        </a:rPr>
                        <a:t>£1350</a:t>
                      </a:r>
                      <a:endParaRPr b="0" lang="en-GB" sz="3300" spc="-1" strike="noStrike">
                        <a:latin typeface="Arial"/>
                      </a:endParaRPr>
                    </a:p>
                  </a:txBody>
                  <a:tcPr anchor="ctr" marL="15480" marR="15480">
                    <a:lnL w="12240">
                      <a:solidFill>
                        <a:srgbClr val="ffffff"/>
                      </a:solidFill>
                    </a:lnL>
                    <a:lnR w="12240">
                      <a:solidFill>
                        <a:srgbClr val="ffffff"/>
                      </a:solidFill>
                    </a:lnR>
                    <a:lnT w="12240">
                      <a:solidFill>
                        <a:srgbClr val="ffffff"/>
                      </a:solidFill>
                    </a:lnT>
                    <a:lnB w="12240">
                      <a:solidFill>
                        <a:srgbClr val="ffffff"/>
                      </a:solidFill>
                    </a:lnB>
                    <a:solidFill>
                      <a:srgbClr val="cfd5e9"/>
                    </a:solidFill>
                  </a:tcPr>
                </a:tc>
              </a:tr>
            </a:tbl>
          </a:graphicData>
        </a:graphic>
      </p:graphicFrame>
      <p:graphicFrame>
        <p:nvGraphicFramePr>
          <p:cNvPr id="76" name="Content Placeholder 3"/>
          <p:cNvGraphicFramePr/>
          <p:nvPr/>
        </p:nvGraphicFramePr>
        <p:xfrm>
          <a:off x="1374480" y="460800"/>
          <a:ext cx="4550760" cy="5569920"/>
        </p:xfrm>
        <a:graphic>
          <a:graphicData uri="http://schemas.openxmlformats.org/drawingml/2006/table">
            <a:tbl>
              <a:tblPr/>
              <a:tblGrid>
                <a:gridCol w="2625120"/>
                <a:gridCol w="1926000"/>
              </a:tblGrid>
              <a:tr h="928080">
                <a:tc>
                  <a:txBody>
                    <a:bodyPr lIns="12960" rIns="12960" anchor="ctr">
                      <a:noAutofit/>
                    </a:bodyPr>
                    <a:p>
                      <a:pPr>
                        <a:lnSpc>
                          <a:spcPct val="100000"/>
                        </a:lnSpc>
                      </a:pPr>
                      <a:r>
                        <a:rPr b="1" lang="en-GB" sz="3300" spc="-1" strike="noStrike">
                          <a:solidFill>
                            <a:srgbClr val="000000"/>
                          </a:solidFill>
                          <a:highlight>
                            <a:srgbClr val="83cceb"/>
                          </a:highlight>
                          <a:latin typeface="Calibri"/>
                        </a:rPr>
                        <a:t>Startup</a:t>
                      </a:r>
                      <a:r>
                        <a:rPr b="0" lang="en-GB" sz="3300" spc="-1" strike="noStrike">
                          <a:solidFill>
                            <a:srgbClr val="000000"/>
                          </a:solidFill>
                          <a:highlight>
                            <a:srgbClr val="83cceb"/>
                          </a:highlight>
                          <a:latin typeface="Calibri"/>
                        </a:rPr>
                        <a:t> </a:t>
                      </a:r>
                      <a:r>
                        <a:rPr b="1" lang="en-GB" sz="3300" spc="-1" strike="noStrike">
                          <a:solidFill>
                            <a:srgbClr val="000000"/>
                          </a:solidFill>
                          <a:highlight>
                            <a:srgbClr val="83cceb"/>
                          </a:highlight>
                          <a:latin typeface="Calibri"/>
                        </a:rPr>
                        <a:t>Cost</a:t>
                      </a:r>
                      <a:endParaRPr b="0" lang="en-GB" sz="3300" spc="-1" strike="noStrike">
                        <a:latin typeface="Arial"/>
                      </a:endParaRPr>
                    </a:p>
                  </a:txBody>
                  <a:tcPr anchor="ctr" marL="12960" marR="12960">
                    <a:lnL w="6480">
                      <a:solidFill>
                        <a:srgbClr val="000000"/>
                      </a:solidFill>
                    </a:lnL>
                    <a:lnR w="6480">
                      <a:solidFill>
                        <a:srgbClr val="000000"/>
                      </a:solidFill>
                    </a:lnR>
                    <a:lnT w="6480">
                      <a:solidFill>
                        <a:srgbClr val="000000"/>
                      </a:solidFill>
                    </a:lnT>
                    <a:lnB w="6480">
                      <a:solidFill>
                        <a:srgbClr val="000000"/>
                      </a:solidFill>
                    </a:lnB>
                    <a:solidFill>
                      <a:srgbClr val="83cceb"/>
                    </a:solidFill>
                  </a:tcPr>
                </a:tc>
                <a:tc>
                  <a:txBody>
                    <a:bodyPr lIns="12960" rIns="12960" anchor="ctr">
                      <a:noAutofit/>
                    </a:bodyPr>
                    <a:p>
                      <a:pPr>
                        <a:lnSpc>
                          <a:spcPct val="100000"/>
                        </a:lnSpc>
                      </a:pPr>
                      <a:r>
                        <a:rPr b="0" lang="en-GB" sz="3300" spc="-1" strike="noStrike">
                          <a:solidFill>
                            <a:srgbClr val="000000"/>
                          </a:solidFill>
                          <a:highlight>
                            <a:srgbClr val="83cceb"/>
                          </a:highlight>
                          <a:latin typeface="Calibri"/>
                        </a:rPr>
                        <a:t> </a:t>
                      </a:r>
                      <a:endParaRPr b="0" lang="en-GB" sz="3300" spc="-1" strike="noStrike">
                        <a:latin typeface="Arial"/>
                      </a:endParaRPr>
                    </a:p>
                  </a:txBody>
                  <a:tcPr anchor="ctr" marL="12960" marR="12960">
                    <a:lnL w="6480">
                      <a:solidFill>
                        <a:srgbClr val="000000"/>
                      </a:solidFill>
                    </a:lnL>
                    <a:lnR w="6480">
                      <a:solidFill>
                        <a:srgbClr val="000000"/>
                      </a:solidFill>
                    </a:lnR>
                    <a:lnT w="6480">
                      <a:solidFill>
                        <a:srgbClr val="000000"/>
                      </a:solidFill>
                    </a:lnT>
                    <a:lnB w="6480">
                      <a:solidFill>
                        <a:srgbClr val="000000"/>
                      </a:solidFill>
                    </a:lnB>
                    <a:solidFill>
                      <a:srgbClr val="83cceb"/>
                    </a:solidFill>
                  </a:tcPr>
                </a:tc>
              </a:tr>
              <a:tr h="928080">
                <a:tc>
                  <a:txBody>
                    <a:bodyPr lIns="12960" rIns="12960" anchor="ctr">
                      <a:noAutofit/>
                    </a:bodyPr>
                    <a:p>
                      <a:pPr>
                        <a:lnSpc>
                          <a:spcPct val="100000"/>
                        </a:lnSpc>
                      </a:pPr>
                      <a:r>
                        <a:rPr b="0" lang="en-GB" sz="3300" spc="-1" strike="noStrike">
                          <a:solidFill>
                            <a:srgbClr val="000000"/>
                          </a:solidFill>
                          <a:highlight>
                            <a:srgbClr val="caedfb"/>
                          </a:highlight>
                          <a:latin typeface="Calibri"/>
                        </a:rPr>
                        <a:t>Food Truck Purchase &amp; Customization</a:t>
                      </a:r>
                      <a:endParaRPr b="0" lang="en-GB" sz="3300" spc="-1" strike="noStrike">
                        <a:latin typeface="Arial"/>
                      </a:endParaRPr>
                    </a:p>
                  </a:txBody>
                  <a:tcPr anchor="ctr" marL="12960" marR="12960">
                    <a:lnL w="6480">
                      <a:solidFill>
                        <a:srgbClr val="000000"/>
                      </a:solidFill>
                    </a:lnL>
                    <a:lnR w="6480">
                      <a:solidFill>
                        <a:srgbClr val="000000"/>
                      </a:solidFill>
                    </a:lnR>
                    <a:lnT w="6480">
                      <a:solidFill>
                        <a:srgbClr val="000000"/>
                      </a:solidFill>
                    </a:lnT>
                    <a:lnB w="6480">
                      <a:solidFill>
                        <a:srgbClr val="000000"/>
                      </a:solidFill>
                    </a:lnB>
                    <a:solidFill>
                      <a:srgbClr val="caedfb"/>
                    </a:solidFill>
                  </a:tcPr>
                </a:tc>
                <a:tc>
                  <a:txBody>
                    <a:bodyPr lIns="12960" rIns="12960" anchor="ctr">
                      <a:noAutofit/>
                    </a:bodyPr>
                    <a:p>
                      <a:pPr algn="r">
                        <a:lnSpc>
                          <a:spcPct val="100000"/>
                        </a:lnSpc>
                      </a:pPr>
                      <a:r>
                        <a:rPr b="0" lang="en-GB" sz="3300" spc="-1" strike="noStrike">
                          <a:solidFill>
                            <a:srgbClr val="000000"/>
                          </a:solidFill>
                          <a:highlight>
                            <a:srgbClr val="e9ebf5"/>
                          </a:highlight>
                          <a:latin typeface="Calibri"/>
                        </a:rPr>
                        <a:t>£8,000</a:t>
                      </a:r>
                      <a:endParaRPr b="0" lang="en-GB" sz="3300" spc="-1" strike="noStrike">
                        <a:latin typeface="Arial"/>
                      </a:endParaRPr>
                    </a:p>
                  </a:txBody>
                  <a:tcPr anchor="ctr" marL="12960" marR="129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r>
              <a:tr h="928080">
                <a:tc>
                  <a:txBody>
                    <a:bodyPr lIns="12960" rIns="12960" anchor="ctr">
                      <a:noAutofit/>
                    </a:bodyPr>
                    <a:p>
                      <a:pPr>
                        <a:lnSpc>
                          <a:spcPct val="100000"/>
                        </a:lnSpc>
                      </a:pPr>
                      <a:r>
                        <a:rPr b="0" lang="en-GB" sz="3300" spc="-1" strike="noStrike">
                          <a:solidFill>
                            <a:srgbClr val="000000"/>
                          </a:solidFill>
                          <a:highlight>
                            <a:srgbClr val="caedfb"/>
                          </a:highlight>
                          <a:latin typeface="Calibri"/>
                        </a:rPr>
                        <a:t>Equipment &amp; Technology</a:t>
                      </a:r>
                      <a:endParaRPr b="0" lang="en-GB" sz="3300" spc="-1" strike="noStrike">
                        <a:latin typeface="Arial"/>
                      </a:endParaRPr>
                    </a:p>
                  </a:txBody>
                  <a:tcPr anchor="ctr" marL="12960" marR="12960">
                    <a:lnL w="6480">
                      <a:solidFill>
                        <a:srgbClr val="000000"/>
                      </a:solidFill>
                    </a:lnL>
                    <a:lnR w="6480">
                      <a:solidFill>
                        <a:srgbClr val="000000"/>
                      </a:solidFill>
                    </a:lnR>
                    <a:lnT w="6480">
                      <a:solidFill>
                        <a:srgbClr val="000000"/>
                      </a:solidFill>
                    </a:lnT>
                    <a:lnB w="6480">
                      <a:solidFill>
                        <a:srgbClr val="000000"/>
                      </a:solidFill>
                    </a:lnB>
                    <a:solidFill>
                      <a:srgbClr val="caedfb"/>
                    </a:solidFill>
                  </a:tcPr>
                </a:tc>
                <a:tc>
                  <a:txBody>
                    <a:bodyPr lIns="12960" rIns="12960" anchor="ctr">
                      <a:noAutofit/>
                    </a:bodyPr>
                    <a:p>
                      <a:pPr algn="r">
                        <a:lnSpc>
                          <a:spcPct val="100000"/>
                        </a:lnSpc>
                      </a:pPr>
                      <a:r>
                        <a:rPr b="0" lang="en-GB" sz="3300" spc="-1" strike="noStrike">
                          <a:solidFill>
                            <a:srgbClr val="000000"/>
                          </a:solidFill>
                          <a:highlight>
                            <a:srgbClr val="e9ebf5"/>
                          </a:highlight>
                          <a:latin typeface="Calibri"/>
                        </a:rPr>
                        <a:t>2500</a:t>
                      </a:r>
                      <a:endParaRPr b="0" lang="en-GB" sz="3300" spc="-1" strike="noStrike">
                        <a:latin typeface="Arial"/>
                      </a:endParaRPr>
                    </a:p>
                  </a:txBody>
                  <a:tcPr anchor="ctr" marL="12960" marR="129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r>
              <a:tr h="928080">
                <a:tc>
                  <a:txBody>
                    <a:bodyPr lIns="12960" rIns="12960" anchor="ctr">
                      <a:noAutofit/>
                    </a:bodyPr>
                    <a:p>
                      <a:pPr>
                        <a:lnSpc>
                          <a:spcPct val="100000"/>
                        </a:lnSpc>
                      </a:pPr>
                      <a:r>
                        <a:rPr b="0" lang="en-GB" sz="3300" spc="-1" strike="noStrike">
                          <a:solidFill>
                            <a:srgbClr val="000000"/>
                          </a:solidFill>
                          <a:highlight>
                            <a:srgbClr val="caedfb"/>
                          </a:highlight>
                          <a:latin typeface="Calibri"/>
                        </a:rPr>
                        <a:t>Licensing &amp; Permits</a:t>
                      </a:r>
                      <a:endParaRPr b="0" lang="en-GB" sz="3300" spc="-1" strike="noStrike">
                        <a:latin typeface="Arial"/>
                      </a:endParaRPr>
                    </a:p>
                  </a:txBody>
                  <a:tcPr anchor="ctr" marL="12960" marR="12960">
                    <a:lnL w="6480">
                      <a:solidFill>
                        <a:srgbClr val="000000"/>
                      </a:solidFill>
                    </a:lnL>
                    <a:lnR w="6480">
                      <a:solidFill>
                        <a:srgbClr val="000000"/>
                      </a:solidFill>
                    </a:lnR>
                    <a:lnT w="6480">
                      <a:solidFill>
                        <a:srgbClr val="000000"/>
                      </a:solidFill>
                    </a:lnT>
                    <a:lnB w="6480">
                      <a:solidFill>
                        <a:srgbClr val="000000"/>
                      </a:solidFill>
                    </a:lnB>
                    <a:solidFill>
                      <a:srgbClr val="caedfb"/>
                    </a:solidFill>
                  </a:tcPr>
                </a:tc>
                <a:tc>
                  <a:txBody>
                    <a:bodyPr lIns="12960" rIns="12960" anchor="ctr">
                      <a:noAutofit/>
                    </a:bodyPr>
                    <a:p>
                      <a:pPr algn="r">
                        <a:lnSpc>
                          <a:spcPct val="100000"/>
                        </a:lnSpc>
                      </a:pPr>
                      <a:r>
                        <a:rPr b="0" lang="en-GB" sz="3300" spc="-1" strike="noStrike">
                          <a:solidFill>
                            <a:srgbClr val="000000"/>
                          </a:solidFill>
                          <a:highlight>
                            <a:srgbClr val="e9ebf5"/>
                          </a:highlight>
                          <a:latin typeface="Calibri"/>
                        </a:rPr>
                        <a:t>500</a:t>
                      </a:r>
                      <a:endParaRPr b="0" lang="en-GB" sz="3300" spc="-1" strike="noStrike">
                        <a:latin typeface="Arial"/>
                      </a:endParaRPr>
                    </a:p>
                  </a:txBody>
                  <a:tcPr anchor="ctr" marL="12960" marR="129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r>
              <a:tr h="928080">
                <a:tc>
                  <a:txBody>
                    <a:bodyPr lIns="12960" rIns="12960" anchor="ctr">
                      <a:noAutofit/>
                    </a:bodyPr>
                    <a:p>
                      <a:pPr>
                        <a:lnSpc>
                          <a:spcPct val="100000"/>
                        </a:lnSpc>
                      </a:pPr>
                      <a:r>
                        <a:rPr b="0" lang="en-GB" sz="3300" spc="-1" strike="noStrike">
                          <a:solidFill>
                            <a:srgbClr val="000000"/>
                          </a:solidFill>
                          <a:highlight>
                            <a:srgbClr val="caedfb"/>
                          </a:highlight>
                          <a:latin typeface="Calibri"/>
                        </a:rPr>
                        <a:t>Branding &amp; Marketing</a:t>
                      </a:r>
                      <a:endParaRPr b="0" lang="en-GB" sz="3300" spc="-1" strike="noStrike">
                        <a:latin typeface="Arial"/>
                      </a:endParaRPr>
                    </a:p>
                  </a:txBody>
                  <a:tcPr anchor="ctr" marL="12960" marR="12960">
                    <a:lnL w="6480">
                      <a:solidFill>
                        <a:srgbClr val="000000"/>
                      </a:solidFill>
                    </a:lnL>
                    <a:lnR w="6480">
                      <a:solidFill>
                        <a:srgbClr val="000000"/>
                      </a:solidFill>
                    </a:lnR>
                    <a:lnT w="6480">
                      <a:solidFill>
                        <a:srgbClr val="000000"/>
                      </a:solidFill>
                    </a:lnT>
                    <a:lnB w="6480">
                      <a:solidFill>
                        <a:srgbClr val="000000"/>
                      </a:solidFill>
                    </a:lnB>
                    <a:solidFill>
                      <a:srgbClr val="caedfb"/>
                    </a:solidFill>
                  </a:tcPr>
                </a:tc>
                <a:tc>
                  <a:txBody>
                    <a:bodyPr lIns="12960" rIns="12960" anchor="ctr">
                      <a:noAutofit/>
                    </a:bodyPr>
                    <a:p>
                      <a:pPr algn="r">
                        <a:lnSpc>
                          <a:spcPct val="100000"/>
                        </a:lnSpc>
                      </a:pPr>
                      <a:r>
                        <a:rPr b="0" lang="en-GB" sz="3300" spc="-1" strike="noStrike">
                          <a:solidFill>
                            <a:srgbClr val="000000"/>
                          </a:solidFill>
                          <a:highlight>
                            <a:srgbClr val="e9ebf5"/>
                          </a:highlight>
                          <a:latin typeface="Calibri"/>
                        </a:rPr>
                        <a:t>1000</a:t>
                      </a:r>
                      <a:endParaRPr b="0" lang="en-GB" sz="3300" spc="-1" strike="noStrike">
                        <a:latin typeface="Arial"/>
                      </a:endParaRPr>
                    </a:p>
                  </a:txBody>
                  <a:tcPr anchor="ctr" marL="12960" marR="129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r>
              <a:tr h="929880">
                <a:tc>
                  <a:txBody>
                    <a:bodyPr lIns="12960" rIns="12960" anchor="ctr">
                      <a:noAutofit/>
                    </a:bodyPr>
                    <a:p>
                      <a:pPr>
                        <a:lnSpc>
                          <a:spcPct val="100000"/>
                        </a:lnSpc>
                      </a:pPr>
                      <a:r>
                        <a:rPr b="1" lang="en-GB" sz="3300" spc="-1" strike="noStrike">
                          <a:solidFill>
                            <a:srgbClr val="000000"/>
                          </a:solidFill>
                          <a:highlight>
                            <a:srgbClr val="ffff00"/>
                          </a:highlight>
                          <a:latin typeface="Calibri"/>
                        </a:rPr>
                        <a:t>Total</a:t>
                      </a:r>
                      <a:endParaRPr b="0" lang="en-GB" sz="3300" spc="-1" strike="noStrike">
                        <a:latin typeface="Arial"/>
                      </a:endParaRPr>
                    </a:p>
                  </a:txBody>
                  <a:tcPr anchor="ctr" marL="12960" marR="12960">
                    <a:lnL w="6480">
                      <a:solidFill>
                        <a:srgbClr val="000000"/>
                      </a:solidFill>
                    </a:lnL>
                    <a:lnR w="6480">
                      <a:solidFill>
                        <a:srgbClr val="000000"/>
                      </a:solidFill>
                    </a:lnR>
                    <a:lnT w="6480">
                      <a:solidFill>
                        <a:srgbClr val="000000"/>
                      </a:solidFill>
                    </a:lnT>
                    <a:lnB w="6480">
                      <a:solidFill>
                        <a:srgbClr val="000000"/>
                      </a:solidFill>
                    </a:lnB>
                    <a:solidFill>
                      <a:srgbClr val="ffff00"/>
                    </a:solidFill>
                  </a:tcPr>
                </a:tc>
                <a:tc>
                  <a:txBody>
                    <a:bodyPr lIns="12960" rIns="12960" anchor="ctr">
                      <a:noAutofit/>
                    </a:bodyPr>
                    <a:p>
                      <a:pPr algn="r">
                        <a:lnSpc>
                          <a:spcPct val="100000"/>
                        </a:lnSpc>
                      </a:pPr>
                      <a:r>
                        <a:rPr b="0" lang="en-GB" sz="3300" spc="-1" strike="noStrike">
                          <a:solidFill>
                            <a:srgbClr val="000000"/>
                          </a:solidFill>
                          <a:highlight>
                            <a:srgbClr val="e9ebf5"/>
                          </a:highlight>
                          <a:latin typeface="Calibri"/>
                        </a:rPr>
                        <a:t>£12,000</a:t>
                      </a:r>
                      <a:endParaRPr b="0" lang="en-GB" sz="3300" spc="-1" strike="noStrike">
                        <a:latin typeface="Arial"/>
                      </a:endParaRPr>
                    </a:p>
                  </a:txBody>
                  <a:tcPr anchor="ctr" marL="12960" marR="129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r>
            </a:tbl>
          </a:graphicData>
        </a:graphic>
      </p:graphicFrame>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7" name="Rectangle 22"/>
          <p:cNvSpPr/>
          <p:nvPr/>
        </p:nvSpPr>
        <p:spPr>
          <a:xfrm>
            <a:off x="0" y="0"/>
            <a:ext cx="12190320" cy="68562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p:style>
      </p:sp>
      <p:grpSp>
        <p:nvGrpSpPr>
          <p:cNvPr id="78" name="Group 1"/>
          <p:cNvGrpSpPr/>
          <p:nvPr/>
        </p:nvGrpSpPr>
        <p:grpSpPr>
          <a:xfrm>
            <a:off x="546120" y="0"/>
            <a:ext cx="11097720" cy="6856200"/>
            <a:chOff x="546120" y="0"/>
            <a:chExt cx="11097720" cy="6856200"/>
          </a:xfrm>
        </p:grpSpPr>
        <p:sp>
          <p:nvSpPr>
            <p:cNvPr id="79" name="Freeform: Shape 1"/>
            <p:cNvSpPr/>
            <p:nvPr/>
          </p:nvSpPr>
          <p:spPr>
            <a:xfrm flipH="1">
              <a:off x="905400" y="0"/>
              <a:ext cx="10343160" cy="6856200"/>
            </a:xfrm>
            <a:custGeom>
              <a:avLst/>
              <a:gdLst/>
              <a:ah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p:style>
        </p:sp>
        <p:sp>
          <p:nvSpPr>
            <p:cNvPr id="80" name="Freeform: Shape 2"/>
            <p:cNvSpPr/>
            <p:nvPr/>
          </p:nvSpPr>
          <p:spPr>
            <a:xfrm flipH="1">
              <a:off x="706680" y="0"/>
              <a:ext cx="2484360" cy="6856200"/>
            </a:xfrm>
            <a:custGeom>
              <a:avLst/>
              <a:gdLst/>
              <a:ah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p:style>
        </p:sp>
        <p:sp>
          <p:nvSpPr>
            <p:cNvPr id="81" name="Freeform: Shape 3"/>
            <p:cNvSpPr/>
            <p:nvPr/>
          </p:nvSpPr>
          <p:spPr>
            <a:xfrm>
              <a:off x="8975160" y="0"/>
              <a:ext cx="2484360" cy="6856200"/>
            </a:xfrm>
            <a:custGeom>
              <a:avLst/>
              <a:gdLst/>
              <a:ah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p:style>
        </p:sp>
        <p:sp>
          <p:nvSpPr>
            <p:cNvPr id="82" name="Freeform: Shape 4"/>
            <p:cNvSpPr/>
            <p:nvPr/>
          </p:nvSpPr>
          <p:spPr>
            <a:xfrm flipH="1">
              <a:off x="546120" y="0"/>
              <a:ext cx="2207520" cy="6856200"/>
            </a:xfrm>
            <a:custGeom>
              <a:avLst/>
              <a:gdLst/>
              <a:ah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p:style>
        </p:sp>
        <p:sp>
          <p:nvSpPr>
            <p:cNvPr id="83" name="Freeform: Shape 5"/>
            <p:cNvSpPr/>
            <p:nvPr/>
          </p:nvSpPr>
          <p:spPr>
            <a:xfrm>
              <a:off x="9436320" y="0"/>
              <a:ext cx="2207520" cy="6856200"/>
            </a:xfrm>
            <a:custGeom>
              <a:avLst/>
              <a:gdLst/>
              <a:ah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p:style>
        </p:sp>
      </p:grpSp>
      <p:graphicFrame>
        <p:nvGraphicFramePr>
          <p:cNvPr id="84" name="Table 1"/>
          <p:cNvGraphicFramePr/>
          <p:nvPr/>
        </p:nvGraphicFramePr>
        <p:xfrm>
          <a:off x="698760" y="322200"/>
          <a:ext cx="7560000" cy="3531240"/>
        </p:xfrm>
        <a:graphic>
          <a:graphicData uri="http://schemas.openxmlformats.org/drawingml/2006/table">
            <a:tbl>
              <a:tblPr/>
              <a:tblGrid>
                <a:gridCol w="1573200"/>
                <a:gridCol w="805680"/>
                <a:gridCol w="1036080"/>
                <a:gridCol w="1036080"/>
                <a:gridCol w="1036080"/>
                <a:gridCol w="1036080"/>
                <a:gridCol w="1037160"/>
              </a:tblGrid>
              <a:tr h="779400">
                <a:tc>
                  <a:txBody>
                    <a:bodyPr lIns="11160" rIns="11160" anchor="ctr">
                      <a:noAutofit/>
                    </a:bodyPr>
                    <a:p>
                      <a:pPr>
                        <a:lnSpc>
                          <a:spcPct val="100000"/>
                        </a:lnSpc>
                      </a:pPr>
                      <a:r>
                        <a:rPr b="1" lang="en-GB" sz="2400" spc="-1" strike="noStrike">
                          <a:solidFill>
                            <a:srgbClr val="000000"/>
                          </a:solidFill>
                          <a:highlight>
                            <a:srgbClr val="a6c9ec"/>
                          </a:highlight>
                          <a:latin typeface="Calibri"/>
                        </a:rPr>
                        <a:t>Variable Costs</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a6c9ec"/>
                    </a:solidFill>
                  </a:tcPr>
                </a:tc>
                <a:tc>
                  <a:txBody>
                    <a:bodyPr lIns="11160" rIns="11160" anchor="ctr">
                      <a:noAutofit/>
                    </a:bodyPr>
                    <a:p>
                      <a:pPr>
                        <a:lnSpc>
                          <a:spcPct val="100000"/>
                        </a:lnSpc>
                      </a:pPr>
                      <a:r>
                        <a:rPr b="1" lang="en-GB" sz="2400" spc="-1" strike="noStrike">
                          <a:solidFill>
                            <a:srgbClr val="000000"/>
                          </a:solidFill>
                          <a:highlight>
                            <a:srgbClr val="a6c9ec"/>
                          </a:highlight>
                          <a:latin typeface="Calibri"/>
                        </a:rPr>
                        <a:t>Jan</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a6c9ec"/>
                    </a:solidFill>
                  </a:tcPr>
                </a:tc>
                <a:tc>
                  <a:txBody>
                    <a:bodyPr lIns="11160" rIns="11160" anchor="ctr">
                      <a:noAutofit/>
                    </a:bodyPr>
                    <a:p>
                      <a:pPr>
                        <a:lnSpc>
                          <a:spcPct val="100000"/>
                        </a:lnSpc>
                      </a:pPr>
                      <a:r>
                        <a:rPr b="1" lang="en-GB" sz="2400" spc="-1" strike="noStrike">
                          <a:solidFill>
                            <a:srgbClr val="000000"/>
                          </a:solidFill>
                          <a:highlight>
                            <a:srgbClr val="a6c9ec"/>
                          </a:highlight>
                          <a:latin typeface="Calibri"/>
                        </a:rPr>
                        <a:t>Feb</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a6c9ec"/>
                    </a:solidFill>
                  </a:tcPr>
                </a:tc>
                <a:tc>
                  <a:txBody>
                    <a:bodyPr lIns="11160" rIns="11160" anchor="ctr">
                      <a:noAutofit/>
                    </a:bodyPr>
                    <a:p>
                      <a:pPr>
                        <a:lnSpc>
                          <a:spcPct val="100000"/>
                        </a:lnSpc>
                      </a:pPr>
                      <a:r>
                        <a:rPr b="1" lang="en-GB" sz="2400" spc="-1" strike="noStrike">
                          <a:solidFill>
                            <a:srgbClr val="000000"/>
                          </a:solidFill>
                          <a:highlight>
                            <a:srgbClr val="a6c9ec"/>
                          </a:highlight>
                          <a:latin typeface="Calibri"/>
                        </a:rPr>
                        <a:t>Mar</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a6c9ec"/>
                    </a:solidFill>
                  </a:tcPr>
                </a:tc>
                <a:tc>
                  <a:txBody>
                    <a:bodyPr lIns="11160" rIns="11160" anchor="ctr">
                      <a:noAutofit/>
                    </a:bodyPr>
                    <a:p>
                      <a:pPr>
                        <a:lnSpc>
                          <a:spcPct val="100000"/>
                        </a:lnSpc>
                      </a:pPr>
                      <a:r>
                        <a:rPr b="1" lang="en-GB" sz="2400" spc="-1" strike="noStrike">
                          <a:solidFill>
                            <a:srgbClr val="000000"/>
                          </a:solidFill>
                          <a:highlight>
                            <a:srgbClr val="a6c9ec"/>
                          </a:highlight>
                          <a:latin typeface="Calibri"/>
                        </a:rPr>
                        <a:t>Apr</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a6c9ec"/>
                    </a:solidFill>
                  </a:tcPr>
                </a:tc>
                <a:tc>
                  <a:txBody>
                    <a:bodyPr lIns="11160" rIns="11160" anchor="ctr">
                      <a:noAutofit/>
                    </a:bodyPr>
                    <a:p>
                      <a:pPr>
                        <a:lnSpc>
                          <a:spcPct val="100000"/>
                        </a:lnSpc>
                      </a:pPr>
                      <a:r>
                        <a:rPr b="1" lang="en-GB" sz="2400" spc="-1" strike="noStrike">
                          <a:solidFill>
                            <a:srgbClr val="000000"/>
                          </a:solidFill>
                          <a:highlight>
                            <a:srgbClr val="a6c9ec"/>
                          </a:highlight>
                          <a:latin typeface="Calibri"/>
                        </a:rPr>
                        <a:t>May</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a6c9ec"/>
                    </a:solidFill>
                  </a:tcPr>
                </a:tc>
                <a:tc>
                  <a:txBody>
                    <a:bodyPr lIns="11160" rIns="11160" anchor="ctr">
                      <a:noAutofit/>
                    </a:bodyPr>
                    <a:p>
                      <a:pPr>
                        <a:lnSpc>
                          <a:spcPct val="100000"/>
                        </a:lnSpc>
                      </a:pPr>
                      <a:r>
                        <a:rPr b="1" lang="en-GB" sz="2400" spc="-1" strike="noStrike">
                          <a:solidFill>
                            <a:srgbClr val="000000"/>
                          </a:solidFill>
                          <a:highlight>
                            <a:srgbClr val="a6c9ec"/>
                          </a:highlight>
                          <a:latin typeface="Calibri"/>
                        </a:rPr>
                        <a:t>June</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a6c9ec"/>
                    </a:solidFill>
                  </a:tcPr>
                </a:tc>
              </a:tr>
              <a:tr h="413640">
                <a:tc>
                  <a:txBody>
                    <a:bodyPr lIns="11160" rIns="11160" anchor="ctr">
                      <a:noAutofit/>
                    </a:bodyPr>
                    <a:p>
                      <a:pPr>
                        <a:lnSpc>
                          <a:spcPct val="100000"/>
                        </a:lnSpc>
                      </a:pPr>
                      <a:r>
                        <a:rPr b="0" lang="en-GB" sz="2400" spc="-1" strike="noStrike">
                          <a:solidFill>
                            <a:srgbClr val="000000"/>
                          </a:solidFill>
                          <a:highlight>
                            <a:srgbClr val="caedfb"/>
                          </a:highlight>
                          <a:latin typeface="Calibri"/>
                        </a:rPr>
                        <a:t>Electricity</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caedfb"/>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£30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40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50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70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70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75</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r>
              <a:tr h="779400">
                <a:tc>
                  <a:txBody>
                    <a:bodyPr lIns="11160" rIns="11160" anchor="ctr">
                      <a:noAutofit/>
                    </a:bodyPr>
                    <a:p>
                      <a:pPr>
                        <a:lnSpc>
                          <a:spcPct val="100000"/>
                        </a:lnSpc>
                      </a:pPr>
                      <a:r>
                        <a:rPr b="0" lang="en-GB" sz="2400" spc="-1" strike="noStrike">
                          <a:solidFill>
                            <a:srgbClr val="000000"/>
                          </a:solidFill>
                          <a:highlight>
                            <a:srgbClr val="caedfb"/>
                          </a:highlight>
                          <a:latin typeface="Calibri"/>
                        </a:rPr>
                        <a:t>Raw materials</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caedfb"/>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£200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400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650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800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800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1000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r>
              <a:tr h="779400">
                <a:tc>
                  <a:txBody>
                    <a:bodyPr lIns="11160" rIns="11160" anchor="ctr">
                      <a:noAutofit/>
                    </a:bodyPr>
                    <a:p>
                      <a:pPr>
                        <a:lnSpc>
                          <a:spcPct val="100000"/>
                        </a:lnSpc>
                      </a:pPr>
                      <a:r>
                        <a:rPr b="0" lang="en-GB" sz="2400" spc="-1" strike="noStrike">
                          <a:solidFill>
                            <a:srgbClr val="000000"/>
                          </a:solidFill>
                          <a:highlight>
                            <a:srgbClr val="caedfb"/>
                          </a:highlight>
                          <a:latin typeface="Calibri"/>
                        </a:rPr>
                        <a:t>hourly paid Emp</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caedfb"/>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500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500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600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600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700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r>
              <a:tr h="779760">
                <a:tc>
                  <a:txBody>
                    <a:bodyPr lIns="11160" rIns="11160" anchor="ctr">
                      <a:noAutofit/>
                    </a:bodyPr>
                    <a:p>
                      <a:pPr>
                        <a:lnSpc>
                          <a:spcPct val="100000"/>
                        </a:lnSpc>
                      </a:pPr>
                      <a:r>
                        <a:rPr b="0" lang="en-GB" sz="2400" spc="-1" strike="noStrike">
                          <a:solidFill>
                            <a:srgbClr val="000000"/>
                          </a:solidFill>
                          <a:highlight>
                            <a:srgbClr val="ffff00"/>
                          </a:highlight>
                          <a:latin typeface="Calibri"/>
                        </a:rPr>
                        <a:t>Total Var cost</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ffff00"/>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£230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£940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£1200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£1370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£1370</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c>
                  <a:txBody>
                    <a:bodyPr lIns="11160" rIns="11160" anchor="ctr">
                      <a:noAutofit/>
                    </a:bodyPr>
                    <a:p>
                      <a:pPr algn="r">
                        <a:lnSpc>
                          <a:spcPct val="100000"/>
                        </a:lnSpc>
                      </a:pPr>
                      <a:r>
                        <a:rPr b="0" lang="en-GB" sz="2400" spc="-1" strike="noStrike">
                          <a:solidFill>
                            <a:srgbClr val="000000"/>
                          </a:solidFill>
                          <a:highlight>
                            <a:srgbClr val="e9ebf5"/>
                          </a:highlight>
                          <a:latin typeface="Calibri"/>
                        </a:rPr>
                        <a:t>£1775</a:t>
                      </a:r>
                      <a:endParaRPr b="0" lang="en-GB" sz="2400" spc="-1" strike="noStrike">
                        <a:latin typeface="Arial"/>
                      </a:endParaRPr>
                    </a:p>
                  </a:txBody>
                  <a:tcPr anchor="ctr" marL="11160" marR="11160">
                    <a:lnL w="6480">
                      <a:solidFill>
                        <a:srgbClr val="000000"/>
                      </a:solidFill>
                    </a:lnL>
                    <a:lnR w="6480">
                      <a:solidFill>
                        <a:srgbClr val="000000"/>
                      </a:solidFill>
                    </a:lnR>
                    <a:lnT w="6480">
                      <a:solidFill>
                        <a:srgbClr val="000000"/>
                      </a:solidFill>
                    </a:lnT>
                    <a:lnB w="6480">
                      <a:solidFill>
                        <a:srgbClr val="000000"/>
                      </a:solidFill>
                    </a:lnB>
                    <a:solidFill>
                      <a:srgbClr val="e9ebf5"/>
                    </a:solidFill>
                  </a:tcPr>
                </a:tc>
              </a:tr>
            </a:tbl>
          </a:graphicData>
        </a:graphic>
      </p:graphicFrame>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5" name="Rectangle 10"/>
          <p:cNvSpPr/>
          <p:nvPr/>
        </p:nvSpPr>
        <p:spPr>
          <a:xfrm>
            <a:off x="0" y="0"/>
            <a:ext cx="12190320" cy="68562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p:style>
      </p:sp>
      <p:sp>
        <p:nvSpPr>
          <p:cNvPr id="86" name="Rectangle 12"/>
          <p:cNvSpPr/>
          <p:nvPr/>
        </p:nvSpPr>
        <p:spPr>
          <a:xfrm>
            <a:off x="477000" y="480240"/>
            <a:ext cx="11236320" cy="58960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p:style>
      </p:sp>
      <p:graphicFrame>
        <p:nvGraphicFramePr>
          <p:cNvPr id="87" name="Table 5"/>
          <p:cNvGraphicFramePr/>
          <p:nvPr/>
        </p:nvGraphicFramePr>
        <p:xfrm>
          <a:off x="750240" y="810720"/>
          <a:ext cx="10421280" cy="4159080"/>
        </p:xfrm>
        <a:graphic>
          <a:graphicData uri="http://schemas.openxmlformats.org/drawingml/2006/table">
            <a:tbl>
              <a:tblPr/>
              <a:tblGrid>
                <a:gridCol w="2045520"/>
                <a:gridCol w="1396440"/>
                <a:gridCol w="1396440"/>
                <a:gridCol w="1396440"/>
                <a:gridCol w="1394640"/>
                <a:gridCol w="1394640"/>
                <a:gridCol w="1397520"/>
              </a:tblGrid>
              <a:tr h="561240">
                <a:tc>
                  <a:tcPr anchor="b" marL="11880" marR="11880">
                    <a:lnR w="6480">
                      <a:solidFill>
                        <a:srgbClr val="000000"/>
                      </a:solidFill>
                    </a:lnR>
                    <a:lnB w="6480">
                      <a:solidFill>
                        <a:srgbClr val="000000"/>
                      </a:solidFill>
                    </a:lnB>
                    <a:noFill/>
                  </a:tcPr>
                </a:tc>
                <a:tc>
                  <a:txBody>
                    <a:bodyPr lIns="11880" rIns="11880" anchor="b">
                      <a:noAutofit/>
                    </a:bodyPr>
                    <a:p>
                      <a:pPr>
                        <a:lnSpc>
                          <a:spcPct val="100000"/>
                        </a:lnSpc>
                      </a:pPr>
                      <a:r>
                        <a:rPr b="1" lang="en-GB" sz="3300" spc="-1" strike="noStrike">
                          <a:solidFill>
                            <a:srgbClr val="000000"/>
                          </a:solidFill>
                          <a:highlight>
                            <a:srgbClr val="4d93d9"/>
                          </a:highlight>
                          <a:latin typeface="Aptos Narrow"/>
                        </a:rPr>
                        <a:t>Jan</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4d93d9"/>
                    </a:solidFill>
                  </a:tcPr>
                </a:tc>
                <a:tc>
                  <a:txBody>
                    <a:bodyPr lIns="11880" rIns="11880" anchor="b">
                      <a:noAutofit/>
                    </a:bodyPr>
                    <a:p>
                      <a:pPr>
                        <a:lnSpc>
                          <a:spcPct val="100000"/>
                        </a:lnSpc>
                      </a:pPr>
                      <a:r>
                        <a:rPr b="1" lang="en-GB" sz="3300" spc="-1" strike="noStrike">
                          <a:solidFill>
                            <a:srgbClr val="000000"/>
                          </a:solidFill>
                          <a:highlight>
                            <a:srgbClr val="4d93d9"/>
                          </a:highlight>
                          <a:latin typeface="Aptos Narrow"/>
                        </a:rPr>
                        <a:t>Feb</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4d93d9"/>
                    </a:solidFill>
                  </a:tcPr>
                </a:tc>
                <a:tc>
                  <a:txBody>
                    <a:bodyPr lIns="11880" rIns="11880" anchor="b">
                      <a:noAutofit/>
                    </a:bodyPr>
                    <a:p>
                      <a:pPr>
                        <a:lnSpc>
                          <a:spcPct val="100000"/>
                        </a:lnSpc>
                      </a:pPr>
                      <a:r>
                        <a:rPr b="1" lang="en-GB" sz="3300" spc="-1" strike="noStrike">
                          <a:solidFill>
                            <a:srgbClr val="000000"/>
                          </a:solidFill>
                          <a:highlight>
                            <a:srgbClr val="4d93d9"/>
                          </a:highlight>
                          <a:latin typeface="Aptos Narrow"/>
                        </a:rPr>
                        <a:t>Mar</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4d93d9"/>
                    </a:solidFill>
                  </a:tcPr>
                </a:tc>
                <a:tc>
                  <a:txBody>
                    <a:bodyPr lIns="11880" rIns="11880" anchor="b">
                      <a:noAutofit/>
                    </a:bodyPr>
                    <a:p>
                      <a:pPr>
                        <a:lnSpc>
                          <a:spcPct val="100000"/>
                        </a:lnSpc>
                      </a:pPr>
                      <a:r>
                        <a:rPr b="1" lang="en-GB" sz="3300" spc="-1" strike="noStrike">
                          <a:solidFill>
                            <a:srgbClr val="000000"/>
                          </a:solidFill>
                          <a:highlight>
                            <a:srgbClr val="4d93d9"/>
                          </a:highlight>
                          <a:latin typeface="Aptos Narrow"/>
                        </a:rPr>
                        <a:t>Apr</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4d93d9"/>
                    </a:solidFill>
                  </a:tcPr>
                </a:tc>
                <a:tc>
                  <a:txBody>
                    <a:bodyPr lIns="11880" rIns="11880" anchor="b">
                      <a:noAutofit/>
                    </a:bodyPr>
                    <a:p>
                      <a:pPr>
                        <a:lnSpc>
                          <a:spcPct val="100000"/>
                        </a:lnSpc>
                      </a:pPr>
                      <a:r>
                        <a:rPr b="1" lang="en-GB" sz="3300" spc="-1" strike="noStrike">
                          <a:solidFill>
                            <a:srgbClr val="000000"/>
                          </a:solidFill>
                          <a:highlight>
                            <a:srgbClr val="4d93d9"/>
                          </a:highlight>
                          <a:latin typeface="Aptos Narrow"/>
                        </a:rPr>
                        <a:t>May</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4d93d9"/>
                    </a:solidFill>
                  </a:tcPr>
                </a:tc>
                <a:tc>
                  <a:txBody>
                    <a:bodyPr lIns="11880" rIns="11880" anchor="b">
                      <a:noAutofit/>
                    </a:bodyPr>
                    <a:p>
                      <a:pPr>
                        <a:lnSpc>
                          <a:spcPct val="100000"/>
                        </a:lnSpc>
                      </a:pPr>
                      <a:r>
                        <a:rPr b="1" lang="en-GB" sz="3300" spc="-1" strike="noStrike">
                          <a:solidFill>
                            <a:srgbClr val="000000"/>
                          </a:solidFill>
                          <a:highlight>
                            <a:srgbClr val="4d93d9"/>
                          </a:highlight>
                          <a:latin typeface="Aptos Narrow"/>
                        </a:rPr>
                        <a:t>Jun</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4d93d9"/>
                    </a:solidFill>
                  </a:tcPr>
                </a:tc>
              </a:tr>
              <a:tr h="561240">
                <a:tc>
                  <a:txBody>
                    <a:bodyPr lIns="11880" rIns="11880" anchor="b">
                      <a:noAutofit/>
                    </a:bodyPr>
                    <a:p>
                      <a:pPr>
                        <a:lnSpc>
                          <a:spcPct val="100000"/>
                        </a:lnSpc>
                      </a:pPr>
                      <a:r>
                        <a:rPr b="1" lang="en-GB" sz="3300" spc="-1" strike="noStrike">
                          <a:solidFill>
                            <a:srgbClr val="000000"/>
                          </a:solidFill>
                          <a:highlight>
                            <a:srgbClr val="caedfb"/>
                          </a:highlight>
                          <a:latin typeface="Aptos Narrow"/>
                        </a:rPr>
                        <a:t>Fixed</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caedfb"/>
                    </a:solidFill>
                  </a:tcPr>
                </a:tc>
                <a:tc>
                  <a:txBody>
                    <a:bodyPr lIns="11880" rIns="11880" anchor="b">
                      <a:noAutofit/>
                    </a:bodyPr>
                    <a:p>
                      <a:pPr algn="r">
                        <a:lnSpc>
                          <a:spcPct val="100000"/>
                        </a:lnSpc>
                      </a:pPr>
                      <a:r>
                        <a:rPr b="0" lang="en-GB" sz="3300" spc="-1" strike="noStrike">
                          <a:solidFill>
                            <a:srgbClr val="000000"/>
                          </a:solidFill>
                          <a:highlight>
                            <a:srgbClr val="caedfb"/>
                          </a:highlight>
                          <a:latin typeface="Aptos Narrow"/>
                        </a:rPr>
                        <a:t>£1350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caedfb"/>
                    </a:solidFill>
                  </a:tcPr>
                </a:tc>
                <a:tc>
                  <a:txBody>
                    <a:bodyPr lIns="11880" rIns="11880" anchor="b">
                      <a:noAutofit/>
                    </a:bodyPr>
                    <a:p>
                      <a:pPr algn="r">
                        <a:lnSpc>
                          <a:spcPct val="100000"/>
                        </a:lnSpc>
                      </a:pPr>
                      <a:r>
                        <a:rPr b="0" lang="en-GB" sz="3300" spc="-1" strike="noStrike">
                          <a:solidFill>
                            <a:srgbClr val="000000"/>
                          </a:solidFill>
                          <a:highlight>
                            <a:srgbClr val="caedfb"/>
                          </a:highlight>
                          <a:latin typeface="Aptos Narrow"/>
                        </a:rPr>
                        <a:t>£1350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caedfb"/>
                    </a:solidFill>
                  </a:tcPr>
                </a:tc>
                <a:tc>
                  <a:txBody>
                    <a:bodyPr lIns="11880" rIns="11880" anchor="b">
                      <a:noAutofit/>
                    </a:bodyPr>
                    <a:p>
                      <a:pPr algn="r">
                        <a:lnSpc>
                          <a:spcPct val="100000"/>
                        </a:lnSpc>
                      </a:pPr>
                      <a:r>
                        <a:rPr b="0" lang="en-GB" sz="3300" spc="-1" strike="noStrike">
                          <a:solidFill>
                            <a:srgbClr val="000000"/>
                          </a:solidFill>
                          <a:highlight>
                            <a:srgbClr val="caedfb"/>
                          </a:highlight>
                          <a:latin typeface="Aptos Narrow"/>
                        </a:rPr>
                        <a:t>£1350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caedfb"/>
                    </a:solidFill>
                  </a:tcPr>
                </a:tc>
                <a:tc>
                  <a:txBody>
                    <a:bodyPr lIns="11880" rIns="11880" anchor="b">
                      <a:noAutofit/>
                    </a:bodyPr>
                    <a:p>
                      <a:pPr algn="r">
                        <a:lnSpc>
                          <a:spcPct val="100000"/>
                        </a:lnSpc>
                      </a:pPr>
                      <a:r>
                        <a:rPr b="0" lang="en-GB" sz="3300" spc="-1" strike="noStrike">
                          <a:solidFill>
                            <a:srgbClr val="000000"/>
                          </a:solidFill>
                          <a:highlight>
                            <a:srgbClr val="caedfb"/>
                          </a:highlight>
                          <a:latin typeface="Aptos Narrow"/>
                        </a:rPr>
                        <a:t>£1350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caedfb"/>
                    </a:solidFill>
                  </a:tcPr>
                </a:tc>
                <a:tc>
                  <a:txBody>
                    <a:bodyPr lIns="11880" rIns="11880" anchor="b">
                      <a:noAutofit/>
                    </a:bodyPr>
                    <a:p>
                      <a:pPr algn="r">
                        <a:lnSpc>
                          <a:spcPct val="100000"/>
                        </a:lnSpc>
                      </a:pPr>
                      <a:r>
                        <a:rPr b="0" lang="en-GB" sz="3300" spc="-1" strike="noStrike">
                          <a:solidFill>
                            <a:srgbClr val="000000"/>
                          </a:solidFill>
                          <a:highlight>
                            <a:srgbClr val="caedfb"/>
                          </a:highlight>
                          <a:latin typeface="Aptos Narrow"/>
                        </a:rPr>
                        <a:t>£1350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caedfb"/>
                    </a:solidFill>
                  </a:tcPr>
                </a:tc>
                <a:tc>
                  <a:txBody>
                    <a:bodyPr lIns="11880" rIns="11880" anchor="b">
                      <a:noAutofit/>
                    </a:bodyPr>
                    <a:p>
                      <a:pPr algn="r">
                        <a:lnSpc>
                          <a:spcPct val="100000"/>
                        </a:lnSpc>
                      </a:pPr>
                      <a:r>
                        <a:rPr b="0" lang="en-GB" sz="3300" spc="-1" strike="noStrike">
                          <a:solidFill>
                            <a:srgbClr val="000000"/>
                          </a:solidFill>
                          <a:highlight>
                            <a:srgbClr val="caedfb"/>
                          </a:highlight>
                          <a:latin typeface="Aptos Narrow"/>
                        </a:rPr>
                        <a:t>£1350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caedfb"/>
                    </a:solidFill>
                  </a:tcPr>
                </a:tc>
              </a:tr>
              <a:tr h="1064160">
                <a:tc>
                  <a:txBody>
                    <a:bodyPr lIns="11880" rIns="11880" anchor="b">
                      <a:noAutofit/>
                    </a:bodyPr>
                    <a:p>
                      <a:pPr>
                        <a:lnSpc>
                          <a:spcPct val="100000"/>
                        </a:lnSpc>
                      </a:pPr>
                      <a:r>
                        <a:rPr b="1" lang="en-GB" sz="3300" spc="-1" strike="noStrike">
                          <a:solidFill>
                            <a:srgbClr val="000000"/>
                          </a:solidFill>
                          <a:highlight>
                            <a:srgbClr val="fbe2d5"/>
                          </a:highlight>
                          <a:latin typeface="Aptos Narrow"/>
                        </a:rPr>
                        <a:t>Variable cost</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fbe2d5"/>
                    </a:solidFill>
                  </a:tcPr>
                </a:tc>
                <a:tc>
                  <a:txBody>
                    <a:bodyPr lIns="11880" rIns="11880" anchor="b">
                      <a:noAutofit/>
                    </a:bodyPr>
                    <a:p>
                      <a:pPr algn="r">
                        <a:lnSpc>
                          <a:spcPct val="100000"/>
                        </a:lnSpc>
                      </a:pPr>
                      <a:r>
                        <a:rPr b="0" lang="en-GB" sz="3300" spc="-1" strike="noStrike">
                          <a:solidFill>
                            <a:srgbClr val="000000"/>
                          </a:solidFill>
                          <a:highlight>
                            <a:srgbClr val="fbe2d5"/>
                          </a:highlight>
                          <a:latin typeface="Aptos Narrow"/>
                        </a:rPr>
                        <a:t>£230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fbe2d5"/>
                    </a:solidFill>
                  </a:tcPr>
                </a:tc>
                <a:tc>
                  <a:txBody>
                    <a:bodyPr lIns="11880" rIns="11880" anchor="b">
                      <a:noAutofit/>
                    </a:bodyPr>
                    <a:p>
                      <a:pPr algn="r">
                        <a:lnSpc>
                          <a:spcPct val="100000"/>
                        </a:lnSpc>
                      </a:pPr>
                      <a:r>
                        <a:rPr b="0" lang="en-GB" sz="3300" spc="-1" strike="noStrike">
                          <a:solidFill>
                            <a:srgbClr val="000000"/>
                          </a:solidFill>
                          <a:highlight>
                            <a:srgbClr val="fbe2d5"/>
                          </a:highlight>
                          <a:latin typeface="Aptos Narrow"/>
                        </a:rPr>
                        <a:t>£940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fbe2d5"/>
                    </a:solidFill>
                  </a:tcPr>
                </a:tc>
                <a:tc>
                  <a:txBody>
                    <a:bodyPr lIns="11880" rIns="11880" anchor="b">
                      <a:noAutofit/>
                    </a:bodyPr>
                    <a:p>
                      <a:pPr algn="r">
                        <a:lnSpc>
                          <a:spcPct val="100000"/>
                        </a:lnSpc>
                      </a:pPr>
                      <a:r>
                        <a:rPr b="0" lang="en-GB" sz="3300" spc="-1" strike="noStrike">
                          <a:solidFill>
                            <a:srgbClr val="000000"/>
                          </a:solidFill>
                          <a:highlight>
                            <a:srgbClr val="fbe2d5"/>
                          </a:highlight>
                          <a:latin typeface="Aptos Narrow"/>
                        </a:rPr>
                        <a:t>£1,200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fbe2d5"/>
                    </a:solidFill>
                  </a:tcPr>
                </a:tc>
                <a:tc>
                  <a:txBody>
                    <a:bodyPr lIns="11880" rIns="11880" anchor="b">
                      <a:noAutofit/>
                    </a:bodyPr>
                    <a:p>
                      <a:pPr algn="r">
                        <a:lnSpc>
                          <a:spcPct val="100000"/>
                        </a:lnSpc>
                      </a:pPr>
                      <a:r>
                        <a:rPr b="0" lang="en-GB" sz="3300" spc="-1" strike="noStrike">
                          <a:solidFill>
                            <a:srgbClr val="000000"/>
                          </a:solidFill>
                          <a:highlight>
                            <a:srgbClr val="fbe2d5"/>
                          </a:highlight>
                          <a:latin typeface="Aptos Narrow"/>
                        </a:rPr>
                        <a:t>£1,370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fbe2d5"/>
                    </a:solidFill>
                  </a:tcPr>
                </a:tc>
                <a:tc>
                  <a:txBody>
                    <a:bodyPr lIns="11880" rIns="11880" anchor="b">
                      <a:noAutofit/>
                    </a:bodyPr>
                    <a:p>
                      <a:pPr algn="r">
                        <a:lnSpc>
                          <a:spcPct val="100000"/>
                        </a:lnSpc>
                      </a:pPr>
                      <a:r>
                        <a:rPr b="0" lang="en-GB" sz="3300" spc="-1" strike="noStrike">
                          <a:solidFill>
                            <a:srgbClr val="000000"/>
                          </a:solidFill>
                          <a:highlight>
                            <a:srgbClr val="fbe2d5"/>
                          </a:highlight>
                          <a:latin typeface="Aptos Narrow"/>
                        </a:rPr>
                        <a:t>£1,370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fbe2d5"/>
                    </a:solidFill>
                  </a:tcPr>
                </a:tc>
                <a:tc>
                  <a:txBody>
                    <a:bodyPr lIns="11880" rIns="11880" anchor="b">
                      <a:noAutofit/>
                    </a:bodyPr>
                    <a:p>
                      <a:pPr algn="r">
                        <a:lnSpc>
                          <a:spcPct val="100000"/>
                        </a:lnSpc>
                      </a:pPr>
                      <a:r>
                        <a:rPr b="0" lang="en-GB" sz="3300" spc="-1" strike="noStrike">
                          <a:solidFill>
                            <a:srgbClr val="000000"/>
                          </a:solidFill>
                          <a:highlight>
                            <a:srgbClr val="fbe2d5"/>
                          </a:highlight>
                          <a:latin typeface="Aptos Narrow"/>
                        </a:rPr>
                        <a:t>£1,775</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fbe2d5"/>
                    </a:solidFill>
                  </a:tcPr>
                </a:tc>
              </a:tr>
              <a:tr h="561240">
                <a:tc>
                  <a:txBody>
                    <a:bodyPr lIns="11880" rIns="11880" anchor="b">
                      <a:noAutofit/>
                    </a:bodyPr>
                    <a:p>
                      <a:pPr>
                        <a:lnSpc>
                          <a:spcPct val="100000"/>
                        </a:lnSpc>
                      </a:pPr>
                      <a:r>
                        <a:rPr b="0" lang="en-GB" sz="3300" spc="-1" strike="noStrike">
                          <a:solidFill>
                            <a:srgbClr val="ff0000"/>
                          </a:solidFill>
                          <a:highlight>
                            <a:srgbClr val="f2ceef"/>
                          </a:highlight>
                          <a:latin typeface="Aptos Narrow"/>
                        </a:rPr>
                        <a:t>Total cost</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f2ceef"/>
                    </a:solidFill>
                  </a:tcPr>
                </a:tc>
                <a:tc>
                  <a:txBody>
                    <a:bodyPr lIns="11880" rIns="11880" anchor="b">
                      <a:noAutofit/>
                    </a:bodyPr>
                    <a:p>
                      <a:pPr algn="r">
                        <a:lnSpc>
                          <a:spcPct val="100000"/>
                        </a:lnSpc>
                      </a:pPr>
                      <a:r>
                        <a:rPr b="0" lang="en-GB" sz="3300" spc="-1" strike="noStrike">
                          <a:solidFill>
                            <a:srgbClr val="000000"/>
                          </a:solidFill>
                          <a:highlight>
                            <a:srgbClr val="f2ceef"/>
                          </a:highlight>
                          <a:latin typeface="Aptos Narrow"/>
                        </a:rPr>
                        <a:t>£1,580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f2ceef"/>
                    </a:solidFill>
                  </a:tcPr>
                </a:tc>
                <a:tc>
                  <a:txBody>
                    <a:bodyPr lIns="11880" rIns="11880" anchor="b">
                      <a:noAutofit/>
                    </a:bodyPr>
                    <a:p>
                      <a:pPr algn="r">
                        <a:lnSpc>
                          <a:spcPct val="100000"/>
                        </a:lnSpc>
                      </a:pPr>
                      <a:r>
                        <a:rPr b="0" lang="en-GB" sz="3300" spc="-1" strike="noStrike">
                          <a:solidFill>
                            <a:srgbClr val="000000"/>
                          </a:solidFill>
                          <a:highlight>
                            <a:srgbClr val="f2ceef"/>
                          </a:highlight>
                          <a:latin typeface="Aptos Narrow"/>
                        </a:rPr>
                        <a:t>£2,290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f2ceef"/>
                    </a:solidFill>
                  </a:tcPr>
                </a:tc>
                <a:tc>
                  <a:txBody>
                    <a:bodyPr lIns="11880" rIns="11880" anchor="b">
                      <a:noAutofit/>
                    </a:bodyPr>
                    <a:p>
                      <a:pPr algn="r">
                        <a:lnSpc>
                          <a:spcPct val="100000"/>
                        </a:lnSpc>
                      </a:pPr>
                      <a:r>
                        <a:rPr b="0" lang="en-GB" sz="3300" spc="-1" strike="noStrike">
                          <a:solidFill>
                            <a:srgbClr val="000000"/>
                          </a:solidFill>
                          <a:highlight>
                            <a:srgbClr val="f2ceef"/>
                          </a:highlight>
                          <a:latin typeface="Aptos Narrow"/>
                        </a:rPr>
                        <a:t>£2,550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f2ceef"/>
                    </a:solidFill>
                  </a:tcPr>
                </a:tc>
                <a:tc>
                  <a:txBody>
                    <a:bodyPr lIns="11880" rIns="11880" anchor="b">
                      <a:noAutofit/>
                    </a:bodyPr>
                    <a:p>
                      <a:pPr algn="r">
                        <a:lnSpc>
                          <a:spcPct val="100000"/>
                        </a:lnSpc>
                      </a:pPr>
                      <a:r>
                        <a:rPr b="0" lang="en-GB" sz="3300" spc="-1" strike="noStrike">
                          <a:solidFill>
                            <a:srgbClr val="000000"/>
                          </a:solidFill>
                          <a:highlight>
                            <a:srgbClr val="f2ceef"/>
                          </a:highlight>
                          <a:latin typeface="Aptos Narrow"/>
                        </a:rPr>
                        <a:t>£2,720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f2ceef"/>
                    </a:solidFill>
                  </a:tcPr>
                </a:tc>
                <a:tc>
                  <a:txBody>
                    <a:bodyPr lIns="11880" rIns="11880" anchor="b">
                      <a:noAutofit/>
                    </a:bodyPr>
                    <a:p>
                      <a:pPr algn="r">
                        <a:lnSpc>
                          <a:spcPct val="100000"/>
                        </a:lnSpc>
                      </a:pPr>
                      <a:r>
                        <a:rPr b="0" lang="en-GB" sz="3300" spc="-1" strike="noStrike">
                          <a:solidFill>
                            <a:srgbClr val="000000"/>
                          </a:solidFill>
                          <a:highlight>
                            <a:srgbClr val="f2ceef"/>
                          </a:highlight>
                          <a:latin typeface="Aptos Narrow"/>
                        </a:rPr>
                        <a:t>£2,720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f2ceef"/>
                    </a:solidFill>
                  </a:tcPr>
                </a:tc>
                <a:tc>
                  <a:txBody>
                    <a:bodyPr lIns="11880" rIns="11880" anchor="b">
                      <a:noAutofit/>
                    </a:bodyPr>
                    <a:p>
                      <a:pPr algn="r">
                        <a:lnSpc>
                          <a:spcPct val="100000"/>
                        </a:lnSpc>
                      </a:pPr>
                      <a:r>
                        <a:rPr b="0" lang="en-GB" sz="3300" spc="-1" strike="noStrike">
                          <a:solidFill>
                            <a:srgbClr val="000000"/>
                          </a:solidFill>
                          <a:highlight>
                            <a:srgbClr val="f2ceef"/>
                          </a:highlight>
                          <a:latin typeface="Aptos Narrow"/>
                        </a:rPr>
                        <a:t>£3,125</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f2ceef"/>
                    </a:solidFill>
                  </a:tcPr>
                </a:tc>
              </a:tr>
              <a:tr h="561240">
                <a:tc>
                  <a:txBody>
                    <a:bodyPr lIns="11880" rIns="11880" anchor="b">
                      <a:noAutofit/>
                    </a:bodyPr>
                    <a:p>
                      <a:pPr>
                        <a:lnSpc>
                          <a:spcPct val="100000"/>
                        </a:lnSpc>
                      </a:pPr>
                      <a:r>
                        <a:rPr b="0" lang="en-GB" sz="3300" spc="-1" strike="noStrike">
                          <a:solidFill>
                            <a:srgbClr val="000000"/>
                          </a:solidFill>
                          <a:latin typeface="Aptos Narrow"/>
                        </a:rPr>
                        <a:t>Revenue</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noFill/>
                  </a:tcPr>
                </a:tc>
                <a:tc>
                  <a:txBody>
                    <a:bodyPr lIns="11880" rIns="11880" anchor="b">
                      <a:noAutofit/>
                    </a:bodyPr>
                    <a:p>
                      <a:pPr algn="r">
                        <a:lnSpc>
                          <a:spcPct val="100000"/>
                        </a:lnSpc>
                      </a:pPr>
                      <a:r>
                        <a:rPr b="0" lang="en-GB" sz="3300" spc="-1" strike="noStrike">
                          <a:solidFill>
                            <a:srgbClr val="000000"/>
                          </a:solidFill>
                          <a:latin typeface="Aptos Narrow"/>
                        </a:rPr>
                        <a:t>£1,000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noFill/>
                  </a:tcPr>
                </a:tc>
                <a:tc>
                  <a:txBody>
                    <a:bodyPr lIns="11880" rIns="11880" anchor="b">
                      <a:noAutofit/>
                    </a:bodyPr>
                    <a:p>
                      <a:pPr algn="r">
                        <a:lnSpc>
                          <a:spcPct val="100000"/>
                        </a:lnSpc>
                      </a:pPr>
                      <a:r>
                        <a:rPr b="0" lang="en-GB" sz="3300" spc="-1" strike="noStrike">
                          <a:solidFill>
                            <a:srgbClr val="000000"/>
                          </a:solidFill>
                          <a:latin typeface="Aptos Narrow"/>
                        </a:rPr>
                        <a:t>£1,500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noFill/>
                  </a:tcPr>
                </a:tc>
                <a:tc>
                  <a:txBody>
                    <a:bodyPr lIns="11880" rIns="11880" anchor="b">
                      <a:noAutofit/>
                    </a:bodyPr>
                    <a:p>
                      <a:pPr algn="r">
                        <a:lnSpc>
                          <a:spcPct val="100000"/>
                        </a:lnSpc>
                      </a:pPr>
                      <a:r>
                        <a:rPr b="0" lang="en-GB" sz="3300" spc="-1" strike="noStrike">
                          <a:solidFill>
                            <a:srgbClr val="000000"/>
                          </a:solidFill>
                          <a:latin typeface="Aptos Narrow"/>
                        </a:rPr>
                        <a:t>£2000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noFill/>
                  </a:tcPr>
                </a:tc>
                <a:tc>
                  <a:txBody>
                    <a:bodyPr lIns="11880" rIns="11880" anchor="b">
                      <a:noAutofit/>
                    </a:bodyPr>
                    <a:p>
                      <a:pPr algn="r">
                        <a:lnSpc>
                          <a:spcPct val="100000"/>
                        </a:lnSpc>
                      </a:pPr>
                      <a:r>
                        <a:rPr b="0" lang="en-GB" sz="3300" spc="-1" strike="noStrike">
                          <a:solidFill>
                            <a:srgbClr val="000000"/>
                          </a:solidFill>
                          <a:latin typeface="Aptos Narrow"/>
                        </a:rPr>
                        <a:t>£3,000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noFill/>
                  </a:tcPr>
                </a:tc>
                <a:tc>
                  <a:txBody>
                    <a:bodyPr lIns="11880" rIns="11880" anchor="b">
                      <a:noAutofit/>
                    </a:bodyPr>
                    <a:p>
                      <a:pPr algn="r">
                        <a:lnSpc>
                          <a:spcPct val="100000"/>
                        </a:lnSpc>
                      </a:pPr>
                      <a:r>
                        <a:rPr b="0" lang="en-GB" sz="3300" spc="-1" strike="noStrike">
                          <a:solidFill>
                            <a:srgbClr val="000000"/>
                          </a:solidFill>
                          <a:latin typeface="Aptos Narrow"/>
                        </a:rPr>
                        <a:t>£4,600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noFill/>
                  </a:tcPr>
                </a:tc>
                <a:tc>
                  <a:txBody>
                    <a:bodyPr lIns="11880" rIns="11880" anchor="b">
                      <a:noAutofit/>
                    </a:bodyPr>
                    <a:p>
                      <a:pPr algn="r">
                        <a:lnSpc>
                          <a:spcPct val="100000"/>
                        </a:lnSpc>
                      </a:pPr>
                      <a:r>
                        <a:rPr b="0" lang="en-GB" sz="3300" spc="-1" strike="noStrike">
                          <a:solidFill>
                            <a:srgbClr val="000000"/>
                          </a:solidFill>
                          <a:latin typeface="Aptos Narrow"/>
                        </a:rPr>
                        <a:t>£5,500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noFill/>
                  </a:tcPr>
                </a:tc>
              </a:tr>
              <a:tr h="850320">
                <a:tc>
                  <a:txBody>
                    <a:bodyPr lIns="11880" rIns="11880" anchor="b">
                      <a:noAutofit/>
                    </a:bodyPr>
                    <a:p>
                      <a:pPr>
                        <a:lnSpc>
                          <a:spcPct val="100000"/>
                        </a:lnSpc>
                      </a:pPr>
                      <a:r>
                        <a:rPr b="1" lang="en-GB" sz="3300" spc="-1" strike="noStrike">
                          <a:solidFill>
                            <a:srgbClr val="000000"/>
                          </a:solidFill>
                          <a:highlight>
                            <a:srgbClr val="ffff00"/>
                          </a:highlight>
                          <a:latin typeface="Aptos Narrow"/>
                        </a:rPr>
                        <a:t>Profit/loss</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ffff00"/>
                    </a:solidFill>
                  </a:tcPr>
                </a:tc>
                <a:tc>
                  <a:txBody>
                    <a:bodyPr lIns="11880" rIns="11880" anchor="b">
                      <a:noAutofit/>
                    </a:bodyPr>
                    <a:p>
                      <a:pPr algn="r">
                        <a:lnSpc>
                          <a:spcPct val="100000"/>
                        </a:lnSpc>
                      </a:pPr>
                      <a:r>
                        <a:rPr b="1" lang="en-GB" sz="3300" spc="-1" strike="noStrike">
                          <a:solidFill>
                            <a:srgbClr val="000000"/>
                          </a:solidFill>
                          <a:highlight>
                            <a:srgbClr val="b5e6a2"/>
                          </a:highlight>
                          <a:latin typeface="Aptos Narrow"/>
                        </a:rPr>
                        <a:t>-£580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b5e6a2"/>
                    </a:solidFill>
                  </a:tcPr>
                </a:tc>
                <a:tc>
                  <a:txBody>
                    <a:bodyPr lIns="11880" rIns="11880" anchor="b">
                      <a:noAutofit/>
                    </a:bodyPr>
                    <a:p>
                      <a:pPr algn="r">
                        <a:lnSpc>
                          <a:spcPct val="100000"/>
                        </a:lnSpc>
                      </a:pPr>
                      <a:r>
                        <a:rPr b="1" lang="en-GB" sz="3300" spc="-1" strike="noStrike">
                          <a:solidFill>
                            <a:srgbClr val="000000"/>
                          </a:solidFill>
                          <a:highlight>
                            <a:srgbClr val="b5e6a2"/>
                          </a:highlight>
                          <a:latin typeface="Aptos Narrow"/>
                        </a:rPr>
                        <a:t>-£790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b5e6a2"/>
                    </a:solidFill>
                  </a:tcPr>
                </a:tc>
                <a:tc>
                  <a:txBody>
                    <a:bodyPr lIns="11880" rIns="11880" anchor="b">
                      <a:noAutofit/>
                    </a:bodyPr>
                    <a:p>
                      <a:pPr algn="r">
                        <a:lnSpc>
                          <a:spcPct val="100000"/>
                        </a:lnSpc>
                      </a:pPr>
                      <a:r>
                        <a:rPr b="1" lang="en-GB" sz="3300" spc="-1" strike="noStrike">
                          <a:solidFill>
                            <a:srgbClr val="000000"/>
                          </a:solidFill>
                          <a:highlight>
                            <a:srgbClr val="b5e6a2"/>
                          </a:highlight>
                          <a:latin typeface="Aptos Narrow"/>
                        </a:rPr>
                        <a:t>-£550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b5e6a2"/>
                    </a:solidFill>
                  </a:tcPr>
                </a:tc>
                <a:tc>
                  <a:txBody>
                    <a:bodyPr lIns="11880" rIns="11880" anchor="b">
                      <a:noAutofit/>
                    </a:bodyPr>
                    <a:p>
                      <a:pPr algn="r">
                        <a:lnSpc>
                          <a:spcPct val="100000"/>
                        </a:lnSpc>
                      </a:pPr>
                      <a:r>
                        <a:rPr b="1" lang="en-GB" sz="3300" spc="-1" strike="noStrike">
                          <a:solidFill>
                            <a:srgbClr val="000000"/>
                          </a:solidFill>
                          <a:highlight>
                            <a:srgbClr val="b5e6a2"/>
                          </a:highlight>
                          <a:latin typeface="Aptos Narrow"/>
                        </a:rPr>
                        <a:t>£280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b5e6a2"/>
                    </a:solidFill>
                  </a:tcPr>
                </a:tc>
                <a:tc>
                  <a:txBody>
                    <a:bodyPr lIns="11880" rIns="11880" anchor="b">
                      <a:noAutofit/>
                    </a:bodyPr>
                    <a:p>
                      <a:pPr algn="r">
                        <a:lnSpc>
                          <a:spcPct val="100000"/>
                        </a:lnSpc>
                      </a:pPr>
                      <a:r>
                        <a:rPr b="1" lang="en-GB" sz="3300" spc="-1" strike="noStrike">
                          <a:solidFill>
                            <a:srgbClr val="000000"/>
                          </a:solidFill>
                          <a:highlight>
                            <a:srgbClr val="b5e6a2"/>
                          </a:highlight>
                          <a:latin typeface="Aptos Narrow"/>
                        </a:rPr>
                        <a:t>£1880</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b5e6a2"/>
                    </a:solidFill>
                  </a:tcPr>
                </a:tc>
                <a:tc>
                  <a:txBody>
                    <a:bodyPr lIns="11880" rIns="11880" anchor="b">
                      <a:noAutofit/>
                    </a:bodyPr>
                    <a:p>
                      <a:pPr algn="r">
                        <a:lnSpc>
                          <a:spcPct val="100000"/>
                        </a:lnSpc>
                      </a:pPr>
                      <a:r>
                        <a:rPr b="1" lang="en-GB" sz="3300" spc="-1" strike="noStrike">
                          <a:solidFill>
                            <a:srgbClr val="000000"/>
                          </a:solidFill>
                          <a:highlight>
                            <a:srgbClr val="b5e6a2"/>
                          </a:highlight>
                          <a:latin typeface="Aptos Narrow"/>
                        </a:rPr>
                        <a:t>£2,375</a:t>
                      </a:r>
                      <a:endParaRPr b="0" lang="en-GB" sz="3300" spc="-1" strike="noStrike">
                        <a:latin typeface="Arial"/>
                      </a:endParaRPr>
                    </a:p>
                  </a:txBody>
                  <a:tcPr anchor="b" marL="11880" marR="11880">
                    <a:lnL w="6480">
                      <a:solidFill>
                        <a:srgbClr val="000000"/>
                      </a:solidFill>
                    </a:lnL>
                    <a:lnR w="6480">
                      <a:solidFill>
                        <a:srgbClr val="000000"/>
                      </a:solidFill>
                    </a:lnR>
                    <a:lnT w="6480">
                      <a:solidFill>
                        <a:srgbClr val="000000"/>
                      </a:solidFill>
                    </a:lnT>
                    <a:lnB w="6480">
                      <a:solidFill>
                        <a:srgbClr val="000000"/>
                      </a:solidFill>
                    </a:lnB>
                    <a:solidFill>
                      <a:srgbClr val="b5e6a2"/>
                    </a:solidFill>
                  </a:tcPr>
                </a:tc>
              </a:tr>
            </a:tbl>
          </a:graphicData>
        </a:graphic>
      </p:graphicFrame>
      <p:sp>
        <p:nvSpPr>
          <p:cNvPr id="88" name="TextBox 6"/>
          <p:cNvSpPr/>
          <p:nvPr/>
        </p:nvSpPr>
        <p:spPr>
          <a:xfrm>
            <a:off x="914400" y="4793400"/>
            <a:ext cx="10239480" cy="699120"/>
          </a:xfrm>
          <a:prstGeom prst="rect">
            <a:avLst/>
          </a:prstGeom>
          <a:noFill/>
          <a:ln w="0">
            <a:noFill/>
          </a:ln>
        </p:spPr>
        <p:style>
          <a:lnRef idx="0"/>
          <a:fillRef idx="0"/>
          <a:effectRef idx="0"/>
          <a:fontRef idx="minor"/>
        </p:style>
        <p:txBody>
          <a:bodyPr lIns="90000" rIns="90000" tIns="45000" bIns="45000" anchor="t">
            <a:spAutoFit/>
          </a:bodyPr>
          <a:p>
            <a:pPr>
              <a:lnSpc>
                <a:spcPct val="100000"/>
              </a:lnSpc>
            </a:pPr>
            <a:r>
              <a:rPr b="1" lang="en-GB" sz="4000" spc="-1" strike="noStrike">
                <a:solidFill>
                  <a:srgbClr val="000000"/>
                </a:solidFill>
                <a:latin typeface="Aptos Narrow"/>
                <a:ea typeface="DejaVu Sans"/>
              </a:rPr>
              <a:t>Investment capital needed = £13,920</a:t>
            </a:r>
            <a:r>
              <a:rPr b="0" lang="en-GB" sz="4000" spc="-1" strike="noStrike">
                <a:solidFill>
                  <a:srgbClr val="000000"/>
                </a:solidFill>
                <a:latin typeface="Calibri"/>
                <a:ea typeface="DejaVu Sans"/>
              </a:rPr>
              <a:t>                  </a:t>
            </a:r>
            <a:endParaRPr b="0" lang="en-GB" sz="40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9" name="PlaceHolder 1"/>
          <p:cNvSpPr>
            <a:spLocks noGrp="1"/>
          </p:cNvSpPr>
          <p:nvPr>
            <p:ph type="title"/>
          </p:nvPr>
        </p:nvSpPr>
        <p:spPr>
          <a:xfrm>
            <a:off x="0" y="365040"/>
            <a:ext cx="10513080" cy="1323000"/>
          </a:xfrm>
          <a:prstGeom prst="rect">
            <a:avLst/>
          </a:prstGeom>
          <a:noFill/>
          <a:ln w="0">
            <a:noFill/>
          </a:ln>
        </p:spPr>
        <p:txBody>
          <a:bodyPr lIns="90000" rIns="90000" tIns="45000" bIns="45000" anchor="ctr">
            <a:noAutofit/>
          </a:bodyPr>
          <a:p>
            <a:pPr algn="ctr">
              <a:lnSpc>
                <a:spcPct val="90000"/>
              </a:lnSpc>
            </a:pPr>
            <a:r>
              <a:rPr b="0" lang="en-GB" sz="4400" spc="-1" strike="noStrike" cap="all">
                <a:solidFill>
                  <a:srgbClr val="000000"/>
                </a:solidFill>
                <a:latin typeface="Calibri Light"/>
              </a:rPr>
              <a:t>Questions? </a:t>
            </a:r>
            <a:endParaRPr b="0" lang="en-GB" sz="4400" spc="-1" strike="noStrike">
              <a:latin typeface="Arial"/>
            </a:endParaRPr>
          </a:p>
        </p:txBody>
      </p:sp>
      <p:pic>
        <p:nvPicPr>
          <p:cNvPr id="90" name="Content Placeholder 4" descr="Question mark boxes"/>
          <p:cNvPicPr/>
          <p:nvPr/>
        </p:nvPicPr>
        <p:blipFill>
          <a:blip r:embed="rId1"/>
          <a:stretch/>
        </p:blipFill>
        <p:spPr>
          <a:xfrm>
            <a:off x="2228400" y="1825560"/>
            <a:ext cx="7733520" cy="4349520"/>
          </a:xfrm>
          <a:prstGeom prst="rect">
            <a:avLst/>
          </a:prstGeom>
          <a:ln w="0">
            <a:noFill/>
          </a:ln>
        </p:spPr>
      </p:pic>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TM04033925[[fn=Droplet]]</Template>
  <TotalTime>31</TotalTime>
  <Application>LibreOffice/7.2.4.1$Windows_X86_64 LibreOffice_project/27d75539669ac387bb498e35313b970b7fe9c4f9</Application>
  <AppVersion>15.0000</AppVersion>
  <Words>1160</Words>
  <Paragraphs>211</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2023-07-31T07:37:43Z</dcterms:created>
  <dc:creator>Balendran Kandasamy</dc:creator>
  <dc:description/>
  <dc:language>en-GB</dc:language>
  <cp:lastModifiedBy/>
  <dcterms:modified xsi:type="dcterms:W3CDTF">2025-12-06T12:33:00Z</dcterms:modified>
  <cp:revision>68</cp:revision>
  <dc:subject/>
  <dc:title>Assessment Task 2</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6</vt:i4>
  </property>
  <property fmtid="{D5CDD505-2E9C-101B-9397-08002B2CF9AE}" pid="3" name="PresentationFormat">
    <vt:lpwstr>Widescreen</vt:lpwstr>
  </property>
  <property fmtid="{D5CDD505-2E9C-101B-9397-08002B2CF9AE}" pid="4" name="Slides">
    <vt:i4>14</vt:i4>
  </property>
</Properties>
</file>