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tif" ContentType="image/t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257" r:id="rId6"/>
    <p:sldId id="269" r:id="rId7"/>
    <p:sldId id="270" r:id="rId8"/>
    <p:sldId id="262" r:id="rId9"/>
    <p:sldId id="271" r:id="rId10"/>
    <p:sldId id="272" r:id="rId11"/>
    <p:sldId id="273" r:id="rId12"/>
    <p:sldId id="263" r:id="rId13"/>
    <p:sldId id="268" r:id="rId14"/>
    <p:sldId id="258" r:id="rId15"/>
    <p:sldId id="261" r:id="rId16"/>
    <p:sldId id="264" r:id="rId17"/>
    <p:sldId id="265" r:id="rId18"/>
    <p:sldId id="266" r:id="rId19"/>
    <p:sldId id="267" r:id="rId20"/>
    <p:sldId id="259" r:id="rId21"/>
    <p:sldId id="260"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2" d="100"/>
          <a:sy n="92" d="100"/>
        </p:scale>
        <p:origin x="-984" y="-11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notesMaster" Target="notesMasters/notesMaster1.xml"/><Relationship Id="rId24" Type="http://schemas.openxmlformats.org/officeDocument/2006/relationships/handoutMaster" Target="handoutMasters/handout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18/10/2016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 Id="rId3" Type="http://schemas.openxmlformats.org/officeDocument/2006/relationships/hyperlink" Target="http://www.techrepublic.com/blog/the-enterprise-cloud/mini-glossary-cloud-computing-terms-you-should-know/"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mycloudblog7.wordpress.com/author/jamesmbond/" TargetMode="External"/><Relationship Id="rId4" Type="http://schemas.openxmlformats.org/officeDocument/2006/relationships/hyperlink" Target="https://mycloudblog7.wordpress.com/2015/05/29/the-evolution-to-cloud-computing-how-did-we-get-here/" TargetMode="External"/><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CCT – Cloud Computing</a:t>
            </a:r>
            <a:r>
              <a:rPr lang="en-US" baseline="0" dirty="0" smtClean="0"/>
              <a:t> Technologies</a:t>
            </a:r>
          </a:p>
          <a:p>
            <a:r>
              <a:rPr lang="en-US" baseline="0" dirty="0" smtClean="0"/>
              <a:t>Learning out comes:</a:t>
            </a:r>
          </a:p>
          <a:p>
            <a:r>
              <a:rPr lang="en-US" baseline="0" dirty="0" smtClean="0"/>
              <a:t>	1. </a:t>
            </a:r>
            <a:r>
              <a:rPr lang="en-US" sz="1200" kern="1200" dirty="0" smtClean="0">
                <a:solidFill>
                  <a:schemeClr val="tx1"/>
                </a:solidFill>
                <a:effectLst/>
                <a:latin typeface="+mn-lt"/>
                <a:ea typeface="+mn-ea"/>
                <a:cs typeface="+mn-cs"/>
              </a:rPr>
              <a:t>Demonstrate a systematic understanding of cloud computing concepts, principles and practice in the analysis and design of a robust solution.</a:t>
            </a:r>
          </a:p>
          <a:p>
            <a:r>
              <a:rPr lang="en-US" sz="1200" kern="1200" dirty="0" smtClean="0">
                <a:solidFill>
                  <a:schemeClr val="tx1"/>
                </a:solidFill>
                <a:effectLst/>
                <a:latin typeface="+mn-lt"/>
                <a:ea typeface="+mn-ea"/>
                <a:cs typeface="+mn-cs"/>
              </a:rPr>
              <a:t>	2.</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Exercise effective judgment in the analysis, planning, deployment and evaluation of core cloud design principles with respect to best practice.</a:t>
            </a:r>
          </a:p>
          <a:p>
            <a:r>
              <a:rPr lang="en-US" sz="1200" kern="1200" dirty="0" smtClean="0">
                <a:solidFill>
                  <a:schemeClr val="tx1"/>
                </a:solidFill>
                <a:effectLst/>
                <a:latin typeface="+mn-lt"/>
                <a:ea typeface="+mn-ea"/>
                <a:cs typeface="+mn-cs"/>
              </a:rPr>
              <a:t>Assessment : </a:t>
            </a:r>
          </a:p>
          <a:p>
            <a:r>
              <a:rPr lang="en-US" sz="1200" kern="1200" dirty="0" smtClean="0">
                <a:solidFill>
                  <a:schemeClr val="tx1"/>
                </a:solidFill>
                <a:effectLst/>
                <a:latin typeface="+mn-lt"/>
                <a:ea typeface="+mn-ea"/>
                <a:cs typeface="+mn-cs"/>
              </a:rPr>
              <a:t>	1. Written exam : 50</a:t>
            </a:r>
          </a:p>
          <a:p>
            <a:r>
              <a:rPr lang="en-US" sz="1200" kern="1200" dirty="0" smtClean="0">
                <a:solidFill>
                  <a:schemeClr val="tx1"/>
                </a:solidFill>
                <a:effectLst/>
                <a:latin typeface="+mn-lt"/>
                <a:ea typeface="+mn-ea"/>
                <a:cs typeface="+mn-cs"/>
              </a:rPr>
              <a:t>	2. Case study :</a:t>
            </a:r>
            <a:r>
              <a:rPr lang="en-US" sz="1200" kern="1200" baseline="0" dirty="0" smtClean="0">
                <a:solidFill>
                  <a:schemeClr val="tx1"/>
                </a:solidFill>
                <a:effectLst/>
                <a:latin typeface="+mn-lt"/>
                <a:ea typeface="+mn-ea"/>
                <a:cs typeface="+mn-cs"/>
              </a:rPr>
              <a:t> Software development portfolio</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837317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085061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www.tldp.org</a:t>
            </a:r>
            <a:r>
              <a:rPr lang="en-US" dirty="0" smtClean="0"/>
              <a:t>/HOWTO/</a:t>
            </a:r>
            <a:r>
              <a:rPr lang="en-US" dirty="0" err="1" smtClean="0"/>
              <a:t>openMosix</a:t>
            </a:r>
            <a:r>
              <a:rPr lang="en-US" dirty="0" smtClean="0"/>
              <a:t>-HOWTO/x135.html</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73819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907390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NIST – National Institute of Standards &amp; Technology</a:t>
            </a:r>
          </a:p>
          <a:p>
            <a:r>
              <a:rPr lang="en-US" dirty="0" smtClean="0"/>
              <a:t>NIST operates in two main locations: </a:t>
            </a:r>
            <a:r>
              <a:rPr lang="en-US" b="1" dirty="0" smtClean="0"/>
              <a:t>Gaithersburg, Maryland,</a:t>
            </a:r>
            <a:r>
              <a:rPr lang="en-US" dirty="0" smtClean="0"/>
              <a:t> and </a:t>
            </a:r>
            <a:r>
              <a:rPr lang="en-US" b="1" dirty="0" smtClean="0"/>
              <a:t>Boulder, Colorado</a:t>
            </a:r>
            <a:r>
              <a:rPr lang="en-US" dirty="0" smtClean="0"/>
              <a:t>.  </a:t>
            </a:r>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778207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hlinkClick r:id="rId3"/>
              </a:rPr>
              <a:t>http://www.techrepublic.com/blog/the-enterprise-cloud/mini-glossary-cloud-computing-terms-you-should-know/</a:t>
            </a:r>
            <a:endParaRPr lang="en-GB" dirty="0" smtClean="0"/>
          </a:p>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345366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picture taken from: </a:t>
            </a:r>
            <a:r>
              <a:rPr lang="en-US" b="1" dirty="0" smtClean="0"/>
              <a:t>The Evolution To Cloud Computing (How Did We Get Here?) </a:t>
            </a:r>
          </a:p>
          <a:p>
            <a:r>
              <a:rPr lang="en-US" dirty="0" smtClean="0"/>
              <a:t>By </a:t>
            </a:r>
            <a:r>
              <a:rPr lang="en-US" dirty="0" smtClean="0">
                <a:hlinkClick r:id="rId3" tooltip="View all posts by jamesmbond"/>
              </a:rPr>
              <a:t>jamesmbond</a:t>
            </a:r>
            <a:r>
              <a:rPr lang="en-US" dirty="0" smtClean="0"/>
              <a:t> </a:t>
            </a:r>
            <a:r>
              <a:rPr lang="en-US" i="1" dirty="0" smtClean="0"/>
              <a:t>on</a:t>
            </a:r>
            <a:r>
              <a:rPr lang="en-US" dirty="0" smtClean="0"/>
              <a:t> </a:t>
            </a:r>
            <a:r>
              <a:rPr lang="en-US" dirty="0" smtClean="0">
                <a:hlinkClick r:id="rId4" tooltip="3:13 am"/>
              </a:rPr>
              <a:t>May 29, </a:t>
            </a:r>
            <a:r>
              <a:rPr lang="en-US" dirty="0" smtClean="0">
                <a:hlinkClick r:id="rId4" tooltip="3:13 am"/>
              </a:rPr>
              <a:t>2015</a:t>
            </a:r>
            <a:endParaRPr lang="en-US" dirty="0" smtClean="0"/>
          </a:p>
          <a:p>
            <a:r>
              <a:rPr lang="en-US" dirty="0" smtClean="0"/>
              <a:t>Server farms = data </a:t>
            </a:r>
            <a:r>
              <a:rPr lang="en-US" dirty="0" err="1" smtClean="0"/>
              <a:t>centres</a:t>
            </a:r>
            <a:endParaRPr lang="en-US" dirty="0" smtClean="0"/>
          </a:p>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538867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hyperlink" Target="http://www.youtube.com/watch?v=TTNgV0O_oT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ti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smtClean="0">
                <a:solidFill>
                  <a:schemeClr val="bg1"/>
                </a:solidFill>
              </a:rPr>
              <a:t>CLOUD COMPUTING TECHNOLOGIES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discussion</a:t>
            </a:r>
            <a:endParaRPr lang="en-GB" dirty="0"/>
          </a:p>
        </p:txBody>
      </p:sp>
      <p:sp>
        <p:nvSpPr>
          <p:cNvPr id="3" name="Content Placeholder 2"/>
          <p:cNvSpPr>
            <a:spLocks noGrp="1"/>
          </p:cNvSpPr>
          <p:nvPr>
            <p:ph idx="1"/>
          </p:nvPr>
        </p:nvSpPr>
        <p:spPr>
          <a:xfrm>
            <a:off x="796752" y="1988840"/>
            <a:ext cx="7550496" cy="1756791"/>
          </a:xfrm>
        </p:spPr>
        <p:txBody>
          <a:bodyPr/>
          <a:lstStyle/>
          <a:p>
            <a:r>
              <a:rPr lang="en-GB" dirty="0" smtClean="0"/>
              <a:t>Learning outcomes</a:t>
            </a:r>
          </a:p>
          <a:p>
            <a:r>
              <a:rPr lang="en-GB" dirty="0" smtClean="0"/>
              <a:t>Assessment</a:t>
            </a:r>
          </a:p>
          <a:p>
            <a:r>
              <a:rPr lang="en-GB" dirty="0" smtClean="0"/>
              <a:t>Introduction to CCT</a:t>
            </a:r>
            <a:endParaRPr lang="en-GB" dirty="0"/>
          </a:p>
        </p:txBody>
      </p:sp>
    </p:spTree>
    <p:extLst>
      <p:ext uri="{BB962C8B-B14F-4D97-AF65-F5344CB8AC3E}">
        <p14:creationId xmlns:p14="http://schemas.microsoft.com/office/powerpoint/2010/main" val="194746328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outcomes</a:t>
            </a:r>
            <a:endParaRPr lang="en-US" dirty="0"/>
          </a:p>
        </p:txBody>
      </p:sp>
      <p:sp>
        <p:nvSpPr>
          <p:cNvPr id="3" name="Content Placeholder 2"/>
          <p:cNvSpPr>
            <a:spLocks noGrp="1"/>
          </p:cNvSpPr>
          <p:nvPr>
            <p:ph idx="1"/>
          </p:nvPr>
        </p:nvSpPr>
        <p:spPr/>
        <p:txBody>
          <a:bodyPr>
            <a:normAutofit fontScale="92500" lnSpcReduction="10000"/>
          </a:bodyPr>
          <a:lstStyle/>
          <a:p>
            <a:pPr algn="just"/>
            <a:r>
              <a:rPr lang="en-US" sz="2800" dirty="0"/>
              <a:t>Demonstrate a systematic understanding of </a:t>
            </a:r>
            <a:r>
              <a:rPr lang="en-US" sz="2800" dirty="0" smtClean="0"/>
              <a:t>cloud </a:t>
            </a:r>
            <a:r>
              <a:rPr lang="en-US" sz="2800" dirty="0"/>
              <a:t>computing concepts, principles and </a:t>
            </a:r>
            <a:r>
              <a:rPr lang="en-US" sz="2800" dirty="0" smtClean="0"/>
              <a:t>practice </a:t>
            </a:r>
            <a:r>
              <a:rPr lang="en-US" sz="2800" dirty="0"/>
              <a:t>in the analysis and design of a robust solution</a:t>
            </a:r>
            <a:r>
              <a:rPr lang="en-US" sz="2800" dirty="0" smtClean="0"/>
              <a:t>.</a:t>
            </a:r>
          </a:p>
          <a:p>
            <a:pPr algn="just"/>
            <a:endParaRPr lang="en-US" sz="2800" dirty="0"/>
          </a:p>
          <a:p>
            <a:pPr algn="just"/>
            <a:r>
              <a:rPr lang="en-US" sz="2800" dirty="0" smtClean="0"/>
              <a:t>Exercise </a:t>
            </a:r>
            <a:r>
              <a:rPr lang="en-US" sz="2800" dirty="0"/>
              <a:t>effective judgment in the analysis, planning, deployment and evaluation of core </a:t>
            </a:r>
            <a:r>
              <a:rPr lang="en-US" sz="2800" dirty="0" smtClean="0"/>
              <a:t>cloud </a:t>
            </a:r>
            <a:r>
              <a:rPr lang="en-US" sz="2800" dirty="0"/>
              <a:t>design principles with respect to best </a:t>
            </a:r>
            <a:r>
              <a:rPr lang="en-US" sz="2800" dirty="0" smtClean="0"/>
              <a:t>practice</a:t>
            </a:r>
          </a:p>
          <a:p>
            <a:pPr marL="0" indent="0" algn="just">
              <a:buNone/>
            </a:pPr>
            <a:endParaRPr lang="en-US" sz="2800" dirty="0" smtClean="0"/>
          </a:p>
          <a:p>
            <a:pPr marL="0" indent="0" algn="ctr">
              <a:buNone/>
            </a:pPr>
            <a:r>
              <a:rPr lang="en-US" sz="2800" dirty="0" smtClean="0">
                <a:solidFill>
                  <a:srgbClr val="FF0000"/>
                </a:solidFill>
              </a:rPr>
              <a:t>Scheduled Learning: 30% Independent Learning: 70%</a:t>
            </a:r>
            <a:endParaRPr lang="en-US" sz="2800" dirty="0">
              <a:solidFill>
                <a:srgbClr val="FF0000"/>
              </a:solidFill>
            </a:endParaRPr>
          </a:p>
          <a:p>
            <a:endParaRPr lang="en-US" sz="2800" dirty="0"/>
          </a:p>
        </p:txBody>
      </p:sp>
    </p:spTree>
    <p:extLst>
      <p:ext uri="{BB962C8B-B14F-4D97-AF65-F5344CB8AC3E}">
        <p14:creationId xmlns:p14="http://schemas.microsoft.com/office/powerpoint/2010/main" val="313630080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a:t>
            </a:r>
            <a:endParaRPr lang="en-US" dirty="0"/>
          </a:p>
        </p:txBody>
      </p:sp>
      <p:sp>
        <p:nvSpPr>
          <p:cNvPr id="3" name="Content Placeholder 2"/>
          <p:cNvSpPr>
            <a:spLocks noGrp="1"/>
          </p:cNvSpPr>
          <p:nvPr>
            <p:ph idx="1"/>
          </p:nvPr>
        </p:nvSpPr>
        <p:spPr/>
        <p:txBody>
          <a:bodyPr>
            <a:normAutofit fontScale="55000" lnSpcReduction="20000"/>
          </a:bodyPr>
          <a:lstStyle/>
          <a:p>
            <a:r>
              <a:rPr lang="en-US" b="1" dirty="0"/>
              <a:t>Assessment Component 1 </a:t>
            </a:r>
            <a:r>
              <a:rPr lang="en-US" b="1" dirty="0" smtClean="0"/>
              <a:t>–</a:t>
            </a:r>
            <a:r>
              <a:rPr lang="en-US" b="1" dirty="0"/>
              <a:t> </a:t>
            </a:r>
            <a:r>
              <a:rPr lang="en-US" b="1" dirty="0" smtClean="0"/>
              <a:t>Written: 50</a:t>
            </a:r>
            <a:r>
              <a:rPr lang="en-US" b="1" dirty="0" smtClean="0"/>
              <a:t>%</a:t>
            </a:r>
          </a:p>
          <a:p>
            <a:pPr marL="358775" indent="0">
              <a:buNone/>
            </a:pPr>
            <a:r>
              <a:rPr lang="en-US" sz="2900" dirty="0" smtClean="0"/>
              <a:t>2-hour </a:t>
            </a:r>
            <a:r>
              <a:rPr lang="en-US" sz="2900" dirty="0"/>
              <a:t>written exam. This will </a:t>
            </a:r>
            <a:r>
              <a:rPr lang="en-US" sz="2900" dirty="0" smtClean="0"/>
              <a:t>be based </a:t>
            </a:r>
            <a:r>
              <a:rPr lang="en-US" sz="2900" dirty="0"/>
              <a:t>on a provided </a:t>
            </a:r>
            <a:r>
              <a:rPr lang="en-US" sz="2900" dirty="0" smtClean="0"/>
              <a:t>enterprise-based </a:t>
            </a:r>
            <a:r>
              <a:rPr lang="en-US" sz="2900" dirty="0"/>
              <a:t>case study </a:t>
            </a:r>
            <a:r>
              <a:rPr lang="en-US" sz="2900" dirty="0" smtClean="0"/>
              <a:t>which:</a:t>
            </a:r>
          </a:p>
          <a:p>
            <a:pPr lvl="1"/>
            <a:r>
              <a:rPr lang="en-US" dirty="0" smtClean="0"/>
              <a:t>Explores </a:t>
            </a:r>
            <a:r>
              <a:rPr lang="en-US" dirty="0"/>
              <a:t>analytical frameworks systematically as pertains to the provided </a:t>
            </a:r>
            <a:r>
              <a:rPr lang="en-US" dirty="0" smtClean="0"/>
              <a:t>study.</a:t>
            </a:r>
          </a:p>
          <a:p>
            <a:pPr lvl="1"/>
            <a:r>
              <a:rPr lang="en-US" dirty="0" smtClean="0"/>
              <a:t>Evaluate </a:t>
            </a:r>
            <a:r>
              <a:rPr lang="en-US" dirty="0"/>
              <a:t>theoretical material from practical case </a:t>
            </a:r>
            <a:r>
              <a:rPr lang="en-US" dirty="0" smtClean="0"/>
              <a:t>study-based </a:t>
            </a:r>
            <a:r>
              <a:rPr lang="en-US" dirty="0"/>
              <a:t>information to generate </a:t>
            </a:r>
            <a:r>
              <a:rPr lang="en-US" dirty="0" smtClean="0"/>
              <a:t>critique.</a:t>
            </a:r>
          </a:p>
          <a:p>
            <a:pPr lvl="1"/>
            <a:r>
              <a:rPr lang="en-US" dirty="0" smtClean="0"/>
              <a:t>Consider </a:t>
            </a:r>
            <a:r>
              <a:rPr lang="en-US" dirty="0"/>
              <a:t>the </a:t>
            </a:r>
            <a:r>
              <a:rPr lang="en-US" dirty="0" smtClean="0"/>
              <a:t>application </a:t>
            </a:r>
            <a:r>
              <a:rPr lang="en-US" dirty="0"/>
              <a:t>of analysis techniques and tools for this case.</a:t>
            </a:r>
          </a:p>
          <a:p>
            <a:pPr marL="358775" indent="0">
              <a:buNone/>
            </a:pPr>
            <a:r>
              <a:rPr lang="en-US" sz="2900" dirty="0" smtClean="0"/>
              <a:t>Exemplar</a:t>
            </a:r>
            <a:r>
              <a:rPr lang="en-US" sz="2900" dirty="0"/>
              <a:t>: ‘</a:t>
            </a:r>
            <a:r>
              <a:rPr lang="en-US" sz="2900" dirty="0" err="1"/>
              <a:t>Analyse</a:t>
            </a:r>
            <a:r>
              <a:rPr lang="en-US" sz="2900" dirty="0"/>
              <a:t> a </a:t>
            </a:r>
            <a:r>
              <a:rPr lang="en-US" sz="2900" dirty="0" smtClean="0"/>
              <a:t>cluster-based </a:t>
            </a:r>
            <a:r>
              <a:rPr lang="en-US" sz="2900" dirty="0"/>
              <a:t>solution to an enterprise problem’</a:t>
            </a:r>
          </a:p>
          <a:p>
            <a:endParaRPr lang="en-US" dirty="0" smtClean="0"/>
          </a:p>
          <a:p>
            <a:r>
              <a:rPr lang="en-US" b="1" dirty="0" smtClean="0"/>
              <a:t>Assessment </a:t>
            </a:r>
            <a:r>
              <a:rPr lang="en-US" b="1" dirty="0"/>
              <a:t>Component 2 </a:t>
            </a:r>
            <a:r>
              <a:rPr lang="en-US" b="1" dirty="0" smtClean="0"/>
              <a:t>–</a:t>
            </a:r>
            <a:r>
              <a:rPr lang="en-US" b="1" dirty="0"/>
              <a:t> </a:t>
            </a:r>
            <a:r>
              <a:rPr lang="en-US" b="1" dirty="0" smtClean="0"/>
              <a:t>Coursework: 50</a:t>
            </a:r>
            <a:r>
              <a:rPr lang="en-US" b="1" dirty="0"/>
              <a:t>%</a:t>
            </a:r>
          </a:p>
          <a:p>
            <a:pPr marL="358775" indent="0">
              <a:buNone/>
            </a:pPr>
            <a:r>
              <a:rPr lang="en-US" sz="2900" dirty="0" smtClean="0"/>
              <a:t>Software </a:t>
            </a:r>
            <a:r>
              <a:rPr lang="en-US" sz="2900" dirty="0"/>
              <a:t>development </a:t>
            </a:r>
            <a:r>
              <a:rPr lang="en-US" sz="2900" dirty="0" smtClean="0"/>
              <a:t>portfolio. Deploy </a:t>
            </a:r>
            <a:r>
              <a:rPr lang="en-US" sz="2900" dirty="0"/>
              <a:t>a suitable replete or partial cloud </a:t>
            </a:r>
            <a:r>
              <a:rPr lang="en-US" sz="2900" dirty="0" smtClean="0"/>
              <a:t>computing implementation based </a:t>
            </a:r>
            <a:r>
              <a:rPr lang="en-US" sz="2900" dirty="0"/>
              <a:t>on the service architecture. </a:t>
            </a:r>
            <a:r>
              <a:rPr lang="en-US" sz="2900" dirty="0" smtClean="0"/>
              <a:t>This </a:t>
            </a:r>
            <a:r>
              <a:rPr lang="en-US" sz="2900" dirty="0"/>
              <a:t>will be </a:t>
            </a:r>
            <a:r>
              <a:rPr lang="en-US" sz="2900" dirty="0" smtClean="0"/>
              <a:t>include a </a:t>
            </a:r>
            <a:r>
              <a:rPr lang="en-US" sz="2900" dirty="0"/>
              <a:t>critical </a:t>
            </a:r>
            <a:r>
              <a:rPr lang="en-US" sz="2900" dirty="0" smtClean="0"/>
              <a:t>evaluation of the </a:t>
            </a:r>
            <a:r>
              <a:rPr lang="en-US" sz="2900" dirty="0"/>
              <a:t>implemented cluster architecture.</a:t>
            </a:r>
          </a:p>
          <a:p>
            <a:pPr marL="358775" indent="0">
              <a:buNone/>
            </a:pPr>
            <a:r>
              <a:rPr lang="en-US" sz="2900" dirty="0"/>
              <a:t>Exemplar: ‘Commission a </a:t>
            </a:r>
            <a:r>
              <a:rPr lang="en-US" sz="2900" dirty="0" smtClean="0"/>
              <a:t>cluster-based </a:t>
            </a:r>
            <a:r>
              <a:rPr lang="en-US" sz="2900" dirty="0"/>
              <a:t>implementation’</a:t>
            </a:r>
            <a:endParaRPr lang="en-US" sz="2900" dirty="0"/>
          </a:p>
          <a:p>
            <a:endParaRPr lang="en-US" dirty="0"/>
          </a:p>
        </p:txBody>
      </p:sp>
    </p:spTree>
    <p:extLst>
      <p:ext uri="{BB962C8B-B14F-4D97-AF65-F5344CB8AC3E}">
        <p14:creationId xmlns:p14="http://schemas.microsoft.com/office/powerpoint/2010/main" val="267420000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History</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1961 – John McCarthy</a:t>
            </a:r>
          </a:p>
          <a:p>
            <a:pPr marL="457200" lvl="1" indent="0">
              <a:buNone/>
            </a:pPr>
            <a:r>
              <a:rPr lang="en-US" sz="2100" dirty="0">
                <a:solidFill>
                  <a:schemeClr val="tx2">
                    <a:lumMod val="60000"/>
                    <a:lumOff val="40000"/>
                  </a:schemeClr>
                </a:solidFill>
              </a:rPr>
              <a:t>….computing may someday be organized as a utility just as the telephone system….</a:t>
            </a:r>
            <a:endParaRPr lang="en-US" sz="2100" dirty="0" smtClean="0">
              <a:solidFill>
                <a:schemeClr val="tx2">
                  <a:lumMod val="60000"/>
                  <a:lumOff val="40000"/>
                </a:schemeClr>
              </a:solidFill>
            </a:endParaRPr>
          </a:p>
          <a:p>
            <a:r>
              <a:rPr lang="en-US" dirty="0" smtClean="0"/>
              <a:t>1969 – Leonard </a:t>
            </a:r>
            <a:r>
              <a:rPr lang="en-US" dirty="0" err="1" smtClean="0"/>
              <a:t>Klienrock</a:t>
            </a:r>
            <a:endParaRPr lang="en-US" dirty="0" smtClean="0"/>
          </a:p>
          <a:p>
            <a:pPr marL="457200" lvl="1" indent="0">
              <a:buNone/>
            </a:pPr>
            <a:r>
              <a:rPr lang="en-US" sz="2100" dirty="0" smtClean="0">
                <a:solidFill>
                  <a:srgbClr val="558ED5"/>
                </a:solidFill>
              </a:rPr>
              <a:t>… computer networks…. as they grow up…. we will probably see the spread of ‘Computer Utilities’</a:t>
            </a:r>
          </a:p>
          <a:p>
            <a:r>
              <a:rPr lang="en-US" dirty="0" smtClean="0"/>
              <a:t>mid 1990’s – Use of Gmail, Yahoo etc.,</a:t>
            </a:r>
          </a:p>
          <a:p>
            <a:pPr marL="457200" lvl="1" indent="0">
              <a:buNone/>
            </a:pPr>
            <a:r>
              <a:rPr lang="en-US" sz="1900" dirty="0" smtClean="0">
                <a:solidFill>
                  <a:srgbClr val="558ED5"/>
                </a:solidFill>
              </a:rPr>
              <a:t>basis of modern Cloud Computing</a:t>
            </a:r>
          </a:p>
          <a:p>
            <a:r>
              <a:rPr lang="en-US" dirty="0" smtClean="0"/>
              <a:t>late 1990’s – </a:t>
            </a:r>
            <a:r>
              <a:rPr lang="en-US" dirty="0" err="1" smtClean="0"/>
              <a:t>Salesforce.com</a:t>
            </a:r>
            <a:r>
              <a:rPr lang="en-US" dirty="0" smtClean="0"/>
              <a:t> </a:t>
            </a:r>
          </a:p>
          <a:p>
            <a:pPr marL="457200" lvl="1" indent="0">
              <a:buNone/>
            </a:pPr>
            <a:r>
              <a:rPr lang="en-US" sz="2100" dirty="0" smtClean="0">
                <a:solidFill>
                  <a:srgbClr val="558ED5"/>
                </a:solidFill>
              </a:rPr>
              <a:t>remotely provisioned services</a:t>
            </a:r>
          </a:p>
          <a:p>
            <a:r>
              <a:rPr lang="en-US" dirty="0" smtClean="0"/>
              <a:t>2002 – Amazon’s AWS</a:t>
            </a:r>
          </a:p>
          <a:p>
            <a:pPr marL="457200" lvl="1" indent="0">
              <a:buNone/>
            </a:pPr>
            <a:r>
              <a:rPr lang="en-US" sz="2300" dirty="0" smtClean="0">
                <a:solidFill>
                  <a:srgbClr val="558ED5"/>
                </a:solidFill>
              </a:rPr>
              <a:t>storage, computing resources, business functionality</a:t>
            </a:r>
          </a:p>
          <a:p>
            <a:pPr marL="457200" lvl="1" indent="0">
              <a:buNone/>
            </a:pPr>
            <a:endParaRPr lang="en-US" sz="2300" dirty="0">
              <a:solidFill>
                <a:srgbClr val="558ED5"/>
              </a:solidFill>
            </a:endParaRPr>
          </a:p>
        </p:txBody>
      </p:sp>
    </p:spTree>
    <p:extLst>
      <p:ext uri="{BB962C8B-B14F-4D97-AF65-F5344CB8AC3E}">
        <p14:creationId xmlns:p14="http://schemas.microsoft.com/office/powerpoint/2010/main" val="45601684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Contributing areas</a:t>
            </a:r>
            <a:endParaRPr lang="en-US" dirty="0"/>
          </a:p>
        </p:txBody>
      </p:sp>
      <p:sp>
        <p:nvSpPr>
          <p:cNvPr id="3" name="Content Placeholder 2"/>
          <p:cNvSpPr>
            <a:spLocks noGrp="1"/>
          </p:cNvSpPr>
          <p:nvPr>
            <p:ph idx="1"/>
          </p:nvPr>
        </p:nvSpPr>
        <p:spPr/>
        <p:txBody>
          <a:bodyPr>
            <a:normAutofit/>
          </a:bodyPr>
          <a:lstStyle/>
          <a:p>
            <a:pPr algn="just"/>
            <a:r>
              <a:rPr lang="en-US" sz="2400" dirty="0" smtClean="0"/>
              <a:t>Broadband Network and Internet Architecture</a:t>
            </a:r>
          </a:p>
          <a:p>
            <a:pPr algn="just"/>
            <a:r>
              <a:rPr lang="en-US" sz="2400" dirty="0" smtClean="0"/>
              <a:t>Data Center Technology</a:t>
            </a:r>
          </a:p>
          <a:p>
            <a:pPr algn="just"/>
            <a:r>
              <a:rPr lang="en-US" sz="2400" dirty="0" smtClean="0"/>
              <a:t>Virtualization Technology</a:t>
            </a:r>
          </a:p>
          <a:p>
            <a:pPr algn="just"/>
            <a:r>
              <a:rPr lang="en-US" sz="2400" dirty="0" smtClean="0"/>
              <a:t>Web technology</a:t>
            </a:r>
          </a:p>
          <a:p>
            <a:pPr algn="just"/>
            <a:r>
              <a:rPr lang="en-US" sz="2400" dirty="0" smtClean="0"/>
              <a:t>Multitenant technology</a:t>
            </a:r>
          </a:p>
          <a:p>
            <a:pPr algn="just"/>
            <a:r>
              <a:rPr lang="en-US" sz="2400" dirty="0" smtClean="0"/>
              <a:t>Service technology</a:t>
            </a:r>
          </a:p>
          <a:p>
            <a:pPr marL="0" indent="0" algn="ctr">
              <a:buNone/>
            </a:pPr>
            <a:endParaRPr lang="en-US" sz="2400" dirty="0"/>
          </a:p>
          <a:p>
            <a:pPr marL="0" indent="0" algn="ctr">
              <a:buNone/>
            </a:pPr>
            <a:r>
              <a:rPr lang="en-US" sz="2400" dirty="0" smtClean="0">
                <a:solidFill>
                  <a:srgbClr val="FF0000"/>
                </a:solidFill>
              </a:rPr>
              <a:t>Major : Cluster &amp; Grid Computing</a:t>
            </a:r>
            <a:endParaRPr lang="en-US" sz="2400" dirty="0">
              <a:solidFill>
                <a:srgbClr val="FF0000"/>
              </a:solidFill>
            </a:endParaRPr>
          </a:p>
        </p:txBody>
      </p:sp>
    </p:spTree>
    <p:extLst>
      <p:ext uri="{BB962C8B-B14F-4D97-AF65-F5344CB8AC3E}">
        <p14:creationId xmlns:p14="http://schemas.microsoft.com/office/powerpoint/2010/main" val="221346542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Clustering</a:t>
            </a:r>
            <a:endParaRPr lang="en-US" dirty="0"/>
          </a:p>
        </p:txBody>
      </p:sp>
      <p:sp>
        <p:nvSpPr>
          <p:cNvPr id="3" name="Content Placeholder 2"/>
          <p:cNvSpPr>
            <a:spLocks noGrp="1"/>
          </p:cNvSpPr>
          <p:nvPr>
            <p:ph idx="1"/>
          </p:nvPr>
        </p:nvSpPr>
        <p:spPr/>
        <p:txBody>
          <a:bodyPr>
            <a:normAutofit fontScale="85000" lnSpcReduction="10000"/>
          </a:bodyPr>
          <a:lstStyle/>
          <a:p>
            <a:pPr marL="0" indent="0" algn="just">
              <a:buNone/>
            </a:pPr>
            <a:r>
              <a:rPr lang="en-US" dirty="0"/>
              <a:t>Most of the time, </a:t>
            </a:r>
            <a:r>
              <a:rPr lang="en-US" dirty="0" smtClean="0"/>
              <a:t>you </a:t>
            </a:r>
            <a:r>
              <a:rPr lang="en-US" dirty="0"/>
              <a:t>will probably find that your processor load is not even hitting the 1.0 mark. If you have two or more computers, chances are that at any given time, at least one of them is doing nothing. Unfortunately, when you really do need CPU power - during a C++ compile, or encoding </a:t>
            </a:r>
            <a:r>
              <a:rPr lang="en-US" dirty="0" smtClean="0"/>
              <a:t>some  music </a:t>
            </a:r>
            <a:r>
              <a:rPr lang="en-US" dirty="0"/>
              <a:t>files - you need a lot of it at once. The idea behind clustering is to spread these loads among all available computers, using the resources that are free on other machines. </a:t>
            </a:r>
          </a:p>
          <a:p>
            <a:pPr algn="just"/>
            <a:endParaRPr lang="en-US" dirty="0"/>
          </a:p>
        </p:txBody>
      </p:sp>
    </p:spTree>
    <p:extLst>
      <p:ext uri="{BB962C8B-B14F-4D97-AF65-F5344CB8AC3E}">
        <p14:creationId xmlns:p14="http://schemas.microsoft.com/office/powerpoint/2010/main" val="934408744"/>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Clustering</a:t>
            </a:r>
            <a:endParaRPr lang="en-US" dirty="0"/>
          </a:p>
        </p:txBody>
      </p:sp>
      <p:sp>
        <p:nvSpPr>
          <p:cNvPr id="3" name="Content Placeholder 2"/>
          <p:cNvSpPr>
            <a:spLocks noGrp="1"/>
          </p:cNvSpPr>
          <p:nvPr>
            <p:ph idx="1"/>
          </p:nvPr>
        </p:nvSpPr>
        <p:spPr/>
        <p:txBody>
          <a:bodyPr>
            <a:normAutofit/>
          </a:bodyPr>
          <a:lstStyle/>
          <a:p>
            <a:pPr algn="just"/>
            <a:r>
              <a:rPr lang="en-US" sz="2000" dirty="0"/>
              <a:t>The basic unit of a cluster is a single computer, also called a "node". </a:t>
            </a:r>
            <a:endParaRPr lang="en-US" sz="2000" dirty="0" smtClean="0"/>
          </a:p>
          <a:p>
            <a:pPr algn="just"/>
            <a:r>
              <a:rPr lang="en-US" sz="2000" dirty="0" smtClean="0"/>
              <a:t>Clusters </a:t>
            </a:r>
            <a:r>
              <a:rPr lang="en-US" sz="2000" dirty="0"/>
              <a:t>can grow in size - they "scale" - by adding more machines. </a:t>
            </a:r>
            <a:endParaRPr lang="en-US" sz="2000" dirty="0" smtClean="0"/>
          </a:p>
          <a:p>
            <a:pPr algn="just"/>
            <a:r>
              <a:rPr lang="en-US" sz="2000" dirty="0" smtClean="0"/>
              <a:t>A </a:t>
            </a:r>
            <a:r>
              <a:rPr lang="en-US" sz="2000" dirty="0"/>
              <a:t>cluster as a whole will be more powerful the faster the individual computers and the faster their connection speeds are</a:t>
            </a:r>
            <a:r>
              <a:rPr lang="en-US" sz="2000" dirty="0" smtClean="0"/>
              <a:t>.</a:t>
            </a:r>
          </a:p>
          <a:p>
            <a:r>
              <a:rPr lang="en-US" sz="2000" dirty="0"/>
              <a:t>Clustering is used for parallel processing, load balancing and fault tolerance.</a:t>
            </a:r>
          </a:p>
          <a:p>
            <a:pPr marL="0" indent="0" algn="just">
              <a:buNone/>
            </a:pPr>
            <a:endParaRPr lang="en-US" sz="1400" dirty="0" smtClean="0"/>
          </a:p>
          <a:p>
            <a:pPr marL="0" indent="0" algn="just">
              <a:buNone/>
            </a:pPr>
            <a:endParaRPr lang="en-US" sz="1400" dirty="0"/>
          </a:p>
        </p:txBody>
      </p:sp>
    </p:spTree>
    <p:extLst>
      <p:ext uri="{BB962C8B-B14F-4D97-AF65-F5344CB8AC3E}">
        <p14:creationId xmlns:p14="http://schemas.microsoft.com/office/powerpoint/2010/main" val="142824514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Grid Computing</a:t>
            </a:r>
            <a:endParaRPr lang="en-US" dirty="0"/>
          </a:p>
        </p:txBody>
      </p:sp>
      <p:pic>
        <p:nvPicPr>
          <p:cNvPr id="4" name="Picture 3"/>
          <p:cNvPicPr>
            <a:picLocks noChangeAspect="1"/>
          </p:cNvPicPr>
          <p:nvPr/>
        </p:nvPicPr>
        <p:blipFill rotWithShape="1">
          <a:blip r:embed="rId2"/>
          <a:srcRect l="18115" t="7864" r="10634" b="27610"/>
          <a:stretch/>
        </p:blipFill>
        <p:spPr>
          <a:xfrm>
            <a:off x="3275856" y="1484784"/>
            <a:ext cx="5773134" cy="3925272"/>
          </a:xfrm>
          <a:prstGeom prst="rect">
            <a:avLst/>
          </a:prstGeom>
        </p:spPr>
      </p:pic>
      <p:sp>
        <p:nvSpPr>
          <p:cNvPr id="5" name="TextBox 4"/>
          <p:cNvSpPr txBox="1"/>
          <p:nvPr/>
        </p:nvSpPr>
        <p:spPr>
          <a:xfrm>
            <a:off x="323528" y="2060848"/>
            <a:ext cx="2880320" cy="1631216"/>
          </a:xfrm>
          <a:prstGeom prst="rect">
            <a:avLst/>
          </a:prstGeom>
          <a:noFill/>
        </p:spPr>
        <p:txBody>
          <a:bodyPr wrap="square" rtlCol="0">
            <a:spAutoFit/>
          </a:bodyPr>
          <a:lstStyle/>
          <a:p>
            <a:pPr algn="just"/>
            <a:r>
              <a:rPr lang="en-US" sz="2000" dirty="0"/>
              <a:t>A computer network in which each computer's resources are shared with every other computer in the system. </a:t>
            </a:r>
          </a:p>
        </p:txBody>
      </p:sp>
    </p:spTree>
    <p:extLst>
      <p:ext uri="{BB962C8B-B14F-4D97-AF65-F5344CB8AC3E}">
        <p14:creationId xmlns:p14="http://schemas.microsoft.com/office/powerpoint/2010/main" val="363262175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Grid Computing</a:t>
            </a:r>
            <a:endParaRPr lang="en-US" dirty="0"/>
          </a:p>
        </p:txBody>
      </p:sp>
      <p:sp>
        <p:nvSpPr>
          <p:cNvPr id="3" name="Content Placeholder 2"/>
          <p:cNvSpPr>
            <a:spLocks noGrp="1"/>
          </p:cNvSpPr>
          <p:nvPr>
            <p:ph idx="1"/>
          </p:nvPr>
        </p:nvSpPr>
        <p:spPr/>
        <p:txBody>
          <a:bodyPr/>
          <a:lstStyle/>
          <a:p>
            <a:pPr algn="just"/>
            <a:r>
              <a:rPr lang="en-US" dirty="0"/>
              <a:t>Grid computing systems link computer resources together in a way that lets someone use one computer to access and leverage the collected power of all the computers in the system. To the individual user, it's as if the user's computer has transformed into a supercomputer.</a:t>
            </a:r>
          </a:p>
        </p:txBody>
      </p:sp>
    </p:spTree>
    <p:extLst>
      <p:ext uri="{BB962C8B-B14F-4D97-AF65-F5344CB8AC3E}">
        <p14:creationId xmlns:p14="http://schemas.microsoft.com/office/powerpoint/2010/main" val="306629702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Computing</a:t>
            </a:r>
            <a:endParaRPr lang="en-GB" dirty="0"/>
          </a:p>
        </p:txBody>
      </p:sp>
      <p:sp>
        <p:nvSpPr>
          <p:cNvPr id="3" name="Content Placeholder 2"/>
          <p:cNvSpPr>
            <a:spLocks noGrp="1"/>
          </p:cNvSpPr>
          <p:nvPr>
            <p:ph idx="1"/>
          </p:nvPr>
        </p:nvSpPr>
        <p:spPr/>
        <p:txBody>
          <a:bodyPr>
            <a:normAutofit lnSpcReduction="10000"/>
          </a:bodyPr>
          <a:lstStyle/>
          <a:p>
            <a:r>
              <a:rPr lang="en-GB" dirty="0" smtClean="0"/>
              <a:t>Computing </a:t>
            </a:r>
          </a:p>
          <a:p>
            <a:pPr lvl="2"/>
            <a:r>
              <a:rPr lang="en-GB" dirty="0" smtClean="0">
                <a:solidFill>
                  <a:schemeClr val="tx2">
                    <a:lumMod val="60000"/>
                    <a:lumOff val="40000"/>
                  </a:schemeClr>
                </a:solidFill>
              </a:rPr>
              <a:t>programming</a:t>
            </a:r>
          </a:p>
          <a:p>
            <a:pPr lvl="2"/>
            <a:r>
              <a:rPr lang="en-GB" dirty="0" smtClean="0">
                <a:solidFill>
                  <a:schemeClr val="tx2">
                    <a:lumMod val="60000"/>
                    <a:lumOff val="40000"/>
                  </a:schemeClr>
                </a:solidFill>
              </a:rPr>
              <a:t>processing</a:t>
            </a:r>
          </a:p>
          <a:p>
            <a:pPr lvl="2"/>
            <a:r>
              <a:rPr lang="en-GB" dirty="0" smtClean="0">
                <a:solidFill>
                  <a:schemeClr val="tx2">
                    <a:lumMod val="60000"/>
                    <a:lumOff val="40000"/>
                  </a:schemeClr>
                </a:solidFill>
              </a:rPr>
              <a:t>analysing</a:t>
            </a:r>
          </a:p>
          <a:p>
            <a:pPr lvl="2"/>
            <a:r>
              <a:rPr lang="en-GB" dirty="0" smtClean="0">
                <a:solidFill>
                  <a:schemeClr val="tx2">
                    <a:lumMod val="60000"/>
                    <a:lumOff val="40000"/>
                  </a:schemeClr>
                </a:solidFill>
              </a:rPr>
              <a:t>storing</a:t>
            </a:r>
          </a:p>
          <a:p>
            <a:pPr lvl="2"/>
            <a:r>
              <a:rPr lang="en-GB" dirty="0" smtClean="0">
                <a:solidFill>
                  <a:schemeClr val="tx2">
                    <a:lumMod val="60000"/>
                    <a:lumOff val="40000"/>
                  </a:schemeClr>
                </a:solidFill>
              </a:rPr>
              <a:t>retrieving</a:t>
            </a:r>
          </a:p>
          <a:p>
            <a:r>
              <a:rPr lang="en-GB" dirty="0" smtClean="0"/>
              <a:t>Cloud computing</a:t>
            </a:r>
          </a:p>
          <a:p>
            <a:pPr lvl="2"/>
            <a:r>
              <a:rPr lang="en-GB" dirty="0" smtClean="0">
                <a:solidFill>
                  <a:srgbClr val="558ED5"/>
                </a:solidFill>
              </a:rPr>
              <a:t>delivery of on-demand computing </a:t>
            </a:r>
            <a:r>
              <a:rPr lang="en-GB" dirty="0" smtClean="0">
                <a:solidFill>
                  <a:srgbClr val="558ED5"/>
                </a:solidFill>
              </a:rPr>
              <a:t>resources</a:t>
            </a:r>
          </a:p>
          <a:p>
            <a:pPr lvl="2"/>
            <a:r>
              <a:rPr lang="en-GB" u="sng" dirty="0">
                <a:solidFill>
                  <a:srgbClr val="FFFFFF"/>
                </a:solidFill>
                <a:effectLst>
                  <a:outerShdw blurRad="48768" dist="36576" dir="5400000" rotWithShape="0">
                    <a:srgbClr val="000000"/>
                  </a:outerShdw>
                </a:effectLst>
                <a:hlinkClick r:id="rId3"/>
              </a:rPr>
              <a:t>http://www.youtube.com/watch?v=TTNgV0O_oTg</a:t>
            </a:r>
          </a:p>
          <a:p>
            <a:pPr lvl="2"/>
            <a:endParaRPr lang="en-GB" dirty="0" smtClean="0">
              <a:solidFill>
                <a:srgbClr val="558ED5"/>
              </a:solidFill>
            </a:endParaRPr>
          </a:p>
          <a:p>
            <a:endParaRPr lang="en-GB" dirty="0" smtClean="0"/>
          </a:p>
          <a:p>
            <a:endParaRPr lang="en-GB" dirty="0"/>
          </a:p>
        </p:txBody>
      </p:sp>
    </p:spTree>
    <p:extLst>
      <p:ext uri="{BB962C8B-B14F-4D97-AF65-F5344CB8AC3E}">
        <p14:creationId xmlns:p14="http://schemas.microsoft.com/office/powerpoint/2010/main" val="422838942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NIST Definition</a:t>
            </a:r>
            <a:endParaRPr lang="en-US" dirty="0"/>
          </a:p>
        </p:txBody>
      </p:sp>
      <p:sp>
        <p:nvSpPr>
          <p:cNvPr id="3" name="Content Placeholder 2"/>
          <p:cNvSpPr>
            <a:spLocks noGrp="1"/>
          </p:cNvSpPr>
          <p:nvPr>
            <p:ph idx="1"/>
          </p:nvPr>
        </p:nvSpPr>
        <p:spPr/>
        <p:txBody>
          <a:bodyPr>
            <a:normAutofit/>
          </a:bodyPr>
          <a:lstStyle/>
          <a:p>
            <a:pPr marL="0" indent="0" algn="just">
              <a:buNone/>
            </a:pPr>
            <a:endParaRPr lang="en-US" sz="2000" b="1" i="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a:p>
            <a:pPr marL="0" indent="0" algn="just">
              <a:buNone/>
            </a:pPr>
            <a:r>
              <a:rPr lang="en-US" sz="2000" b="1" i="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“Cloud computing is a model for enabling ubiquitous, convenient, on-demand network access to a shared pool of configurable computing resources that can be rapidly provisioned and released with minimal management effort or service interaction. This cloud model is composed of five essential characteristics, three service models, four deployment models”</a:t>
            </a:r>
            <a:endParaRPr lang="en-US" sz="2000" b="1" i="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Tree>
    <p:extLst>
      <p:ext uri="{BB962C8B-B14F-4D97-AF65-F5344CB8AC3E}">
        <p14:creationId xmlns:p14="http://schemas.microsoft.com/office/powerpoint/2010/main" val="3961500418"/>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Resources</a:t>
            </a:r>
            <a:endParaRPr lang="en-US" dirty="0"/>
          </a:p>
        </p:txBody>
      </p:sp>
      <p:sp>
        <p:nvSpPr>
          <p:cNvPr id="3" name="Content Placeholder 2"/>
          <p:cNvSpPr>
            <a:spLocks noGrp="1"/>
          </p:cNvSpPr>
          <p:nvPr>
            <p:ph idx="1"/>
          </p:nvPr>
        </p:nvSpPr>
        <p:spPr/>
        <p:txBody>
          <a:bodyPr/>
          <a:lstStyle/>
          <a:p>
            <a:r>
              <a:rPr lang="en-US" dirty="0" smtClean="0"/>
              <a:t>physical server</a:t>
            </a:r>
          </a:p>
          <a:p>
            <a:r>
              <a:rPr lang="en-US" dirty="0" smtClean="0"/>
              <a:t>virtual server</a:t>
            </a:r>
          </a:p>
          <a:p>
            <a:r>
              <a:rPr lang="en-US" dirty="0" smtClean="0"/>
              <a:t>software program</a:t>
            </a:r>
          </a:p>
          <a:p>
            <a:r>
              <a:rPr lang="en-US" dirty="0" smtClean="0"/>
              <a:t>service</a:t>
            </a:r>
          </a:p>
          <a:p>
            <a:r>
              <a:rPr lang="en-US" dirty="0" smtClean="0"/>
              <a:t>storage device</a:t>
            </a:r>
          </a:p>
          <a:p>
            <a:r>
              <a:rPr lang="en-US" dirty="0" smtClean="0"/>
              <a:t>network device</a:t>
            </a:r>
          </a:p>
          <a:p>
            <a:pPr marL="0" indent="0">
              <a:buNone/>
            </a:pPr>
            <a:endParaRPr lang="en-US" dirty="0"/>
          </a:p>
        </p:txBody>
      </p:sp>
    </p:spTree>
    <p:extLst>
      <p:ext uri="{BB962C8B-B14F-4D97-AF65-F5344CB8AC3E}">
        <p14:creationId xmlns:p14="http://schemas.microsoft.com/office/powerpoint/2010/main" val="341283211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Roles</a:t>
            </a:r>
            <a:endParaRPr lang="en-US" dirty="0"/>
          </a:p>
        </p:txBody>
      </p:sp>
      <p:sp>
        <p:nvSpPr>
          <p:cNvPr id="3" name="Content Placeholder 2"/>
          <p:cNvSpPr>
            <a:spLocks noGrp="1"/>
          </p:cNvSpPr>
          <p:nvPr>
            <p:ph idx="1"/>
          </p:nvPr>
        </p:nvSpPr>
        <p:spPr/>
        <p:txBody>
          <a:bodyPr>
            <a:normAutofit/>
          </a:bodyPr>
          <a:lstStyle/>
          <a:p>
            <a:r>
              <a:rPr lang="en-GB" dirty="0"/>
              <a:t>Cloud Provider </a:t>
            </a:r>
          </a:p>
          <a:p>
            <a:pPr lvl="1"/>
            <a:r>
              <a:rPr lang="en-GB" sz="2000" dirty="0">
                <a:solidFill>
                  <a:srgbClr val="558ED5"/>
                </a:solidFill>
              </a:rPr>
              <a:t>Organisation that provides the cloud-based IT resources</a:t>
            </a:r>
          </a:p>
          <a:p>
            <a:pPr lvl="1"/>
            <a:r>
              <a:rPr lang="en-GB" sz="2000" dirty="0">
                <a:solidFill>
                  <a:srgbClr val="558ED5"/>
                </a:solidFill>
              </a:rPr>
              <a:t>Responsible for management and administration of IT resources</a:t>
            </a:r>
          </a:p>
          <a:p>
            <a:pPr lvl="1"/>
            <a:r>
              <a:rPr lang="en-GB" sz="2000" dirty="0">
                <a:solidFill>
                  <a:srgbClr val="558ED5"/>
                </a:solidFill>
              </a:rPr>
              <a:t>Normally own the resources and lease out to consumers.</a:t>
            </a:r>
          </a:p>
          <a:p>
            <a:r>
              <a:rPr lang="en-GB" dirty="0"/>
              <a:t>Cloud Consumer</a:t>
            </a:r>
          </a:p>
          <a:p>
            <a:pPr lvl="1"/>
            <a:r>
              <a:rPr lang="en-GB" sz="2000" dirty="0">
                <a:solidFill>
                  <a:srgbClr val="558ED5"/>
                </a:solidFill>
              </a:rPr>
              <a:t>Organisation or human that has a contract/arrangement with a providers to use their IT resources </a:t>
            </a:r>
          </a:p>
          <a:p>
            <a:endParaRPr lang="en-US" dirty="0"/>
          </a:p>
        </p:txBody>
      </p:sp>
    </p:spTree>
    <p:extLst>
      <p:ext uri="{BB962C8B-B14F-4D97-AF65-F5344CB8AC3E}">
        <p14:creationId xmlns:p14="http://schemas.microsoft.com/office/powerpoint/2010/main" val="293958790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Roles</a:t>
            </a:r>
            <a:endParaRPr lang="en-US" dirty="0"/>
          </a:p>
        </p:txBody>
      </p:sp>
      <p:sp>
        <p:nvSpPr>
          <p:cNvPr id="3" name="Content Placeholder 2"/>
          <p:cNvSpPr>
            <a:spLocks noGrp="1"/>
          </p:cNvSpPr>
          <p:nvPr>
            <p:ph idx="1"/>
          </p:nvPr>
        </p:nvSpPr>
        <p:spPr/>
        <p:txBody>
          <a:bodyPr>
            <a:normAutofit/>
          </a:bodyPr>
          <a:lstStyle/>
          <a:p>
            <a:r>
              <a:rPr lang="en-GB" dirty="0"/>
              <a:t>Cloud Service Owner </a:t>
            </a:r>
          </a:p>
          <a:p>
            <a:pPr lvl="1"/>
            <a:r>
              <a:rPr lang="en-GB" sz="2200" dirty="0">
                <a:solidFill>
                  <a:srgbClr val="558ED5"/>
                </a:solidFill>
              </a:rPr>
              <a:t>Person or organisation that legally owns the cloud service. </a:t>
            </a:r>
          </a:p>
          <a:p>
            <a:pPr lvl="1"/>
            <a:r>
              <a:rPr lang="en-GB" sz="2200" dirty="0">
                <a:solidFill>
                  <a:srgbClr val="558ED5"/>
                </a:solidFill>
              </a:rPr>
              <a:t>A consumer could host their service on a providers cloud</a:t>
            </a:r>
          </a:p>
          <a:p>
            <a:r>
              <a:rPr lang="en-GB" dirty="0"/>
              <a:t>Cloud Resource Administrator</a:t>
            </a:r>
          </a:p>
          <a:p>
            <a:pPr lvl="1"/>
            <a:r>
              <a:rPr lang="en-GB" sz="2000" dirty="0">
                <a:solidFill>
                  <a:srgbClr val="558ED5"/>
                </a:solidFill>
              </a:rPr>
              <a:t>Can belong to both provider and consumer</a:t>
            </a:r>
          </a:p>
          <a:p>
            <a:pPr lvl="1"/>
            <a:r>
              <a:rPr lang="en-GB" sz="2000" dirty="0">
                <a:solidFill>
                  <a:srgbClr val="558ED5"/>
                </a:solidFill>
              </a:rPr>
              <a:t>Responsible for administration of cloud based IT resources in use</a:t>
            </a:r>
          </a:p>
          <a:p>
            <a:endParaRPr lang="en-US" dirty="0"/>
          </a:p>
        </p:txBody>
      </p:sp>
    </p:spTree>
    <p:extLst>
      <p:ext uri="{BB962C8B-B14F-4D97-AF65-F5344CB8AC3E}">
        <p14:creationId xmlns:p14="http://schemas.microsoft.com/office/powerpoint/2010/main" val="1995553694"/>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Roles</a:t>
            </a:r>
            <a:endParaRPr lang="en-US" dirty="0"/>
          </a:p>
        </p:txBody>
      </p:sp>
      <p:sp>
        <p:nvSpPr>
          <p:cNvPr id="3" name="Content Placeholder 2"/>
          <p:cNvSpPr>
            <a:spLocks noGrp="1"/>
          </p:cNvSpPr>
          <p:nvPr>
            <p:ph idx="1"/>
          </p:nvPr>
        </p:nvSpPr>
        <p:spPr/>
        <p:txBody>
          <a:bodyPr>
            <a:normAutofit fontScale="92500" lnSpcReduction="10000"/>
          </a:bodyPr>
          <a:lstStyle/>
          <a:p>
            <a:r>
              <a:rPr lang="en-GB" dirty="0"/>
              <a:t>Cloud Auditor </a:t>
            </a:r>
          </a:p>
          <a:p>
            <a:pPr lvl="1"/>
            <a:r>
              <a:rPr lang="en-GB" sz="2400" dirty="0">
                <a:solidFill>
                  <a:srgbClr val="558ED5"/>
                </a:solidFill>
              </a:rPr>
              <a:t>Independent assessment of cloud environments.</a:t>
            </a:r>
          </a:p>
          <a:p>
            <a:pPr lvl="1"/>
            <a:r>
              <a:rPr lang="en-GB" sz="2400" dirty="0">
                <a:solidFill>
                  <a:srgbClr val="558ED5"/>
                </a:solidFill>
              </a:rPr>
              <a:t>Evaluates security, privacy and performance. </a:t>
            </a:r>
          </a:p>
          <a:p>
            <a:r>
              <a:rPr lang="en-GB" dirty="0"/>
              <a:t>Cloud Broker</a:t>
            </a:r>
          </a:p>
          <a:p>
            <a:pPr lvl="1"/>
            <a:r>
              <a:rPr lang="en-GB" sz="2200" dirty="0">
                <a:solidFill>
                  <a:srgbClr val="558ED5"/>
                </a:solidFill>
              </a:rPr>
              <a:t>Managing and negotiating the contract between the provider or consumer</a:t>
            </a:r>
          </a:p>
          <a:p>
            <a:pPr lvl="1"/>
            <a:r>
              <a:rPr lang="en-GB" sz="2200" dirty="0">
                <a:solidFill>
                  <a:srgbClr val="558ED5"/>
                </a:solidFill>
              </a:rPr>
              <a:t>Can be third part</a:t>
            </a:r>
          </a:p>
          <a:p>
            <a:r>
              <a:rPr lang="en-GB" dirty="0"/>
              <a:t>Cloud Carrier</a:t>
            </a:r>
          </a:p>
          <a:p>
            <a:pPr lvl="1"/>
            <a:r>
              <a:rPr lang="en-GB" sz="2200" dirty="0">
                <a:solidFill>
                  <a:srgbClr val="558ED5"/>
                </a:solidFill>
              </a:rPr>
              <a:t>The role of connecting provider and consumer</a:t>
            </a:r>
          </a:p>
          <a:p>
            <a:pPr lvl="1"/>
            <a:r>
              <a:rPr lang="en-GB" sz="2200" dirty="0" smtClean="0">
                <a:solidFill>
                  <a:srgbClr val="558ED5"/>
                </a:solidFill>
              </a:rPr>
              <a:t>Usually </a:t>
            </a:r>
            <a:r>
              <a:rPr lang="en-GB" sz="2200" dirty="0">
                <a:solidFill>
                  <a:srgbClr val="558ED5"/>
                </a:solidFill>
              </a:rPr>
              <a:t>ISPs</a:t>
            </a:r>
          </a:p>
          <a:p>
            <a:endParaRPr lang="en-US" dirty="0"/>
          </a:p>
        </p:txBody>
      </p:sp>
    </p:spTree>
    <p:extLst>
      <p:ext uri="{BB962C8B-B14F-4D97-AF65-F5344CB8AC3E}">
        <p14:creationId xmlns:p14="http://schemas.microsoft.com/office/powerpoint/2010/main" val="186770827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asted-image.tif"/>
          <p:cNvPicPr/>
          <p:nvPr/>
        </p:nvPicPr>
        <p:blipFill>
          <a:blip r:embed="rId2">
            <a:extLst/>
          </a:blip>
          <a:srcRect/>
          <a:stretch>
            <a:fillRect/>
          </a:stretch>
        </p:blipFill>
        <p:spPr>
          <a:xfrm>
            <a:off x="0" y="9181"/>
            <a:ext cx="9144000" cy="5940099"/>
          </a:xfrm>
          <a:prstGeom prst="rect">
            <a:avLst/>
          </a:prstGeom>
          <a:ln w="12700">
            <a:solidFill>
              <a:srgbClr val="1F497D"/>
            </a:solidFill>
            <a:miter lim="400000"/>
          </a:ln>
        </p:spPr>
      </p:pic>
    </p:spTree>
    <p:extLst>
      <p:ext uri="{BB962C8B-B14F-4D97-AF65-F5344CB8AC3E}">
        <p14:creationId xmlns:p14="http://schemas.microsoft.com/office/powerpoint/2010/main" val="338037105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9153097" cy="5733256"/>
          </a:xfrm>
          <a:prstGeom prst="rect">
            <a:avLst/>
          </a:prstGeom>
          <a:ln>
            <a:solidFill>
              <a:schemeClr val="tx2"/>
            </a:solidFill>
          </a:ln>
        </p:spPr>
      </p:pic>
      <p:sp>
        <p:nvSpPr>
          <p:cNvPr id="3" name="Cloud Callout 2"/>
          <p:cNvSpPr/>
          <p:nvPr/>
        </p:nvSpPr>
        <p:spPr>
          <a:xfrm>
            <a:off x="3347864" y="260648"/>
            <a:ext cx="1152128" cy="288032"/>
          </a:xfrm>
          <a:prstGeom prst="cloudCallout">
            <a:avLst>
              <a:gd name="adj1" fmla="val 59447"/>
              <a:gd name="adj2" fmla="val 143983"/>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00" dirty="0" smtClean="0"/>
              <a:t>data </a:t>
            </a:r>
            <a:r>
              <a:rPr lang="en-US" sz="1000" dirty="0" err="1" smtClean="0"/>
              <a:t>centres</a:t>
            </a:r>
            <a:endParaRPr lang="en-US" sz="1000" dirty="0"/>
          </a:p>
        </p:txBody>
      </p:sp>
    </p:spTree>
    <p:extLst>
      <p:ext uri="{BB962C8B-B14F-4D97-AF65-F5344CB8AC3E}">
        <p14:creationId xmlns:p14="http://schemas.microsoft.com/office/powerpoint/2010/main" val="419709620"/>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purl.org/dc/terms/"/>
    <ds:schemaRef ds:uri="303dbf9b-b85b-46a0-94f1-894078c07ecd"/>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37565</TotalTime>
  <Words>882</Words>
  <Application>Microsoft Macintosh PowerPoint</Application>
  <PresentationFormat>On-screen Show (4:3)</PresentationFormat>
  <Paragraphs>120</Paragraphs>
  <Slides>18</Slides>
  <Notes>7</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CLOUD COMPUTING TECHNOLOGIES</vt:lpstr>
      <vt:lpstr>Today’s discussion</vt:lpstr>
      <vt:lpstr>Learning outcomes</vt:lpstr>
      <vt:lpstr>Assessment</vt:lpstr>
      <vt:lpstr>History</vt:lpstr>
      <vt:lpstr>Contributing areas</vt:lpstr>
      <vt:lpstr>Clustering</vt:lpstr>
      <vt:lpstr>Clustering</vt:lpstr>
      <vt:lpstr>Grid Computing</vt:lpstr>
      <vt:lpstr>Grid Computing</vt:lpstr>
      <vt:lpstr>Cloud Computing</vt:lpstr>
      <vt:lpstr>NIST Definition</vt:lpstr>
      <vt:lpstr>Resources</vt:lpstr>
      <vt:lpstr>Roles</vt:lpstr>
      <vt:lpstr>Roles</vt:lpstr>
      <vt:lpstr>Roles</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MY LAPTOP</cp:lastModifiedBy>
  <cp:revision>31</cp:revision>
  <dcterms:created xsi:type="dcterms:W3CDTF">2015-04-14T15:21:28Z</dcterms:created>
  <dcterms:modified xsi:type="dcterms:W3CDTF">2016-10-18T19:20:35Z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