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handoutMasterIdLst>
    <p:handoutMasterId r:id="rId40"/>
  </p:handoutMasterIdLst>
  <p:sldIdLst>
    <p:sldId id="304" r:id="rId3"/>
    <p:sldId id="310" r:id="rId4"/>
    <p:sldId id="311" r:id="rId5"/>
    <p:sldId id="342" r:id="rId6"/>
    <p:sldId id="343" r:id="rId7"/>
    <p:sldId id="318" r:id="rId8"/>
    <p:sldId id="285" r:id="rId9"/>
    <p:sldId id="286" r:id="rId10"/>
    <p:sldId id="322" r:id="rId11"/>
    <p:sldId id="308" r:id="rId12"/>
    <p:sldId id="287" r:id="rId13"/>
    <p:sldId id="288" r:id="rId14"/>
    <p:sldId id="320" r:id="rId15"/>
    <p:sldId id="323" r:id="rId16"/>
    <p:sldId id="289" r:id="rId17"/>
    <p:sldId id="290" r:id="rId18"/>
    <p:sldId id="291" r:id="rId19"/>
    <p:sldId id="293" r:id="rId20"/>
    <p:sldId id="325" r:id="rId21"/>
    <p:sldId id="295" r:id="rId22"/>
    <p:sldId id="298" r:id="rId23"/>
    <p:sldId id="329" r:id="rId24"/>
    <p:sldId id="297" r:id="rId25"/>
    <p:sldId id="299" r:id="rId26"/>
    <p:sldId id="300" r:id="rId27"/>
    <p:sldId id="339" r:id="rId28"/>
    <p:sldId id="327" r:id="rId29"/>
    <p:sldId id="331" r:id="rId30"/>
    <p:sldId id="332" r:id="rId31"/>
    <p:sldId id="333" r:id="rId32"/>
    <p:sldId id="335" r:id="rId33"/>
    <p:sldId id="337" r:id="rId34"/>
    <p:sldId id="301" r:id="rId35"/>
    <p:sldId id="341" r:id="rId36"/>
    <p:sldId id="315" r:id="rId37"/>
    <p:sldId id="317"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77957" autoAdjust="0"/>
  </p:normalViewPr>
  <p:slideViewPr>
    <p:cSldViewPr>
      <p:cViewPr varScale="1">
        <p:scale>
          <a:sx n="87" d="100"/>
          <a:sy n="87" d="100"/>
        </p:scale>
        <p:origin x="2202"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520EB9BD-5B8D-4F2F-BF9B-B08176F3F402}" type="datetimeFigureOut">
              <a:rPr lang="en-US" smtClean="0"/>
              <a:t>2/12/2018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00C424F-2710-4393-BEDC-DA1F44B62014}" type="slidenum">
              <a:rPr lang="en-GB" smtClean="0"/>
              <a:t>‹#›</a:t>
            </a:fld>
            <a:endParaRPr lang="en-GB"/>
          </a:p>
        </p:txBody>
      </p:sp>
    </p:spTree>
    <p:extLst>
      <p:ext uri="{BB962C8B-B14F-4D97-AF65-F5344CB8AC3E}">
        <p14:creationId xmlns:p14="http://schemas.microsoft.com/office/powerpoint/2010/main" val="17642597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4F234F5-2757-474F-AD3E-8A23A27B4DE4}" type="datetimeFigureOut">
              <a:rPr lang="en-US" smtClean="0"/>
              <a:pPr/>
              <a:t>2/12/2018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FDADA57-9023-43F1-A3CF-2B42FD2437CF}" type="slidenum">
              <a:rPr lang="en-GB" smtClean="0"/>
              <a:pPr/>
              <a:t>‹#›</a:t>
            </a:fld>
            <a:endParaRPr lang="en-GB"/>
          </a:p>
        </p:txBody>
      </p:sp>
    </p:spTree>
    <p:extLst>
      <p:ext uri="{BB962C8B-B14F-4D97-AF65-F5344CB8AC3E}">
        <p14:creationId xmlns:p14="http://schemas.microsoft.com/office/powerpoint/2010/main" val="4272181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4C4C0BB-712E-40BA-BBFB-325B89170209}" type="slidenum">
              <a:rPr lang="en-GB" smtClean="0"/>
              <a:pPr/>
              <a:t>1</a:t>
            </a:fld>
            <a:endParaRPr lang="en-GB" dirty="0"/>
          </a:p>
        </p:txBody>
      </p:sp>
    </p:spTree>
    <p:extLst>
      <p:ext uri="{BB962C8B-B14F-4D97-AF65-F5344CB8AC3E}">
        <p14:creationId xmlns:p14="http://schemas.microsoft.com/office/powerpoint/2010/main" val="3758230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2</a:t>
            </a:fld>
            <a:endParaRPr lang="en-GB"/>
          </a:p>
        </p:txBody>
      </p:sp>
    </p:spTree>
    <p:extLst>
      <p:ext uri="{BB962C8B-B14F-4D97-AF65-F5344CB8AC3E}">
        <p14:creationId xmlns:p14="http://schemas.microsoft.com/office/powerpoint/2010/main" val="1851580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DADA57-9023-43F1-A3CF-2B42FD2437CF}" type="slidenum">
              <a:rPr lang="en-GB" smtClean="0"/>
              <a:pPr/>
              <a:t>3</a:t>
            </a:fld>
            <a:endParaRPr lang="en-GB"/>
          </a:p>
        </p:txBody>
      </p:sp>
    </p:spTree>
    <p:extLst>
      <p:ext uri="{BB962C8B-B14F-4D97-AF65-F5344CB8AC3E}">
        <p14:creationId xmlns:p14="http://schemas.microsoft.com/office/powerpoint/2010/main" val="1793887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4</a:t>
            </a:fld>
            <a:endParaRPr lang="en-GB"/>
          </a:p>
        </p:txBody>
      </p:sp>
    </p:spTree>
    <p:extLst>
      <p:ext uri="{BB962C8B-B14F-4D97-AF65-F5344CB8AC3E}">
        <p14:creationId xmlns:p14="http://schemas.microsoft.com/office/powerpoint/2010/main" val="42724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5</a:t>
            </a:fld>
            <a:endParaRPr lang="en-GB"/>
          </a:p>
        </p:txBody>
      </p:sp>
    </p:spTree>
    <p:extLst>
      <p:ext uri="{BB962C8B-B14F-4D97-AF65-F5344CB8AC3E}">
        <p14:creationId xmlns:p14="http://schemas.microsoft.com/office/powerpoint/2010/main" val="371710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6</a:t>
            </a:fld>
            <a:endParaRPr lang="en-GB"/>
          </a:p>
        </p:txBody>
      </p:sp>
    </p:spTree>
    <p:extLst>
      <p:ext uri="{BB962C8B-B14F-4D97-AF65-F5344CB8AC3E}">
        <p14:creationId xmlns:p14="http://schemas.microsoft.com/office/powerpoint/2010/main" val="427248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2FA4CA-CB8E-4A80-A84C-29A1282967B0}" type="slidenum">
              <a:rPr lang="en-GB"/>
              <a:pPr/>
              <a:t>7</a:t>
            </a:fld>
            <a:endParaRPr lang="en-GB"/>
          </a:p>
        </p:txBody>
      </p:sp>
      <p:sp>
        <p:nvSpPr>
          <p:cNvPr id="82946"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82947"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We don’t work or operate in a vacuum – the way we work and behave is shaped, directed and moderated by the culture of the organisation to which we below.</a:t>
            </a:r>
          </a:p>
          <a:p>
            <a:endParaRPr lang="en-GB" dirty="0" smtClean="0"/>
          </a:p>
          <a:p>
            <a:r>
              <a:rPr lang="en-GB" dirty="0" smtClean="0"/>
              <a:t>Organisations are a bit like mini-societies </a:t>
            </a:r>
            <a:endParaRPr lang="en-US" dirty="0"/>
          </a:p>
        </p:txBody>
      </p:sp>
    </p:spTree>
    <p:extLst>
      <p:ext uri="{BB962C8B-B14F-4D97-AF65-F5344CB8AC3E}">
        <p14:creationId xmlns:p14="http://schemas.microsoft.com/office/powerpoint/2010/main" val="443854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simple statement by management guru Charles Handy encapsulates the topic – it says simply that’s the way we do things around</a:t>
            </a:r>
            <a:r>
              <a:rPr lang="en-GB" baseline="0" dirty="0" smtClean="0"/>
              <a:t> here.    It’s what’s typical of the organisation; habits, attitudes, what </a:t>
            </a:r>
            <a:r>
              <a:rPr lang="en-GB" baseline="0" dirty="0" err="1" smtClean="0"/>
              <a:t>Drennan</a:t>
            </a:r>
            <a:r>
              <a:rPr lang="en-GB" baseline="0" dirty="0" smtClean="0"/>
              <a:t> called the “grown up pattern of accepted behaviour” (</a:t>
            </a:r>
            <a:r>
              <a:rPr lang="en-GB" baseline="0" dirty="0" err="1" smtClean="0"/>
              <a:t>Drennan</a:t>
            </a:r>
            <a:r>
              <a:rPr lang="en-GB" baseline="0" dirty="0" smtClean="0"/>
              <a:t>, 1992:3)   what’s acceptable and what’s not</a:t>
            </a:r>
          </a:p>
          <a:p>
            <a:endParaRPr lang="en-GB" baseline="0" dirty="0" smtClean="0"/>
          </a:p>
          <a:p>
            <a:r>
              <a:rPr lang="en-GB" baseline="0" dirty="0" smtClean="0"/>
              <a:t>Therefore we could infer that Culture shapes Behaviour </a:t>
            </a:r>
          </a:p>
          <a:p>
            <a:endParaRPr lang="en-GB" baseline="0" dirty="0" smtClean="0"/>
          </a:p>
          <a:p>
            <a:r>
              <a:rPr lang="en-GB" baseline="0" dirty="0" smtClean="0"/>
              <a:t>This suggests:</a:t>
            </a:r>
          </a:p>
          <a:p>
            <a:endParaRPr lang="en-GB" baseline="0" dirty="0" smtClean="0"/>
          </a:p>
          <a:p>
            <a:r>
              <a:rPr lang="en-GB" baseline="0" dirty="0" smtClean="0"/>
              <a:t>There is a right and a wrong way</a:t>
            </a:r>
          </a:p>
          <a:p>
            <a:r>
              <a:rPr lang="en-GB" baseline="0" dirty="0" smtClean="0"/>
              <a:t>Some things are acceptable, other things are not acceptable </a:t>
            </a:r>
          </a:p>
          <a:p>
            <a:r>
              <a:rPr lang="en-GB" baseline="0" dirty="0" smtClean="0"/>
              <a:t>Some behaviour should be encouraged, some discouraged</a:t>
            </a:r>
          </a:p>
          <a:p>
            <a:endParaRPr lang="en-GB" baseline="0" dirty="0" smtClean="0"/>
          </a:p>
          <a:p>
            <a:r>
              <a:rPr lang="en-GB" baseline="0" dirty="0" smtClean="0"/>
              <a:t>Are we friendly or aggressive</a:t>
            </a:r>
          </a:p>
          <a:p>
            <a:r>
              <a:rPr lang="en-GB" baseline="0" dirty="0" smtClean="0"/>
              <a:t>Proactive or passive</a:t>
            </a:r>
          </a:p>
          <a:p>
            <a:r>
              <a:rPr lang="en-GB" baseline="0" dirty="0" smtClean="0"/>
              <a:t>Concerned or not bothered</a:t>
            </a:r>
          </a:p>
          <a:p>
            <a:r>
              <a:rPr lang="en-GB" baseline="0" dirty="0" err="1" smtClean="0"/>
              <a:t>Teamworkers</a:t>
            </a:r>
            <a:r>
              <a:rPr lang="en-GB" baseline="0" dirty="0" smtClean="0"/>
              <a:t> or solo players</a:t>
            </a:r>
          </a:p>
          <a:p>
            <a:r>
              <a:rPr lang="en-GB" baseline="0" dirty="0" smtClean="0"/>
              <a:t>Rule followers or rule breakers </a:t>
            </a:r>
          </a:p>
          <a:p>
            <a:endParaRPr lang="en-GB" baseline="0" dirty="0" smtClean="0"/>
          </a:p>
          <a:p>
            <a:r>
              <a:rPr lang="en-GB" baseline="0" dirty="0" smtClean="0"/>
              <a:t>Organisational culture shapes organisational behaviour  </a:t>
            </a:r>
          </a:p>
          <a:p>
            <a:endParaRPr lang="en-US" dirty="0"/>
          </a:p>
        </p:txBody>
      </p:sp>
      <p:sp>
        <p:nvSpPr>
          <p:cNvPr id="4" name="Slide Number Placeholder 3"/>
          <p:cNvSpPr>
            <a:spLocks noGrp="1"/>
          </p:cNvSpPr>
          <p:nvPr>
            <p:ph type="sldNum" sz="quarter" idx="10"/>
          </p:nvPr>
        </p:nvSpPr>
        <p:spPr/>
        <p:txBody>
          <a:bodyPr/>
          <a:lstStyle/>
          <a:p>
            <a:fld id="{E03092AC-5D3D-4BA0-8B2B-280D177AB257}" type="slidenum">
              <a:rPr lang="en-GB" smtClean="0"/>
              <a:pPr/>
              <a:t>8</a:t>
            </a:fld>
            <a:endParaRPr lang="en-GB"/>
          </a:p>
        </p:txBody>
      </p:sp>
    </p:spTree>
    <p:extLst>
      <p:ext uri="{BB962C8B-B14F-4D97-AF65-F5344CB8AC3E}">
        <p14:creationId xmlns:p14="http://schemas.microsoft.com/office/powerpoint/2010/main" val="5667837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9</a:t>
            </a:fld>
            <a:endParaRPr lang="en-GB">
              <a:solidFill>
                <a:prstClr val="black"/>
              </a:solidFill>
            </a:endParaRPr>
          </a:p>
        </p:txBody>
      </p:sp>
    </p:spTree>
    <p:extLst>
      <p:ext uri="{BB962C8B-B14F-4D97-AF65-F5344CB8AC3E}">
        <p14:creationId xmlns:p14="http://schemas.microsoft.com/office/powerpoint/2010/main" val="36239077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7CE5E30B-3F9D-4CF5-880D-B3BD6E3BE310}" type="slidenum">
              <a:rPr lang="en-US"/>
              <a:pPr/>
              <a:t>10</a:t>
            </a:fld>
            <a:endParaRPr 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xfrm>
            <a:off x="679768" y="4715153"/>
            <a:ext cx="5438140" cy="4466987"/>
          </a:xfrm>
          <a:noFill/>
          <a:ln/>
        </p:spPr>
        <p:txBody>
          <a:bodyPr/>
          <a:lstStyle/>
          <a:p>
            <a:pPr eaLnBrk="1" hangingPunct="1"/>
            <a:endParaRPr lang="en-AU" smtClean="0"/>
          </a:p>
        </p:txBody>
      </p:sp>
    </p:spTree>
    <p:extLst>
      <p:ext uri="{BB962C8B-B14F-4D97-AF65-F5344CB8AC3E}">
        <p14:creationId xmlns:p14="http://schemas.microsoft.com/office/powerpoint/2010/main" val="1432762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People</a:t>
            </a:r>
            <a:r>
              <a:rPr lang="en-GB" baseline="0" dirty="0" smtClean="0"/>
              <a:t> learn to play by the rules if they accept the culture, making the task of managing them more straightforward – they start to ‘get’ what the organisation’s all about and is trying to do and support its delivery.  </a:t>
            </a:r>
          </a:p>
          <a:p>
            <a:endParaRPr lang="en-GB" baseline="0" dirty="0" smtClean="0"/>
          </a:p>
          <a:p>
            <a:r>
              <a:rPr lang="en-GB" baseline="0" dirty="0" smtClean="0"/>
              <a:t>It could be argued.......therefore that culture is a device for management control ?  Positive or negative thing?  It depends.....</a:t>
            </a:r>
            <a:endParaRPr lang="en-US" dirty="0"/>
          </a:p>
        </p:txBody>
      </p:sp>
      <p:sp>
        <p:nvSpPr>
          <p:cNvPr id="4" name="Slide Number Placeholder 3"/>
          <p:cNvSpPr>
            <a:spLocks noGrp="1"/>
          </p:cNvSpPr>
          <p:nvPr>
            <p:ph type="sldNum" sz="quarter" idx="10"/>
          </p:nvPr>
        </p:nvSpPr>
        <p:spPr/>
        <p:txBody>
          <a:bodyPr/>
          <a:lstStyle/>
          <a:p>
            <a:fld id="{E03092AC-5D3D-4BA0-8B2B-280D177AB257}" type="slidenum">
              <a:rPr lang="en-GB" smtClean="0"/>
              <a:pPr/>
              <a:t>11</a:t>
            </a:fld>
            <a:endParaRPr lang="en-GB"/>
          </a:p>
        </p:txBody>
      </p:sp>
    </p:spTree>
    <p:extLst>
      <p:ext uri="{BB962C8B-B14F-4D97-AF65-F5344CB8AC3E}">
        <p14:creationId xmlns:p14="http://schemas.microsoft.com/office/powerpoint/2010/main" val="2788703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Changing culture is</a:t>
            </a:r>
            <a:r>
              <a:rPr lang="en-GB" baseline="0" dirty="0" smtClean="0"/>
              <a:t> tricky and difficult but sometimes necessary to make big changes to an organisation which may be in decline or failing-  remember all this stuff is about improving organisational efficiency and performance.  </a:t>
            </a:r>
            <a:endParaRPr lang="en-US" dirty="0"/>
          </a:p>
        </p:txBody>
      </p:sp>
      <p:sp>
        <p:nvSpPr>
          <p:cNvPr id="4" name="Slide Number Placeholder 3"/>
          <p:cNvSpPr>
            <a:spLocks noGrp="1"/>
          </p:cNvSpPr>
          <p:nvPr>
            <p:ph type="sldNum" sz="quarter" idx="10"/>
          </p:nvPr>
        </p:nvSpPr>
        <p:spPr/>
        <p:txBody>
          <a:bodyPr/>
          <a:lstStyle/>
          <a:p>
            <a:fld id="{E03092AC-5D3D-4BA0-8B2B-280D177AB257}" type="slidenum">
              <a:rPr lang="en-GB" smtClean="0"/>
              <a:pPr/>
              <a:t>12</a:t>
            </a:fld>
            <a:endParaRPr lang="en-GB"/>
          </a:p>
        </p:txBody>
      </p:sp>
    </p:spTree>
    <p:extLst>
      <p:ext uri="{BB962C8B-B14F-4D97-AF65-F5344CB8AC3E}">
        <p14:creationId xmlns:p14="http://schemas.microsoft.com/office/powerpoint/2010/main" val="3731120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16091184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10782613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082660-E5DC-42AA-B2C4-B95F3DA20F9A}" type="slidenum">
              <a:rPr lang="en-GB"/>
              <a:pPr/>
              <a:t>15</a:t>
            </a:fld>
            <a:endParaRPr lang="en-GB"/>
          </a:p>
        </p:txBody>
      </p:sp>
      <p:sp>
        <p:nvSpPr>
          <p:cNvPr id="84994"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84995"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Surface, middle and core </a:t>
            </a:r>
            <a:endParaRPr lang="en-US" dirty="0"/>
          </a:p>
        </p:txBody>
      </p:sp>
    </p:spTree>
    <p:extLst>
      <p:ext uri="{BB962C8B-B14F-4D97-AF65-F5344CB8AC3E}">
        <p14:creationId xmlns:p14="http://schemas.microsoft.com/office/powerpoint/2010/main" val="18738977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CC5445-B0CD-42DC-A3CC-37BB50F76719}" type="slidenum">
              <a:rPr lang="en-GB"/>
              <a:pPr/>
              <a:t>16</a:t>
            </a:fld>
            <a:endParaRPr lang="en-GB"/>
          </a:p>
        </p:txBody>
      </p:sp>
      <p:sp>
        <p:nvSpPr>
          <p:cNvPr id="209922" name="Rectangle 2"/>
          <p:cNvSpPr>
            <a:spLocks noGrp="1" noRot="1" noChangeAspect="1" noChangeArrowheads="1" noTextEdit="1"/>
          </p:cNvSpPr>
          <p:nvPr>
            <p:ph type="sldImg"/>
          </p:nvPr>
        </p:nvSpPr>
        <p:spPr>
          <a:ln/>
        </p:spPr>
      </p:sp>
      <p:sp>
        <p:nvSpPr>
          <p:cNvPr id="209923" name="Rectangle 3"/>
          <p:cNvSpPr>
            <a:spLocks noGrp="1" noChangeArrowheads="1"/>
          </p:cNvSpPr>
          <p:nvPr>
            <p:ph type="body" idx="1"/>
          </p:nvPr>
        </p:nvSpPr>
        <p:spPr/>
        <p:txBody>
          <a:bodyPr/>
          <a:lstStyle/>
          <a:p>
            <a:r>
              <a:rPr lang="en-GB" dirty="0" smtClean="0">
                <a:latin typeface="Arial" charset="0"/>
              </a:rPr>
              <a:t>This diagram helps to show that the layered effect of organisational</a:t>
            </a:r>
            <a:r>
              <a:rPr lang="en-GB" baseline="0" dirty="0" smtClean="0">
                <a:latin typeface="Arial" charset="0"/>
              </a:rPr>
              <a:t> culture – artefacts are things on the surface – symbols, taboos, norms</a:t>
            </a:r>
          </a:p>
          <a:p>
            <a:r>
              <a:rPr lang="en-GB" baseline="0" dirty="0" smtClean="0">
                <a:latin typeface="Arial" charset="0"/>
              </a:rPr>
              <a:t>Values and beliefs go deeper  - honesty, trust, </a:t>
            </a:r>
          </a:p>
          <a:p>
            <a:endParaRPr lang="en-GB" baseline="0" dirty="0" smtClean="0">
              <a:latin typeface="Arial" charset="0"/>
            </a:endParaRPr>
          </a:p>
          <a:p>
            <a:r>
              <a:rPr lang="en-GB" baseline="0" dirty="0" smtClean="0">
                <a:latin typeface="Arial" charset="0"/>
              </a:rPr>
              <a:t>Basic assumptions lie at the core – these guide individual behaviour –commitment to quality, no blame culture, degree of initiative permitted, etc – maybe translated into the type of people who are employed as a result – ‘would they fit?’ </a:t>
            </a:r>
          </a:p>
          <a:p>
            <a:endParaRPr lang="en-GB" baseline="0" dirty="0" smtClean="0">
              <a:latin typeface="Arial" charset="0"/>
            </a:endParaRPr>
          </a:p>
          <a:p>
            <a:endParaRPr lang="en-US" dirty="0">
              <a:latin typeface="Arial" charset="0"/>
            </a:endParaRPr>
          </a:p>
        </p:txBody>
      </p:sp>
    </p:spTree>
    <p:extLst>
      <p:ext uri="{BB962C8B-B14F-4D97-AF65-F5344CB8AC3E}">
        <p14:creationId xmlns:p14="http://schemas.microsoft.com/office/powerpoint/2010/main" val="31494645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 groups, work this through please for 5 minutes.</a:t>
            </a:r>
            <a:r>
              <a:rPr lang="en-GB" baseline="0" dirty="0" smtClean="0"/>
              <a:t>  </a:t>
            </a:r>
            <a:endParaRPr lang="en-US" dirty="0"/>
          </a:p>
        </p:txBody>
      </p:sp>
      <p:sp>
        <p:nvSpPr>
          <p:cNvPr id="4" name="Slide Number Placeholder 3"/>
          <p:cNvSpPr>
            <a:spLocks noGrp="1"/>
          </p:cNvSpPr>
          <p:nvPr>
            <p:ph type="sldNum" sz="quarter" idx="10"/>
          </p:nvPr>
        </p:nvSpPr>
        <p:spPr/>
        <p:txBody>
          <a:bodyPr/>
          <a:lstStyle/>
          <a:p>
            <a:fld id="{E03092AC-5D3D-4BA0-8B2B-280D177AB257}" type="slidenum">
              <a:rPr lang="en-GB" smtClean="0"/>
              <a:pPr/>
              <a:t>17</a:t>
            </a:fld>
            <a:endParaRPr lang="en-GB"/>
          </a:p>
        </p:txBody>
      </p:sp>
    </p:spTree>
    <p:extLst>
      <p:ext uri="{BB962C8B-B14F-4D97-AF65-F5344CB8AC3E}">
        <p14:creationId xmlns:p14="http://schemas.microsoft.com/office/powerpoint/2010/main" val="2274897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18</a:t>
            </a:fld>
            <a:endParaRPr lang="en-GB"/>
          </a:p>
        </p:txBody>
      </p:sp>
    </p:spTree>
    <p:extLst>
      <p:ext uri="{BB962C8B-B14F-4D97-AF65-F5344CB8AC3E}">
        <p14:creationId xmlns:p14="http://schemas.microsoft.com/office/powerpoint/2010/main" val="41367709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3338656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B14BE8-D0A6-4EBC-9339-EA7E1A998125}" type="slidenum">
              <a:rPr lang="en-GB"/>
              <a:pPr/>
              <a:t>20</a:t>
            </a:fld>
            <a:endParaRPr lang="en-GB"/>
          </a:p>
        </p:txBody>
      </p:sp>
      <p:sp>
        <p:nvSpPr>
          <p:cNvPr id="89090"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89091"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Another way of classifying culture</a:t>
            </a:r>
            <a:r>
              <a:rPr lang="en-GB" baseline="0" dirty="0" smtClean="0"/>
              <a:t> – this one looks at the degree of risk with the organisation’s activities and how quickly people receive feedback on their decisions.</a:t>
            </a:r>
          </a:p>
          <a:p>
            <a:endParaRPr lang="en-GB" baseline="0" dirty="0" smtClean="0"/>
          </a:p>
          <a:p>
            <a:r>
              <a:rPr lang="en-GB" baseline="0" dirty="0" smtClean="0"/>
              <a:t>Tough guy:  organisation full of individuals, big risk takers, rapid feedback – high pressure environments can lead to high staff turnover   (Examples anyone?    -  builders, police, surgeons)</a:t>
            </a:r>
          </a:p>
          <a:p>
            <a:endParaRPr lang="en-GB" baseline="0" dirty="0" smtClean="0"/>
          </a:p>
          <a:p>
            <a:r>
              <a:rPr lang="en-GB" baseline="0" dirty="0" smtClean="0"/>
              <a:t>Work hard, play hard:  fun and action, high level of low risks, quick feedback</a:t>
            </a:r>
          </a:p>
          <a:p>
            <a:r>
              <a:rPr lang="en-GB" baseline="0" dirty="0" smtClean="0"/>
              <a:t>Examples – estate agents, McDonalds – highly dynamic organisations – focus on customer needs – team oriented</a:t>
            </a:r>
          </a:p>
          <a:p>
            <a:endParaRPr lang="en-GB" baseline="0" dirty="0" smtClean="0"/>
          </a:p>
          <a:p>
            <a:r>
              <a:rPr lang="en-GB" baseline="0" dirty="0" smtClean="0"/>
              <a:t>Bet your company:  big stakes here, big decisions but slow feedback </a:t>
            </a:r>
          </a:p>
          <a:p>
            <a:r>
              <a:rPr lang="en-GB" baseline="0" dirty="0" smtClean="0"/>
              <a:t>Investment or casino banks, oil companies, - focus on the future and future investment ; top-down hierarchy, meetings,</a:t>
            </a:r>
          </a:p>
          <a:p>
            <a:pPr>
              <a:buFontTx/>
              <a:buChar char="-"/>
            </a:pPr>
            <a:r>
              <a:rPr lang="en-GB" baseline="0" dirty="0" smtClean="0"/>
              <a:t>Can be innovative but slow </a:t>
            </a:r>
          </a:p>
          <a:p>
            <a:pPr>
              <a:buFontTx/>
              <a:buChar char="-"/>
            </a:pPr>
            <a:endParaRPr lang="en-GB" baseline="0" dirty="0" smtClean="0"/>
          </a:p>
          <a:p>
            <a:pPr>
              <a:buFontTx/>
              <a:buNone/>
            </a:pPr>
            <a:r>
              <a:rPr lang="en-GB" baseline="0" dirty="0" smtClean="0"/>
              <a:t>Process:  low risk slow feedback – people find it hard to measure what they do  </a:t>
            </a:r>
          </a:p>
          <a:p>
            <a:pPr>
              <a:buFontTx/>
              <a:buNone/>
            </a:pPr>
            <a:r>
              <a:rPr lang="en-GB" baseline="0" dirty="0" smtClean="0"/>
              <a:t>Retail banks, insurers, civil service – stakes are low, little feedback – black holes of administration and bureaucracy, formality, perfection  - good when we need order and predictability </a:t>
            </a:r>
            <a:endParaRPr lang="en-US" dirty="0"/>
          </a:p>
        </p:txBody>
      </p:sp>
    </p:spTree>
    <p:extLst>
      <p:ext uri="{BB962C8B-B14F-4D97-AF65-F5344CB8AC3E}">
        <p14:creationId xmlns:p14="http://schemas.microsoft.com/office/powerpoint/2010/main" val="36056986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FF7C55-27CC-4457-A58A-36DEA6CB2B8E}" type="slidenum">
              <a:rPr lang="en-GB"/>
              <a:pPr/>
              <a:t>21</a:t>
            </a:fld>
            <a:endParaRPr lang="en-GB"/>
          </a:p>
        </p:txBody>
      </p:sp>
      <p:sp>
        <p:nvSpPr>
          <p:cNvPr id="95234"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95235"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Another</a:t>
            </a:r>
            <a:r>
              <a:rPr lang="en-GB" baseline="0" dirty="0" smtClean="0"/>
              <a:t> way of classifying culture:   this again looks at it from the perspective of the organisation not the individual </a:t>
            </a:r>
          </a:p>
          <a:p>
            <a:r>
              <a:rPr lang="en-GB" baseline="0" dirty="0" smtClean="0"/>
              <a:t>The layers we discussed earlier can help to define this.  </a:t>
            </a:r>
          </a:p>
          <a:p>
            <a:endParaRPr lang="en-GB" baseline="0" dirty="0" smtClean="0"/>
          </a:p>
          <a:p>
            <a:endParaRPr lang="en-GB" baseline="0" dirty="0" smtClean="0"/>
          </a:p>
          <a:p>
            <a:r>
              <a:rPr lang="en-GB" baseline="0" dirty="0" smtClean="0"/>
              <a:t>‘corporate image’ plays a part here</a:t>
            </a:r>
          </a:p>
          <a:p>
            <a:endParaRPr lang="en-GB" baseline="0" dirty="0" smtClean="0"/>
          </a:p>
          <a:p>
            <a:r>
              <a:rPr lang="en-GB" baseline="0" dirty="0" smtClean="0"/>
              <a:t>Control:  </a:t>
            </a:r>
          </a:p>
          <a:p>
            <a:r>
              <a:rPr lang="en-GB" baseline="0" dirty="0" smtClean="0"/>
              <a:t>Quality of working life: </a:t>
            </a:r>
          </a:p>
          <a:p>
            <a:r>
              <a:rPr lang="en-GB" baseline="0" dirty="0" smtClean="0"/>
              <a:t> </a:t>
            </a:r>
          </a:p>
          <a:p>
            <a:endParaRPr lang="en-GB" baseline="0" dirty="0" smtClean="0"/>
          </a:p>
          <a:p>
            <a:endParaRPr lang="en-US" dirty="0"/>
          </a:p>
        </p:txBody>
      </p:sp>
    </p:spTree>
    <p:extLst>
      <p:ext uri="{BB962C8B-B14F-4D97-AF65-F5344CB8AC3E}">
        <p14:creationId xmlns:p14="http://schemas.microsoft.com/office/powerpoint/2010/main" val="24100635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E9C157-817B-46F1-B318-FA579E8D1989}" type="slidenum">
              <a:rPr lang="en-GB">
                <a:solidFill>
                  <a:prstClr val="black"/>
                </a:solidFill>
              </a:rPr>
              <a:pPr/>
              <a:t>22</a:t>
            </a:fld>
            <a:endParaRPr lang="en-GB">
              <a:solidFill>
                <a:prstClr val="black"/>
              </a:solidFill>
            </a:endParaRPr>
          </a:p>
        </p:txBody>
      </p:sp>
      <p:sp>
        <p:nvSpPr>
          <p:cNvPr id="91138"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91139"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Handy</a:t>
            </a:r>
            <a:r>
              <a:rPr lang="en-GB" baseline="0" dirty="0" smtClean="0"/>
              <a:t> – cultures are built over the years by the dominant groups in an org </a:t>
            </a:r>
          </a:p>
          <a:p>
            <a:endParaRPr lang="en-GB" dirty="0" smtClean="0"/>
          </a:p>
          <a:p>
            <a:r>
              <a:rPr lang="en-GB" dirty="0" smtClean="0"/>
              <a:t>History: why was </a:t>
            </a:r>
            <a:r>
              <a:rPr lang="en-GB" baseline="0" dirty="0" smtClean="0"/>
              <a:t>the organisation established, how long ago, what did its founders want it to do?  Mergers can change culture – this very university is the product of various amalgamations and mergers of former institutions, such as UWTSD.  Culture evolves each time.  </a:t>
            </a:r>
          </a:p>
          <a:p>
            <a:endParaRPr lang="en-GB" baseline="0" dirty="0" smtClean="0"/>
          </a:p>
          <a:p>
            <a:r>
              <a:rPr lang="en-GB" baseline="0" dirty="0" smtClean="0"/>
              <a:t>Primary function:  impacts on culture </a:t>
            </a:r>
          </a:p>
          <a:p>
            <a:endParaRPr lang="en-GB" baseline="0" dirty="0" smtClean="0"/>
          </a:p>
          <a:p>
            <a:r>
              <a:rPr lang="en-GB" dirty="0" smtClean="0"/>
              <a:t>Strategy: goals,</a:t>
            </a:r>
            <a:r>
              <a:rPr lang="en-GB" baseline="0" dirty="0" smtClean="0"/>
              <a:t> objectives and strategies will affect culture – e.g. How risk averse is it?  Will vary between public and private sectors</a:t>
            </a:r>
          </a:p>
          <a:p>
            <a:endParaRPr lang="en-GB" baseline="0" dirty="0" smtClean="0"/>
          </a:p>
          <a:p>
            <a:r>
              <a:rPr lang="en-GB" baseline="0" dirty="0" smtClean="0"/>
              <a:t>Size:  the bigger the organisation the more formal the structure in general – more departments, specialists, multi-site operations, - harder to communicate – changes in size can affect culture</a:t>
            </a:r>
          </a:p>
          <a:p>
            <a:endParaRPr lang="en-GB" baseline="0" dirty="0" smtClean="0"/>
          </a:p>
          <a:p>
            <a:r>
              <a:rPr lang="en-GB" baseline="0" dirty="0" smtClean="0"/>
              <a:t>Location:  characteristics of the base can affect culture – city centre, countryside</a:t>
            </a:r>
          </a:p>
          <a:p>
            <a:endParaRPr lang="en-GB" baseline="0" dirty="0" smtClean="0"/>
          </a:p>
          <a:p>
            <a:r>
              <a:rPr lang="en-GB" baseline="0" dirty="0" smtClean="0"/>
              <a:t>Management and leadership:  the influence of top executives – Richard Branson at Virgin is an example – they influence how things are done and give a lead to staff about how they are expected to behave – staff may or not buy in to different degrees as they will have their own cultural influences which they bring to the organisation too.</a:t>
            </a:r>
            <a:endParaRPr lang="en-US" dirty="0"/>
          </a:p>
        </p:txBody>
      </p:sp>
    </p:spTree>
    <p:extLst>
      <p:ext uri="{BB962C8B-B14F-4D97-AF65-F5344CB8AC3E}">
        <p14:creationId xmlns:p14="http://schemas.microsoft.com/office/powerpoint/2010/main" val="27237967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9FEBC6-F7B5-4745-8E29-1BC2FFCF14F6}" type="slidenum">
              <a:rPr lang="en-GB"/>
              <a:pPr/>
              <a:t>23</a:t>
            </a:fld>
            <a:endParaRPr lang="en-GB"/>
          </a:p>
        </p:txBody>
      </p:sp>
      <p:sp>
        <p:nvSpPr>
          <p:cNvPr id="93186"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93187"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How all these things</a:t>
            </a:r>
            <a:r>
              <a:rPr lang="en-GB" baseline="0" dirty="0" smtClean="0"/>
              <a:t> interact affects the overall culture of the organisation.  It’s a </a:t>
            </a:r>
            <a:r>
              <a:rPr lang="en-GB" baseline="0" dirty="0" err="1" smtClean="0"/>
              <a:t>mish</a:t>
            </a:r>
            <a:r>
              <a:rPr lang="en-GB" baseline="0" dirty="0" smtClean="0"/>
              <a:t>-mash of the lot, a giant bowl of soup consisting of all these different ingredients.</a:t>
            </a:r>
            <a:endParaRPr lang="en-US" dirty="0"/>
          </a:p>
        </p:txBody>
      </p:sp>
    </p:spTree>
    <p:extLst>
      <p:ext uri="{BB962C8B-B14F-4D97-AF65-F5344CB8AC3E}">
        <p14:creationId xmlns:p14="http://schemas.microsoft.com/office/powerpoint/2010/main" val="3780086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2E9385-FEFC-4FE4-98A2-4E5291B9104F}" type="slidenum">
              <a:rPr lang="en-GB"/>
              <a:pPr/>
              <a:t>24</a:t>
            </a:fld>
            <a:endParaRPr lang="en-GB"/>
          </a:p>
        </p:txBody>
      </p:sp>
      <p:sp>
        <p:nvSpPr>
          <p:cNvPr id="97282"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97283"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Back to the link between organisational</a:t>
            </a:r>
            <a:r>
              <a:rPr lang="en-GB" baseline="0" dirty="0" smtClean="0"/>
              <a:t> culture and performance – it matters.    </a:t>
            </a:r>
            <a:endParaRPr lang="en-US" dirty="0"/>
          </a:p>
        </p:txBody>
      </p:sp>
    </p:spTree>
    <p:extLst>
      <p:ext uri="{BB962C8B-B14F-4D97-AF65-F5344CB8AC3E}">
        <p14:creationId xmlns:p14="http://schemas.microsoft.com/office/powerpoint/2010/main" val="487255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9854CA-54BD-4733-8572-B4E93ADE5F43}" type="slidenum">
              <a:rPr lang="en-GB"/>
              <a:pPr/>
              <a:t>25</a:t>
            </a:fld>
            <a:endParaRPr lang="en-GB"/>
          </a:p>
        </p:txBody>
      </p:sp>
      <p:sp>
        <p:nvSpPr>
          <p:cNvPr id="99330"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99331"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Every organisation has a culture – good or bad.  Not just about happy</a:t>
            </a:r>
            <a:r>
              <a:rPr lang="en-GB" baseline="0" dirty="0" smtClean="0"/>
              <a:t> employees.  </a:t>
            </a:r>
          </a:p>
          <a:p>
            <a:endParaRPr lang="en-GB" baseline="0" dirty="0" smtClean="0"/>
          </a:p>
          <a:p>
            <a:r>
              <a:rPr lang="en-GB" baseline="0" dirty="0" smtClean="0"/>
              <a:t>It must do these things to ensure long term performance </a:t>
            </a:r>
          </a:p>
          <a:p>
            <a:endParaRPr lang="en-GB" baseline="0" dirty="0" smtClean="0"/>
          </a:p>
          <a:p>
            <a:r>
              <a:rPr lang="en-GB" baseline="0" dirty="0" smtClean="0"/>
              <a:t>Managers need to ensure they employ the right people (who ‘fit’); train and explain people in what is expected</a:t>
            </a:r>
          </a:p>
          <a:p>
            <a:endParaRPr lang="en-GB" baseline="0" dirty="0" smtClean="0"/>
          </a:p>
          <a:p>
            <a:r>
              <a:rPr lang="en-GB" baseline="0" dirty="0" smtClean="0"/>
              <a:t>Culture (informal) needs to be linked with formal reward systems e.g. Awards at conferences for top salesmen have a symbolic effect if that’s what the organisation wants to be about.  </a:t>
            </a:r>
          </a:p>
          <a:p>
            <a:endParaRPr lang="en-GB" baseline="0" dirty="0" smtClean="0"/>
          </a:p>
          <a:p>
            <a:r>
              <a:rPr lang="en-GB" baseline="0" dirty="0" smtClean="0"/>
              <a:t>Culture can be difficult to change – lecture coming up soon about organisational change </a:t>
            </a:r>
            <a:endParaRPr lang="en-US" dirty="0"/>
          </a:p>
        </p:txBody>
      </p:sp>
    </p:spTree>
    <p:extLst>
      <p:ext uri="{BB962C8B-B14F-4D97-AF65-F5344CB8AC3E}">
        <p14:creationId xmlns:p14="http://schemas.microsoft.com/office/powerpoint/2010/main" val="35595308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Jack Welch ex GE President:</a:t>
            </a:r>
          </a:p>
          <a:p>
            <a:endParaRPr lang="en-GB" dirty="0" smtClean="0"/>
          </a:p>
          <a:p>
            <a:r>
              <a:rPr lang="en-GB" dirty="0" smtClean="0"/>
              <a:t>“A co can boost productivity by restructuring, removing bureaucracy, and downsizing, but it cannot sustain high productivity without cultural change”  </a:t>
            </a:r>
          </a:p>
          <a:p>
            <a:endParaRPr lang="en-GB" dirty="0" smtClean="0"/>
          </a:p>
          <a:p>
            <a:r>
              <a:rPr lang="en-GB" dirty="0" smtClean="0"/>
              <a:t>Can we manage it?  How people behave/think?  </a:t>
            </a:r>
          </a:p>
          <a:p>
            <a:endParaRPr lang="en-GB" dirty="0" smtClean="0"/>
          </a:p>
          <a:p>
            <a:r>
              <a:rPr lang="en-GB" dirty="0" smtClean="0"/>
              <a:t>Perhaps </a:t>
            </a:r>
            <a:r>
              <a:rPr lang="en-GB" dirty="0" err="1" smtClean="0"/>
              <a:t>mgt</a:t>
            </a:r>
            <a:r>
              <a:rPr lang="en-GB" dirty="0" smtClean="0"/>
              <a:t> can influence behaviour </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2270796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Question of ‘fit’ to structure applies here – link to Burns &amp; Stalker’s structural continuum discussed 2 weeks ago </a:t>
            </a:r>
          </a:p>
          <a:p>
            <a:endParaRPr lang="en-GB" dirty="0" smtClean="0"/>
          </a:p>
          <a:p>
            <a:r>
              <a:rPr lang="en-GB" dirty="0" smtClean="0"/>
              <a:t>But</a:t>
            </a:r>
            <a:r>
              <a:rPr lang="en-GB" baseline="0" dirty="0" smtClean="0"/>
              <a:t> does Japan ‘fit’ here?  Why not?</a:t>
            </a:r>
          </a:p>
          <a:p>
            <a:endParaRPr lang="en-GB" baseline="0" dirty="0" smtClean="0"/>
          </a:p>
          <a:p>
            <a:r>
              <a:rPr lang="en-GB" baseline="0" dirty="0" smtClean="0"/>
              <a:t>Companies there – highly structured jobs, hierarchical, deferential but also highly motivated, show initiative and creativity whilst group/team oriented with high autonomy</a:t>
            </a:r>
          </a:p>
          <a:p>
            <a:endParaRPr lang="en-GB" baseline="0" dirty="0" smtClean="0"/>
          </a:p>
          <a:p>
            <a:r>
              <a:rPr lang="en-GB" baseline="0" dirty="0" smtClean="0"/>
              <a:t>So we can’t ignore national culture here – more on that later </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2698213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a:t>
            </a:r>
            <a:r>
              <a:rPr lang="en-GB" baseline="0" dirty="0" smtClean="0"/>
              <a:t>  why would an org want to change its culture?  Can it be changed?</a:t>
            </a:r>
          </a:p>
          <a:p>
            <a:endParaRPr lang="en-GB" baseline="0" dirty="0" smtClean="0"/>
          </a:p>
          <a:p>
            <a:r>
              <a:rPr lang="en-GB" baseline="0" dirty="0" smtClean="0"/>
              <a:t>Environmental change – those values/beliefs/norms may no longer be appropriate for a modern org – may no longer match the structure in place </a:t>
            </a:r>
          </a:p>
          <a:p>
            <a:endParaRPr lang="en-GB" baseline="0" dirty="0" smtClean="0"/>
          </a:p>
          <a:p>
            <a:r>
              <a:rPr lang="en-GB" baseline="0" dirty="0" smtClean="0"/>
              <a:t>Yes it can – the surface elements can, perhaps even values  if people ‘buy in’ and agree </a:t>
            </a:r>
          </a:p>
          <a:p>
            <a:endParaRPr lang="en-GB" baseline="0" dirty="0" smtClean="0"/>
          </a:p>
          <a:p>
            <a:r>
              <a:rPr lang="en-GB" baseline="0" dirty="0" smtClean="0"/>
              <a:t>So how?</a:t>
            </a:r>
          </a:p>
          <a:p>
            <a:endParaRPr lang="en-GB" baseline="0" dirty="0" smtClean="0"/>
          </a:p>
          <a:p>
            <a:r>
              <a:rPr lang="en-GB" baseline="0" dirty="0" smtClean="0"/>
              <a:t>Sometimes needs a ‘shock’ – banking crisis, recession, </a:t>
            </a:r>
            <a:r>
              <a:rPr lang="en-GB" baseline="0" dirty="0" err="1" smtClean="0"/>
              <a:t>etc</a:t>
            </a:r>
            <a:r>
              <a:rPr lang="en-GB" baseline="0" dirty="0" smtClean="0"/>
              <a:t> – moved from lend to everyone to lend to no-one </a:t>
            </a:r>
          </a:p>
          <a:p>
            <a:endParaRPr lang="en-GB" baseline="0" dirty="0" smtClean="0"/>
          </a:p>
          <a:p>
            <a:r>
              <a:rPr lang="en-GB" baseline="0" dirty="0" smtClean="0"/>
              <a:t>Dobson’s 1988 survey of the UK’s 1000 largest orgs found these 4 steps to changing culture change involving the beliefs/values/attitudes of employees – BUT is it too simplistic?</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30113775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about structure and policies to alter behaviour</a:t>
            </a:r>
          </a:p>
          <a:p>
            <a:endParaRPr lang="en-GB" dirty="0" smtClean="0"/>
          </a:p>
          <a:p>
            <a:r>
              <a:rPr lang="en-GB" dirty="0" smtClean="0"/>
              <a:t>Recruit and promote</a:t>
            </a:r>
            <a:r>
              <a:rPr lang="en-GB" baseline="0" dirty="0" smtClean="0"/>
              <a:t> the ‘compliant’ over the ‘non compliant’ </a:t>
            </a:r>
          </a:p>
          <a:p>
            <a:endParaRPr lang="en-GB" baseline="0" dirty="0" smtClean="0"/>
          </a:p>
          <a:p>
            <a:r>
              <a:rPr lang="en-GB" baseline="0" dirty="0" smtClean="0"/>
              <a:t>Change can be brutal – there are casualties – need to win hearts and minds through persuasion and leadership (more soon) so that people aren’t forced to change – they WANT to change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34868911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‘terminate the</a:t>
            </a:r>
            <a:r>
              <a:rPr lang="en-GB" baseline="0" dirty="0" smtClean="0"/>
              <a:t> deviants’ </a:t>
            </a:r>
          </a:p>
          <a:p>
            <a:endParaRPr lang="en-GB" baseline="0" dirty="0" smtClean="0"/>
          </a:p>
          <a:p>
            <a:r>
              <a:rPr lang="en-GB" baseline="0" dirty="0" smtClean="0"/>
              <a:t>Get rid of people who don’t agree with you – steamroller change through </a:t>
            </a:r>
          </a:p>
          <a:p>
            <a:endParaRPr lang="en-GB" baseline="0" dirty="0" smtClean="0"/>
          </a:p>
          <a:p>
            <a:r>
              <a:rPr lang="en-GB" baseline="0" dirty="0" smtClean="0"/>
              <a:t>Not participative but directive – </a:t>
            </a:r>
          </a:p>
          <a:p>
            <a:endParaRPr lang="en-GB" baseline="0" dirty="0" smtClean="0"/>
          </a:p>
          <a:p>
            <a:r>
              <a:rPr lang="en-GB" baseline="0" dirty="0" smtClean="0"/>
              <a:t>Sir Stuart Rose when he took over M&amp;S:</a:t>
            </a:r>
          </a:p>
          <a:p>
            <a:endParaRPr lang="en-GB" baseline="0" dirty="0" smtClean="0"/>
          </a:p>
          <a:p>
            <a:r>
              <a:rPr lang="en-GB" baseline="0" dirty="0" smtClean="0"/>
              <a:t>“ Stores were run differently by their own management teams….competing departments…..outsiders were strangled at birth…..I got the company by the balls and squeezed very hard until one or two people took notice.  I butchered the Board”  </a:t>
            </a:r>
          </a:p>
          <a:p>
            <a:endParaRPr lang="en-GB" baseline="0" dirty="0" smtClean="0"/>
          </a:p>
          <a:p>
            <a:r>
              <a:rPr lang="en-GB" baseline="0" dirty="0" smtClean="0"/>
              <a:t>If forced, people might resist – subject of a future session – absence of choice for those affected is important here </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29046178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Realignment</a:t>
            </a:r>
            <a:r>
              <a:rPr lang="en-GB" baseline="0" dirty="0" smtClean="0"/>
              <a:t> sometimes necessary</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26101225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predictable is the business environment?  Affects decisions about structure and culture </a:t>
            </a:r>
          </a:p>
          <a:p>
            <a:endParaRPr lang="en-GB" dirty="0" smtClean="0"/>
          </a:p>
          <a:p>
            <a:r>
              <a:rPr lang="en-GB" dirty="0" smtClean="0"/>
              <a:t>What suited once may no longer work so change is needed </a:t>
            </a:r>
          </a:p>
          <a:p>
            <a:endParaRPr lang="en-GB" dirty="0" smtClean="0"/>
          </a:p>
          <a:p>
            <a:r>
              <a:rPr lang="en-GB" dirty="0" smtClean="0"/>
              <a:t>e.g. more</a:t>
            </a:r>
            <a:r>
              <a:rPr lang="en-GB" baseline="0" dirty="0" smtClean="0"/>
              <a:t> market-oriented UK public sector - </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11191714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93F222-B597-493B-97F7-7CD1013260A5}" type="slidenum">
              <a:rPr lang="en-GB"/>
              <a:pPr/>
              <a:t>33</a:t>
            </a:fld>
            <a:endParaRPr lang="en-GB"/>
          </a:p>
        </p:txBody>
      </p:sp>
      <p:sp>
        <p:nvSpPr>
          <p:cNvPr id="101378" name="Rectangle 2"/>
          <p:cNvSpPr>
            <a:spLocks noGrp="1" noRot="1" noChangeAspect="1"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101379" name="Rectangle 3"/>
          <p:cNvSpPr>
            <a:spLocks noGrp="1" noChangeArrowheads="1"/>
          </p:cNvSpPr>
          <p:nvPr>
            <p:ph type="body" idx="1"/>
          </p:nvPr>
        </p:nvSpPr>
        <p:spPr bwMode="auto">
          <a:xfrm>
            <a:off x="679768" y="4715153"/>
            <a:ext cx="5438140" cy="4466987"/>
          </a:xfrm>
          <a:prstGeom prst="rect">
            <a:avLst/>
          </a:prstGeom>
          <a:solidFill>
            <a:srgbClr val="FFFFFF"/>
          </a:solidFill>
          <a:ln>
            <a:solidFill>
              <a:srgbClr val="000000"/>
            </a:solidFill>
            <a:miter lim="800000"/>
            <a:headEnd/>
            <a:tailEnd/>
          </a:ln>
        </p:spPr>
        <p:txBody>
          <a:bodyPr/>
          <a:lstStyle/>
          <a:p>
            <a:r>
              <a:rPr lang="en-GB" dirty="0" smtClean="0"/>
              <a:t>We’ve looked at organisational culture today but we can’t ignore the wider issue of national and international</a:t>
            </a:r>
            <a:r>
              <a:rPr lang="en-GB" baseline="0" dirty="0" smtClean="0"/>
              <a:t> culture.  </a:t>
            </a:r>
          </a:p>
          <a:p>
            <a:r>
              <a:rPr lang="en-GB" baseline="0" dirty="0" smtClean="0"/>
              <a:t>France that would be less of an issue.  This has a major impact for global or multinational organisations where they may have to adopt localised sub-cultures to operate effectively in local or regional marketplaces.  One size therefore does not always fit all. </a:t>
            </a:r>
          </a:p>
          <a:p>
            <a:endParaRPr lang="en-GB" baseline="0" dirty="0" smtClean="0"/>
          </a:p>
          <a:p>
            <a:r>
              <a:rPr lang="en-US" dirty="0" smtClean="0"/>
              <a:t>Does management mean the same thing to everyone?  Is it </a:t>
            </a:r>
            <a:r>
              <a:rPr lang="en-US" dirty="0" err="1" smtClean="0"/>
              <a:t>practised</a:t>
            </a:r>
            <a:r>
              <a:rPr lang="en-US" baseline="0" dirty="0" smtClean="0"/>
              <a:t> the same way around the world?  Do we all value the same things?</a:t>
            </a:r>
            <a:endParaRPr lang="en-US" dirty="0" smtClean="0"/>
          </a:p>
          <a:p>
            <a:endParaRPr lang="en-GB" baseline="0" dirty="0" smtClean="0"/>
          </a:p>
        </p:txBody>
      </p:sp>
    </p:spTree>
    <p:extLst>
      <p:ext uri="{BB962C8B-B14F-4D97-AF65-F5344CB8AC3E}">
        <p14:creationId xmlns:p14="http://schemas.microsoft.com/office/powerpoint/2010/main" val="27502951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Can it be done without alienating</a:t>
            </a:r>
            <a:r>
              <a:rPr lang="en-GB" baseline="0" dirty="0" smtClean="0"/>
              <a:t> some people?  Do we end up with warring camps not a unified body?</a:t>
            </a:r>
          </a:p>
          <a:p>
            <a:endParaRPr lang="en-GB" baseline="0" dirty="0" smtClean="0"/>
          </a:p>
          <a:p>
            <a:r>
              <a:rPr lang="en-GB" baseline="0" dirty="0" smtClean="0"/>
              <a:t>End up in power battles and conflict?</a:t>
            </a:r>
            <a:endParaRPr lang="en-GB" dirty="0"/>
          </a:p>
        </p:txBody>
      </p:sp>
      <p:sp>
        <p:nvSpPr>
          <p:cNvPr id="4" name="Slide Number Placeholder 3"/>
          <p:cNvSpPr>
            <a:spLocks noGrp="1"/>
          </p:cNvSpPr>
          <p:nvPr>
            <p:ph type="sldNum" sz="quarter" idx="10"/>
          </p:nvPr>
        </p:nvSpPr>
        <p:spPr/>
        <p:txBody>
          <a:bodyPr/>
          <a:lstStyle/>
          <a:p>
            <a:fld id="{416AC8CE-4A69-40C0-BAD7-5BE764752AAD}"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31968123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35</a:t>
            </a:fld>
            <a:endParaRPr lang="en-GB"/>
          </a:p>
        </p:txBody>
      </p:sp>
    </p:spTree>
    <p:extLst>
      <p:ext uri="{BB962C8B-B14F-4D97-AF65-F5344CB8AC3E}">
        <p14:creationId xmlns:p14="http://schemas.microsoft.com/office/powerpoint/2010/main" val="27073898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DADA57-9023-43F1-A3CF-2B42FD2437CF}" type="slidenum">
              <a:rPr lang="en-GB" smtClean="0"/>
              <a:pPr/>
              <a:t>36</a:t>
            </a:fld>
            <a:endParaRPr lang="en-GB"/>
          </a:p>
        </p:txBody>
      </p:sp>
    </p:spTree>
    <p:extLst>
      <p:ext uri="{BB962C8B-B14F-4D97-AF65-F5344CB8AC3E}">
        <p14:creationId xmlns:p14="http://schemas.microsoft.com/office/powerpoint/2010/main" val="2864018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6F3DCC1-8EEC-4A00-8CAA-4A0250AD0952}" type="datetimeFigureOut">
              <a:rPr lang="en-US" smtClean="0"/>
              <a:pPr/>
              <a:t>2/12/2018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F3DCC1-8EEC-4A00-8CAA-4A0250AD0952}" type="datetimeFigureOut">
              <a:rPr lang="en-US" smtClean="0"/>
              <a:pPr/>
              <a:t>2/12/2018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F3DCC1-8EEC-4A00-8CAA-4A0250AD0952}" type="datetimeFigureOut">
              <a:rPr lang="en-US" smtClean="0"/>
              <a:pPr/>
              <a:t>2/12/2018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6F3DCC1-8EEC-4A00-8CAA-4A0250AD0952}" type="datetimeFigureOut">
              <a:rPr lang="en-US" smtClean="0"/>
              <a:pPr/>
              <a:t>2/12/2018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6F3DCC1-8EEC-4A00-8CAA-4A0250AD0952}" type="datetimeFigureOut">
              <a:rPr lang="en-US" smtClean="0"/>
              <a:pPr/>
              <a:t>2/12/2018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6F3DCC1-8EEC-4A00-8CAA-4A0250AD0952}" type="datetimeFigureOut">
              <a:rPr lang="en-US" smtClean="0"/>
              <a:pPr/>
              <a:t>2/12/2018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F3DCC1-8EEC-4A00-8CAA-4A0250AD0952}" type="datetimeFigureOut">
              <a:rPr lang="en-US" smtClean="0"/>
              <a:pPr/>
              <a:t>2/12/2018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pPr/>
              <a:t>2/12/2018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pPr/>
              <a:t>2/12/2018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F3DCC1-8EEC-4A00-8CAA-4A0250AD0952}" type="datetimeFigureOut">
              <a:rPr lang="en-US" smtClean="0"/>
              <a:pPr/>
              <a:t>2/12/2018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F3DCC1-8EEC-4A00-8CAA-4A0250AD0952}" type="datetimeFigureOut">
              <a:rPr lang="en-US" smtClean="0"/>
              <a:pPr/>
              <a:t>2/12/2018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4D4A74-3F9C-433C-BDF6-E68508DC5C0C}"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05969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754925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74115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9467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963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93104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68402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666993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61140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915684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C9B81F-C347-4BEF-BFDF-29C42F48304A}" type="datetimeFigureOut">
              <a:rPr lang="en-US" smtClean="0">
                <a:solidFill>
                  <a:prstClr val="black">
                    <a:tint val="75000"/>
                  </a:prstClr>
                </a:solidFill>
              </a:rPr>
              <a:pPr/>
              <a:t>2/12/2018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2AED99-7FB4-404E-8A97-64753DCE42E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6037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F3DCC1-8EEC-4A00-8CAA-4A0250AD0952}" type="datetimeFigureOut">
              <a:rPr lang="en-US" smtClean="0"/>
              <a:pPr/>
              <a:t>2/12/2018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4D4A74-3F9C-433C-BDF6-E68508DC5C0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fld id="{47C9B81F-C347-4BEF-BFDF-29C42F48304A}" type="datetimeFigureOut">
              <a:rPr lang="en-US" smtClean="0">
                <a:solidFill>
                  <a:prstClr val="black">
                    <a:tint val="75000"/>
                  </a:prstClr>
                </a:solidFill>
                <a:latin typeface="Arial" charset="0"/>
              </a:rPr>
              <a:pPr fontAlgn="base">
                <a:spcBef>
                  <a:spcPct val="0"/>
                </a:spcBef>
                <a:spcAft>
                  <a:spcPct val="0"/>
                </a:spcAft>
              </a:pPr>
              <a:t>2/12/2018</a:t>
            </a:fld>
            <a:endParaRPr lang="en-US" dirty="0">
              <a:solidFill>
                <a:srgbClr val="1F497D">
                  <a:shade val="90000"/>
                </a:srgbClr>
              </a:solidFill>
              <a:latin typeface="Arial"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lgn="l" fontAlgn="base">
              <a:spcBef>
                <a:spcPct val="0"/>
              </a:spcBef>
              <a:spcAft>
                <a:spcPct val="0"/>
              </a:spcAft>
            </a:pPr>
            <a:endParaRPr lang="en-US" dirty="0">
              <a:solidFill>
                <a:srgbClr val="1F497D">
                  <a:shade val="90000"/>
                </a:srgbClr>
              </a:solidFill>
              <a:latin typeface="Arial"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042AED99-7FB4-404E-8A97-64753DCE42EC}" type="slidenum">
              <a:rPr lang="en-US" smtClean="0">
                <a:solidFill>
                  <a:prstClr val="black">
                    <a:tint val="75000"/>
                  </a:prstClr>
                </a:solidFill>
                <a:latin typeface="Arial" charset="0"/>
              </a:rPr>
              <a:pPr fontAlgn="base">
                <a:spcBef>
                  <a:spcPct val="0"/>
                </a:spcBef>
                <a:spcAft>
                  <a:spcPct val="0"/>
                </a:spcAft>
              </a:pPr>
              <a:t>‹#›</a:t>
            </a:fld>
            <a:endParaRPr lang="en-US" dirty="0">
              <a:solidFill>
                <a:srgbClr val="1F497D">
                  <a:shade val="90000"/>
                </a:srgbClr>
              </a:solidFill>
              <a:latin typeface="Arial" charset="0"/>
            </a:endParaRPr>
          </a:p>
        </p:txBody>
      </p:sp>
      <p:sp>
        <p:nvSpPr>
          <p:cNvPr id="7" name="Text Box 8"/>
          <p:cNvSpPr txBox="1">
            <a:spLocks noChangeArrowheads="1"/>
          </p:cNvSpPr>
          <p:nvPr/>
        </p:nvSpPr>
        <p:spPr bwMode="auto">
          <a:xfrm>
            <a:off x="0" y="0"/>
            <a:ext cx="806450" cy="217488"/>
          </a:xfrm>
          <a:prstGeom prst="rect">
            <a:avLst/>
          </a:prstGeom>
          <a:noFill/>
          <a:ln w="9525">
            <a:noFill/>
            <a:miter lim="800000"/>
            <a:headEnd/>
            <a:tailEnd/>
          </a:ln>
          <a:effectLst/>
        </p:spPr>
        <p:txBody>
          <a:bodyPr wrap="none"/>
          <a:lstStyle/>
          <a:p>
            <a:pPr algn="ctr" eaLnBrk="0" fontAlgn="base" hangingPunct="0">
              <a:spcBef>
                <a:spcPct val="0"/>
              </a:spcBef>
              <a:spcAft>
                <a:spcPct val="0"/>
              </a:spcAft>
            </a:pPr>
            <a:r>
              <a:rPr lang="en-GB" sz="800">
                <a:solidFill>
                  <a:prstClr val="black"/>
                </a:solidFill>
                <a:latin typeface="Arial" charset="0"/>
              </a:rPr>
              <a:t>Slide 2.</a:t>
            </a:r>
            <a:fld id="{60573221-810A-43B0-8ACF-D479241250D1}" type="slidenum">
              <a:rPr lang="en-GB" sz="800">
                <a:solidFill>
                  <a:prstClr val="black"/>
                </a:solidFill>
                <a:latin typeface="Arial" charset="0"/>
              </a:rPr>
              <a:pPr algn="ctr" eaLnBrk="0" fontAlgn="base" hangingPunct="0">
                <a:spcBef>
                  <a:spcPct val="0"/>
                </a:spcBef>
                <a:spcAft>
                  <a:spcPct val="0"/>
                </a:spcAft>
              </a:pPr>
              <a:t>‹#›</a:t>
            </a:fld>
            <a:endParaRPr lang="en-GB" sz="800">
              <a:solidFill>
                <a:prstClr val="black"/>
              </a:solidFill>
              <a:latin typeface="Times" pitchFamily="18" charset="0"/>
            </a:endParaRPr>
          </a:p>
        </p:txBody>
      </p:sp>
      <p:sp>
        <p:nvSpPr>
          <p:cNvPr id="8" name="Text Box 9"/>
          <p:cNvSpPr txBox="1">
            <a:spLocks noChangeArrowheads="1"/>
          </p:cNvSpPr>
          <p:nvPr/>
        </p:nvSpPr>
        <p:spPr bwMode="auto">
          <a:xfrm>
            <a:off x="250825" y="6524625"/>
            <a:ext cx="8642350" cy="188913"/>
          </a:xfrm>
          <a:prstGeom prst="rect">
            <a:avLst/>
          </a:prstGeom>
          <a:noFill/>
          <a:ln w="9525">
            <a:noFill/>
            <a:miter lim="800000"/>
            <a:headEnd/>
            <a:tailEnd/>
          </a:ln>
          <a:effectLst/>
        </p:spPr>
        <p:txBody>
          <a:bodyPr/>
          <a:lstStyle/>
          <a:p>
            <a:pPr algn="r" eaLnBrk="0" fontAlgn="base" hangingPunct="0">
              <a:spcBef>
                <a:spcPct val="0"/>
              </a:spcBef>
              <a:spcAft>
                <a:spcPct val="0"/>
              </a:spcAft>
            </a:pPr>
            <a:r>
              <a:rPr lang="en-GB" sz="800">
                <a:solidFill>
                  <a:prstClr val="black"/>
                </a:solidFill>
                <a:latin typeface="Arial" charset="0"/>
                <a:cs typeface="Times New Roman" charset="0"/>
              </a:rPr>
              <a:t>Mullins, </a:t>
            </a:r>
            <a:r>
              <a:rPr lang="en-GB" sz="800" i="1">
                <a:solidFill>
                  <a:prstClr val="black"/>
                </a:solidFill>
                <a:latin typeface="Arial" charset="0"/>
                <a:cs typeface="Times New Roman" charset="0"/>
              </a:rPr>
              <a:t>Management and Organisational Behaviour</a:t>
            </a:r>
            <a:r>
              <a:rPr lang="en-GB" sz="800">
                <a:solidFill>
                  <a:prstClr val="black"/>
                </a:solidFill>
                <a:latin typeface="Arial" charset="0"/>
                <a:cs typeface="Times New Roman" charset="0"/>
              </a:rPr>
              <a:t>, 8</a:t>
            </a:r>
            <a:r>
              <a:rPr lang="en-GB" sz="800" baseline="30000">
                <a:solidFill>
                  <a:prstClr val="black"/>
                </a:solidFill>
                <a:latin typeface="Arial" charset="0"/>
                <a:cs typeface="Times New Roman" charset="0"/>
              </a:rPr>
              <a:t>th</a:t>
            </a:r>
            <a:r>
              <a:rPr lang="en-GB" sz="800">
                <a:solidFill>
                  <a:prstClr val="black"/>
                </a:solidFill>
                <a:latin typeface="Arial" charset="0"/>
                <a:cs typeface="Times New Roman" charset="0"/>
              </a:rPr>
              <a:t> Edition, © Laurie J. Mullins 2007</a:t>
            </a:r>
            <a:r>
              <a:rPr lang="en-US" sz="800">
                <a:solidFill>
                  <a:prstClr val="black"/>
                </a:solidFill>
                <a:latin typeface="Arial" charset="0"/>
              </a:rPr>
              <a:t> </a:t>
            </a:r>
            <a:endParaRPr lang="en-GB" sz="800">
              <a:solidFill>
                <a:prstClr val="black"/>
              </a:solidFill>
              <a:latin typeface="Arial" charset="0"/>
            </a:endParaRPr>
          </a:p>
        </p:txBody>
      </p:sp>
    </p:spTree>
    <p:extLst>
      <p:ext uri="{BB962C8B-B14F-4D97-AF65-F5344CB8AC3E}">
        <p14:creationId xmlns:p14="http://schemas.microsoft.com/office/powerpoint/2010/main" val="23976773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hyperlink" Target="http://www.bbc.co.uk/news/business-38986212"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youtu.be/O-SO0XZlSdY" TargetMode="Externa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youtu.be/O-SO0XZlSdY" TargetMode="Externa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hyperlink" Target="https://youtu.be/1jn2_nZrivQ"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wmf"/><Relationship Id="rId4" Type="http://schemas.openxmlformats.org/officeDocument/2006/relationships/hyperlink" Target="http://youtu.be/kfQFAzsC9r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youtu.be/9bJBeCI0e3U"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hyperlink" Target="https://youtu.be/y5KFfnUcA_4"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7.wmf"/><Relationship Id="rId4" Type="http://schemas.openxmlformats.org/officeDocument/2006/relationships/image" Target="../media/image16.wmf"/></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4.wmf"/></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wmf"/></Relationships>
</file>

<file path=ppt/slides/_rels/slide19.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youtu.be/dyiwU0Uq_wI"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youtu.be/8lVxC6XRvtY"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youtu.be/j8hsCx7FFNk"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youtu.be/UTE0G9amZNk"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1.wmf"/></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youtu.be/IMAPpPzhh1A"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7.wmf"/></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ctrTitle"/>
          </p:nvPr>
        </p:nvSpPr>
        <p:spPr>
          <a:xfrm>
            <a:off x="685800" y="1509915"/>
            <a:ext cx="7772400" cy="2123658"/>
          </a:xfrm>
        </p:spPr>
        <p:txBody>
          <a:bodyPr/>
          <a:lstStyle/>
          <a:p>
            <a:r>
              <a:rPr lang="en-GB" sz="4400" dirty="0" smtClean="0"/>
              <a:t/>
            </a:r>
            <a:br>
              <a:rPr lang="en-GB" sz="4400" dirty="0" smtClean="0"/>
            </a:br>
            <a:r>
              <a:rPr lang="en-GB" b="1" dirty="0" smtClean="0">
                <a:solidFill>
                  <a:srgbClr val="0000FF"/>
                </a:solidFill>
              </a:rPr>
              <a:t>Principles of </a:t>
            </a:r>
            <a:br>
              <a:rPr lang="en-GB" b="1" dirty="0" smtClean="0">
                <a:solidFill>
                  <a:srgbClr val="0000FF"/>
                </a:solidFill>
              </a:rPr>
            </a:br>
            <a:r>
              <a:rPr lang="en-GB" b="1" dirty="0" smtClean="0">
                <a:solidFill>
                  <a:srgbClr val="0000FF"/>
                </a:solidFill>
              </a:rPr>
              <a:t>Managing  Organisations</a:t>
            </a:r>
            <a:endParaRPr lang="en-GB" sz="4400" dirty="0">
              <a:solidFill>
                <a:schemeClr val="tx1"/>
              </a:solidFill>
            </a:endParaRPr>
          </a:p>
        </p:txBody>
      </p:sp>
      <p:sp>
        <p:nvSpPr>
          <p:cNvPr id="73731" name="Rectangle 3"/>
          <p:cNvSpPr>
            <a:spLocks noGrp="1" noChangeArrowheads="1"/>
          </p:cNvSpPr>
          <p:nvPr>
            <p:ph type="subTitle" idx="1"/>
          </p:nvPr>
        </p:nvSpPr>
        <p:spPr>
          <a:xfrm>
            <a:off x="1371600" y="4214818"/>
            <a:ext cx="7486680" cy="1766637"/>
          </a:xfrm>
        </p:spPr>
        <p:txBody>
          <a:bodyPr wrap="square">
            <a:spAutoFit/>
          </a:bodyPr>
          <a:lstStyle/>
          <a:p>
            <a:r>
              <a:rPr lang="en-GB" u="sng" dirty="0" smtClean="0">
                <a:solidFill>
                  <a:schemeClr val="tx1"/>
                </a:solidFill>
              </a:rPr>
              <a:t>Lecture 5: </a:t>
            </a:r>
          </a:p>
          <a:p>
            <a:r>
              <a:rPr lang="en-GB" dirty="0" smtClean="0"/>
              <a:t> </a:t>
            </a:r>
            <a:r>
              <a:rPr lang="en-GB" b="1" dirty="0" smtClean="0">
                <a:solidFill>
                  <a:schemeClr val="tx2"/>
                </a:solidFill>
              </a:rPr>
              <a:t>Organisational Culture</a:t>
            </a:r>
          </a:p>
          <a:p>
            <a:endParaRPr lang="en-GB" dirty="0"/>
          </a:p>
        </p:txBody>
      </p:sp>
      <p:pic>
        <p:nvPicPr>
          <p:cNvPr id="1026" name="Picture 2" descr="C:\Program Files (x86)\Microsoft Office\MEDIA\CAGCAT10\j0234687.gif"/>
          <p:cNvPicPr>
            <a:picLocks noChangeAspect="1" noChangeArrowheads="1" noCrop="1"/>
          </p:cNvPicPr>
          <p:nvPr/>
        </p:nvPicPr>
        <p:blipFill>
          <a:blip r:embed="rId3" cstate="print"/>
          <a:srcRect/>
          <a:stretch>
            <a:fillRect/>
          </a:stretch>
        </p:blipFill>
        <p:spPr bwMode="auto">
          <a:xfrm>
            <a:off x="428596" y="4857760"/>
            <a:ext cx="1711137" cy="1008112"/>
          </a:xfrm>
          <a:prstGeom prst="rect">
            <a:avLst/>
          </a:prstGeom>
          <a:noFill/>
        </p:spPr>
      </p:pic>
      <p:pic>
        <p:nvPicPr>
          <p:cNvPr id="3" name="Picture 2" descr="C:\Documents and Settings\bus-ad1\Local Settings\Temporary Internet Files\Content.IE5\005XH7UX\MP90038265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6518" y="-19713"/>
            <a:ext cx="2310967" cy="188704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Documents and Settings\bus-ad1\Local Settings\Temporary Internet Files\Content.IE5\Z3G12HBK\MP900302927[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
            <a:ext cx="1536519" cy="1867334"/>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Documents and Settings\bus-ad1\Local Settings\Temporary Internet Files\Content.IE5\ISXWFGTU\MM900300576[1].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96336" y="4439404"/>
            <a:ext cx="1297914" cy="184482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72099" y="336852"/>
            <a:ext cx="2592857" cy="8598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3225"/>
            <a:ext cx="8229600" cy="707886"/>
          </a:xfrm>
        </p:spPr>
        <p:txBody>
          <a:bodyPr>
            <a:normAutofit fontScale="90000"/>
          </a:bodyPr>
          <a:lstStyle/>
          <a:p>
            <a:pPr algn="l"/>
            <a:r>
              <a:rPr lang="en-GB" b="1" dirty="0" smtClean="0">
                <a:solidFill>
                  <a:srgbClr val="6600FF"/>
                </a:solidFill>
              </a:rPr>
              <a:t>Last time we….</a:t>
            </a:r>
            <a:endParaRPr lang="en-GB" b="1" dirty="0">
              <a:solidFill>
                <a:srgbClr val="6600FF"/>
              </a:solidFill>
            </a:endParaRPr>
          </a:p>
        </p:txBody>
      </p:sp>
      <p:sp>
        <p:nvSpPr>
          <p:cNvPr id="3" name="Content Placeholder 2"/>
          <p:cNvSpPr>
            <a:spLocks noGrp="1"/>
          </p:cNvSpPr>
          <p:nvPr>
            <p:ph idx="1"/>
          </p:nvPr>
        </p:nvSpPr>
        <p:spPr>
          <a:xfrm>
            <a:off x="290513" y="2071678"/>
            <a:ext cx="8229600" cy="4286280"/>
          </a:xfrm>
        </p:spPr>
        <p:txBody>
          <a:bodyPr/>
          <a:lstStyle/>
          <a:p>
            <a:r>
              <a:rPr lang="en-GB" sz="2800" dirty="0" smtClean="0"/>
              <a:t>Reviewed the concept of </a:t>
            </a:r>
            <a:r>
              <a:rPr lang="en-GB" sz="2800" u="sng" dirty="0" smtClean="0"/>
              <a:t>organisation structure </a:t>
            </a:r>
            <a:r>
              <a:rPr lang="en-GB" sz="2800" dirty="0" smtClean="0"/>
              <a:t>and the key principles involved</a:t>
            </a:r>
          </a:p>
          <a:p>
            <a:r>
              <a:rPr lang="en-GB" sz="2800" dirty="0" smtClean="0"/>
              <a:t>Identified levels of organisation and formal organisational relationships</a:t>
            </a:r>
          </a:p>
          <a:p>
            <a:r>
              <a:rPr lang="en-GB" sz="2800" dirty="0" smtClean="0"/>
              <a:t>Explained why a good structure matters and the consequences of getting it wrong</a:t>
            </a:r>
          </a:p>
          <a:p>
            <a:r>
              <a:rPr lang="en-GB" sz="2800" dirty="0" smtClean="0"/>
              <a:t>Considered new and emerging organisational structures</a:t>
            </a:r>
          </a:p>
          <a:p>
            <a:pPr>
              <a:buNone/>
            </a:pPr>
            <a:endParaRPr lang="en-GB" sz="2400" dirty="0"/>
          </a:p>
        </p:txBody>
      </p:sp>
      <p:pic>
        <p:nvPicPr>
          <p:cNvPr id="5" name="Picture 2" descr="C:\Documents and Settings\bus-ad1\Local Settings\Temporary Internet Files\Content.IE5\005XH7UX\MC910217048[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83192" y="6180"/>
            <a:ext cx="1442151" cy="144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81466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3225"/>
            <a:ext cx="8229600" cy="707886"/>
          </a:xfrm>
        </p:spPr>
        <p:txBody>
          <a:bodyPr>
            <a:normAutofit fontScale="90000"/>
          </a:bodyPr>
          <a:lstStyle/>
          <a:p>
            <a:pPr algn="l"/>
            <a:r>
              <a:rPr lang="en-GB" b="1" dirty="0" smtClean="0">
                <a:solidFill>
                  <a:srgbClr val="6600FF"/>
                </a:solidFill>
              </a:rPr>
              <a:t>Today’s objectives</a:t>
            </a:r>
            <a:endParaRPr lang="en-GB" b="1" dirty="0">
              <a:solidFill>
                <a:srgbClr val="6600FF"/>
              </a:solidFill>
            </a:endParaRPr>
          </a:p>
        </p:txBody>
      </p:sp>
      <p:sp>
        <p:nvSpPr>
          <p:cNvPr id="3" name="Content Placeholder 2"/>
          <p:cNvSpPr>
            <a:spLocks noGrp="1"/>
          </p:cNvSpPr>
          <p:nvPr>
            <p:ph idx="1"/>
          </p:nvPr>
        </p:nvSpPr>
        <p:spPr>
          <a:xfrm>
            <a:off x="251520" y="2060848"/>
            <a:ext cx="8229600" cy="4286280"/>
          </a:xfrm>
        </p:spPr>
        <p:txBody>
          <a:bodyPr/>
          <a:lstStyle/>
          <a:p>
            <a:r>
              <a:rPr lang="en-GB" dirty="0"/>
              <a:t>To define and analyse culture, notably </a:t>
            </a:r>
            <a:r>
              <a:rPr lang="en-GB" u="sng" dirty="0"/>
              <a:t>organisational </a:t>
            </a:r>
            <a:r>
              <a:rPr lang="en-GB" u="sng" dirty="0" smtClean="0"/>
              <a:t>culture</a:t>
            </a:r>
          </a:p>
          <a:p>
            <a:pPr marL="0" indent="0">
              <a:buNone/>
            </a:pPr>
            <a:endParaRPr lang="en-GB" dirty="0"/>
          </a:p>
          <a:p>
            <a:r>
              <a:rPr lang="en-GB" dirty="0"/>
              <a:t>To assess the importance of organisational culture in relation to overall performance</a:t>
            </a:r>
          </a:p>
          <a:p>
            <a:pPr>
              <a:buNone/>
            </a:pPr>
            <a:endParaRPr lang="en-GB" sz="2000" dirty="0"/>
          </a:p>
          <a:p>
            <a:pPr>
              <a:buNone/>
            </a:pPr>
            <a:endParaRPr lang="en-GB" sz="2400" dirty="0"/>
          </a:p>
        </p:txBody>
      </p:sp>
      <p:pic>
        <p:nvPicPr>
          <p:cNvPr id="4" name="Picture 4" descr="C:\Documents and Settings\bus-ad1\Local Settings\Temporary Internet Files\Content.IE5\5G7WGP6X\MC900055300[1].wmf"/>
          <p:cNvPicPr>
            <a:picLocks noChangeAspect="1" noChangeArrowheads="1"/>
          </p:cNvPicPr>
          <p:nvPr/>
        </p:nvPicPr>
        <p:blipFill>
          <a:blip r:embed="rId3"/>
          <a:srcRect/>
          <a:stretch>
            <a:fillRect/>
          </a:stretch>
        </p:blipFill>
        <p:spPr bwMode="auto">
          <a:xfrm>
            <a:off x="7215206" y="0"/>
            <a:ext cx="1714512" cy="1465653"/>
          </a:xfrm>
          <a:prstGeom prst="rect">
            <a:avLst/>
          </a:prstGeom>
          <a:noFill/>
        </p:spPr>
      </p:pic>
    </p:spTree>
    <p:extLst>
      <p:ext uri="{BB962C8B-B14F-4D97-AF65-F5344CB8AC3E}">
        <p14:creationId xmlns:p14="http://schemas.microsoft.com/office/powerpoint/2010/main" val="45816631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rgbClr val="6600FF"/>
                </a:solidFill>
              </a:rPr>
              <a:t>Culture in the news…..</a:t>
            </a:r>
            <a:endParaRPr lang="en-GB" b="1" dirty="0">
              <a:solidFill>
                <a:srgbClr val="6600FF"/>
              </a:solidFill>
            </a:endParaRPr>
          </a:p>
        </p:txBody>
      </p:sp>
      <p:sp>
        <p:nvSpPr>
          <p:cNvPr id="3" name="Content Placeholder 2"/>
          <p:cNvSpPr>
            <a:spLocks noGrp="1"/>
          </p:cNvSpPr>
          <p:nvPr>
            <p:ph idx="1"/>
          </p:nvPr>
        </p:nvSpPr>
        <p:spPr>
          <a:xfrm>
            <a:off x="457200" y="1196752"/>
            <a:ext cx="8229600" cy="4929411"/>
          </a:xfrm>
        </p:spPr>
        <p:txBody>
          <a:bodyPr>
            <a:normAutofit/>
          </a:bodyPr>
          <a:lstStyle/>
          <a:p>
            <a:pPr marL="0" indent="0">
              <a:buNone/>
            </a:pPr>
            <a:endParaRPr lang="en-GB" dirty="0" smtClean="0"/>
          </a:p>
          <a:p>
            <a:pPr marL="0" indent="0">
              <a:buNone/>
            </a:pPr>
            <a:endParaRPr lang="en-GB" dirty="0" smtClean="0"/>
          </a:p>
          <a:p>
            <a:pPr marL="0" indent="0">
              <a:buNone/>
            </a:pPr>
            <a:endParaRPr lang="en-GB" dirty="0"/>
          </a:p>
        </p:txBody>
      </p:sp>
      <p:pic>
        <p:nvPicPr>
          <p:cNvPr id="9218" name="Picture 2" descr="C:\Documents and Settings\bus-ad1\Local Settings\Temporary Internet Files\Content.IE5\BOC54UZ2\MC90028683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6336" y="188640"/>
            <a:ext cx="1363556" cy="123751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835696" y="5013176"/>
            <a:ext cx="4737772" cy="646331"/>
          </a:xfrm>
          <a:prstGeom prst="rect">
            <a:avLst/>
          </a:prstGeom>
          <a:noFill/>
        </p:spPr>
        <p:txBody>
          <a:bodyPr wrap="none" rtlCol="0">
            <a:spAutoFit/>
          </a:bodyPr>
          <a:lstStyle/>
          <a:p>
            <a:r>
              <a:rPr lang="en-GB" dirty="0">
                <a:hlinkClick r:id="rId4"/>
              </a:rPr>
              <a:t>http://</a:t>
            </a:r>
            <a:r>
              <a:rPr lang="en-GB" dirty="0" smtClean="0">
                <a:hlinkClick r:id="rId4"/>
              </a:rPr>
              <a:t>www.bbc.co.uk/news/business-38986212</a:t>
            </a:r>
            <a:endParaRPr lang="en-GB" dirty="0" smtClean="0"/>
          </a:p>
          <a:p>
            <a:endParaRPr lang="en-GB" dirty="0"/>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87690" y="1417638"/>
            <a:ext cx="4568620" cy="3426465"/>
          </a:xfrm>
          <a:prstGeom prst="rect">
            <a:avLst/>
          </a:prstGeom>
        </p:spPr>
      </p:pic>
    </p:spTree>
    <p:extLst>
      <p:ext uri="{BB962C8B-B14F-4D97-AF65-F5344CB8AC3E}">
        <p14:creationId xmlns:p14="http://schemas.microsoft.com/office/powerpoint/2010/main" val="41683850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rgbClr val="6600FF"/>
                </a:solidFill>
              </a:rPr>
              <a:t>Culture in the news…..</a:t>
            </a:r>
            <a:endParaRPr lang="en-GB" b="1" dirty="0">
              <a:solidFill>
                <a:srgbClr val="6600FF"/>
              </a:solidFill>
            </a:endParaRPr>
          </a:p>
        </p:txBody>
      </p:sp>
      <p:sp>
        <p:nvSpPr>
          <p:cNvPr id="3" name="Content Placeholder 2"/>
          <p:cNvSpPr>
            <a:spLocks noGrp="1"/>
          </p:cNvSpPr>
          <p:nvPr>
            <p:ph idx="1"/>
          </p:nvPr>
        </p:nvSpPr>
        <p:spPr>
          <a:xfrm>
            <a:off x="457200" y="1196752"/>
            <a:ext cx="8229600" cy="4929411"/>
          </a:xfrm>
        </p:spPr>
        <p:txBody>
          <a:bodyPr>
            <a:normAutofit/>
          </a:bodyPr>
          <a:lstStyle/>
          <a:p>
            <a:pPr marL="0" indent="0">
              <a:buNone/>
            </a:pPr>
            <a:endParaRPr lang="en-GB" dirty="0" smtClean="0"/>
          </a:p>
          <a:p>
            <a:pPr marL="0" indent="0">
              <a:buNone/>
            </a:pPr>
            <a:endParaRPr lang="en-GB" dirty="0" smtClean="0"/>
          </a:p>
          <a:p>
            <a:pPr marL="0" indent="0">
              <a:buNone/>
            </a:pPr>
            <a:endParaRPr lang="en-GB" dirty="0"/>
          </a:p>
        </p:txBody>
      </p:sp>
      <p:pic>
        <p:nvPicPr>
          <p:cNvPr id="9218" name="Picture 2" descr="C:\Documents and Settings\bus-ad1\Local Settings\Temporary Internet Files\Content.IE5\BOC54UZ2\MC90028683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6336" y="188640"/>
            <a:ext cx="1363556" cy="12375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1680" y="1400130"/>
            <a:ext cx="5616624" cy="4207046"/>
          </a:xfrm>
          <a:prstGeom prst="rect">
            <a:avLst/>
          </a:prstGeom>
        </p:spPr>
      </p:pic>
      <p:sp>
        <p:nvSpPr>
          <p:cNvPr id="6" name="TextBox 5"/>
          <p:cNvSpPr txBox="1"/>
          <p:nvPr/>
        </p:nvSpPr>
        <p:spPr>
          <a:xfrm>
            <a:off x="1835696" y="5013176"/>
            <a:ext cx="5285806" cy="1969770"/>
          </a:xfrm>
          <a:prstGeom prst="rect">
            <a:avLst/>
          </a:prstGeom>
          <a:noFill/>
        </p:spPr>
        <p:txBody>
          <a:bodyPr wrap="none" rtlCol="0">
            <a:spAutoFit/>
          </a:bodyPr>
          <a:lstStyle/>
          <a:p>
            <a:endParaRPr lang="en-GB" dirty="0" smtClean="0">
              <a:hlinkClick r:id="rId5"/>
            </a:endParaRPr>
          </a:p>
          <a:p>
            <a:endParaRPr lang="en-GB" dirty="0">
              <a:hlinkClick r:id="rId5"/>
            </a:endParaRPr>
          </a:p>
          <a:p>
            <a:r>
              <a:rPr lang="en-GB" sz="3200" b="1" dirty="0" smtClean="0"/>
              <a:t>What’s been going on at FIFA?</a:t>
            </a:r>
          </a:p>
          <a:p>
            <a:r>
              <a:rPr lang="en-GB" dirty="0">
                <a:hlinkClick r:id="rId5"/>
              </a:rPr>
              <a:t>https://youtu.be/LnJZE8SKXO4</a:t>
            </a:r>
          </a:p>
          <a:p>
            <a:endParaRPr lang="en-GB" dirty="0"/>
          </a:p>
          <a:p>
            <a:endParaRPr lang="en-GB" dirty="0"/>
          </a:p>
        </p:txBody>
      </p:sp>
    </p:spTree>
    <p:extLst>
      <p:ext uri="{BB962C8B-B14F-4D97-AF65-F5344CB8AC3E}">
        <p14:creationId xmlns:p14="http://schemas.microsoft.com/office/powerpoint/2010/main" val="1847501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rgbClr val="6600FF"/>
                </a:solidFill>
              </a:rPr>
              <a:t>$$$$$$$$$££££££££$$$$$$...</a:t>
            </a:r>
            <a:endParaRPr lang="en-GB" b="1" dirty="0">
              <a:solidFill>
                <a:srgbClr val="6600FF"/>
              </a:solidFill>
            </a:endParaRPr>
          </a:p>
        </p:txBody>
      </p:sp>
      <p:sp>
        <p:nvSpPr>
          <p:cNvPr id="3" name="Content Placeholder 2"/>
          <p:cNvSpPr>
            <a:spLocks noGrp="1"/>
          </p:cNvSpPr>
          <p:nvPr>
            <p:ph idx="1"/>
          </p:nvPr>
        </p:nvSpPr>
        <p:spPr>
          <a:xfrm>
            <a:off x="457200" y="1196752"/>
            <a:ext cx="8229600" cy="4929411"/>
          </a:xfrm>
        </p:spPr>
        <p:txBody>
          <a:bodyPr>
            <a:normAutofit/>
          </a:bodyPr>
          <a:lstStyle/>
          <a:p>
            <a:pPr marL="0" indent="0">
              <a:buNone/>
            </a:pPr>
            <a:endParaRPr lang="en-GB" dirty="0" smtClean="0"/>
          </a:p>
          <a:p>
            <a:pPr marL="0" indent="0">
              <a:buNone/>
            </a:pPr>
            <a:endParaRPr lang="en-GB" dirty="0" smtClean="0"/>
          </a:p>
          <a:p>
            <a:pPr marL="0" indent="0">
              <a:buNone/>
            </a:pPr>
            <a:endParaRPr lang="en-GB" dirty="0"/>
          </a:p>
        </p:txBody>
      </p:sp>
      <p:pic>
        <p:nvPicPr>
          <p:cNvPr id="9218" name="Picture 2" descr="C:\Documents and Settings\bus-ad1\Local Settings\Temporary Internet Files\Content.IE5\BOC54UZ2\MC90028683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6336" y="188640"/>
            <a:ext cx="1363556" cy="12375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868" y="1426152"/>
            <a:ext cx="7948429" cy="4451120"/>
          </a:xfrm>
          <a:prstGeom prst="rect">
            <a:avLst/>
          </a:prstGeom>
        </p:spPr>
      </p:pic>
      <p:sp>
        <p:nvSpPr>
          <p:cNvPr id="6" name="TextBox 5"/>
          <p:cNvSpPr txBox="1"/>
          <p:nvPr/>
        </p:nvSpPr>
        <p:spPr>
          <a:xfrm>
            <a:off x="1835696" y="5013176"/>
            <a:ext cx="3054426" cy="2031325"/>
          </a:xfrm>
          <a:prstGeom prst="rect">
            <a:avLst/>
          </a:prstGeom>
          <a:noFill/>
        </p:spPr>
        <p:txBody>
          <a:bodyPr wrap="none" rtlCol="0">
            <a:spAutoFit/>
          </a:bodyPr>
          <a:lstStyle/>
          <a:p>
            <a:endParaRPr lang="en-GB" dirty="0" smtClean="0">
              <a:hlinkClick r:id="rId5"/>
            </a:endParaRPr>
          </a:p>
          <a:p>
            <a:endParaRPr lang="en-GB" dirty="0" smtClean="0">
              <a:hlinkClick r:id="rId5"/>
            </a:endParaRPr>
          </a:p>
          <a:p>
            <a:endParaRPr lang="en-GB" dirty="0" smtClean="0">
              <a:hlinkClick r:id="rId5"/>
            </a:endParaRPr>
          </a:p>
          <a:p>
            <a:endParaRPr lang="en-GB" dirty="0">
              <a:hlinkClick r:id="rId5"/>
            </a:endParaRPr>
          </a:p>
          <a:p>
            <a:r>
              <a:rPr lang="en-GB" dirty="0" smtClean="0">
                <a:hlinkClick r:id="rId5"/>
              </a:rPr>
              <a:t>https</a:t>
            </a:r>
            <a:r>
              <a:rPr lang="en-GB" dirty="0">
                <a:hlinkClick r:id="rId5"/>
              </a:rPr>
              <a:t>://</a:t>
            </a:r>
            <a:r>
              <a:rPr lang="en-GB" dirty="0" smtClean="0">
                <a:hlinkClick r:id="rId5"/>
              </a:rPr>
              <a:t>youtu.be/O-SO0XZlSdY</a:t>
            </a:r>
            <a:endParaRPr lang="en-GB" dirty="0" smtClean="0"/>
          </a:p>
          <a:p>
            <a:endParaRPr lang="en-GB" dirty="0"/>
          </a:p>
          <a:p>
            <a:endParaRPr lang="en-GB" dirty="0"/>
          </a:p>
        </p:txBody>
      </p:sp>
    </p:spTree>
    <p:extLst>
      <p:ext uri="{BB962C8B-B14F-4D97-AF65-F5344CB8AC3E}">
        <p14:creationId xmlns:p14="http://schemas.microsoft.com/office/powerpoint/2010/main" val="350098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normAutofit fontScale="90000"/>
          </a:bodyPr>
          <a:lstStyle/>
          <a:p>
            <a:pPr algn="l"/>
            <a:r>
              <a:rPr lang="en-GB" b="1" dirty="0">
                <a:solidFill>
                  <a:srgbClr val="6600FF"/>
                </a:solidFill>
              </a:rPr>
              <a:t>Organisational </a:t>
            </a:r>
            <a:r>
              <a:rPr lang="en-GB" b="1" dirty="0" smtClean="0">
                <a:solidFill>
                  <a:srgbClr val="6600FF"/>
                </a:solidFill>
              </a:rPr>
              <a:t>culture:</a:t>
            </a:r>
            <a:br>
              <a:rPr lang="en-GB" b="1" dirty="0" smtClean="0">
                <a:solidFill>
                  <a:srgbClr val="6600FF"/>
                </a:solidFill>
              </a:rPr>
            </a:br>
            <a:r>
              <a:rPr lang="en-GB" dirty="0" smtClean="0">
                <a:solidFill>
                  <a:srgbClr val="6600FF"/>
                </a:solidFill>
              </a:rPr>
              <a:t>definitions</a:t>
            </a:r>
            <a:endParaRPr lang="en-GB" dirty="0">
              <a:solidFill>
                <a:srgbClr val="6600FF"/>
              </a:solidFill>
            </a:endParaRPr>
          </a:p>
        </p:txBody>
      </p:sp>
      <p:sp>
        <p:nvSpPr>
          <p:cNvPr id="81923" name="Rectangle 3"/>
          <p:cNvSpPr>
            <a:spLocks noGrp="1" noChangeArrowheads="1"/>
          </p:cNvSpPr>
          <p:nvPr>
            <p:ph type="body" idx="1"/>
          </p:nvPr>
        </p:nvSpPr>
        <p:spPr>
          <a:xfrm>
            <a:off x="409575" y="1285860"/>
            <a:ext cx="8229600" cy="4886340"/>
          </a:xfrm>
        </p:spPr>
        <p:txBody>
          <a:bodyPr>
            <a:normAutofit fontScale="92500" lnSpcReduction="20000"/>
          </a:bodyPr>
          <a:lstStyle/>
          <a:p>
            <a:pPr>
              <a:buFontTx/>
              <a:buNone/>
            </a:pPr>
            <a:r>
              <a:rPr lang="en-GB" sz="2800" i="1" dirty="0" smtClean="0"/>
              <a:t>	</a:t>
            </a:r>
          </a:p>
          <a:p>
            <a:pPr>
              <a:buFontTx/>
              <a:buNone/>
            </a:pPr>
            <a:r>
              <a:rPr lang="en-GB" sz="2800" i="1" dirty="0"/>
              <a:t>	</a:t>
            </a:r>
            <a:r>
              <a:rPr lang="en-GB" sz="2800" dirty="0" smtClean="0"/>
              <a:t>‘The </a:t>
            </a:r>
            <a:r>
              <a:rPr lang="en-GB" sz="2800" dirty="0"/>
              <a:t>collection of traditions, values, policies, beliefs and attitudes that constitute a pervasive context for everything we do and think in an organisation</a:t>
            </a:r>
            <a:r>
              <a:rPr lang="en-GB" sz="2800" dirty="0" smtClean="0"/>
              <a:t>.’ (McLean, 1993)</a:t>
            </a:r>
          </a:p>
          <a:p>
            <a:pPr>
              <a:buFontTx/>
              <a:buNone/>
            </a:pPr>
            <a:endParaRPr lang="en-GB" sz="2800" i="1" dirty="0" smtClean="0"/>
          </a:p>
          <a:p>
            <a:pPr>
              <a:buFontTx/>
              <a:buNone/>
            </a:pPr>
            <a:r>
              <a:rPr lang="en-GB" sz="2800" i="1" dirty="0" smtClean="0"/>
              <a:t>	</a:t>
            </a:r>
            <a:r>
              <a:rPr lang="en-GB" sz="2800" dirty="0" smtClean="0"/>
              <a:t>The collective self-image and </a:t>
            </a:r>
            <a:r>
              <a:rPr lang="en-GB" sz="2800" b="1" dirty="0" smtClean="0"/>
              <a:t>style </a:t>
            </a:r>
            <a:r>
              <a:rPr lang="en-GB" sz="2800" dirty="0" smtClean="0"/>
              <a:t>of the organisation; its </a:t>
            </a:r>
            <a:r>
              <a:rPr lang="en-GB" sz="2800" b="1" dirty="0" smtClean="0"/>
              <a:t>shared values and beliefs</a:t>
            </a:r>
            <a:r>
              <a:rPr lang="en-GB" sz="2800" dirty="0" smtClean="0"/>
              <a:t>, </a:t>
            </a:r>
            <a:r>
              <a:rPr lang="en-GB" sz="2800" b="1" dirty="0" smtClean="0"/>
              <a:t>norms and symbols</a:t>
            </a:r>
          </a:p>
          <a:p>
            <a:pPr>
              <a:buFontTx/>
              <a:buNone/>
            </a:pPr>
            <a:endParaRPr lang="en-GB" sz="2800" i="1" dirty="0" smtClean="0">
              <a:hlinkClick r:id="rId3"/>
            </a:endParaRPr>
          </a:p>
          <a:p>
            <a:pPr>
              <a:buFontTx/>
              <a:buNone/>
            </a:pPr>
            <a:r>
              <a:rPr lang="en-GB" sz="2800" i="1" dirty="0" smtClean="0">
                <a:hlinkClick r:id="rId3"/>
              </a:rPr>
              <a:t>https</a:t>
            </a:r>
            <a:r>
              <a:rPr lang="en-GB" sz="2800" i="1" dirty="0">
                <a:hlinkClick r:id="rId3"/>
              </a:rPr>
              <a:t>://</a:t>
            </a:r>
            <a:r>
              <a:rPr lang="en-GB" sz="2800" i="1" dirty="0" smtClean="0">
                <a:hlinkClick r:id="rId3"/>
              </a:rPr>
              <a:t>youtu.be/1jn2_nZrivQ</a:t>
            </a:r>
            <a:endParaRPr lang="en-GB" sz="2800" i="1" dirty="0" smtClean="0"/>
          </a:p>
          <a:p>
            <a:pPr>
              <a:buFontTx/>
              <a:buNone/>
            </a:pPr>
            <a:endParaRPr lang="en-GB" sz="2800" i="1" dirty="0" smtClean="0"/>
          </a:p>
          <a:p>
            <a:pPr>
              <a:buFontTx/>
              <a:buNone/>
            </a:pPr>
            <a:r>
              <a:rPr lang="en-GB" sz="2800" i="1" dirty="0" smtClean="0"/>
              <a:t>	</a:t>
            </a:r>
            <a:r>
              <a:rPr lang="en-GB" sz="2800" dirty="0">
                <a:hlinkClick r:id="rId4"/>
              </a:rPr>
              <a:t>http://</a:t>
            </a:r>
            <a:r>
              <a:rPr lang="en-GB" sz="2800" dirty="0" smtClean="0">
                <a:hlinkClick r:id="rId4"/>
              </a:rPr>
              <a:t>youtu.be/kfQFAzsC9r8</a:t>
            </a:r>
            <a:endParaRPr lang="en-GB" sz="2800" dirty="0" smtClean="0"/>
          </a:p>
          <a:p>
            <a:pPr>
              <a:buFontTx/>
              <a:buNone/>
            </a:pPr>
            <a:endParaRPr lang="en-GB" sz="2800" i="1" dirty="0"/>
          </a:p>
        </p:txBody>
      </p:sp>
      <p:pic>
        <p:nvPicPr>
          <p:cNvPr id="2050" name="Picture 2" descr="C:\Documents and Settings\bus-ad1\Local Settings\Temporary Internet Files\Content.IE5\00YY7TR3\MC900039006[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04248" y="4725144"/>
            <a:ext cx="2146097" cy="19833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81923">
                                            <p:txEl>
                                              <p:pRg st="1" end="1"/>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2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solidFill>
                  <a:srgbClr val="6600FF"/>
                </a:solidFill>
              </a:rPr>
              <a:t>My favourite: </a:t>
            </a:r>
            <a:br>
              <a:rPr lang="en-GB" dirty="0" smtClean="0">
                <a:solidFill>
                  <a:srgbClr val="6600FF"/>
                </a:solidFill>
              </a:rPr>
            </a:br>
            <a:r>
              <a:rPr lang="en-GB" dirty="0" smtClean="0">
                <a:solidFill>
                  <a:srgbClr val="6600FF"/>
                </a:solidFill>
              </a:rPr>
              <a:t>the organisation’s </a:t>
            </a:r>
            <a:r>
              <a:rPr lang="en-GB" b="1" dirty="0" smtClean="0">
                <a:solidFill>
                  <a:srgbClr val="6600FF"/>
                </a:solidFill>
              </a:rPr>
              <a:t>‘personality’</a:t>
            </a:r>
            <a:endParaRPr lang="en-US" b="1" dirty="0">
              <a:solidFill>
                <a:srgbClr val="6600FF"/>
              </a:solidFill>
            </a:endParaRPr>
          </a:p>
        </p:txBody>
      </p:sp>
      <p:sp>
        <p:nvSpPr>
          <p:cNvPr id="3" name="Content Placeholder 2"/>
          <p:cNvSpPr>
            <a:spLocks noGrp="1"/>
          </p:cNvSpPr>
          <p:nvPr>
            <p:ph idx="1"/>
          </p:nvPr>
        </p:nvSpPr>
        <p:spPr>
          <a:xfrm>
            <a:off x="290512" y="1142984"/>
            <a:ext cx="8457951" cy="4983179"/>
          </a:xfrm>
        </p:spPr>
        <p:txBody>
          <a:bodyPr/>
          <a:lstStyle/>
          <a:p>
            <a:pPr>
              <a:buFontTx/>
              <a:buNone/>
            </a:pPr>
            <a:r>
              <a:rPr lang="en-GB" i="1" dirty="0" smtClean="0"/>
              <a:t>	</a:t>
            </a:r>
          </a:p>
          <a:p>
            <a:pPr>
              <a:buFontTx/>
              <a:buNone/>
            </a:pPr>
            <a:r>
              <a:rPr lang="en-GB" sz="3600" b="1" i="1" dirty="0" smtClean="0"/>
              <a:t>‘That’s the way we do things around here.’   </a:t>
            </a:r>
            <a:r>
              <a:rPr lang="en-GB" sz="3600" i="1" dirty="0" smtClean="0"/>
              <a:t>	(Handy, 1987)</a:t>
            </a:r>
          </a:p>
          <a:p>
            <a:pPr>
              <a:buFontTx/>
              <a:buNone/>
            </a:pPr>
            <a:r>
              <a:rPr lang="en-GB" sz="3600" i="1" dirty="0" smtClean="0"/>
              <a:t>	</a:t>
            </a:r>
          </a:p>
          <a:p>
            <a:pPr>
              <a:buFontTx/>
              <a:buNone/>
            </a:pPr>
            <a:r>
              <a:rPr lang="en-GB" i="1" dirty="0" smtClean="0"/>
              <a:t>	</a:t>
            </a:r>
          </a:p>
          <a:p>
            <a:pPr>
              <a:buFontTx/>
              <a:buNone/>
            </a:pPr>
            <a:r>
              <a:rPr lang="en-GB" i="1" dirty="0" smtClean="0"/>
              <a:t>Culture 			Behaviour</a:t>
            </a:r>
            <a:endParaRPr lang="en-US" dirty="0"/>
          </a:p>
        </p:txBody>
      </p:sp>
      <p:sp>
        <p:nvSpPr>
          <p:cNvPr id="4" name="Right Arrow 3"/>
          <p:cNvSpPr/>
          <p:nvPr/>
        </p:nvSpPr>
        <p:spPr>
          <a:xfrm>
            <a:off x="1979712" y="3933056"/>
            <a:ext cx="1770496" cy="1428760"/>
          </a:xfrm>
          <a:prstGeom prst="right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817" name="Picture 1" descr="C:\Documents and Settings\bus-ad1\Local Settings\Temporary Internet Files\Content.IE5\0166YB6F\MC900411410[1].wmf"/>
          <p:cNvPicPr>
            <a:picLocks noChangeAspect="1" noChangeArrowheads="1"/>
          </p:cNvPicPr>
          <p:nvPr/>
        </p:nvPicPr>
        <p:blipFill>
          <a:blip r:embed="rId3"/>
          <a:srcRect/>
          <a:stretch>
            <a:fillRect/>
          </a:stretch>
        </p:blipFill>
        <p:spPr bwMode="auto">
          <a:xfrm>
            <a:off x="6929454" y="4071942"/>
            <a:ext cx="2024808" cy="229826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8" name="Rectangle 6"/>
          <p:cNvSpPr>
            <a:spLocks noChangeArrowheads="1"/>
          </p:cNvSpPr>
          <p:nvPr/>
        </p:nvSpPr>
        <p:spPr bwMode="auto">
          <a:xfrm>
            <a:off x="533400" y="425450"/>
            <a:ext cx="6950075" cy="641350"/>
          </a:xfrm>
          <a:prstGeom prst="rect">
            <a:avLst/>
          </a:prstGeom>
          <a:noFill/>
          <a:ln w="9525">
            <a:noFill/>
            <a:miter lim="800000"/>
            <a:headEnd/>
            <a:tailEnd/>
          </a:ln>
          <a:effectLst/>
        </p:spPr>
        <p:txBody>
          <a:bodyPr wrap="square">
            <a:spAutoFit/>
          </a:bodyPr>
          <a:lstStyle/>
          <a:p>
            <a:r>
              <a:rPr lang="en-GB" sz="3600" b="1" dirty="0">
                <a:solidFill>
                  <a:srgbClr val="6600FF"/>
                </a:solidFill>
                <a:latin typeface="+mj-lt"/>
              </a:rPr>
              <a:t>Why is culture important?</a:t>
            </a:r>
            <a:endParaRPr lang="en-US" sz="3600" b="1" dirty="0">
              <a:solidFill>
                <a:srgbClr val="6600FF"/>
              </a:solidFill>
              <a:latin typeface="+mj-lt"/>
            </a:endParaRPr>
          </a:p>
        </p:txBody>
      </p:sp>
      <p:sp>
        <p:nvSpPr>
          <p:cNvPr id="228359" name="Rectangle 7"/>
          <p:cNvSpPr>
            <a:spLocks noChangeArrowheads="1"/>
          </p:cNvSpPr>
          <p:nvPr/>
        </p:nvSpPr>
        <p:spPr bwMode="auto">
          <a:xfrm>
            <a:off x="533400" y="1559633"/>
            <a:ext cx="5483361" cy="707886"/>
          </a:xfrm>
          <a:prstGeom prst="rect">
            <a:avLst/>
          </a:prstGeom>
          <a:noFill/>
          <a:ln w="9525">
            <a:noFill/>
            <a:miter lim="800000"/>
            <a:headEnd/>
            <a:tailEnd/>
          </a:ln>
          <a:effectLst/>
        </p:spPr>
        <p:txBody>
          <a:bodyPr wrap="none">
            <a:spAutoFit/>
          </a:bodyPr>
          <a:lstStyle/>
          <a:p>
            <a:r>
              <a:rPr lang="en-GB" sz="4000" u="sng" dirty="0">
                <a:solidFill>
                  <a:srgbClr val="6600FF"/>
                </a:solidFill>
              </a:rPr>
              <a:t>Culture shapes behaviour</a:t>
            </a:r>
            <a:endParaRPr lang="en-US" sz="4000" u="sng" dirty="0">
              <a:solidFill>
                <a:srgbClr val="6600FF"/>
              </a:solidFill>
            </a:endParaRPr>
          </a:p>
        </p:txBody>
      </p:sp>
      <p:sp>
        <p:nvSpPr>
          <p:cNvPr id="228360" name="Rectangle 8"/>
          <p:cNvSpPr>
            <a:spLocks noChangeArrowheads="1"/>
          </p:cNvSpPr>
          <p:nvPr/>
        </p:nvSpPr>
        <p:spPr bwMode="auto">
          <a:xfrm>
            <a:off x="533400" y="2057400"/>
            <a:ext cx="8229600" cy="3477875"/>
          </a:xfrm>
          <a:prstGeom prst="rect">
            <a:avLst/>
          </a:prstGeom>
          <a:noFill/>
          <a:ln w="9525">
            <a:noFill/>
            <a:miter lim="800000"/>
            <a:headEnd/>
            <a:tailEnd/>
          </a:ln>
          <a:effectLst/>
        </p:spPr>
        <p:txBody>
          <a:bodyPr>
            <a:spAutoFit/>
          </a:bodyPr>
          <a:lstStyle/>
          <a:p>
            <a:pPr marL="352425" indent="-352425">
              <a:spcBef>
                <a:spcPct val="20000"/>
              </a:spcBef>
              <a:buFontTx/>
              <a:buChar char="•"/>
            </a:pPr>
            <a:endParaRPr lang="en-GB" sz="2800" dirty="0" smtClean="0">
              <a:solidFill>
                <a:prstClr val="black"/>
              </a:solidFill>
              <a:latin typeface="Arial" charset="0"/>
              <a:ea typeface="Times New Roman" pitchFamily="18" charset="0"/>
              <a:cs typeface="Arial" charset="0"/>
            </a:endParaRPr>
          </a:p>
          <a:p>
            <a:pPr marL="352425" indent="-352425">
              <a:spcBef>
                <a:spcPct val="20000"/>
              </a:spcBef>
              <a:buFontTx/>
              <a:buChar char="•"/>
            </a:pPr>
            <a:r>
              <a:rPr lang="en-GB" sz="3200" dirty="0" smtClean="0">
                <a:solidFill>
                  <a:prstClr val="black"/>
                </a:solidFill>
                <a:ea typeface="Times New Roman" pitchFamily="18" charset="0"/>
                <a:cs typeface="Arial" charset="0"/>
              </a:rPr>
              <a:t>Friendly </a:t>
            </a:r>
            <a:r>
              <a:rPr lang="en-GB" sz="3200" dirty="0">
                <a:solidFill>
                  <a:prstClr val="black"/>
                </a:solidFill>
                <a:ea typeface="Times New Roman" pitchFamily="18" charset="0"/>
                <a:cs typeface="Arial" charset="0"/>
              </a:rPr>
              <a:t>or Aggressive</a:t>
            </a:r>
            <a:endParaRPr lang="en-US" sz="3200" dirty="0">
              <a:solidFill>
                <a:srgbClr val="000000"/>
              </a:solidFill>
              <a:ea typeface="Times New Roman" pitchFamily="18" charset="0"/>
              <a:cs typeface="Arial" charset="0"/>
            </a:endParaRPr>
          </a:p>
          <a:p>
            <a:pPr marL="352425" indent="-352425">
              <a:spcBef>
                <a:spcPct val="20000"/>
              </a:spcBef>
              <a:buFontTx/>
              <a:buChar char="•"/>
            </a:pPr>
            <a:r>
              <a:rPr lang="en-GB" sz="3200" dirty="0">
                <a:solidFill>
                  <a:prstClr val="black"/>
                </a:solidFill>
                <a:ea typeface="Times New Roman" pitchFamily="18" charset="0"/>
                <a:cs typeface="Arial" charset="0"/>
              </a:rPr>
              <a:t>Proactive or Passive</a:t>
            </a:r>
            <a:r>
              <a:rPr lang="en-US" sz="3200" dirty="0">
                <a:solidFill>
                  <a:srgbClr val="000000"/>
                </a:solidFill>
                <a:ea typeface="Times New Roman" pitchFamily="18" charset="0"/>
                <a:cs typeface="Arial" charset="0"/>
              </a:rPr>
              <a:t> </a:t>
            </a:r>
          </a:p>
          <a:p>
            <a:pPr marL="352425" indent="-352425">
              <a:spcBef>
                <a:spcPct val="20000"/>
              </a:spcBef>
              <a:buFontTx/>
              <a:buChar char="•"/>
            </a:pPr>
            <a:r>
              <a:rPr lang="en-GB" sz="3200" dirty="0">
                <a:solidFill>
                  <a:prstClr val="black"/>
                </a:solidFill>
                <a:ea typeface="Times New Roman" pitchFamily="18" charset="0"/>
                <a:cs typeface="Arial" charset="0"/>
              </a:rPr>
              <a:t>Concerned or Not Bothered</a:t>
            </a:r>
            <a:endParaRPr lang="en-US" sz="3200" dirty="0">
              <a:solidFill>
                <a:srgbClr val="000000"/>
              </a:solidFill>
              <a:ea typeface="Times New Roman" pitchFamily="18" charset="0"/>
              <a:cs typeface="Arial" charset="0"/>
            </a:endParaRPr>
          </a:p>
          <a:p>
            <a:pPr marL="352425" indent="-352425">
              <a:spcBef>
                <a:spcPct val="20000"/>
              </a:spcBef>
              <a:buFontTx/>
              <a:buChar char="•"/>
            </a:pPr>
            <a:r>
              <a:rPr lang="en-GB" sz="3200" dirty="0" err="1">
                <a:solidFill>
                  <a:prstClr val="black"/>
                </a:solidFill>
                <a:ea typeface="Times New Roman" pitchFamily="18" charset="0"/>
                <a:cs typeface="Arial" charset="0"/>
              </a:rPr>
              <a:t>Teamworker</a:t>
            </a:r>
            <a:r>
              <a:rPr lang="en-GB" sz="3200" dirty="0">
                <a:solidFill>
                  <a:prstClr val="black"/>
                </a:solidFill>
                <a:ea typeface="Times New Roman" pitchFamily="18" charset="0"/>
                <a:cs typeface="Arial" charset="0"/>
              </a:rPr>
              <a:t> or Solo Player</a:t>
            </a:r>
          </a:p>
          <a:p>
            <a:pPr marL="352425" indent="-352425">
              <a:spcBef>
                <a:spcPct val="20000"/>
              </a:spcBef>
              <a:buFontTx/>
              <a:buChar char="•"/>
            </a:pPr>
            <a:r>
              <a:rPr lang="en-GB" sz="3200" dirty="0">
                <a:solidFill>
                  <a:prstClr val="black"/>
                </a:solidFill>
                <a:ea typeface="Times New Roman" pitchFamily="18" charset="0"/>
                <a:cs typeface="Arial" charset="0"/>
              </a:rPr>
              <a:t>Rule Follower or Rule Breaker.</a:t>
            </a:r>
          </a:p>
        </p:txBody>
      </p:sp>
      <p:pic>
        <p:nvPicPr>
          <p:cNvPr id="5122" name="Picture 2" descr="C:\Documents and Settings\bus-ad1\Local Settings\Temporary Internet Files\Content.IE5\Z3G12HBK\MP90040182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1781905"/>
            <a:ext cx="2081784" cy="3121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3498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a:spLocks noGrp="1"/>
          </p:cNvSpPr>
          <p:nvPr>
            <p:ph type="sldNum" sz="quarter" idx="11"/>
          </p:nvPr>
        </p:nvSpPr>
        <p:spPr>
          <a:noFill/>
        </p:spPr>
        <p:txBody>
          <a:bodyPr/>
          <a:lstStyle/>
          <a:p>
            <a:fld id="{B743DE7F-217C-4000-9672-009C6ECA591F}" type="slidenum">
              <a:rPr lang="en-US"/>
              <a:pPr/>
              <a:t>10</a:t>
            </a:fld>
            <a:endParaRPr lang="en-US"/>
          </a:p>
        </p:txBody>
      </p:sp>
      <p:sp>
        <p:nvSpPr>
          <p:cNvPr id="4099" name="Rectangle 2"/>
          <p:cNvSpPr>
            <a:spLocks noGrp="1" noChangeArrowheads="1"/>
          </p:cNvSpPr>
          <p:nvPr>
            <p:ph type="title"/>
          </p:nvPr>
        </p:nvSpPr>
        <p:spPr>
          <a:xfrm>
            <a:off x="500063" y="357188"/>
            <a:ext cx="8129587" cy="1143000"/>
          </a:xfrm>
        </p:spPr>
        <p:txBody>
          <a:bodyPr/>
          <a:lstStyle/>
          <a:p>
            <a:pPr algn="l"/>
            <a:r>
              <a:rPr lang="en-GB" b="1" dirty="0" smtClean="0">
                <a:solidFill>
                  <a:srgbClr val="6600FF"/>
                </a:solidFill>
              </a:rPr>
              <a:t>Organisational Culture</a:t>
            </a:r>
          </a:p>
        </p:txBody>
      </p:sp>
      <p:sp>
        <p:nvSpPr>
          <p:cNvPr id="4100" name="Rectangle 3"/>
          <p:cNvSpPr txBox="1">
            <a:spLocks noChangeArrowheads="1"/>
          </p:cNvSpPr>
          <p:nvPr/>
        </p:nvSpPr>
        <p:spPr bwMode="auto">
          <a:xfrm>
            <a:off x="714375" y="1428736"/>
            <a:ext cx="7772400" cy="4643452"/>
          </a:xfrm>
          <a:prstGeom prst="rect">
            <a:avLst/>
          </a:prstGeom>
          <a:noFill/>
          <a:ln w="9525">
            <a:noFill/>
            <a:miter lim="800000"/>
            <a:headEnd/>
            <a:tailEnd/>
          </a:ln>
        </p:spPr>
        <p:txBody>
          <a:bodyPr/>
          <a:lstStyle/>
          <a:p>
            <a:pPr marL="342900" indent="-342900" eaLnBrk="0" hangingPunct="0">
              <a:lnSpc>
                <a:spcPct val="100000"/>
              </a:lnSpc>
              <a:buClr>
                <a:schemeClr val="accent2"/>
              </a:buClr>
              <a:buFont typeface="Wingdings" pitchFamily="2" charset="2"/>
              <a:buChar char="§"/>
            </a:pPr>
            <a:endParaRPr lang="en-GB" sz="2400" dirty="0" smtClean="0">
              <a:latin typeface="Helvetica" pitchFamily="34" charset="0"/>
            </a:endParaRPr>
          </a:p>
          <a:p>
            <a:pPr marL="342900" indent="-342900" eaLnBrk="0" hangingPunct="0">
              <a:buClr>
                <a:schemeClr val="accent2"/>
              </a:buClr>
            </a:pPr>
            <a:r>
              <a:rPr lang="en-GB" sz="2400" dirty="0" smtClean="0">
                <a:hlinkClick r:id="rId3"/>
              </a:rPr>
              <a:t>http://youtu.be/9bJBeCI0e3U</a:t>
            </a:r>
            <a:endParaRPr lang="en-GB" sz="2400" dirty="0" smtClean="0"/>
          </a:p>
          <a:p>
            <a:pPr eaLnBrk="0" hangingPunct="0">
              <a:lnSpc>
                <a:spcPct val="100000"/>
              </a:lnSpc>
              <a:buClr>
                <a:schemeClr val="accent2"/>
              </a:buClr>
            </a:pPr>
            <a:endParaRPr lang="en-GB" sz="2400" dirty="0" smtClean="0">
              <a:latin typeface="Helvetica" pitchFamily="34" charset="0"/>
            </a:endParaRPr>
          </a:p>
          <a:p>
            <a:pPr marL="342900" indent="-342900" eaLnBrk="0" hangingPunct="0">
              <a:lnSpc>
                <a:spcPct val="100000"/>
              </a:lnSpc>
              <a:buClr>
                <a:schemeClr val="accent2"/>
              </a:buClr>
              <a:buFont typeface="Wingdings" pitchFamily="2" charset="2"/>
              <a:buChar char="§"/>
            </a:pPr>
            <a:endParaRPr lang="en-GB" sz="2400" dirty="0" smtClean="0">
              <a:latin typeface="Helvetica" pitchFamily="34" charset="0"/>
            </a:endParaRPr>
          </a:p>
          <a:p>
            <a:pPr marL="342900" indent="-342900" eaLnBrk="0" hangingPunct="0">
              <a:lnSpc>
                <a:spcPct val="100000"/>
              </a:lnSpc>
              <a:buClr>
                <a:schemeClr val="accent2"/>
              </a:buClr>
              <a:buFont typeface="Wingdings" pitchFamily="2" charset="2"/>
              <a:buChar char="§"/>
            </a:pPr>
            <a:r>
              <a:rPr lang="en-GB" sz="2400" dirty="0" smtClean="0">
                <a:latin typeface="Helvetica" pitchFamily="34" charset="0"/>
              </a:rPr>
              <a:t>Distinctive </a:t>
            </a:r>
            <a:r>
              <a:rPr lang="en-GB" sz="2400" dirty="0">
                <a:latin typeface="Helvetica" pitchFamily="34" charset="0"/>
              </a:rPr>
              <a:t>artefacts…pianos, pool tables and roller hockey</a:t>
            </a:r>
            <a:endParaRPr lang="en-GB" sz="2400" i="1" dirty="0">
              <a:latin typeface="Helvetica" pitchFamily="34" charset="0"/>
            </a:endParaRPr>
          </a:p>
          <a:p>
            <a:pPr marL="342900" indent="-342900" eaLnBrk="0" hangingPunct="0">
              <a:lnSpc>
                <a:spcPct val="100000"/>
              </a:lnSpc>
              <a:buClr>
                <a:schemeClr val="accent2"/>
              </a:buClr>
              <a:buFont typeface="Wingdings" pitchFamily="2" charset="2"/>
              <a:buChar char="§"/>
            </a:pPr>
            <a:r>
              <a:rPr lang="en-GB" sz="2400" dirty="0">
                <a:latin typeface="Helvetica" pitchFamily="34" charset="0"/>
              </a:rPr>
              <a:t>Values of innovation and sharing </a:t>
            </a:r>
          </a:p>
          <a:p>
            <a:pPr marL="342900" indent="-342900" eaLnBrk="0" hangingPunct="0">
              <a:lnSpc>
                <a:spcPct val="100000"/>
              </a:lnSpc>
              <a:buClr>
                <a:schemeClr val="accent2"/>
              </a:buClr>
              <a:buFontTx/>
              <a:buNone/>
            </a:pPr>
            <a:endParaRPr lang="en-GB" dirty="0">
              <a:latin typeface="Helvetica" pitchFamily="34" charset="0"/>
            </a:endParaRPr>
          </a:p>
          <a:p>
            <a:pPr marL="342900" indent="-342900" eaLnBrk="0" hangingPunct="0">
              <a:lnSpc>
                <a:spcPct val="100000"/>
              </a:lnSpc>
              <a:buClr>
                <a:schemeClr val="accent2"/>
              </a:buClr>
              <a:buFontTx/>
              <a:buNone/>
            </a:pPr>
            <a:r>
              <a:rPr lang="en-GB" sz="2400" dirty="0" smtClean="0">
                <a:latin typeface="Helvetica" pitchFamily="34" charset="0"/>
              </a:rPr>
              <a:t>	</a:t>
            </a:r>
          </a:p>
          <a:p>
            <a:pPr marL="342900" indent="-342900" eaLnBrk="0" hangingPunct="0">
              <a:lnSpc>
                <a:spcPct val="100000"/>
              </a:lnSpc>
              <a:buClr>
                <a:schemeClr val="accent2"/>
              </a:buClr>
              <a:buFontTx/>
              <a:buNone/>
            </a:pPr>
            <a:endParaRPr lang="en-GB" sz="2400" dirty="0" smtClean="0">
              <a:latin typeface="Helvetica" pitchFamily="34" charset="0"/>
            </a:endParaRPr>
          </a:p>
          <a:p>
            <a:pPr marL="342900" indent="-342900" eaLnBrk="0" hangingPunct="0">
              <a:lnSpc>
                <a:spcPct val="100000"/>
              </a:lnSpc>
              <a:buClr>
                <a:schemeClr val="accent2"/>
              </a:buClr>
              <a:buFontTx/>
              <a:buNone/>
            </a:pPr>
            <a:r>
              <a:rPr lang="en-GB" sz="2400" dirty="0" smtClean="0">
                <a:latin typeface="Helvetica" pitchFamily="34" charset="0"/>
              </a:rPr>
              <a:t>	Does </a:t>
            </a:r>
            <a:r>
              <a:rPr lang="en-GB" sz="2400" dirty="0">
                <a:latin typeface="Helvetica" pitchFamily="34" charset="0"/>
              </a:rPr>
              <a:t>all this </a:t>
            </a:r>
            <a:r>
              <a:rPr lang="en-GB" sz="2400" dirty="0" smtClean="0">
                <a:latin typeface="Helvetica" pitchFamily="34" charset="0"/>
              </a:rPr>
              <a:t>matter- just </a:t>
            </a:r>
            <a:r>
              <a:rPr lang="en-GB" sz="2400" dirty="0">
                <a:latin typeface="Helvetica" pitchFamily="34" charset="0"/>
              </a:rPr>
              <a:t>style or a key determinant of performance?</a:t>
            </a:r>
          </a:p>
        </p:txBody>
      </p:sp>
      <p:sp>
        <p:nvSpPr>
          <p:cNvPr id="4101" name="Footer Placeholder 3"/>
          <p:cNvSpPr>
            <a:spLocks noGrp="1"/>
          </p:cNvSpPr>
          <p:nvPr>
            <p:ph type="ftr" sz="quarter" idx="10"/>
          </p:nvPr>
        </p:nvSpPr>
        <p:spPr>
          <a:noFill/>
        </p:spPr>
        <p:txBody>
          <a:bodyPr/>
          <a:lstStyle/>
          <a:p>
            <a:r>
              <a:rPr lang="en-GB"/>
              <a:t>© 2011 John Wiley &amp; Sons Ltd.</a:t>
            </a:r>
          </a:p>
          <a:p>
            <a:r>
              <a:rPr lang="en-GB"/>
              <a:t>www.wileyeurope.com/college/french</a:t>
            </a:r>
          </a:p>
          <a:p>
            <a:endParaRPr lang="en-GB"/>
          </a:p>
          <a:p>
            <a:endParaRPr lang="en-US"/>
          </a:p>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788" y="188640"/>
            <a:ext cx="2209428" cy="1472952"/>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0">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00">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4100">
                                            <p:txEl>
                                              <p:pRg st="9" end="9"/>
                                            </p:txEl>
                                          </p:spTgt>
                                        </p:tgtEl>
                                        <p:attrNameLst>
                                          <p:attrName>style.visibility</p:attrName>
                                        </p:attrNameLst>
                                      </p:cBhvr>
                                      <p:to>
                                        <p:strVal val="visible"/>
                                      </p:to>
                                    </p:set>
                                    <p:animEffect transition="in" filter="wipe(down)">
                                      <p:cBhvr>
                                        <p:cTn id="13" dur="500"/>
                                        <p:tgtEl>
                                          <p:spTgt spid="410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rgbClr val="6600FF"/>
                </a:solidFill>
              </a:rPr>
              <a:t>Positive aspects </a:t>
            </a:r>
            <a:r>
              <a:rPr lang="en-GB" dirty="0" smtClean="0">
                <a:solidFill>
                  <a:srgbClr val="6600FF"/>
                </a:solidFill>
              </a:rPr>
              <a:t>of culture</a:t>
            </a:r>
            <a:endParaRPr lang="en-US" dirty="0">
              <a:solidFill>
                <a:srgbClr val="6600FF"/>
              </a:solidFill>
            </a:endParaRPr>
          </a:p>
        </p:txBody>
      </p:sp>
      <p:sp>
        <p:nvSpPr>
          <p:cNvPr id="3" name="Content Placeholder 2"/>
          <p:cNvSpPr>
            <a:spLocks noGrp="1"/>
          </p:cNvSpPr>
          <p:nvPr>
            <p:ph idx="1"/>
          </p:nvPr>
        </p:nvSpPr>
        <p:spPr/>
        <p:txBody>
          <a:bodyPr/>
          <a:lstStyle/>
          <a:p>
            <a:pPr>
              <a:buNone/>
            </a:pPr>
            <a:r>
              <a:rPr lang="en-GB" sz="2800" dirty="0" smtClean="0"/>
              <a:t>	When accepted by employees culture increases the </a:t>
            </a:r>
            <a:r>
              <a:rPr lang="en-GB" sz="2800" b="1" dirty="0" smtClean="0"/>
              <a:t>authority of management </a:t>
            </a:r>
            <a:r>
              <a:rPr lang="en-GB" sz="2800" dirty="0" smtClean="0"/>
              <a:t>because:</a:t>
            </a:r>
          </a:p>
          <a:p>
            <a:pPr lvl="1"/>
            <a:r>
              <a:rPr lang="en-GB" dirty="0" smtClean="0"/>
              <a:t>Employees identify with the organisation</a:t>
            </a:r>
          </a:p>
          <a:p>
            <a:pPr lvl="1"/>
            <a:r>
              <a:rPr lang="en-GB" dirty="0" smtClean="0"/>
              <a:t>They internalise the organisation’s values</a:t>
            </a:r>
          </a:p>
          <a:p>
            <a:pPr lvl="1"/>
            <a:r>
              <a:rPr lang="en-GB" dirty="0" smtClean="0"/>
              <a:t>They are motivated to achieve organisational objectives</a:t>
            </a:r>
          </a:p>
          <a:p>
            <a:pPr lvl="1"/>
            <a:endParaRPr lang="en-GB" dirty="0" smtClean="0"/>
          </a:p>
          <a:p>
            <a:pPr lvl="1">
              <a:buNone/>
            </a:pPr>
            <a:r>
              <a:rPr lang="en-GB" dirty="0" smtClean="0"/>
              <a:t>Cartwright (1999) </a:t>
            </a:r>
          </a:p>
          <a:p>
            <a:r>
              <a:rPr lang="en-US" sz="2400" dirty="0">
                <a:hlinkClick r:id="rId3"/>
              </a:rPr>
              <a:t>https://</a:t>
            </a:r>
            <a:r>
              <a:rPr lang="en-US" sz="2400" dirty="0" smtClean="0">
                <a:hlinkClick r:id="rId3"/>
              </a:rPr>
              <a:t>youtu.be/y5KFfnUcA_4</a:t>
            </a:r>
            <a:endParaRPr lang="en-US" sz="2400" dirty="0" smtClean="0"/>
          </a:p>
          <a:p>
            <a:endParaRPr lang="en-US" sz="2400" dirty="0"/>
          </a:p>
        </p:txBody>
      </p:sp>
      <p:pic>
        <p:nvPicPr>
          <p:cNvPr id="30721" name="Picture 1" descr="C:\Documents and Settings\bus-ad1\Local Settings\Temporary Internet Files\Content.IE5\005XH7UX\MC900295311[1].wmf"/>
          <p:cNvPicPr>
            <a:picLocks noChangeAspect="1" noChangeArrowheads="1"/>
          </p:cNvPicPr>
          <p:nvPr/>
        </p:nvPicPr>
        <p:blipFill>
          <a:blip r:embed="rId4"/>
          <a:srcRect/>
          <a:stretch>
            <a:fillRect/>
          </a:stretch>
        </p:blipFill>
        <p:spPr bwMode="auto">
          <a:xfrm>
            <a:off x="6948264" y="5085184"/>
            <a:ext cx="1935368" cy="1638582"/>
          </a:xfrm>
          <a:prstGeom prst="rect">
            <a:avLst/>
          </a:prstGeom>
          <a:noFill/>
        </p:spPr>
      </p:pic>
      <p:pic>
        <p:nvPicPr>
          <p:cNvPr id="3074" name="Picture 2" descr="C:\Documents and Settings\bus-ad1\Local Settings\Temporary Internet Files\Content.IE5\BOC54UZ2\MC90039174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96336" y="188640"/>
            <a:ext cx="1396425" cy="13922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6600FF"/>
                </a:solidFill>
              </a:rPr>
              <a:t>So…..</a:t>
            </a:r>
            <a:endParaRPr lang="en-US" dirty="0">
              <a:solidFill>
                <a:srgbClr val="6600FF"/>
              </a:solidFill>
            </a:endParaRPr>
          </a:p>
        </p:txBody>
      </p:sp>
      <p:sp>
        <p:nvSpPr>
          <p:cNvPr id="3" name="Content Placeholder 2"/>
          <p:cNvSpPr>
            <a:spLocks noGrp="1"/>
          </p:cNvSpPr>
          <p:nvPr>
            <p:ph idx="1"/>
          </p:nvPr>
        </p:nvSpPr>
        <p:spPr/>
        <p:txBody>
          <a:bodyPr/>
          <a:lstStyle/>
          <a:p>
            <a:r>
              <a:rPr lang="en-GB" sz="2800" dirty="0" smtClean="0"/>
              <a:t>Values, beliefs and assumptions influence behaviour</a:t>
            </a:r>
          </a:p>
          <a:p>
            <a:r>
              <a:rPr lang="en-GB" sz="2800" dirty="0" smtClean="0"/>
              <a:t>Culture guides actions but only when strong and unchallenged</a:t>
            </a:r>
          </a:p>
          <a:p>
            <a:r>
              <a:rPr lang="en-GB" sz="2800" dirty="0" smtClean="0"/>
              <a:t>Some cultures are better than others</a:t>
            </a:r>
          </a:p>
          <a:p>
            <a:r>
              <a:rPr lang="en-GB" sz="2800" dirty="0" smtClean="0"/>
              <a:t>If values, beliefs and attitudes can be learned they can also be changed</a:t>
            </a:r>
            <a:endParaRPr lang="en-US" sz="2800" dirty="0"/>
          </a:p>
        </p:txBody>
      </p:sp>
      <p:pic>
        <p:nvPicPr>
          <p:cNvPr id="4098" name="Picture 2" descr="C:\Documents and Settings\bus-ad1\Local Settings\Temporary Internet Files\Content.IE5\R6GKA3P0\MP90042296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829" y="5034037"/>
            <a:ext cx="2499649" cy="18239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p:txBody>
          <a:bodyPr/>
          <a:lstStyle/>
          <a:p>
            <a:pPr algn="l"/>
            <a:r>
              <a:rPr lang="en-US" dirty="0" smtClean="0">
                <a:solidFill>
                  <a:srgbClr val="6600FF"/>
                </a:solidFill>
              </a:rPr>
              <a:t>Culture as a Liability </a:t>
            </a:r>
          </a:p>
        </p:txBody>
      </p:sp>
      <p:sp>
        <p:nvSpPr>
          <p:cNvPr id="4" name="Rectangle 6"/>
          <p:cNvSpPr>
            <a:spLocks noGrp="1" noChangeArrowheads="1"/>
          </p:cNvSpPr>
          <p:nvPr>
            <p:ph type="sldNum" sz="quarter" idx="12"/>
          </p:nvPr>
        </p:nvSpPr>
        <p:spPr>
          <a:ln/>
        </p:spPr>
        <p:txBody>
          <a:bodyPr>
            <a:normAutofit/>
          </a:bodyPr>
          <a:lstStyle/>
          <a:p>
            <a:r>
              <a:rPr lang="en-US">
                <a:solidFill>
                  <a:prstClr val="black">
                    <a:tint val="75000"/>
                  </a:prstClr>
                </a:solidFill>
              </a:rPr>
              <a:t>15-</a:t>
            </a:r>
            <a:fld id="{A0DE4E52-0D6A-4A09-9F9A-5DAE16592737}" type="slidenum">
              <a:rPr lang="en-US">
                <a:solidFill>
                  <a:prstClr val="black">
                    <a:tint val="75000"/>
                  </a:prstClr>
                </a:solidFill>
              </a:rPr>
              <a:pPr/>
              <a:t>13</a:t>
            </a:fld>
            <a:endParaRPr lang="en-US">
              <a:solidFill>
                <a:prstClr val="black">
                  <a:tint val="75000"/>
                </a:prstClr>
              </a:solidFill>
            </a:endParaRPr>
          </a:p>
        </p:txBody>
      </p:sp>
      <p:sp>
        <p:nvSpPr>
          <p:cNvPr id="12291" name="Rectangle 5"/>
          <p:cNvSpPr>
            <a:spLocks noGrp="1" noChangeArrowheads="1"/>
          </p:cNvSpPr>
          <p:nvPr>
            <p:ph sz="quarter" idx="1"/>
          </p:nvPr>
        </p:nvSpPr>
        <p:spPr>
          <a:xfrm>
            <a:off x="533400" y="1676400"/>
            <a:ext cx="8347075" cy="4114800"/>
          </a:xfrm>
        </p:spPr>
        <p:txBody>
          <a:bodyPr/>
          <a:lstStyle/>
          <a:p>
            <a:r>
              <a:rPr lang="en-US" b="1" dirty="0" smtClean="0"/>
              <a:t>Barrier to Change</a:t>
            </a:r>
          </a:p>
          <a:p>
            <a:pPr lvl="1"/>
            <a:r>
              <a:rPr lang="en-US" sz="2400" dirty="0" smtClean="0"/>
              <a:t>Culture is slow to change – even in a dynamic environment</a:t>
            </a:r>
          </a:p>
          <a:p>
            <a:r>
              <a:rPr lang="en-US" b="1" dirty="0" smtClean="0"/>
              <a:t>Barrier to Diversity</a:t>
            </a:r>
          </a:p>
          <a:p>
            <a:pPr lvl="1"/>
            <a:r>
              <a:rPr lang="en-US" sz="2400" dirty="0" smtClean="0"/>
              <a:t>Culture seeks to </a:t>
            </a:r>
            <a:r>
              <a:rPr lang="en-US" sz="2400" dirty="0" err="1" smtClean="0"/>
              <a:t>minimise</a:t>
            </a:r>
            <a:r>
              <a:rPr lang="en-US" sz="2400" dirty="0" smtClean="0"/>
              <a:t> diversity</a:t>
            </a:r>
          </a:p>
          <a:p>
            <a:pPr lvl="1"/>
            <a:r>
              <a:rPr lang="en-US" sz="2400" dirty="0" smtClean="0"/>
              <a:t>Can embed prevalent bias and prejudice</a:t>
            </a:r>
          </a:p>
          <a:p>
            <a:r>
              <a:rPr lang="en-US" b="1" dirty="0" smtClean="0"/>
              <a:t>Barrier to Acquisitions and Mergers</a:t>
            </a:r>
          </a:p>
          <a:p>
            <a:pPr lvl="1"/>
            <a:r>
              <a:rPr lang="en-US" sz="2400" dirty="0" smtClean="0"/>
              <a:t>Most mergers fail due to cultural incompatibility</a:t>
            </a:r>
          </a:p>
        </p:txBody>
      </p:sp>
      <p:pic>
        <p:nvPicPr>
          <p:cNvPr id="6146" name="Picture 2" descr="C:\Documents and Settings\bus-ad1\Local Settings\Temporary Internet Files\Content.IE5\R6GKA3P0\MC900439584[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04664"/>
            <a:ext cx="2142296" cy="1813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83619"/>
      </p:ext>
    </p:extLst>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6"/>
          <p:cNvSpPr>
            <a:spLocks noGrp="1" noChangeArrowheads="1"/>
          </p:cNvSpPr>
          <p:nvPr>
            <p:ph type="title"/>
          </p:nvPr>
        </p:nvSpPr>
        <p:spPr>
          <a:xfrm>
            <a:off x="457200" y="228600"/>
            <a:ext cx="8153400" cy="1143000"/>
          </a:xfrm>
        </p:spPr>
        <p:txBody>
          <a:bodyPr/>
          <a:lstStyle/>
          <a:p>
            <a:pPr algn="l"/>
            <a:r>
              <a:rPr lang="en-US" dirty="0" smtClean="0">
                <a:solidFill>
                  <a:srgbClr val="6600FF"/>
                </a:solidFill>
              </a:rPr>
              <a:t>Culture’s </a:t>
            </a:r>
            <a:r>
              <a:rPr lang="en-US" b="1" dirty="0">
                <a:solidFill>
                  <a:srgbClr val="6600FF"/>
                </a:solidFill>
              </a:rPr>
              <a:t>5</a:t>
            </a:r>
            <a:r>
              <a:rPr lang="en-US" b="1" dirty="0" smtClean="0">
                <a:solidFill>
                  <a:srgbClr val="6600FF"/>
                </a:solidFill>
              </a:rPr>
              <a:t> Basic Functions</a:t>
            </a:r>
          </a:p>
        </p:txBody>
      </p:sp>
      <p:sp>
        <p:nvSpPr>
          <p:cNvPr id="5" name="Rectangle 6"/>
          <p:cNvSpPr>
            <a:spLocks noGrp="1" noChangeArrowheads="1"/>
          </p:cNvSpPr>
          <p:nvPr>
            <p:ph type="sldNum" sz="quarter" idx="12"/>
          </p:nvPr>
        </p:nvSpPr>
        <p:spPr>
          <a:ln/>
        </p:spPr>
        <p:txBody>
          <a:bodyPr>
            <a:normAutofit/>
          </a:bodyPr>
          <a:lstStyle/>
          <a:p>
            <a:r>
              <a:rPr lang="en-US">
                <a:solidFill>
                  <a:prstClr val="black">
                    <a:tint val="75000"/>
                  </a:prstClr>
                </a:solidFill>
              </a:rPr>
              <a:t>15-</a:t>
            </a:r>
            <a:fld id="{654DDD72-BEF2-4D4A-BB3C-71705B5CAB72}" type="slidenum">
              <a:rPr lang="en-US">
                <a:solidFill>
                  <a:prstClr val="black">
                    <a:tint val="75000"/>
                  </a:prstClr>
                </a:solidFill>
              </a:rPr>
              <a:pPr/>
              <a:t>14</a:t>
            </a:fld>
            <a:endParaRPr lang="en-US">
              <a:solidFill>
                <a:prstClr val="black">
                  <a:tint val="75000"/>
                </a:prstClr>
              </a:solidFill>
            </a:endParaRPr>
          </a:p>
        </p:txBody>
      </p:sp>
      <p:sp>
        <p:nvSpPr>
          <p:cNvPr id="11267" name="Rectangle 7"/>
          <p:cNvSpPr>
            <a:spLocks noGrp="1" noChangeArrowheads="1"/>
          </p:cNvSpPr>
          <p:nvPr>
            <p:ph sz="quarter" idx="1"/>
          </p:nvPr>
        </p:nvSpPr>
        <p:spPr>
          <a:xfrm>
            <a:off x="914400" y="1524000"/>
            <a:ext cx="7966075" cy="2971800"/>
          </a:xfrm>
        </p:spPr>
        <p:txBody>
          <a:bodyPr/>
          <a:lstStyle/>
          <a:p>
            <a:r>
              <a:rPr lang="en-US" smtClean="0"/>
              <a:t>Defines Boundaries</a:t>
            </a:r>
          </a:p>
          <a:p>
            <a:r>
              <a:rPr lang="en-US" smtClean="0"/>
              <a:t>Conveys a Sense of Identity </a:t>
            </a:r>
          </a:p>
          <a:p>
            <a:r>
              <a:rPr lang="en-US" smtClean="0"/>
              <a:t>Generates Commitment Beyond Oneself </a:t>
            </a:r>
          </a:p>
          <a:p>
            <a:r>
              <a:rPr lang="en-US" smtClean="0"/>
              <a:t>Enhances Social Stability</a:t>
            </a:r>
          </a:p>
          <a:p>
            <a:r>
              <a:rPr lang="en-US" smtClean="0"/>
              <a:t>Sense-making and Control Mechanism</a:t>
            </a:r>
          </a:p>
        </p:txBody>
      </p:sp>
      <p:pic>
        <p:nvPicPr>
          <p:cNvPr id="7170" name="Picture 2" descr="C:\Documents and Settings\bus-ad1\Local Settings\Temporary Internet Files\Content.IE5\C3G35BHB\MP900442479[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0101" y="0"/>
            <a:ext cx="1373899" cy="2060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332914"/>
      </p:ext>
    </p:extLst>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algn="l"/>
            <a:r>
              <a:rPr lang="en-GB" b="1" dirty="0">
                <a:solidFill>
                  <a:srgbClr val="6600FF"/>
                </a:solidFill>
              </a:rPr>
              <a:t>Levels </a:t>
            </a:r>
            <a:r>
              <a:rPr lang="en-GB" dirty="0">
                <a:solidFill>
                  <a:srgbClr val="6600FF"/>
                </a:solidFill>
              </a:rPr>
              <a:t>of culture: Schein</a:t>
            </a:r>
          </a:p>
        </p:txBody>
      </p:sp>
      <p:sp>
        <p:nvSpPr>
          <p:cNvPr id="83971" name="Rectangle 3"/>
          <p:cNvSpPr>
            <a:spLocks noGrp="1" noChangeArrowheads="1"/>
          </p:cNvSpPr>
          <p:nvPr>
            <p:ph type="body" idx="1"/>
          </p:nvPr>
        </p:nvSpPr>
        <p:spPr>
          <a:xfrm>
            <a:off x="419100" y="1214422"/>
            <a:ext cx="8229600" cy="4548938"/>
          </a:xfrm>
          <a:noFill/>
          <a:ln/>
        </p:spPr>
        <p:txBody>
          <a:bodyPr wrap="square">
            <a:spAutoFit/>
          </a:bodyPr>
          <a:lstStyle/>
          <a:p>
            <a:pPr marL="358775" indent="-358775">
              <a:buFontTx/>
              <a:buNone/>
            </a:pPr>
            <a:endParaRPr lang="en-GB" sz="3000" dirty="0" smtClean="0"/>
          </a:p>
          <a:p>
            <a:pPr marL="358775" indent="-358775">
              <a:buFontTx/>
              <a:buNone/>
            </a:pPr>
            <a:r>
              <a:rPr lang="en-GB" sz="3000" b="1" dirty="0" smtClean="0"/>
              <a:t>Shallow</a:t>
            </a:r>
            <a:r>
              <a:rPr lang="en-GB" sz="3000" dirty="0" smtClean="0"/>
              <a:t> to </a:t>
            </a:r>
            <a:r>
              <a:rPr lang="en-GB" sz="3000" b="1" dirty="0" smtClean="0"/>
              <a:t>deep </a:t>
            </a:r>
            <a:r>
              <a:rPr lang="en-GB" sz="3000" dirty="0" smtClean="0"/>
              <a:t>as follows:</a:t>
            </a:r>
            <a:endParaRPr lang="en-GB" sz="3000" dirty="0"/>
          </a:p>
          <a:p>
            <a:pPr marL="881063" lvl="1" indent="-400050">
              <a:buFontTx/>
              <a:buAutoNum type="arabicPeriod"/>
            </a:pPr>
            <a:r>
              <a:rPr lang="en-GB" sz="2600" b="1" dirty="0"/>
              <a:t>Artefacts</a:t>
            </a:r>
            <a:r>
              <a:rPr lang="en-GB" sz="2600" dirty="0"/>
              <a:t>: physical space and layout, technological output, written and spoken language, overt behaviour of group members</a:t>
            </a:r>
          </a:p>
          <a:p>
            <a:pPr marL="881063" lvl="1" indent="-400050">
              <a:buFontTx/>
              <a:buAutoNum type="arabicPeriod"/>
            </a:pPr>
            <a:r>
              <a:rPr lang="en-GB" sz="2600" b="1" dirty="0"/>
              <a:t>Espoused values</a:t>
            </a:r>
            <a:r>
              <a:rPr lang="en-GB" sz="2600" dirty="0"/>
              <a:t>: beliefs which become part of the conceptual process by which groups members justify actions and behaviour </a:t>
            </a:r>
          </a:p>
          <a:p>
            <a:pPr marL="881063" lvl="1" indent="-400050">
              <a:buFontTx/>
              <a:buAutoNum type="arabicPeriod"/>
            </a:pPr>
            <a:r>
              <a:rPr lang="en-GB" sz="2600" b="1" dirty="0"/>
              <a:t>Basic underlying assumptions</a:t>
            </a:r>
            <a:r>
              <a:rPr lang="en-GB" sz="2600" dirty="0"/>
              <a:t>: unconsciously held learned </a:t>
            </a:r>
            <a:r>
              <a:rPr lang="en-GB" sz="2600" dirty="0" smtClean="0"/>
              <a:t>responses – the essence/core</a:t>
            </a:r>
            <a:endParaRPr lang="en-GB" sz="2600" dirty="0"/>
          </a:p>
        </p:txBody>
      </p:sp>
      <p:pic>
        <p:nvPicPr>
          <p:cNvPr id="5122" name="Picture 2" descr="C:\Documents and Settings\bus-ad1\Local Settings\Temporary Internet Files\Content.IE5\005XH7UX\MP900401005[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5" y="0"/>
            <a:ext cx="1844754" cy="21180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971">
                                            <p:txEl>
                                              <p:pRg st="2" end="2"/>
                                            </p:txEl>
                                          </p:spTgt>
                                        </p:tgtEl>
                                        <p:attrNameLst>
                                          <p:attrName>style.visibility</p:attrName>
                                        </p:attrNameLst>
                                      </p:cBhvr>
                                      <p:to>
                                        <p:strVal val="visible"/>
                                      </p:to>
                                    </p:set>
                                    <p:animEffect transition="in" filter="fade">
                                      <p:cBhvr>
                                        <p:cTn id="7" dur="500"/>
                                        <p:tgtEl>
                                          <p:spTgt spid="8397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3971">
                                            <p:txEl>
                                              <p:pRg st="3" end="3"/>
                                            </p:txEl>
                                          </p:spTgt>
                                        </p:tgtEl>
                                        <p:attrNameLst>
                                          <p:attrName>style.visibility</p:attrName>
                                        </p:attrNameLst>
                                      </p:cBhvr>
                                      <p:to>
                                        <p:strVal val="visible"/>
                                      </p:to>
                                    </p:set>
                                    <p:animEffect transition="in" filter="fade">
                                      <p:cBhvr>
                                        <p:cTn id="12" dur="500"/>
                                        <p:tgtEl>
                                          <p:spTgt spid="8397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3971">
                                            <p:txEl>
                                              <p:pRg st="4" end="4"/>
                                            </p:txEl>
                                          </p:spTgt>
                                        </p:tgtEl>
                                        <p:attrNameLst>
                                          <p:attrName>style.visibility</p:attrName>
                                        </p:attrNameLst>
                                      </p:cBhvr>
                                      <p:to>
                                        <p:strVal val="visible"/>
                                      </p:to>
                                    </p:set>
                                    <p:animEffect transition="in" filter="fade">
                                      <p:cBhvr>
                                        <p:cTn id="17" dur="500"/>
                                        <p:tgtEl>
                                          <p:spTgt spid="839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309563" y="5907088"/>
            <a:ext cx="8534400" cy="366712"/>
          </a:xfrm>
          <a:prstGeom prst="rect">
            <a:avLst/>
          </a:prstGeom>
          <a:noFill/>
          <a:ln w="9525">
            <a:noFill/>
            <a:miter lim="800000"/>
            <a:headEnd/>
            <a:tailEnd/>
          </a:ln>
          <a:effectLst/>
        </p:spPr>
        <p:txBody>
          <a:bodyPr>
            <a:spAutoFit/>
          </a:bodyPr>
          <a:lstStyle/>
          <a:p>
            <a:r>
              <a:rPr lang="en-GB" sz="1200">
                <a:latin typeface="Arial" charset="0"/>
              </a:rPr>
              <a:t>Figure 20.1</a:t>
            </a:r>
            <a:r>
              <a:rPr lang="en-GB" sz="1800">
                <a:latin typeface="Arial" charset="0"/>
              </a:rPr>
              <a:t>  Schein’s layered conceptualisation of culture</a:t>
            </a:r>
          </a:p>
        </p:txBody>
      </p:sp>
      <p:pic>
        <p:nvPicPr>
          <p:cNvPr id="208901" name="Picture 5" descr="C:\Tif\Action out\C20NF001.gif"/>
          <p:cNvPicPr>
            <a:picLocks noChangeAspect="1" noChangeArrowheads="1"/>
          </p:cNvPicPr>
          <p:nvPr/>
        </p:nvPicPr>
        <p:blipFill>
          <a:blip r:embed="rId3" cstate="print"/>
          <a:srcRect/>
          <a:stretch>
            <a:fillRect/>
          </a:stretch>
        </p:blipFill>
        <p:spPr bwMode="auto">
          <a:xfrm>
            <a:off x="1884363" y="493713"/>
            <a:ext cx="5384800" cy="5413375"/>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0890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rgbClr val="6600FF"/>
                </a:solidFill>
              </a:rPr>
              <a:t>Activity 1</a:t>
            </a:r>
            <a:endParaRPr lang="en-US" b="1" dirty="0">
              <a:solidFill>
                <a:srgbClr val="6600FF"/>
              </a:solidFill>
            </a:endParaRPr>
          </a:p>
        </p:txBody>
      </p:sp>
      <p:sp>
        <p:nvSpPr>
          <p:cNvPr id="3" name="Content Placeholder 2"/>
          <p:cNvSpPr>
            <a:spLocks noGrp="1"/>
          </p:cNvSpPr>
          <p:nvPr>
            <p:ph idx="1"/>
          </p:nvPr>
        </p:nvSpPr>
        <p:spPr/>
        <p:txBody>
          <a:bodyPr/>
          <a:lstStyle/>
          <a:p>
            <a:pPr>
              <a:buNone/>
            </a:pPr>
            <a:r>
              <a:rPr lang="en-GB" dirty="0" smtClean="0"/>
              <a:t>	Describe each culture and consider the main differences:</a:t>
            </a:r>
          </a:p>
          <a:p>
            <a:pPr>
              <a:buNone/>
            </a:pPr>
            <a:endParaRPr lang="en-GB" dirty="0" smtClean="0"/>
          </a:p>
          <a:p>
            <a:pPr>
              <a:buNone/>
            </a:pPr>
            <a:r>
              <a:rPr lang="en-GB" dirty="0" smtClean="0"/>
              <a:t>	a)	a regiment in the army</a:t>
            </a:r>
          </a:p>
          <a:p>
            <a:pPr>
              <a:buNone/>
            </a:pPr>
            <a:r>
              <a:rPr lang="en-GB" dirty="0" smtClean="0"/>
              <a:t>	b)	an events agency </a:t>
            </a:r>
            <a:endParaRPr lang="en-US" dirty="0"/>
          </a:p>
        </p:txBody>
      </p:sp>
      <p:pic>
        <p:nvPicPr>
          <p:cNvPr id="22529" name="Picture 1" descr="C:\Documents and Settings\bus-ad1\Local Settings\Temporary Internet Files\Content.IE5\KCTXA56R\MP900405466[1].jpg"/>
          <p:cNvPicPr>
            <a:picLocks noChangeAspect="1" noChangeArrowheads="1"/>
          </p:cNvPicPr>
          <p:nvPr/>
        </p:nvPicPr>
        <p:blipFill>
          <a:blip r:embed="rId3" cstate="print"/>
          <a:srcRect/>
          <a:stretch>
            <a:fillRect/>
          </a:stretch>
        </p:blipFill>
        <p:spPr bwMode="auto">
          <a:xfrm>
            <a:off x="6143636" y="2357430"/>
            <a:ext cx="2571768" cy="1836977"/>
          </a:xfrm>
          <a:prstGeom prst="rect">
            <a:avLst/>
          </a:prstGeom>
          <a:noFill/>
        </p:spPr>
      </p:pic>
      <p:pic>
        <p:nvPicPr>
          <p:cNvPr id="22530" name="Picture 2" descr="C:\Documents and Settings\bus-ad1\Local Settings\Temporary Internet Files\Content.IE5\RUFE6WE6\MC900338212[1].wmf"/>
          <p:cNvPicPr>
            <a:picLocks noChangeAspect="1" noChangeArrowheads="1"/>
          </p:cNvPicPr>
          <p:nvPr/>
        </p:nvPicPr>
        <p:blipFill>
          <a:blip r:embed="rId4"/>
          <a:srcRect/>
          <a:stretch>
            <a:fillRect/>
          </a:stretch>
        </p:blipFill>
        <p:spPr bwMode="auto">
          <a:xfrm>
            <a:off x="6286512" y="4214818"/>
            <a:ext cx="1809598" cy="1820570"/>
          </a:xfrm>
          <a:prstGeom prst="rect">
            <a:avLst/>
          </a:prstGeom>
          <a:noFill/>
        </p:spPr>
      </p:pic>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solidFill>
                  <a:srgbClr val="6600FF"/>
                </a:solidFill>
              </a:rPr>
              <a:t>Solution</a:t>
            </a:r>
            <a:br>
              <a:rPr lang="en-GB" dirty="0" smtClean="0">
                <a:solidFill>
                  <a:srgbClr val="6600FF"/>
                </a:solidFill>
              </a:rPr>
            </a:br>
            <a:endParaRPr lang="en-US" dirty="0">
              <a:solidFill>
                <a:srgbClr val="6600FF"/>
              </a:solidFill>
            </a:endParaRPr>
          </a:p>
        </p:txBody>
      </p:sp>
      <p:sp>
        <p:nvSpPr>
          <p:cNvPr id="3" name="Content Placeholder 2"/>
          <p:cNvSpPr>
            <a:spLocks noGrp="1"/>
          </p:cNvSpPr>
          <p:nvPr>
            <p:ph idx="1"/>
          </p:nvPr>
        </p:nvSpPr>
        <p:spPr>
          <a:xfrm>
            <a:off x="290513" y="1142984"/>
            <a:ext cx="8229600" cy="4983179"/>
          </a:xfrm>
        </p:spPr>
        <p:txBody>
          <a:bodyPr numCol="2"/>
          <a:lstStyle/>
          <a:p>
            <a:pPr>
              <a:buNone/>
            </a:pPr>
            <a:r>
              <a:rPr lang="en-GB" sz="2800" b="1" dirty="0" smtClean="0">
                <a:solidFill>
                  <a:srgbClr val="6600FF"/>
                </a:solidFill>
              </a:rPr>
              <a:t>Army:</a:t>
            </a:r>
          </a:p>
          <a:p>
            <a:r>
              <a:rPr lang="en-GB" sz="2800" dirty="0" smtClean="0"/>
              <a:t>Very disciplined</a:t>
            </a:r>
          </a:p>
          <a:p>
            <a:r>
              <a:rPr lang="en-GB" sz="2800" dirty="0" smtClean="0"/>
              <a:t>Decision-making by officers</a:t>
            </a:r>
          </a:p>
          <a:p>
            <a:r>
              <a:rPr lang="en-GB" sz="2800" dirty="0" smtClean="0"/>
              <a:t>Formal behaviour between ranks</a:t>
            </a:r>
          </a:p>
          <a:p>
            <a:r>
              <a:rPr lang="en-GB" sz="2800" dirty="0" smtClean="0"/>
              <a:t>Each regiment has own history</a:t>
            </a:r>
          </a:p>
          <a:p>
            <a:r>
              <a:rPr lang="en-GB" sz="2800" dirty="0" smtClean="0"/>
              <a:t>New recruits: tradition			</a:t>
            </a:r>
          </a:p>
          <a:p>
            <a:pPr>
              <a:buNone/>
            </a:pPr>
            <a:r>
              <a:rPr lang="en-GB" sz="2800" b="1" dirty="0" smtClean="0">
                <a:solidFill>
                  <a:srgbClr val="6600FF"/>
                </a:solidFill>
              </a:rPr>
              <a:t>Events agency: </a:t>
            </a:r>
            <a:r>
              <a:rPr lang="en-GB" sz="2800" dirty="0" smtClean="0">
                <a:solidFill>
                  <a:schemeClr val="tx2"/>
                </a:solidFill>
              </a:rPr>
              <a:t> </a:t>
            </a:r>
          </a:p>
          <a:p>
            <a:r>
              <a:rPr lang="en-GB" sz="2800" dirty="0" smtClean="0"/>
              <a:t>Different mission</a:t>
            </a:r>
          </a:p>
          <a:p>
            <a:r>
              <a:rPr lang="en-GB" sz="2800" dirty="0" smtClean="0"/>
              <a:t>More fluid</a:t>
            </a:r>
          </a:p>
          <a:p>
            <a:r>
              <a:rPr lang="en-GB" sz="2800" dirty="0" smtClean="0"/>
              <a:t>Individual creativity encouraged</a:t>
            </a:r>
          </a:p>
          <a:p>
            <a:r>
              <a:rPr lang="en-GB" sz="2800" dirty="0" smtClean="0"/>
              <a:t>Individual creativity expected</a:t>
            </a:r>
          </a:p>
          <a:p>
            <a:pPr>
              <a:buNone/>
            </a:pPr>
            <a:r>
              <a:rPr lang="en-GB" sz="2800" dirty="0" smtClean="0"/>
              <a:t>	</a:t>
            </a:r>
            <a:endParaRPr lang="en-US" sz="2800" dirty="0"/>
          </a:p>
        </p:txBody>
      </p:sp>
      <p:pic>
        <p:nvPicPr>
          <p:cNvPr id="4" name="Picture 1" descr="C:\Documents and Settings\bus-ad1\Local Settings\Temporary Internet Files\Content.IE5\KCTXA56R\MP900405466[1].jpg"/>
          <p:cNvPicPr>
            <a:picLocks noChangeAspect="1" noChangeArrowheads="1"/>
          </p:cNvPicPr>
          <p:nvPr/>
        </p:nvPicPr>
        <p:blipFill>
          <a:blip r:embed="rId3" cstate="print"/>
          <a:srcRect/>
          <a:stretch>
            <a:fillRect/>
          </a:stretch>
        </p:blipFill>
        <p:spPr bwMode="auto">
          <a:xfrm>
            <a:off x="1571604" y="785795"/>
            <a:ext cx="1357322" cy="969516"/>
          </a:xfrm>
          <a:prstGeom prst="rect">
            <a:avLst/>
          </a:prstGeom>
          <a:noFill/>
        </p:spPr>
      </p:pic>
      <p:pic>
        <p:nvPicPr>
          <p:cNvPr id="5" name="Picture 2" descr="C:\Documents and Settings\bus-ad1\Local Settings\Temporary Internet Files\Content.IE5\RUFE6WE6\MC900338212[1].wmf"/>
          <p:cNvPicPr>
            <a:picLocks noChangeAspect="1" noChangeArrowheads="1"/>
          </p:cNvPicPr>
          <p:nvPr/>
        </p:nvPicPr>
        <p:blipFill>
          <a:blip r:embed="rId4"/>
          <a:srcRect/>
          <a:stretch>
            <a:fillRect/>
          </a:stretch>
        </p:blipFill>
        <p:spPr bwMode="auto">
          <a:xfrm>
            <a:off x="7236296" y="689789"/>
            <a:ext cx="957509" cy="96331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bwMode="auto">
          <a:xfrm>
            <a:off x="533400" y="404813"/>
            <a:ext cx="8062913" cy="641350"/>
          </a:xfrm>
          <a:noFill/>
          <a:ln>
            <a:miter lim="800000"/>
            <a:headEnd/>
            <a:tailEnd/>
          </a:ln>
        </p:spPr>
        <p:txBody>
          <a:bodyPr vert="horz" wrap="square" lIns="91440" tIns="45720" rIns="91440" bIns="45720" numCol="1" anchor="t" anchorCtr="0" compatLnSpc="1">
            <a:prstTxWarp prst="textNoShape">
              <a:avLst/>
            </a:prstTxWarp>
            <a:spAutoFit/>
          </a:bodyPr>
          <a:lstStyle/>
          <a:p>
            <a:pPr algn="l"/>
            <a:r>
              <a:rPr lang="en-GB" sz="3600" dirty="0" err="1">
                <a:solidFill>
                  <a:srgbClr val="6600FF"/>
                </a:solidFill>
              </a:rPr>
              <a:t>Handy’s</a:t>
            </a:r>
            <a:r>
              <a:rPr lang="en-GB" sz="3600" dirty="0">
                <a:solidFill>
                  <a:srgbClr val="6600FF"/>
                </a:solidFill>
              </a:rPr>
              <a:t> </a:t>
            </a:r>
            <a:r>
              <a:rPr lang="en-GB" sz="3600" b="1" dirty="0" smtClean="0">
                <a:solidFill>
                  <a:srgbClr val="6600FF"/>
                </a:solidFill>
              </a:rPr>
              <a:t>4</a:t>
            </a:r>
            <a:r>
              <a:rPr lang="en-GB" sz="3600" dirty="0" smtClean="0">
                <a:solidFill>
                  <a:srgbClr val="6600FF"/>
                </a:solidFill>
              </a:rPr>
              <a:t> </a:t>
            </a:r>
            <a:r>
              <a:rPr lang="en-GB" sz="3600" b="1" dirty="0">
                <a:solidFill>
                  <a:srgbClr val="6600FF"/>
                </a:solidFill>
              </a:rPr>
              <a:t>types of </a:t>
            </a:r>
            <a:r>
              <a:rPr lang="en-GB" sz="3600" b="1" dirty="0" smtClean="0">
                <a:solidFill>
                  <a:srgbClr val="6600FF"/>
                </a:solidFill>
              </a:rPr>
              <a:t>culture:</a:t>
            </a:r>
            <a:endParaRPr lang="en-GB" sz="3600" b="1" dirty="0">
              <a:solidFill>
                <a:srgbClr val="6600FF"/>
              </a:solidFill>
              <a:cs typeface="Times New Roman" pitchFamily="18" charset="0"/>
            </a:endParaRPr>
          </a:p>
        </p:txBody>
      </p:sp>
      <p:sp>
        <p:nvSpPr>
          <p:cNvPr id="230403" name="Rectangle 3"/>
          <p:cNvSpPr>
            <a:spLocks noGrp="1" noChangeArrowheads="1"/>
          </p:cNvSpPr>
          <p:nvPr>
            <p:ph sz="quarter" idx="1"/>
          </p:nvPr>
        </p:nvSpPr>
        <p:spPr bwMode="auto">
          <a:xfrm>
            <a:off x="395288" y="1517650"/>
            <a:ext cx="8497887" cy="4979825"/>
          </a:xfrm>
          <a:noFill/>
          <a:ln>
            <a:miter lim="800000"/>
            <a:headEnd/>
            <a:tailEnd/>
          </a:ln>
        </p:spPr>
        <p:txBody>
          <a:bodyPr vert="horz" wrap="square" lIns="91440" tIns="45720" rIns="91440" bIns="45720" numCol="1" anchor="t" anchorCtr="0" compatLnSpc="1">
            <a:prstTxWarp prst="textNoShape">
              <a:avLst/>
            </a:prstTxWarp>
            <a:spAutoFit/>
          </a:bodyPr>
          <a:lstStyle/>
          <a:p>
            <a:pPr lvl="1">
              <a:buFontTx/>
              <a:buNone/>
            </a:pPr>
            <a:r>
              <a:rPr lang="en-GB" sz="2400" b="1" dirty="0">
                <a:solidFill>
                  <a:srgbClr val="000000"/>
                </a:solidFill>
              </a:rPr>
              <a:t>Person</a:t>
            </a:r>
            <a:r>
              <a:rPr lang="en-GB" sz="2400" dirty="0">
                <a:solidFill>
                  <a:srgbClr val="000000"/>
                </a:solidFill>
              </a:rPr>
              <a:t> – </a:t>
            </a:r>
            <a:r>
              <a:rPr lang="en-GB" sz="2000" dirty="0">
                <a:solidFill>
                  <a:srgbClr val="000000"/>
                </a:solidFill>
              </a:rPr>
              <a:t>The individual is the central focus. </a:t>
            </a:r>
            <a:endParaRPr lang="en-GB" sz="2000" dirty="0" smtClean="0">
              <a:solidFill>
                <a:srgbClr val="000000"/>
              </a:solidFill>
            </a:endParaRPr>
          </a:p>
          <a:p>
            <a:pPr lvl="1">
              <a:buFontTx/>
              <a:buNone/>
            </a:pPr>
            <a:r>
              <a:rPr lang="en-GB" sz="2000" dirty="0" smtClean="0">
                <a:solidFill>
                  <a:srgbClr val="000000"/>
                </a:solidFill>
              </a:rPr>
              <a:t>Found amongst  artists</a:t>
            </a:r>
            <a:r>
              <a:rPr lang="en-GB" sz="2000" dirty="0">
                <a:solidFill>
                  <a:srgbClr val="000000"/>
                </a:solidFill>
              </a:rPr>
              <a:t>, performers, barristers, architects.</a:t>
            </a:r>
          </a:p>
          <a:p>
            <a:pPr lvl="1">
              <a:buFontTx/>
              <a:buNone/>
            </a:pPr>
            <a:r>
              <a:rPr lang="en-GB" sz="2400" b="1" dirty="0">
                <a:solidFill>
                  <a:srgbClr val="000000"/>
                </a:solidFill>
              </a:rPr>
              <a:t>Power</a:t>
            </a:r>
            <a:r>
              <a:rPr lang="en-GB" sz="2400" dirty="0">
                <a:solidFill>
                  <a:srgbClr val="000000"/>
                </a:solidFill>
              </a:rPr>
              <a:t> – </a:t>
            </a:r>
            <a:r>
              <a:rPr lang="en-GB" sz="2000" dirty="0" smtClean="0">
                <a:solidFill>
                  <a:srgbClr val="000000"/>
                </a:solidFill>
              </a:rPr>
              <a:t>Power </a:t>
            </a:r>
            <a:r>
              <a:rPr lang="en-GB" sz="2000" dirty="0">
                <a:solidFill>
                  <a:srgbClr val="000000"/>
                </a:solidFill>
              </a:rPr>
              <a:t>radiates out from the centre like a </a:t>
            </a:r>
            <a:r>
              <a:rPr lang="en-GB" sz="2000" dirty="0" smtClean="0">
                <a:solidFill>
                  <a:srgbClr val="000000"/>
                </a:solidFill>
              </a:rPr>
              <a:t> spider’s </a:t>
            </a:r>
            <a:r>
              <a:rPr lang="en-GB" sz="2000" dirty="0">
                <a:solidFill>
                  <a:srgbClr val="000000"/>
                </a:solidFill>
              </a:rPr>
              <a:t>web. </a:t>
            </a:r>
            <a:r>
              <a:rPr lang="en-GB" sz="2000" dirty="0" smtClean="0">
                <a:solidFill>
                  <a:srgbClr val="000000"/>
                </a:solidFill>
              </a:rPr>
              <a:t>Control.</a:t>
            </a:r>
          </a:p>
          <a:p>
            <a:pPr lvl="1">
              <a:buFontTx/>
              <a:buNone/>
            </a:pPr>
            <a:r>
              <a:rPr lang="en-GB" sz="2000" dirty="0" smtClean="0">
                <a:solidFill>
                  <a:srgbClr val="000000"/>
                </a:solidFill>
              </a:rPr>
              <a:t>Found </a:t>
            </a:r>
            <a:r>
              <a:rPr lang="en-GB" sz="2000" dirty="0">
                <a:solidFill>
                  <a:srgbClr val="000000"/>
                </a:solidFill>
              </a:rPr>
              <a:t>in small entrepreneurial </a:t>
            </a:r>
            <a:r>
              <a:rPr lang="en-GB" sz="2000" dirty="0" smtClean="0">
                <a:solidFill>
                  <a:srgbClr val="000000"/>
                </a:solidFill>
              </a:rPr>
              <a:t>companies</a:t>
            </a:r>
            <a:r>
              <a:rPr lang="en-GB" sz="2000" dirty="0">
                <a:solidFill>
                  <a:srgbClr val="000000"/>
                </a:solidFill>
              </a:rPr>
              <a:t>, family dominated </a:t>
            </a:r>
            <a:r>
              <a:rPr lang="en-GB" sz="2000" dirty="0" smtClean="0">
                <a:solidFill>
                  <a:srgbClr val="000000"/>
                </a:solidFill>
              </a:rPr>
              <a:t>companies</a:t>
            </a:r>
            <a:endParaRPr lang="en-US" sz="2000" dirty="0">
              <a:cs typeface="Times New Roman" pitchFamily="18" charset="0"/>
            </a:endParaRPr>
          </a:p>
          <a:p>
            <a:pPr lvl="1">
              <a:buFontTx/>
              <a:buNone/>
            </a:pPr>
            <a:r>
              <a:rPr lang="en-GB" sz="2400" b="1" dirty="0">
                <a:solidFill>
                  <a:srgbClr val="000000"/>
                </a:solidFill>
              </a:rPr>
              <a:t>Role</a:t>
            </a:r>
            <a:r>
              <a:rPr lang="en-GB" sz="2400" dirty="0">
                <a:solidFill>
                  <a:srgbClr val="000000"/>
                </a:solidFill>
              </a:rPr>
              <a:t> </a:t>
            </a:r>
            <a:r>
              <a:rPr lang="en-GB" sz="2400" dirty="0" smtClean="0">
                <a:solidFill>
                  <a:srgbClr val="000000"/>
                </a:solidFill>
              </a:rPr>
              <a:t>–  </a:t>
            </a:r>
            <a:r>
              <a:rPr lang="en-GB" sz="2000" dirty="0" smtClean="0">
                <a:solidFill>
                  <a:srgbClr val="000000"/>
                </a:solidFill>
              </a:rPr>
              <a:t>Found </a:t>
            </a:r>
            <a:r>
              <a:rPr lang="en-GB" sz="2000" dirty="0">
                <a:solidFill>
                  <a:srgbClr val="000000"/>
                </a:solidFill>
              </a:rPr>
              <a:t>in </a:t>
            </a:r>
            <a:r>
              <a:rPr lang="en-GB" sz="2000" dirty="0" smtClean="0">
                <a:solidFill>
                  <a:srgbClr val="000000"/>
                </a:solidFill>
              </a:rPr>
              <a:t>bureaucracies. T</a:t>
            </a:r>
          </a:p>
          <a:p>
            <a:pPr lvl="1">
              <a:buFontTx/>
              <a:buNone/>
            </a:pPr>
            <a:r>
              <a:rPr lang="en-GB" sz="2000" dirty="0">
                <a:solidFill>
                  <a:srgbClr val="000000"/>
                </a:solidFill>
              </a:rPr>
              <a:t>T</a:t>
            </a:r>
            <a:r>
              <a:rPr lang="en-GB" sz="2000" dirty="0" smtClean="0">
                <a:solidFill>
                  <a:srgbClr val="000000"/>
                </a:solidFill>
              </a:rPr>
              <a:t>he </a:t>
            </a:r>
            <a:r>
              <a:rPr lang="en-GB" sz="2000" dirty="0">
                <a:solidFill>
                  <a:srgbClr val="000000"/>
                </a:solidFill>
              </a:rPr>
              <a:t>main </a:t>
            </a:r>
            <a:r>
              <a:rPr lang="en-GB" sz="2000" dirty="0" smtClean="0">
                <a:solidFill>
                  <a:srgbClr val="000000"/>
                </a:solidFill>
              </a:rPr>
              <a:t>emphasis is </a:t>
            </a:r>
            <a:r>
              <a:rPr lang="en-GB" sz="2000" dirty="0">
                <a:solidFill>
                  <a:srgbClr val="000000"/>
                </a:solidFill>
              </a:rPr>
              <a:t>on compliance with rules and procedures.</a:t>
            </a:r>
            <a:endParaRPr lang="en-US" sz="2000" dirty="0">
              <a:cs typeface="Times New Roman" pitchFamily="18" charset="0"/>
            </a:endParaRPr>
          </a:p>
          <a:p>
            <a:pPr lvl="1">
              <a:buFontTx/>
              <a:buNone/>
            </a:pPr>
            <a:r>
              <a:rPr lang="en-GB" sz="2400" b="1" dirty="0">
                <a:solidFill>
                  <a:srgbClr val="000000"/>
                </a:solidFill>
              </a:rPr>
              <a:t>Task</a:t>
            </a:r>
            <a:r>
              <a:rPr lang="en-GB" sz="2400" dirty="0">
                <a:solidFill>
                  <a:srgbClr val="000000"/>
                </a:solidFill>
              </a:rPr>
              <a:t> – </a:t>
            </a:r>
            <a:r>
              <a:rPr lang="en-GB" sz="2000" dirty="0" smtClean="0">
                <a:solidFill>
                  <a:srgbClr val="000000"/>
                </a:solidFill>
              </a:rPr>
              <a:t>The </a:t>
            </a:r>
            <a:r>
              <a:rPr lang="en-GB" sz="2000" dirty="0">
                <a:solidFill>
                  <a:srgbClr val="000000"/>
                </a:solidFill>
              </a:rPr>
              <a:t>emphasis is on completing the job or project. </a:t>
            </a:r>
            <a:endParaRPr lang="en-GB" sz="2000" dirty="0" smtClean="0">
              <a:solidFill>
                <a:srgbClr val="000000"/>
              </a:solidFill>
            </a:endParaRPr>
          </a:p>
          <a:p>
            <a:pPr lvl="1">
              <a:buFontTx/>
              <a:buNone/>
            </a:pPr>
            <a:r>
              <a:rPr lang="en-GB" sz="2000" dirty="0" smtClean="0">
                <a:solidFill>
                  <a:srgbClr val="000000"/>
                </a:solidFill>
              </a:rPr>
              <a:t>Found </a:t>
            </a:r>
            <a:r>
              <a:rPr lang="en-GB" sz="2000" dirty="0">
                <a:solidFill>
                  <a:srgbClr val="000000"/>
                </a:solidFill>
              </a:rPr>
              <a:t>in organisations which require teamwork, </a:t>
            </a:r>
            <a:r>
              <a:rPr lang="en-GB" sz="2000" dirty="0" smtClean="0">
                <a:solidFill>
                  <a:srgbClr val="000000"/>
                </a:solidFill>
              </a:rPr>
              <a:t>flexibility </a:t>
            </a:r>
            <a:r>
              <a:rPr lang="en-GB" sz="2000" dirty="0">
                <a:solidFill>
                  <a:srgbClr val="000000"/>
                </a:solidFill>
              </a:rPr>
              <a:t>and speed, </a:t>
            </a:r>
            <a:r>
              <a:rPr lang="en-GB" sz="2000" dirty="0" smtClean="0">
                <a:solidFill>
                  <a:srgbClr val="000000"/>
                </a:solidFill>
              </a:rPr>
              <a:t>such as events </a:t>
            </a:r>
            <a:r>
              <a:rPr lang="en-GB" sz="2000" dirty="0">
                <a:solidFill>
                  <a:srgbClr val="000000"/>
                </a:solidFill>
              </a:rPr>
              <a:t>agencies.</a:t>
            </a:r>
            <a:endParaRPr lang="en-US" sz="2000" dirty="0">
              <a:cs typeface="Times New Roman" pitchFamily="18" charset="0"/>
            </a:endParaRPr>
          </a:p>
          <a:p>
            <a:pPr algn="ctr">
              <a:buFontTx/>
              <a:buNone/>
            </a:pPr>
            <a:endParaRPr lang="en-GB" sz="2800" dirty="0">
              <a:solidFill>
                <a:srgbClr val="000000"/>
              </a:solidFill>
            </a:endParaRPr>
          </a:p>
          <a:p>
            <a:pPr algn="ctr">
              <a:buFontTx/>
              <a:buNone/>
            </a:pPr>
            <a:r>
              <a:rPr lang="en-GB" sz="2800" b="1" dirty="0"/>
              <a:t>Main cultures in the UK = Role and Task</a:t>
            </a:r>
          </a:p>
          <a:p>
            <a:pPr algn="r">
              <a:buFontTx/>
              <a:buNone/>
            </a:pPr>
            <a:r>
              <a:rPr lang="en-GB" sz="2000" dirty="0">
                <a:solidFill>
                  <a:srgbClr val="000000"/>
                </a:solidFill>
                <a:cs typeface="Times New Roman" pitchFamily="18" charset="0"/>
              </a:rPr>
              <a:t>Handy (1986)</a:t>
            </a:r>
          </a:p>
        </p:txBody>
      </p:sp>
      <p:pic>
        <p:nvPicPr>
          <p:cNvPr id="9218" name="Picture 2" descr="C:\Documents and Settings\bus-ad1\Local Settings\Temporary Internet Files\Content.IE5\0166YB6F\MC90029793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376" y="260648"/>
            <a:ext cx="928116" cy="1783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7581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317500" y="400050"/>
            <a:ext cx="8512175" cy="701675"/>
          </a:xfrm>
        </p:spPr>
        <p:txBody>
          <a:bodyPr>
            <a:normAutofit fontScale="90000"/>
          </a:bodyPr>
          <a:lstStyle/>
          <a:p>
            <a:pPr algn="l"/>
            <a:r>
              <a:rPr lang="en-GB" b="1" dirty="0">
                <a:solidFill>
                  <a:srgbClr val="6600FF"/>
                </a:solidFill>
              </a:rPr>
              <a:t>Types </a:t>
            </a:r>
            <a:r>
              <a:rPr lang="en-GB" dirty="0">
                <a:solidFill>
                  <a:srgbClr val="6600FF"/>
                </a:solidFill>
              </a:rPr>
              <a:t>of culture: Deal and Kennedy</a:t>
            </a:r>
          </a:p>
        </p:txBody>
      </p:sp>
      <p:sp>
        <p:nvSpPr>
          <p:cNvPr id="88067" name="Rectangle 3"/>
          <p:cNvSpPr>
            <a:spLocks noGrp="1" noChangeArrowheads="1"/>
          </p:cNvSpPr>
          <p:nvPr>
            <p:ph type="body" idx="1"/>
          </p:nvPr>
        </p:nvSpPr>
        <p:spPr>
          <a:xfrm>
            <a:off x="438150" y="1600200"/>
            <a:ext cx="8229600" cy="4525963"/>
          </a:xfrm>
        </p:spPr>
        <p:txBody>
          <a:bodyPr/>
          <a:lstStyle/>
          <a:p>
            <a:r>
              <a:rPr lang="en-GB" b="1" dirty="0"/>
              <a:t>Tough-guy, macho </a:t>
            </a:r>
            <a:r>
              <a:rPr lang="en-GB" dirty="0"/>
              <a:t>culture</a:t>
            </a:r>
          </a:p>
          <a:p>
            <a:pPr lvl="1"/>
            <a:r>
              <a:rPr lang="en-GB" dirty="0"/>
              <a:t>High risk, quick feedback</a:t>
            </a:r>
          </a:p>
          <a:p>
            <a:r>
              <a:rPr lang="en-GB" b="1" dirty="0"/>
              <a:t>Work-hard / play-hard </a:t>
            </a:r>
            <a:r>
              <a:rPr lang="en-GB" dirty="0"/>
              <a:t>culture</a:t>
            </a:r>
          </a:p>
          <a:p>
            <a:pPr lvl="1"/>
            <a:r>
              <a:rPr lang="en-GB" dirty="0"/>
              <a:t>Low risk, quick feedback</a:t>
            </a:r>
          </a:p>
          <a:p>
            <a:r>
              <a:rPr lang="en-GB" b="1" dirty="0"/>
              <a:t>Bet-your-company</a:t>
            </a:r>
            <a:r>
              <a:rPr lang="en-GB" dirty="0"/>
              <a:t> culture</a:t>
            </a:r>
          </a:p>
          <a:p>
            <a:pPr lvl="1"/>
            <a:r>
              <a:rPr lang="en-GB" dirty="0"/>
              <a:t>High risk, slow feedback</a:t>
            </a:r>
          </a:p>
          <a:p>
            <a:r>
              <a:rPr lang="en-GB" b="1" dirty="0"/>
              <a:t>Process</a:t>
            </a:r>
            <a:r>
              <a:rPr lang="en-GB" dirty="0"/>
              <a:t> culture</a:t>
            </a:r>
          </a:p>
          <a:p>
            <a:pPr lvl="1"/>
            <a:r>
              <a:rPr lang="en-GB" dirty="0"/>
              <a:t>Low risk, slow feedback</a:t>
            </a:r>
          </a:p>
        </p:txBody>
      </p:sp>
      <p:pic>
        <p:nvPicPr>
          <p:cNvPr id="7170" name="Picture 2" descr="C:\Documents and Settings\bus-ad1\Local Settings\Temporary Internet Files\Content.IE5\JU0VP0U6\MP90030292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620057"/>
            <a:ext cx="2609088" cy="3657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 calcmode="lin" valueType="num">
                                      <p:cBhvr additive="base">
                                        <p:cTn id="7" dur="500" fill="hold"/>
                                        <p:tgtEl>
                                          <p:spTgt spid="880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8067">
                                            <p:txEl>
                                              <p:pRg st="1" end="1"/>
                                            </p:txEl>
                                          </p:spTgt>
                                        </p:tgtEl>
                                        <p:attrNameLst>
                                          <p:attrName>style.visibility</p:attrName>
                                        </p:attrNameLst>
                                      </p:cBhvr>
                                      <p:to>
                                        <p:strVal val="visible"/>
                                      </p:to>
                                    </p:set>
                                    <p:anim calcmode="lin" valueType="num">
                                      <p:cBhvr additive="base">
                                        <p:cTn id="11" dur="500" fill="hold"/>
                                        <p:tgtEl>
                                          <p:spTgt spid="8806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806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8067">
                                            <p:txEl>
                                              <p:pRg st="2" end="2"/>
                                            </p:txEl>
                                          </p:spTgt>
                                        </p:tgtEl>
                                        <p:attrNameLst>
                                          <p:attrName>style.visibility</p:attrName>
                                        </p:attrNameLst>
                                      </p:cBhvr>
                                      <p:to>
                                        <p:strVal val="visible"/>
                                      </p:to>
                                    </p:set>
                                    <p:anim calcmode="lin" valueType="num">
                                      <p:cBhvr additive="base">
                                        <p:cTn id="17" dur="500" fill="hold"/>
                                        <p:tgtEl>
                                          <p:spTgt spid="8806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806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8067">
                                            <p:txEl>
                                              <p:pRg st="3" end="3"/>
                                            </p:txEl>
                                          </p:spTgt>
                                        </p:tgtEl>
                                        <p:attrNameLst>
                                          <p:attrName>style.visibility</p:attrName>
                                        </p:attrNameLst>
                                      </p:cBhvr>
                                      <p:to>
                                        <p:strVal val="visible"/>
                                      </p:to>
                                    </p:set>
                                    <p:anim calcmode="lin" valueType="num">
                                      <p:cBhvr additive="base">
                                        <p:cTn id="21" dur="500" fill="hold"/>
                                        <p:tgtEl>
                                          <p:spTgt spid="8806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80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8067">
                                            <p:txEl>
                                              <p:pRg st="4" end="4"/>
                                            </p:txEl>
                                          </p:spTgt>
                                        </p:tgtEl>
                                        <p:attrNameLst>
                                          <p:attrName>style.visibility</p:attrName>
                                        </p:attrNameLst>
                                      </p:cBhvr>
                                      <p:to>
                                        <p:strVal val="visible"/>
                                      </p:to>
                                    </p:set>
                                    <p:anim calcmode="lin" valueType="num">
                                      <p:cBhvr additive="base">
                                        <p:cTn id="27" dur="500" fill="hold"/>
                                        <p:tgtEl>
                                          <p:spTgt spid="8806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8067">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8067">
                                            <p:txEl>
                                              <p:pRg st="5" end="5"/>
                                            </p:txEl>
                                          </p:spTgt>
                                        </p:tgtEl>
                                        <p:attrNameLst>
                                          <p:attrName>style.visibility</p:attrName>
                                        </p:attrNameLst>
                                      </p:cBhvr>
                                      <p:to>
                                        <p:strVal val="visible"/>
                                      </p:to>
                                    </p:set>
                                    <p:anim calcmode="lin" valueType="num">
                                      <p:cBhvr additive="base">
                                        <p:cTn id="31" dur="500" fill="hold"/>
                                        <p:tgtEl>
                                          <p:spTgt spid="8806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806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8067">
                                            <p:txEl>
                                              <p:pRg st="6" end="6"/>
                                            </p:txEl>
                                          </p:spTgt>
                                        </p:tgtEl>
                                        <p:attrNameLst>
                                          <p:attrName>style.visibility</p:attrName>
                                        </p:attrNameLst>
                                      </p:cBhvr>
                                      <p:to>
                                        <p:strVal val="visible"/>
                                      </p:to>
                                    </p:set>
                                    <p:anim calcmode="lin" valueType="num">
                                      <p:cBhvr additive="base">
                                        <p:cTn id="37" dur="500" fill="hold"/>
                                        <p:tgtEl>
                                          <p:spTgt spid="88067">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8067">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8067">
                                            <p:txEl>
                                              <p:pRg st="7" end="7"/>
                                            </p:txEl>
                                          </p:spTgt>
                                        </p:tgtEl>
                                        <p:attrNameLst>
                                          <p:attrName>style.visibility</p:attrName>
                                        </p:attrNameLst>
                                      </p:cBhvr>
                                      <p:to>
                                        <p:strVal val="visible"/>
                                      </p:to>
                                    </p:set>
                                    <p:anim calcmode="lin" valueType="num">
                                      <p:cBhvr additive="base">
                                        <p:cTn id="41" dur="500" fill="hold"/>
                                        <p:tgtEl>
                                          <p:spTgt spid="88067">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8806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406400"/>
            <a:ext cx="8229600" cy="701675"/>
          </a:xfrm>
        </p:spPr>
        <p:txBody>
          <a:bodyPr>
            <a:normAutofit fontScale="90000"/>
          </a:bodyPr>
          <a:lstStyle/>
          <a:p>
            <a:pPr algn="l"/>
            <a:r>
              <a:rPr lang="en-GB" b="1" dirty="0">
                <a:solidFill>
                  <a:srgbClr val="6600FF"/>
                </a:solidFill>
              </a:rPr>
              <a:t>Types</a:t>
            </a:r>
            <a:r>
              <a:rPr lang="en-GB" dirty="0">
                <a:solidFill>
                  <a:srgbClr val="6600FF"/>
                </a:solidFill>
              </a:rPr>
              <a:t> of culture: (ACAS)</a:t>
            </a:r>
          </a:p>
        </p:txBody>
      </p:sp>
      <p:sp>
        <p:nvSpPr>
          <p:cNvPr id="94211" name="Rectangle 3"/>
          <p:cNvSpPr>
            <a:spLocks noGrp="1" noChangeArrowheads="1"/>
          </p:cNvSpPr>
          <p:nvPr>
            <p:ph type="body" idx="1"/>
          </p:nvPr>
        </p:nvSpPr>
        <p:spPr>
          <a:xfrm>
            <a:off x="438150" y="1905000"/>
            <a:ext cx="8229600" cy="5669244"/>
          </a:xfrm>
          <a:noFill/>
          <a:ln/>
        </p:spPr>
        <p:txBody>
          <a:bodyPr>
            <a:spAutoFit/>
          </a:bodyPr>
          <a:lstStyle/>
          <a:p>
            <a:r>
              <a:rPr lang="en-GB" sz="3000" b="1" dirty="0"/>
              <a:t>Control </a:t>
            </a:r>
            <a:r>
              <a:rPr lang="en-GB" sz="3000" dirty="0"/>
              <a:t>culture</a:t>
            </a:r>
          </a:p>
          <a:p>
            <a:pPr lvl="1"/>
            <a:r>
              <a:rPr lang="en-GB" sz="2600" dirty="0"/>
              <a:t>Emphasis on rules, procedures, control and compliance.</a:t>
            </a:r>
          </a:p>
          <a:p>
            <a:r>
              <a:rPr lang="en-GB" sz="3000" b="1" dirty="0"/>
              <a:t>Quality of working life </a:t>
            </a:r>
            <a:r>
              <a:rPr lang="en-GB" sz="3000" dirty="0"/>
              <a:t>culture</a:t>
            </a:r>
          </a:p>
          <a:p>
            <a:pPr lvl="1"/>
            <a:r>
              <a:rPr lang="en-GB" sz="2600" dirty="0"/>
              <a:t>Emphasis on core values, mission statements to provide guidance and commitment through shared goals, values and traditions</a:t>
            </a:r>
            <a:r>
              <a:rPr lang="en-GB" sz="2600" dirty="0" smtClean="0"/>
              <a:t>.</a:t>
            </a:r>
          </a:p>
          <a:p>
            <a:pPr marL="457200" lvl="1" indent="0">
              <a:buNone/>
            </a:pPr>
            <a:endParaRPr lang="en-GB" sz="2600" b="1" dirty="0" smtClean="0"/>
          </a:p>
          <a:p>
            <a:pPr marL="457200" lvl="1" indent="0">
              <a:buNone/>
            </a:pPr>
            <a:r>
              <a:rPr lang="en-GB" sz="2600" b="1" dirty="0" smtClean="0"/>
              <a:t>What type is this?</a:t>
            </a:r>
          </a:p>
          <a:p>
            <a:pPr marL="457200" lvl="1" indent="0">
              <a:buNone/>
            </a:pPr>
            <a:r>
              <a:rPr lang="en-GB" sz="2600" dirty="0">
                <a:hlinkClick r:id="rId3"/>
              </a:rPr>
              <a:t>https://</a:t>
            </a:r>
            <a:r>
              <a:rPr lang="en-GB" sz="2600" dirty="0" smtClean="0">
                <a:hlinkClick r:id="rId3"/>
              </a:rPr>
              <a:t>youtu.be/dyiwU0Uq_wI</a:t>
            </a:r>
            <a:endParaRPr lang="en-GB" sz="2600" dirty="0" smtClean="0"/>
          </a:p>
          <a:p>
            <a:pPr marL="457200" lvl="1" indent="0">
              <a:buNone/>
            </a:pPr>
            <a:endParaRPr lang="en-GB" sz="2600" dirty="0"/>
          </a:p>
          <a:p>
            <a:pPr lvl="1"/>
            <a:endParaRPr lang="en-GB" sz="2600" dirty="0"/>
          </a:p>
        </p:txBody>
      </p:sp>
      <p:pic>
        <p:nvPicPr>
          <p:cNvPr id="11265" name="Picture 1" descr="C:\Documents and Settings\bus-ad1\Local Settings\Temporary Internet Files\Content.IE5\KCTXA56R\MP900341418[1].jpg"/>
          <p:cNvPicPr>
            <a:picLocks noChangeAspect="1" noChangeArrowheads="1"/>
          </p:cNvPicPr>
          <p:nvPr/>
        </p:nvPicPr>
        <p:blipFill>
          <a:blip r:embed="rId4"/>
          <a:srcRect/>
          <a:stretch>
            <a:fillRect/>
          </a:stretch>
        </p:blipFill>
        <p:spPr bwMode="auto">
          <a:xfrm>
            <a:off x="7429520" y="1785926"/>
            <a:ext cx="1080315" cy="1514460"/>
          </a:xfrm>
          <a:prstGeom prst="rect">
            <a:avLst/>
          </a:prstGeom>
          <a:noFill/>
        </p:spPr>
      </p:pic>
      <p:pic>
        <p:nvPicPr>
          <p:cNvPr id="11266" name="Picture 2" descr="C:\Documents and Settings\bus-ad1\Local Settings\Temporary Internet Files\Content.IE5\KCTXA56R\MP900341628[1].jpg"/>
          <p:cNvPicPr>
            <a:picLocks noChangeAspect="1" noChangeArrowheads="1"/>
          </p:cNvPicPr>
          <p:nvPr/>
        </p:nvPicPr>
        <p:blipFill>
          <a:blip r:embed="rId5"/>
          <a:srcRect/>
          <a:stretch>
            <a:fillRect/>
          </a:stretch>
        </p:blipFill>
        <p:spPr bwMode="auto">
          <a:xfrm flipH="1">
            <a:off x="7296644" y="4786322"/>
            <a:ext cx="1273961" cy="178592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421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421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421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4211">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42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457200" y="304800"/>
            <a:ext cx="8229600" cy="1311275"/>
          </a:xfrm>
        </p:spPr>
        <p:txBody>
          <a:bodyPr>
            <a:normAutofit fontScale="90000"/>
          </a:bodyPr>
          <a:lstStyle/>
          <a:p>
            <a:pPr algn="l"/>
            <a:r>
              <a:rPr lang="en-GB" b="1" dirty="0">
                <a:solidFill>
                  <a:srgbClr val="6600FF"/>
                </a:solidFill>
              </a:rPr>
              <a:t>Influences</a:t>
            </a:r>
            <a:r>
              <a:rPr lang="en-GB" dirty="0">
                <a:solidFill>
                  <a:srgbClr val="6600FF"/>
                </a:solidFill>
              </a:rPr>
              <a:t> on the </a:t>
            </a:r>
            <a:r>
              <a:rPr lang="en-GB" dirty="0" smtClean="0">
                <a:solidFill>
                  <a:srgbClr val="6600FF"/>
                </a:solidFill>
              </a:rPr>
              <a:t/>
            </a:r>
            <a:br>
              <a:rPr lang="en-GB" dirty="0" smtClean="0">
                <a:solidFill>
                  <a:srgbClr val="6600FF"/>
                </a:solidFill>
              </a:rPr>
            </a:br>
            <a:r>
              <a:rPr lang="en-GB" dirty="0" smtClean="0">
                <a:solidFill>
                  <a:srgbClr val="6600FF"/>
                </a:solidFill>
              </a:rPr>
              <a:t>development of </a:t>
            </a:r>
            <a:r>
              <a:rPr lang="en-GB" dirty="0">
                <a:solidFill>
                  <a:srgbClr val="6600FF"/>
                </a:solidFill>
              </a:rPr>
              <a:t>culture</a:t>
            </a:r>
          </a:p>
        </p:txBody>
      </p:sp>
      <p:sp>
        <p:nvSpPr>
          <p:cNvPr id="90115" name="Rectangle 3"/>
          <p:cNvSpPr>
            <a:spLocks noGrp="1" noChangeArrowheads="1"/>
          </p:cNvSpPr>
          <p:nvPr>
            <p:ph type="body" idx="1"/>
          </p:nvPr>
        </p:nvSpPr>
        <p:spPr>
          <a:xfrm>
            <a:off x="428625" y="1903413"/>
            <a:ext cx="8229600" cy="4525962"/>
          </a:xfrm>
        </p:spPr>
        <p:txBody>
          <a:bodyPr/>
          <a:lstStyle/>
          <a:p>
            <a:r>
              <a:rPr lang="en-GB" dirty="0"/>
              <a:t>History</a:t>
            </a:r>
          </a:p>
          <a:p>
            <a:r>
              <a:rPr lang="en-GB" dirty="0"/>
              <a:t>Primary function and technology</a:t>
            </a:r>
          </a:p>
          <a:p>
            <a:r>
              <a:rPr lang="en-GB" dirty="0" smtClean="0"/>
              <a:t>Strategy</a:t>
            </a:r>
            <a:endParaRPr lang="en-GB" dirty="0"/>
          </a:p>
          <a:p>
            <a:r>
              <a:rPr lang="en-GB" dirty="0"/>
              <a:t>Size</a:t>
            </a:r>
          </a:p>
          <a:p>
            <a:r>
              <a:rPr lang="en-GB" dirty="0"/>
              <a:t>Location</a:t>
            </a:r>
          </a:p>
          <a:p>
            <a:r>
              <a:rPr lang="en-GB" dirty="0"/>
              <a:t>Management and staffing</a:t>
            </a:r>
          </a:p>
          <a:p>
            <a:r>
              <a:rPr lang="en-GB" dirty="0"/>
              <a:t>The environment</a:t>
            </a:r>
          </a:p>
        </p:txBody>
      </p:sp>
      <p:pic>
        <p:nvPicPr>
          <p:cNvPr id="10242" name="Picture 2" descr="C:\Documents and Settings\bus-ad1\Local Settings\Temporary Internet Files\Content.IE5\RUFE6WE6\MC910216325[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8660" y="332656"/>
            <a:ext cx="2003501" cy="2132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0787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anim calcmode="lin" valueType="num">
                                      <p:cBhvr additive="base">
                                        <p:cTn id="7" dur="500" fill="hold"/>
                                        <p:tgtEl>
                                          <p:spTgt spid="901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0115">
                                            <p:txEl>
                                              <p:pRg st="1" end="1"/>
                                            </p:txEl>
                                          </p:spTgt>
                                        </p:tgtEl>
                                        <p:attrNameLst>
                                          <p:attrName>style.visibility</p:attrName>
                                        </p:attrNameLst>
                                      </p:cBhvr>
                                      <p:to>
                                        <p:strVal val="visible"/>
                                      </p:to>
                                    </p:set>
                                    <p:anim calcmode="lin" valueType="num">
                                      <p:cBhvr additive="base">
                                        <p:cTn id="13" dur="500" fill="hold"/>
                                        <p:tgtEl>
                                          <p:spTgt spid="901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1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0115">
                                            <p:txEl>
                                              <p:pRg st="2" end="2"/>
                                            </p:txEl>
                                          </p:spTgt>
                                        </p:tgtEl>
                                        <p:attrNameLst>
                                          <p:attrName>style.visibility</p:attrName>
                                        </p:attrNameLst>
                                      </p:cBhvr>
                                      <p:to>
                                        <p:strVal val="visible"/>
                                      </p:to>
                                    </p:set>
                                    <p:anim calcmode="lin" valueType="num">
                                      <p:cBhvr additive="base">
                                        <p:cTn id="19" dur="500" fill="hold"/>
                                        <p:tgtEl>
                                          <p:spTgt spid="901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1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0115">
                                            <p:txEl>
                                              <p:pRg st="3" end="3"/>
                                            </p:txEl>
                                          </p:spTgt>
                                        </p:tgtEl>
                                        <p:attrNameLst>
                                          <p:attrName>style.visibility</p:attrName>
                                        </p:attrNameLst>
                                      </p:cBhvr>
                                      <p:to>
                                        <p:strVal val="visible"/>
                                      </p:to>
                                    </p:set>
                                    <p:anim calcmode="lin" valueType="num">
                                      <p:cBhvr additive="base">
                                        <p:cTn id="25" dur="500" fill="hold"/>
                                        <p:tgtEl>
                                          <p:spTgt spid="901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1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0115">
                                            <p:txEl>
                                              <p:pRg st="4" end="4"/>
                                            </p:txEl>
                                          </p:spTgt>
                                        </p:tgtEl>
                                        <p:attrNameLst>
                                          <p:attrName>style.visibility</p:attrName>
                                        </p:attrNameLst>
                                      </p:cBhvr>
                                      <p:to>
                                        <p:strVal val="visible"/>
                                      </p:to>
                                    </p:set>
                                    <p:anim calcmode="lin" valueType="num">
                                      <p:cBhvr additive="base">
                                        <p:cTn id="31" dur="500" fill="hold"/>
                                        <p:tgtEl>
                                          <p:spTgt spid="901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1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0115">
                                            <p:txEl>
                                              <p:pRg st="5" end="5"/>
                                            </p:txEl>
                                          </p:spTgt>
                                        </p:tgtEl>
                                        <p:attrNameLst>
                                          <p:attrName>style.visibility</p:attrName>
                                        </p:attrNameLst>
                                      </p:cBhvr>
                                      <p:to>
                                        <p:strVal val="visible"/>
                                      </p:to>
                                    </p:set>
                                    <p:anim calcmode="lin" valueType="num">
                                      <p:cBhvr additive="base">
                                        <p:cTn id="37" dur="500" fill="hold"/>
                                        <p:tgtEl>
                                          <p:spTgt spid="9011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11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0115">
                                            <p:txEl>
                                              <p:pRg st="6" end="6"/>
                                            </p:txEl>
                                          </p:spTgt>
                                        </p:tgtEl>
                                        <p:attrNameLst>
                                          <p:attrName>style.visibility</p:attrName>
                                        </p:attrNameLst>
                                      </p:cBhvr>
                                      <p:to>
                                        <p:strVal val="visible"/>
                                      </p:to>
                                    </p:set>
                                    <p:anim calcmode="lin" valueType="num">
                                      <p:cBhvr additive="base">
                                        <p:cTn id="43" dur="500" fill="hold"/>
                                        <p:tgtEl>
                                          <p:spTgt spid="9011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011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0" y="287338"/>
            <a:ext cx="8229600" cy="641350"/>
          </a:xfrm>
        </p:spPr>
        <p:txBody>
          <a:bodyPr>
            <a:normAutofit fontScale="90000"/>
          </a:bodyPr>
          <a:lstStyle/>
          <a:p>
            <a:pPr algn="l"/>
            <a:r>
              <a:rPr lang="en-GB" sz="3600" dirty="0">
                <a:solidFill>
                  <a:srgbClr val="6600FF"/>
                </a:solidFill>
              </a:rPr>
              <a:t>The cultural web      </a:t>
            </a:r>
            <a:r>
              <a:rPr lang="en-GB" sz="2700" dirty="0">
                <a:solidFill>
                  <a:srgbClr val="002060"/>
                </a:solidFill>
                <a:hlinkClick r:id="rId3"/>
              </a:rPr>
              <a:t>http://</a:t>
            </a:r>
            <a:r>
              <a:rPr lang="en-GB" sz="2700" dirty="0" smtClean="0">
                <a:solidFill>
                  <a:srgbClr val="002060"/>
                </a:solidFill>
                <a:hlinkClick r:id="rId3"/>
              </a:rPr>
              <a:t>youtu.be/8lVxC6XRvtY</a:t>
            </a:r>
            <a:r>
              <a:rPr lang="en-GB" sz="2700" dirty="0" smtClean="0">
                <a:solidFill>
                  <a:srgbClr val="002060"/>
                </a:solidFill>
              </a:rPr>
              <a:t/>
            </a:r>
            <a:br>
              <a:rPr lang="en-GB" sz="2700" dirty="0" smtClean="0">
                <a:solidFill>
                  <a:srgbClr val="002060"/>
                </a:solidFill>
              </a:rPr>
            </a:br>
            <a:endParaRPr lang="en-GB" sz="2700" dirty="0">
              <a:solidFill>
                <a:srgbClr val="002060"/>
              </a:solidFill>
            </a:endParaRPr>
          </a:p>
        </p:txBody>
      </p:sp>
      <p:sp>
        <p:nvSpPr>
          <p:cNvPr id="92165" name="Text Box 5"/>
          <p:cNvSpPr txBox="1">
            <a:spLocks noChangeArrowheads="1"/>
          </p:cNvSpPr>
          <p:nvPr/>
        </p:nvSpPr>
        <p:spPr bwMode="auto">
          <a:xfrm>
            <a:off x="323850" y="5857875"/>
            <a:ext cx="8534400" cy="673100"/>
          </a:xfrm>
          <a:prstGeom prst="rect">
            <a:avLst/>
          </a:prstGeom>
          <a:noFill/>
          <a:ln w="9525">
            <a:noFill/>
            <a:miter lim="800000"/>
            <a:headEnd/>
            <a:tailEnd/>
          </a:ln>
          <a:effectLst/>
        </p:spPr>
        <p:txBody>
          <a:bodyPr>
            <a:spAutoFit/>
          </a:bodyPr>
          <a:lstStyle/>
          <a:p>
            <a:pPr eaLnBrk="0" hangingPunct="0">
              <a:spcBef>
                <a:spcPct val="50000"/>
              </a:spcBef>
            </a:pPr>
            <a:r>
              <a:rPr lang="en-GB" sz="1200"/>
              <a:t>Figure 19.1</a:t>
            </a:r>
            <a:r>
              <a:rPr lang="en-GB"/>
              <a:t>  The cultural web of an organisation</a:t>
            </a:r>
          </a:p>
          <a:p>
            <a:pPr eaLnBrk="0" hangingPunct="0">
              <a:spcBef>
                <a:spcPct val="50000"/>
              </a:spcBef>
            </a:pPr>
            <a:r>
              <a:rPr lang="en-GB" sz="800" i="1"/>
              <a:t>Source</a:t>
            </a:r>
            <a:r>
              <a:rPr lang="en-GB" sz="800"/>
              <a:t>: Johnson, G., Scholes, K. and Whittington, R., </a:t>
            </a:r>
            <a:r>
              <a:rPr lang="en-GB" sz="800" i="1"/>
              <a:t>Exploring Corporate Strategy</a:t>
            </a:r>
            <a:r>
              <a:rPr lang="en-GB" sz="800"/>
              <a:t>, Seventh Edition, Financial Times Prentice Hall (2005), p. 202.</a:t>
            </a:r>
            <a:br>
              <a:rPr lang="en-GB" sz="800"/>
            </a:br>
            <a:r>
              <a:rPr lang="en-GB" sz="800"/>
              <a:t>Reproduced with permission from Pearson Eduction Ltd.</a:t>
            </a:r>
          </a:p>
        </p:txBody>
      </p:sp>
      <p:pic>
        <p:nvPicPr>
          <p:cNvPr id="92167" name="Picture 7" descr="F:\Powerpoint\pe_uk\PE105-Mullins\Final_Files\GIF\ch19\C19NF001.gif"/>
          <p:cNvPicPr>
            <a:picLocks noChangeAspect="1" noChangeArrowheads="1"/>
          </p:cNvPicPr>
          <p:nvPr/>
        </p:nvPicPr>
        <p:blipFill>
          <a:blip r:embed="rId4" cstate="print"/>
          <a:srcRect/>
          <a:stretch>
            <a:fillRect/>
          </a:stretch>
        </p:blipFill>
        <p:spPr bwMode="auto">
          <a:xfrm>
            <a:off x="2074095" y="975694"/>
            <a:ext cx="4533900" cy="49149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457200" y="288925"/>
            <a:ext cx="8229600" cy="1311275"/>
          </a:xfrm>
        </p:spPr>
        <p:txBody>
          <a:bodyPr>
            <a:normAutofit fontScale="90000"/>
          </a:bodyPr>
          <a:lstStyle/>
          <a:p>
            <a:pPr algn="l"/>
            <a:r>
              <a:rPr lang="en-GB" dirty="0">
                <a:solidFill>
                  <a:srgbClr val="6600FF"/>
                </a:solidFill>
              </a:rPr>
              <a:t>Culture and </a:t>
            </a:r>
            <a:r>
              <a:rPr lang="en-GB" dirty="0" smtClean="0">
                <a:solidFill>
                  <a:srgbClr val="6600FF"/>
                </a:solidFill>
              </a:rPr>
              <a:t/>
            </a:r>
            <a:br>
              <a:rPr lang="en-GB" dirty="0" smtClean="0">
                <a:solidFill>
                  <a:srgbClr val="6600FF"/>
                </a:solidFill>
              </a:rPr>
            </a:br>
            <a:r>
              <a:rPr lang="en-GB" b="1" dirty="0" smtClean="0">
                <a:solidFill>
                  <a:srgbClr val="6600FF"/>
                </a:solidFill>
              </a:rPr>
              <a:t>organisational </a:t>
            </a:r>
            <a:r>
              <a:rPr lang="en-GB" b="1" dirty="0">
                <a:solidFill>
                  <a:srgbClr val="6600FF"/>
                </a:solidFill>
              </a:rPr>
              <a:t>performance</a:t>
            </a:r>
          </a:p>
        </p:txBody>
      </p:sp>
      <p:sp>
        <p:nvSpPr>
          <p:cNvPr id="96259" name="Rectangle 3"/>
          <p:cNvSpPr>
            <a:spLocks noGrp="1" noChangeArrowheads="1"/>
          </p:cNvSpPr>
          <p:nvPr>
            <p:ph type="body" idx="1"/>
          </p:nvPr>
        </p:nvSpPr>
        <p:spPr>
          <a:xfrm>
            <a:off x="428625" y="1922463"/>
            <a:ext cx="8229600" cy="4054475"/>
          </a:xfrm>
          <a:noFill/>
          <a:ln/>
        </p:spPr>
        <p:txBody>
          <a:bodyPr>
            <a:spAutoFit/>
          </a:bodyPr>
          <a:lstStyle/>
          <a:p>
            <a:pPr>
              <a:buFontTx/>
              <a:buNone/>
            </a:pPr>
            <a:r>
              <a:rPr lang="en-GB" sz="2800" i="1" dirty="0"/>
              <a:t>‘Without exception, the dominance and coherence of culture proved to be an essential quality of the excellent companies.’</a:t>
            </a:r>
          </a:p>
          <a:p>
            <a:pPr>
              <a:buFontTx/>
              <a:buNone/>
            </a:pPr>
            <a:r>
              <a:rPr lang="en-GB" sz="2400" dirty="0"/>
              <a:t>Peters and </a:t>
            </a:r>
            <a:r>
              <a:rPr lang="en-GB" sz="2400" dirty="0" smtClean="0"/>
              <a:t>Waterman (1984)</a:t>
            </a:r>
            <a:endParaRPr lang="en-GB" sz="2400" dirty="0"/>
          </a:p>
          <a:p>
            <a:endParaRPr lang="en-GB" sz="2400" dirty="0"/>
          </a:p>
          <a:p>
            <a:pPr>
              <a:buFontTx/>
              <a:buNone/>
            </a:pPr>
            <a:r>
              <a:rPr lang="en-GB" sz="2800" i="1" dirty="0"/>
              <a:t>‘There is nothing accidental about cultural strengths.. There is a relationship between an organisation’s culture and its performance.’</a:t>
            </a:r>
            <a:endParaRPr lang="en-GB" sz="2800" dirty="0"/>
          </a:p>
          <a:p>
            <a:pPr>
              <a:buFontTx/>
              <a:buNone/>
            </a:pPr>
            <a:r>
              <a:rPr lang="en-GB" sz="2400" dirty="0"/>
              <a:t>Heller</a:t>
            </a:r>
          </a:p>
        </p:txBody>
      </p:sp>
      <p:pic>
        <p:nvPicPr>
          <p:cNvPr id="9217" name="Picture 1" descr="C:\Documents and Settings\bus-ad1\Local Settings\Temporary Internet Files\Content.IE5\005XH7UX\MP900401037[1].jpg"/>
          <p:cNvPicPr>
            <a:picLocks noChangeAspect="1" noChangeArrowheads="1"/>
          </p:cNvPicPr>
          <p:nvPr/>
        </p:nvPicPr>
        <p:blipFill>
          <a:blip r:embed="rId3" cstate="print"/>
          <a:srcRect/>
          <a:stretch>
            <a:fillRect/>
          </a:stretch>
        </p:blipFill>
        <p:spPr bwMode="auto">
          <a:xfrm>
            <a:off x="7286644" y="285728"/>
            <a:ext cx="1142976" cy="1429069"/>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96259">
                                            <p:txEl>
                                              <p:pRg st="0" end="0"/>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nodeType="clickEffect">
                                  <p:stCondLst>
                                    <p:cond delay="0"/>
                                  </p:stCondLst>
                                  <p:iterate type="lt">
                                    <p:tmAbs val="25"/>
                                  </p:iterate>
                                  <p:childTnLst>
                                    <p:set>
                                      <p:cBhvr override="childStyle">
                                        <p:cTn id="10" dur="indefinite"/>
                                        <p:tgtEl>
                                          <p:spTgt spid="96259">
                                            <p:txEl>
                                              <p:pRg st="3" end="3"/>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algn="l"/>
            <a:r>
              <a:rPr lang="en-GB" b="1" dirty="0">
                <a:solidFill>
                  <a:srgbClr val="6600FF"/>
                </a:solidFill>
              </a:rPr>
              <a:t>Managerial tools</a:t>
            </a:r>
          </a:p>
        </p:txBody>
      </p:sp>
      <p:sp>
        <p:nvSpPr>
          <p:cNvPr id="98307" name="Rectangle 3"/>
          <p:cNvSpPr>
            <a:spLocks noGrp="1" noChangeArrowheads="1"/>
          </p:cNvSpPr>
          <p:nvPr>
            <p:ph type="body" idx="1"/>
          </p:nvPr>
        </p:nvSpPr>
        <p:spPr>
          <a:xfrm>
            <a:off x="428625" y="1608138"/>
            <a:ext cx="8462963" cy="4525962"/>
          </a:xfrm>
        </p:spPr>
        <p:txBody>
          <a:bodyPr>
            <a:normAutofit lnSpcReduction="10000"/>
          </a:bodyPr>
          <a:lstStyle/>
          <a:p>
            <a:r>
              <a:rPr lang="en-GB" dirty="0"/>
              <a:t>To be </a:t>
            </a:r>
            <a:r>
              <a:rPr lang="en-GB" u="sng" dirty="0"/>
              <a:t>suitable</a:t>
            </a:r>
            <a:r>
              <a:rPr lang="en-GB" dirty="0"/>
              <a:t>, a culture must be:</a:t>
            </a:r>
          </a:p>
          <a:p>
            <a:pPr lvl="1"/>
            <a:r>
              <a:rPr lang="en-GB" dirty="0"/>
              <a:t>Strategically relevant</a:t>
            </a:r>
          </a:p>
          <a:p>
            <a:pPr lvl="1"/>
            <a:r>
              <a:rPr lang="en-GB" dirty="0"/>
              <a:t>Strong enough for people to care</a:t>
            </a:r>
          </a:p>
          <a:p>
            <a:pPr lvl="1"/>
            <a:r>
              <a:rPr lang="en-GB" dirty="0"/>
              <a:t>Able to adapt to changing circumstances</a:t>
            </a:r>
          </a:p>
          <a:p>
            <a:r>
              <a:rPr lang="en-GB" dirty="0"/>
              <a:t>Managerial tools to </a:t>
            </a:r>
            <a:r>
              <a:rPr lang="en-GB" u="sng" dirty="0"/>
              <a:t>develop</a:t>
            </a:r>
            <a:r>
              <a:rPr lang="en-GB" dirty="0"/>
              <a:t> culture include:</a:t>
            </a:r>
          </a:p>
          <a:p>
            <a:pPr lvl="1"/>
            <a:r>
              <a:rPr lang="en-GB" dirty="0"/>
              <a:t>Recruitment and selection</a:t>
            </a:r>
          </a:p>
          <a:p>
            <a:pPr lvl="1"/>
            <a:r>
              <a:rPr lang="en-GB" dirty="0"/>
              <a:t>Social tools and training</a:t>
            </a:r>
          </a:p>
          <a:p>
            <a:pPr lvl="1"/>
            <a:r>
              <a:rPr lang="en-GB" dirty="0"/>
              <a:t>Reward systems              </a:t>
            </a:r>
            <a:r>
              <a:rPr lang="en-GB" dirty="0">
                <a:hlinkClick r:id="rId3"/>
              </a:rPr>
              <a:t>http://</a:t>
            </a:r>
            <a:r>
              <a:rPr lang="en-GB" dirty="0" smtClean="0">
                <a:hlinkClick r:id="rId3"/>
              </a:rPr>
              <a:t>youtu.be/j8hsCx7FFNk</a:t>
            </a:r>
            <a:endParaRPr lang="en-GB" dirty="0" smtClean="0"/>
          </a:p>
          <a:p>
            <a:pPr marL="457200" lvl="1" indent="0">
              <a:buNone/>
            </a:pPr>
            <a:endParaRPr lang="en-GB" dirty="0"/>
          </a:p>
        </p:txBody>
      </p:sp>
      <p:pic>
        <p:nvPicPr>
          <p:cNvPr id="7169" name="Picture 1" descr="C:\Documents and Settings\bus-ad1\Local Settings\Temporary Internet Files\Content.IE5\TT2KBKDW\MC900432556[1].png"/>
          <p:cNvPicPr>
            <a:picLocks noChangeAspect="1" noChangeArrowheads="1"/>
          </p:cNvPicPr>
          <p:nvPr/>
        </p:nvPicPr>
        <p:blipFill>
          <a:blip r:embed="rId4"/>
          <a:srcRect/>
          <a:stretch>
            <a:fillRect/>
          </a:stretch>
        </p:blipFill>
        <p:spPr bwMode="auto">
          <a:xfrm>
            <a:off x="6286512" y="214290"/>
            <a:ext cx="2285714" cy="2285714"/>
          </a:xfrm>
          <a:prstGeom prst="rect">
            <a:avLst/>
          </a:prstGeom>
          <a:noFill/>
        </p:spPr>
      </p:pic>
      <p:pic>
        <p:nvPicPr>
          <p:cNvPr id="1026" name="Picture 2" descr="C:\Users\bus-ad1\AppData\Local\Microsoft\Windows\Temporary Internet Files\Content.IE5\HT2WP4JJ\11391-illustration-of-a-red-apple-pv[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46739" y="4437112"/>
            <a:ext cx="1925487" cy="22048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8307">
                                            <p:txEl>
                                              <p:pRg st="1" end="1"/>
                                            </p:txEl>
                                          </p:spTgt>
                                        </p:tgtEl>
                                        <p:attrNameLst>
                                          <p:attrName>style.visibility</p:attrName>
                                        </p:attrNameLst>
                                      </p:cBhvr>
                                      <p:to>
                                        <p:strVal val="visible"/>
                                      </p:to>
                                    </p:set>
                                    <p:anim calcmode="lin" valueType="num">
                                      <p:cBhvr additive="base">
                                        <p:cTn id="7" dur="500" fill="hold"/>
                                        <p:tgtEl>
                                          <p:spTgt spid="9830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8307">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8307">
                                            <p:txEl>
                                              <p:pRg st="2" end="2"/>
                                            </p:txEl>
                                          </p:spTgt>
                                        </p:tgtEl>
                                        <p:attrNameLst>
                                          <p:attrName>style.visibility</p:attrName>
                                        </p:attrNameLst>
                                      </p:cBhvr>
                                      <p:to>
                                        <p:strVal val="visible"/>
                                      </p:to>
                                    </p:set>
                                    <p:anim calcmode="lin" valueType="num">
                                      <p:cBhvr additive="base">
                                        <p:cTn id="11" dur="500" fill="hold"/>
                                        <p:tgtEl>
                                          <p:spTgt spid="9830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8307">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8307">
                                            <p:txEl>
                                              <p:pRg st="3" end="3"/>
                                            </p:txEl>
                                          </p:spTgt>
                                        </p:tgtEl>
                                        <p:attrNameLst>
                                          <p:attrName>style.visibility</p:attrName>
                                        </p:attrNameLst>
                                      </p:cBhvr>
                                      <p:to>
                                        <p:strVal val="visible"/>
                                      </p:to>
                                    </p:set>
                                    <p:anim calcmode="lin" valueType="num">
                                      <p:cBhvr additive="base">
                                        <p:cTn id="15" dur="500" fill="hold"/>
                                        <p:tgtEl>
                                          <p:spTgt spid="98307">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830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830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8307">
                                            <p:txEl>
                                              <p:pRg st="5" end="5"/>
                                            </p:txEl>
                                          </p:spTgt>
                                        </p:tgtEl>
                                        <p:attrNameLst>
                                          <p:attrName>style.visibility</p:attrName>
                                        </p:attrNameLst>
                                      </p:cBhvr>
                                      <p:to>
                                        <p:strVal val="visible"/>
                                      </p:to>
                                    </p:set>
                                    <p:anim calcmode="lin" valueType="num">
                                      <p:cBhvr additive="base">
                                        <p:cTn id="25" dur="500" fill="hold"/>
                                        <p:tgtEl>
                                          <p:spTgt spid="98307">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8307">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8307">
                                            <p:txEl>
                                              <p:pRg st="6" end="6"/>
                                            </p:txEl>
                                          </p:spTgt>
                                        </p:tgtEl>
                                        <p:attrNameLst>
                                          <p:attrName>style.visibility</p:attrName>
                                        </p:attrNameLst>
                                      </p:cBhvr>
                                      <p:to>
                                        <p:strVal val="visible"/>
                                      </p:to>
                                    </p:set>
                                    <p:anim calcmode="lin" valueType="num">
                                      <p:cBhvr additive="base">
                                        <p:cTn id="29" dur="500" fill="hold"/>
                                        <p:tgtEl>
                                          <p:spTgt spid="98307">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8307">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8307">
                                            <p:txEl>
                                              <p:pRg st="7" end="7"/>
                                            </p:txEl>
                                          </p:spTgt>
                                        </p:tgtEl>
                                        <p:attrNameLst>
                                          <p:attrName>style.visibility</p:attrName>
                                        </p:attrNameLst>
                                      </p:cBhvr>
                                      <p:to>
                                        <p:strVal val="visible"/>
                                      </p:to>
                                    </p:set>
                                    <p:anim calcmode="lin" valueType="num">
                                      <p:cBhvr additive="base">
                                        <p:cTn id="33" dur="500" fill="hold"/>
                                        <p:tgtEl>
                                          <p:spTgt spid="98307">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9830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Grp="1" noChangeArrowheads="1"/>
          </p:cNvSpPr>
          <p:nvPr>
            <p:ph type="title"/>
          </p:nvPr>
        </p:nvSpPr>
        <p:spPr bwMode="auto">
          <a:xfrm>
            <a:off x="666750" y="400050"/>
            <a:ext cx="7793038" cy="1200329"/>
          </a:xfrm>
          <a:noFill/>
          <a:ln>
            <a:miter lim="800000"/>
            <a:headEnd/>
            <a:tailEnd/>
          </a:ln>
        </p:spPr>
        <p:txBody>
          <a:bodyPr vert="horz" wrap="square" lIns="91440" tIns="45720" rIns="91440" bIns="45720" numCol="1" anchor="t" anchorCtr="0" compatLnSpc="1">
            <a:prstTxWarp prst="textNoShape">
              <a:avLst/>
            </a:prstTxWarp>
            <a:spAutoFit/>
          </a:bodyPr>
          <a:lstStyle/>
          <a:p>
            <a:pPr algn="l"/>
            <a:r>
              <a:rPr lang="en-GB" sz="3600" b="1" dirty="0">
                <a:solidFill>
                  <a:srgbClr val="6600FF"/>
                </a:solidFill>
                <a:latin typeface="+mn-lt"/>
              </a:rPr>
              <a:t>Three perspectives </a:t>
            </a:r>
            <a:r>
              <a:rPr lang="en-GB" sz="3600" b="1" dirty="0" smtClean="0">
                <a:solidFill>
                  <a:srgbClr val="6600FF"/>
                </a:solidFill>
                <a:latin typeface="+mn-lt"/>
              </a:rPr>
              <a:t/>
            </a:r>
            <a:br>
              <a:rPr lang="en-GB" sz="3600" b="1" dirty="0" smtClean="0">
                <a:solidFill>
                  <a:srgbClr val="6600FF"/>
                </a:solidFill>
                <a:latin typeface="+mn-lt"/>
              </a:rPr>
            </a:br>
            <a:r>
              <a:rPr lang="en-GB" sz="3600" dirty="0" smtClean="0">
                <a:solidFill>
                  <a:srgbClr val="6600FF"/>
                </a:solidFill>
                <a:latin typeface="+mn-lt"/>
              </a:rPr>
              <a:t>on </a:t>
            </a:r>
            <a:r>
              <a:rPr lang="en-GB" sz="3600" dirty="0">
                <a:solidFill>
                  <a:srgbClr val="6600FF"/>
                </a:solidFill>
                <a:latin typeface="+mn-lt"/>
              </a:rPr>
              <a:t>culture </a:t>
            </a:r>
          </a:p>
        </p:txBody>
      </p:sp>
      <p:sp>
        <p:nvSpPr>
          <p:cNvPr id="243715" name="Rectangle 3"/>
          <p:cNvSpPr>
            <a:spLocks noGrp="1" noChangeArrowheads="1"/>
          </p:cNvSpPr>
          <p:nvPr>
            <p:ph sz="quarter" idx="1"/>
          </p:nvPr>
        </p:nvSpPr>
        <p:spPr bwMode="auto">
          <a:xfrm>
            <a:off x="533400" y="1581150"/>
            <a:ext cx="8229600" cy="4819781"/>
          </a:xfrm>
          <a:noFill/>
          <a:ln>
            <a:miter lim="800000"/>
            <a:headEnd/>
            <a:tailEnd/>
          </a:ln>
        </p:spPr>
        <p:txBody>
          <a:bodyPr vert="horz" wrap="square" lIns="91440" tIns="45720" rIns="91440" bIns="45720" numCol="1" anchor="t" anchorCtr="0" compatLnSpc="1">
            <a:prstTxWarp prst="textNoShape">
              <a:avLst/>
            </a:prstTxWarp>
            <a:spAutoFit/>
          </a:bodyPr>
          <a:lstStyle/>
          <a:p>
            <a:pPr>
              <a:lnSpc>
                <a:spcPct val="80000"/>
              </a:lnSpc>
              <a:buClr>
                <a:schemeClr val="tx1"/>
              </a:buClr>
            </a:pPr>
            <a:endParaRPr lang="en-GB" sz="2800" b="1" dirty="0" smtClean="0">
              <a:latin typeface="Arial" charset="0"/>
            </a:endParaRPr>
          </a:p>
          <a:p>
            <a:pPr>
              <a:lnSpc>
                <a:spcPct val="80000"/>
              </a:lnSpc>
              <a:buClr>
                <a:schemeClr val="tx1"/>
              </a:buClr>
            </a:pPr>
            <a:r>
              <a:rPr lang="en-GB" b="1" dirty="0" smtClean="0"/>
              <a:t>Optimists</a:t>
            </a:r>
            <a:r>
              <a:rPr lang="en-GB" dirty="0" smtClean="0"/>
              <a:t> </a:t>
            </a:r>
            <a:r>
              <a:rPr lang="en-GB" dirty="0"/>
              <a:t>– culture </a:t>
            </a:r>
            <a:r>
              <a:rPr lang="en-GB" u="sng" dirty="0"/>
              <a:t>can be </a:t>
            </a:r>
            <a:r>
              <a:rPr lang="en-GB" dirty="0"/>
              <a:t>changed, e.g. Peters and Waterman (1982).</a:t>
            </a:r>
          </a:p>
          <a:p>
            <a:pPr>
              <a:lnSpc>
                <a:spcPct val="80000"/>
              </a:lnSpc>
              <a:buClr>
                <a:schemeClr val="tx1"/>
              </a:buClr>
            </a:pPr>
            <a:endParaRPr lang="en-GB" dirty="0"/>
          </a:p>
          <a:p>
            <a:pPr>
              <a:lnSpc>
                <a:spcPct val="80000"/>
              </a:lnSpc>
              <a:buClr>
                <a:schemeClr val="tx1"/>
              </a:buClr>
            </a:pPr>
            <a:r>
              <a:rPr lang="en-GB" b="1" dirty="0"/>
              <a:t>Pessimist</a:t>
            </a:r>
            <a:r>
              <a:rPr lang="en-GB" dirty="0"/>
              <a:t> – culture </a:t>
            </a:r>
            <a:r>
              <a:rPr lang="en-GB" u="sng" dirty="0"/>
              <a:t>cannot be </a:t>
            </a:r>
            <a:r>
              <a:rPr lang="en-GB" dirty="0"/>
              <a:t>changed, e.g. Hatch (1997)</a:t>
            </a:r>
          </a:p>
          <a:p>
            <a:pPr>
              <a:lnSpc>
                <a:spcPct val="80000"/>
              </a:lnSpc>
              <a:buClr>
                <a:schemeClr val="tx1"/>
              </a:buClr>
            </a:pPr>
            <a:endParaRPr lang="en-GB" dirty="0"/>
          </a:p>
          <a:p>
            <a:pPr>
              <a:lnSpc>
                <a:spcPct val="80000"/>
              </a:lnSpc>
              <a:buClr>
                <a:schemeClr val="tx1"/>
              </a:buClr>
            </a:pPr>
            <a:r>
              <a:rPr lang="en-GB" b="1" dirty="0"/>
              <a:t>Realists</a:t>
            </a:r>
            <a:r>
              <a:rPr lang="en-GB" dirty="0"/>
              <a:t> – </a:t>
            </a:r>
            <a:r>
              <a:rPr lang="en-GB" u="sng" dirty="0"/>
              <a:t>parts</a:t>
            </a:r>
            <a:r>
              <a:rPr lang="en-GB" dirty="0"/>
              <a:t> of culture </a:t>
            </a:r>
            <a:r>
              <a:rPr lang="en-GB" u="sng" dirty="0"/>
              <a:t>can be </a:t>
            </a:r>
            <a:r>
              <a:rPr lang="en-GB" dirty="0"/>
              <a:t>changed, e.g. Meek 1988).</a:t>
            </a:r>
          </a:p>
          <a:p>
            <a:pPr marL="0" indent="0">
              <a:lnSpc>
                <a:spcPct val="80000"/>
              </a:lnSpc>
              <a:buNone/>
            </a:pPr>
            <a:endParaRPr lang="en-GB" sz="2800" dirty="0">
              <a:latin typeface="Arial" charset="0"/>
            </a:endParaRPr>
          </a:p>
          <a:p>
            <a:pPr algn="r">
              <a:lnSpc>
                <a:spcPct val="80000"/>
              </a:lnSpc>
              <a:buFontTx/>
              <a:buNone/>
            </a:pPr>
            <a:r>
              <a:rPr lang="en-GB" sz="2000" dirty="0">
                <a:latin typeface="Arial" charset="0"/>
              </a:rPr>
              <a:t>					</a:t>
            </a:r>
            <a:r>
              <a:rPr lang="en-GB" sz="2000" dirty="0" err="1">
                <a:latin typeface="Arial" charset="0"/>
              </a:rPr>
              <a:t>Ogbonna</a:t>
            </a:r>
            <a:r>
              <a:rPr lang="en-GB" sz="2000" dirty="0">
                <a:latin typeface="Arial" charset="0"/>
              </a:rPr>
              <a:t> and Harris (2002)</a:t>
            </a:r>
          </a:p>
        </p:txBody>
      </p:sp>
      <p:pic>
        <p:nvPicPr>
          <p:cNvPr id="15362" name="Picture 2" descr="C:\Documents and Settings\bus-ad1\Local Settings\Temporary Internet Files\Content.IE5\ISXWFGTU\MP90044873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34120"/>
            <a:ext cx="2195736" cy="1630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1113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3715">
                                            <p:bg/>
                                          </p:spTgt>
                                        </p:tgtEl>
                                        <p:attrNameLst>
                                          <p:attrName>style.visibility</p:attrName>
                                        </p:attrNameLst>
                                      </p:cBhvr>
                                      <p:to>
                                        <p:strVal val="visible"/>
                                      </p:to>
                                    </p:set>
                                    <p:animEffect transition="in" filter="fade">
                                      <p:cBhvr>
                                        <p:cTn id="7" dur="500"/>
                                        <p:tgtEl>
                                          <p:spTgt spid="243715">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3715">
                                            <p:txEl>
                                              <p:pRg st="1" end="1"/>
                                            </p:txEl>
                                          </p:spTgt>
                                        </p:tgtEl>
                                        <p:attrNameLst>
                                          <p:attrName>style.visibility</p:attrName>
                                        </p:attrNameLst>
                                      </p:cBhvr>
                                      <p:to>
                                        <p:strVal val="visible"/>
                                      </p:to>
                                    </p:set>
                                    <p:animEffect transition="in" filter="fade">
                                      <p:cBhvr>
                                        <p:cTn id="12" dur="500"/>
                                        <p:tgtEl>
                                          <p:spTgt spid="2437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3715">
                                            <p:txEl>
                                              <p:pRg st="3" end="3"/>
                                            </p:txEl>
                                          </p:spTgt>
                                        </p:tgtEl>
                                        <p:attrNameLst>
                                          <p:attrName>style.visibility</p:attrName>
                                        </p:attrNameLst>
                                      </p:cBhvr>
                                      <p:to>
                                        <p:strVal val="visible"/>
                                      </p:to>
                                    </p:set>
                                    <p:animEffect transition="in" filter="fade">
                                      <p:cBhvr>
                                        <p:cTn id="17" dur="500"/>
                                        <p:tgtEl>
                                          <p:spTgt spid="24371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3715">
                                            <p:txEl>
                                              <p:pRg st="5" end="5"/>
                                            </p:txEl>
                                          </p:spTgt>
                                        </p:tgtEl>
                                        <p:attrNameLst>
                                          <p:attrName>style.visibility</p:attrName>
                                        </p:attrNameLst>
                                      </p:cBhvr>
                                      <p:to>
                                        <p:strVal val="visible"/>
                                      </p:to>
                                    </p:set>
                                    <p:animEffect transition="in" filter="fade">
                                      <p:cBhvr>
                                        <p:cTn id="22" dur="500"/>
                                        <p:tgtEl>
                                          <p:spTgt spid="24371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3715">
                                            <p:txEl>
                                              <p:pRg st="7" end="7"/>
                                            </p:txEl>
                                          </p:spTgt>
                                        </p:tgtEl>
                                        <p:attrNameLst>
                                          <p:attrName>style.visibility</p:attrName>
                                        </p:attrNameLst>
                                      </p:cBhvr>
                                      <p:to>
                                        <p:strVal val="visible"/>
                                      </p:to>
                                    </p:set>
                                    <p:animEffect transition="in" filter="fade">
                                      <p:cBhvr>
                                        <p:cTn id="27" dur="500"/>
                                        <p:tgtEl>
                                          <p:spTgt spid="24371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5"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3" name="Text Box 4"/>
          <p:cNvSpPr txBox="1">
            <a:spLocks noChangeArrowheads="1"/>
          </p:cNvSpPr>
          <p:nvPr/>
        </p:nvSpPr>
        <p:spPr bwMode="auto">
          <a:xfrm>
            <a:off x="306388" y="5899150"/>
            <a:ext cx="8534400" cy="366713"/>
          </a:xfrm>
          <a:prstGeom prst="rect">
            <a:avLst/>
          </a:prstGeom>
          <a:noFill/>
          <a:ln w="9525">
            <a:noFill/>
            <a:miter lim="800000"/>
            <a:headEnd/>
            <a:tailEnd/>
          </a:ln>
        </p:spPr>
        <p:txBody>
          <a:bodyPr>
            <a:spAutoFit/>
          </a:bodyPr>
          <a:lstStyle/>
          <a:p>
            <a:pPr>
              <a:spcBef>
                <a:spcPct val="50000"/>
              </a:spcBef>
            </a:pPr>
            <a:r>
              <a:rPr lang="en-GB" sz="1200" dirty="0">
                <a:solidFill>
                  <a:prstClr val="black"/>
                </a:solidFill>
                <a:latin typeface="Arial" charset="0"/>
              </a:rPr>
              <a:t>Figure 3</a:t>
            </a:r>
            <a:r>
              <a:rPr lang="en-GB" sz="1200" dirty="0" smtClean="0">
                <a:solidFill>
                  <a:prstClr val="black"/>
                </a:solidFill>
                <a:latin typeface="Arial" charset="0"/>
              </a:rPr>
              <a:t> </a:t>
            </a:r>
            <a:r>
              <a:rPr lang="en-GB" dirty="0" smtClean="0">
                <a:solidFill>
                  <a:prstClr val="black"/>
                </a:solidFill>
                <a:latin typeface="Arial" charset="0"/>
              </a:rPr>
              <a:t> </a:t>
            </a:r>
            <a:r>
              <a:rPr lang="en-US" dirty="0">
                <a:solidFill>
                  <a:prstClr val="black"/>
                </a:solidFill>
                <a:latin typeface="Arial" charset="0"/>
              </a:rPr>
              <a:t>A structure–culture </a:t>
            </a:r>
            <a:r>
              <a:rPr lang="en-US" dirty="0" smtClean="0">
                <a:solidFill>
                  <a:prstClr val="black"/>
                </a:solidFill>
                <a:latin typeface="Arial" charset="0"/>
              </a:rPr>
              <a:t>continuum    </a:t>
            </a:r>
            <a:r>
              <a:rPr lang="en-US" dirty="0" err="1" smtClean="0">
                <a:solidFill>
                  <a:prstClr val="black"/>
                </a:solidFill>
                <a:latin typeface="Arial" charset="0"/>
              </a:rPr>
              <a:t>Burnes</a:t>
            </a:r>
            <a:r>
              <a:rPr lang="en-US" dirty="0" smtClean="0">
                <a:solidFill>
                  <a:prstClr val="black"/>
                </a:solidFill>
                <a:latin typeface="Arial" charset="0"/>
              </a:rPr>
              <a:t> (2009)</a:t>
            </a:r>
            <a:endParaRPr lang="en-US" dirty="0">
              <a:solidFill>
                <a:prstClr val="black"/>
              </a:solidFill>
              <a:latin typeface="Arial" charset="0"/>
            </a:endParaRPr>
          </a:p>
        </p:txBody>
      </p:sp>
      <p:pic>
        <p:nvPicPr>
          <p:cNvPr id="240645" name="Picture 5" descr="M05NF002"/>
          <p:cNvPicPr>
            <a:picLocks noChangeAspect="1" noChangeArrowheads="1"/>
          </p:cNvPicPr>
          <p:nvPr/>
        </p:nvPicPr>
        <p:blipFill>
          <a:blip r:embed="rId3"/>
          <a:srcRect/>
          <a:stretch>
            <a:fillRect/>
          </a:stretch>
        </p:blipFill>
        <p:spPr bwMode="auto">
          <a:xfrm>
            <a:off x="395288" y="2216150"/>
            <a:ext cx="8353425" cy="2424113"/>
          </a:xfrm>
          <a:prstGeom prst="rect">
            <a:avLst/>
          </a:prstGeom>
          <a:noFill/>
        </p:spPr>
      </p:pic>
    </p:spTree>
    <p:extLst>
      <p:ext uri="{BB962C8B-B14F-4D97-AF65-F5344CB8AC3E}">
        <p14:creationId xmlns:p14="http://schemas.microsoft.com/office/powerpoint/2010/main" val="1212329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bwMode="auto">
          <a:xfrm>
            <a:off x="446088" y="395288"/>
            <a:ext cx="8229600" cy="1200329"/>
          </a:xfrm>
          <a:noFill/>
          <a:ln>
            <a:miter lim="800000"/>
            <a:headEnd/>
            <a:tailEnd/>
          </a:ln>
        </p:spPr>
        <p:txBody>
          <a:bodyPr vert="horz" wrap="square" lIns="91440" tIns="45720" rIns="91440" bIns="45720" numCol="1" anchor="t" anchorCtr="0" compatLnSpc="1">
            <a:prstTxWarp prst="textNoShape">
              <a:avLst/>
            </a:prstTxWarp>
            <a:spAutoFit/>
          </a:bodyPr>
          <a:lstStyle/>
          <a:p>
            <a:pPr algn="l"/>
            <a:r>
              <a:rPr lang="en-GB" sz="3600" dirty="0">
                <a:solidFill>
                  <a:srgbClr val="6600FF"/>
                </a:solidFill>
              </a:rPr>
              <a:t>Dobson’s guide to </a:t>
            </a:r>
            <a:r>
              <a:rPr lang="en-GB" sz="3600" dirty="0" smtClean="0">
                <a:solidFill>
                  <a:srgbClr val="6600FF"/>
                </a:solidFill>
              </a:rPr>
              <a:t/>
            </a:r>
            <a:br>
              <a:rPr lang="en-GB" sz="3600" dirty="0" smtClean="0">
                <a:solidFill>
                  <a:srgbClr val="6600FF"/>
                </a:solidFill>
              </a:rPr>
            </a:br>
            <a:r>
              <a:rPr lang="en-GB" sz="3600" b="1" dirty="0" smtClean="0">
                <a:solidFill>
                  <a:srgbClr val="6600FF"/>
                </a:solidFill>
              </a:rPr>
              <a:t>changing </a:t>
            </a:r>
            <a:r>
              <a:rPr lang="en-GB" sz="3600" b="1" dirty="0">
                <a:solidFill>
                  <a:srgbClr val="6600FF"/>
                </a:solidFill>
              </a:rPr>
              <a:t>culture </a:t>
            </a:r>
          </a:p>
        </p:txBody>
      </p:sp>
      <p:sp>
        <p:nvSpPr>
          <p:cNvPr id="235523" name="Rectangle 3"/>
          <p:cNvSpPr>
            <a:spLocks noGrp="1" noChangeArrowheads="1"/>
          </p:cNvSpPr>
          <p:nvPr>
            <p:ph sz="quarter" idx="1"/>
          </p:nvPr>
        </p:nvSpPr>
        <p:spPr bwMode="auto">
          <a:xfrm>
            <a:off x="530225" y="1565275"/>
            <a:ext cx="8229600" cy="4687437"/>
          </a:xfrm>
          <a:noFill/>
          <a:ln>
            <a:miter lim="800000"/>
            <a:headEnd/>
            <a:tailEnd/>
          </a:ln>
        </p:spPr>
        <p:txBody>
          <a:bodyPr vert="horz" wrap="square" lIns="91440" tIns="45720" rIns="91440" bIns="45720" numCol="1" anchor="t" anchorCtr="0" compatLnSpc="1">
            <a:prstTxWarp prst="textNoShape">
              <a:avLst/>
            </a:prstTxWarp>
            <a:spAutoFit/>
          </a:bodyPr>
          <a:lstStyle/>
          <a:p>
            <a:pPr>
              <a:lnSpc>
                <a:spcPct val="90000"/>
              </a:lnSpc>
              <a:buFontTx/>
              <a:buNone/>
            </a:pPr>
            <a:endParaRPr lang="en-GB" sz="2400" b="1" dirty="0" smtClean="0">
              <a:latin typeface="Arial" charset="0"/>
            </a:endParaRPr>
          </a:p>
          <a:p>
            <a:pPr>
              <a:lnSpc>
                <a:spcPct val="90000"/>
              </a:lnSpc>
              <a:buFontTx/>
              <a:buNone/>
            </a:pPr>
            <a:r>
              <a:rPr lang="en-GB" sz="2400" b="1" dirty="0" smtClean="0"/>
              <a:t>Step </a:t>
            </a:r>
            <a:r>
              <a:rPr lang="en-GB" sz="2400" b="1" dirty="0"/>
              <a:t>1</a:t>
            </a:r>
            <a:r>
              <a:rPr lang="en-GB" sz="2400" dirty="0"/>
              <a:t>   Change recruitment, selection and redundancy policies to alter the composition of the workforce so that promotion and employment prospects are dependent on those concerned possessing or displaying the beliefs and values the organisation wishes to promote.</a:t>
            </a:r>
          </a:p>
          <a:p>
            <a:pPr>
              <a:lnSpc>
                <a:spcPct val="90000"/>
              </a:lnSpc>
              <a:buFontTx/>
              <a:buNone/>
            </a:pPr>
            <a:endParaRPr lang="en-GB" sz="2400" b="1" dirty="0"/>
          </a:p>
          <a:p>
            <a:pPr>
              <a:lnSpc>
                <a:spcPct val="90000"/>
              </a:lnSpc>
              <a:buFontTx/>
              <a:buNone/>
            </a:pPr>
            <a:r>
              <a:rPr lang="en-GB" sz="2400" b="1" dirty="0"/>
              <a:t>Step 2</a:t>
            </a:r>
            <a:r>
              <a:rPr lang="en-GB" sz="2400" dirty="0"/>
              <a:t>   Reorganise the workforce to ensure that those employees and managers displaying the required traits occupy positions of influence.</a:t>
            </a:r>
          </a:p>
          <a:p>
            <a:pPr>
              <a:lnSpc>
                <a:spcPct val="90000"/>
              </a:lnSpc>
              <a:buFontTx/>
              <a:buNone/>
            </a:pPr>
            <a:endParaRPr lang="en-GB" sz="2400" b="1" dirty="0">
              <a:latin typeface="Arial" charset="0"/>
            </a:endParaRPr>
          </a:p>
          <a:p>
            <a:pPr>
              <a:lnSpc>
                <a:spcPct val="90000"/>
              </a:lnSpc>
              <a:buFontTx/>
              <a:buNone/>
            </a:pPr>
            <a:endParaRPr lang="en-GB" sz="1900" dirty="0">
              <a:latin typeface="Arial" charset="0"/>
            </a:endParaRPr>
          </a:p>
          <a:p>
            <a:pPr algn="r">
              <a:lnSpc>
                <a:spcPct val="90000"/>
              </a:lnSpc>
              <a:buFontTx/>
              <a:buNone/>
            </a:pPr>
            <a:r>
              <a:rPr lang="en-GB" sz="1900" dirty="0">
                <a:latin typeface="Arial" charset="0"/>
              </a:rPr>
              <a:t>Dobson (1988) </a:t>
            </a:r>
          </a:p>
        </p:txBody>
      </p:sp>
      <p:pic>
        <p:nvPicPr>
          <p:cNvPr id="11266" name="Picture 2" descr="C:\Documents and Settings\bus-ad1\Local Settings\Temporary Internet Files\Content.IE5\C3G35BHB\MC900078824[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188641"/>
            <a:ext cx="1692238" cy="1444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5083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23">
                                            <p:txEl>
                                              <p:pRg st="1" end="1"/>
                                            </p:txEl>
                                          </p:spTgt>
                                        </p:tgtEl>
                                        <p:attrNameLst>
                                          <p:attrName>style.visibility</p:attrName>
                                        </p:attrNameLst>
                                      </p:cBhvr>
                                      <p:to>
                                        <p:strVal val="visible"/>
                                      </p:to>
                                    </p:set>
                                    <p:animEffect transition="in" filter="fade">
                                      <p:cBhvr>
                                        <p:cTn id="7" dur="500"/>
                                        <p:tgtEl>
                                          <p:spTgt spid="23552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5523">
                                            <p:txEl>
                                              <p:pRg st="3" end="3"/>
                                            </p:txEl>
                                          </p:spTgt>
                                        </p:tgtEl>
                                        <p:attrNameLst>
                                          <p:attrName>style.visibility</p:attrName>
                                        </p:attrNameLst>
                                      </p:cBhvr>
                                      <p:to>
                                        <p:strVal val="visible"/>
                                      </p:to>
                                    </p:set>
                                    <p:animEffect transition="in" filter="fade">
                                      <p:cBhvr>
                                        <p:cTn id="12" dur="500"/>
                                        <p:tgtEl>
                                          <p:spTgt spid="2355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normAutofit/>
          </a:bodyPr>
          <a:lstStyle/>
          <a:p>
            <a:pPr>
              <a:lnSpc>
                <a:spcPct val="90000"/>
              </a:lnSpc>
              <a:buFontTx/>
              <a:buNone/>
            </a:pPr>
            <a:r>
              <a:rPr lang="en-GB" sz="2400" b="1" dirty="0" smtClean="0"/>
              <a:t>Step 3</a:t>
            </a:r>
            <a:r>
              <a:rPr lang="en-GB" sz="2400" dirty="0" smtClean="0"/>
              <a:t>   Effectively communicate the new values. This is done using a variety of methods such as one-to-one interviews, briefing groups, quality circles, house journals, etc. However, the example of senior managers exhibiting the new beliefs and values is seen as particularly important.</a:t>
            </a:r>
          </a:p>
          <a:p>
            <a:pPr>
              <a:lnSpc>
                <a:spcPct val="90000"/>
              </a:lnSpc>
              <a:buFontTx/>
              <a:buNone/>
            </a:pPr>
            <a:endParaRPr lang="en-GB" sz="2400" b="1" dirty="0" smtClean="0"/>
          </a:p>
          <a:p>
            <a:pPr>
              <a:lnSpc>
                <a:spcPct val="90000"/>
              </a:lnSpc>
              <a:buFontTx/>
              <a:buNone/>
            </a:pPr>
            <a:r>
              <a:rPr lang="en-GB" sz="2400" b="1" dirty="0" smtClean="0"/>
              <a:t>Step 4</a:t>
            </a:r>
            <a:r>
              <a:rPr lang="en-GB" sz="2400" dirty="0" smtClean="0"/>
              <a:t>   Change systems, procedures and personnel policies, especially those concerned with rewards and appraisal.</a:t>
            </a:r>
            <a:endParaRPr lang="en-GB" sz="2400" dirty="0"/>
          </a:p>
        </p:txBody>
      </p:sp>
      <p:pic>
        <p:nvPicPr>
          <p:cNvPr id="12290" name="Picture 2" descr="C:\Documents and Settings\bus-ad1\Local Settings\Temporary Internet Files\Content.IE5\3IZ7ON3B\MC90007881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5085184"/>
            <a:ext cx="1241345" cy="1476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5202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584200" y="393700"/>
            <a:ext cx="7959725" cy="719138"/>
          </a:xfrm>
          <a:noFill/>
          <a:ln>
            <a:miter lim="800000"/>
            <a:headEnd/>
            <a:tailEnd/>
          </a:ln>
        </p:spPr>
        <p:txBody>
          <a:bodyPr vert="horz" wrap="square" lIns="91440" tIns="45720" rIns="91440" bIns="45720" numCol="1" anchor="t" anchorCtr="0" compatLnSpc="1">
            <a:prstTxWarp prst="textNoShape">
              <a:avLst/>
            </a:prstTxWarp>
            <a:normAutofit fontScale="90000"/>
          </a:bodyPr>
          <a:lstStyle/>
          <a:p>
            <a:pPr algn="l"/>
            <a:r>
              <a:rPr lang="en-US" sz="3600" dirty="0">
                <a:solidFill>
                  <a:srgbClr val="6600FF"/>
                </a:solidFill>
              </a:rPr>
              <a:t>Guidelines for </a:t>
            </a:r>
            <a:r>
              <a:rPr lang="en-US" sz="3600" dirty="0" smtClean="0">
                <a:solidFill>
                  <a:srgbClr val="6600FF"/>
                </a:solidFill>
              </a:rPr>
              <a:t/>
            </a:r>
            <a:br>
              <a:rPr lang="en-US" sz="3600" dirty="0" smtClean="0">
                <a:solidFill>
                  <a:srgbClr val="6600FF"/>
                </a:solidFill>
              </a:rPr>
            </a:br>
            <a:r>
              <a:rPr lang="en-US" sz="3600" b="1" dirty="0" smtClean="0">
                <a:solidFill>
                  <a:srgbClr val="6600FF"/>
                </a:solidFill>
              </a:rPr>
              <a:t>changing </a:t>
            </a:r>
            <a:r>
              <a:rPr lang="en-US" sz="3600" b="1" dirty="0">
                <a:solidFill>
                  <a:srgbClr val="6600FF"/>
                </a:solidFill>
              </a:rPr>
              <a:t>culture </a:t>
            </a:r>
            <a:endParaRPr lang="en-GB" sz="3600" b="1" dirty="0">
              <a:solidFill>
                <a:srgbClr val="6600FF"/>
              </a:solidFill>
            </a:endParaRPr>
          </a:p>
        </p:txBody>
      </p:sp>
      <p:sp>
        <p:nvSpPr>
          <p:cNvPr id="236547" name="Rectangle 3"/>
          <p:cNvSpPr>
            <a:spLocks noGrp="1" noChangeArrowheads="1"/>
          </p:cNvSpPr>
          <p:nvPr>
            <p:ph sz="quarter" idx="1"/>
          </p:nvPr>
        </p:nvSpPr>
        <p:spPr bwMode="auto">
          <a:xfrm>
            <a:off x="479425" y="1522413"/>
            <a:ext cx="8497888" cy="4737100"/>
          </a:xfrm>
          <a:noFill/>
          <a:ln>
            <a:miter lim="800000"/>
            <a:headEnd/>
            <a:tailEnd/>
          </a:ln>
        </p:spPr>
        <p:txBody>
          <a:bodyPr vert="horz" wrap="square" lIns="91440" tIns="45720" rIns="91440" bIns="45720" numCol="1" anchor="t" anchorCtr="0" compatLnSpc="1">
            <a:prstTxWarp prst="textNoShape">
              <a:avLst/>
            </a:prstTxWarp>
            <a:spAutoFit/>
          </a:bodyPr>
          <a:lstStyle/>
          <a:p>
            <a:pPr marL="446088" indent="-446088">
              <a:buClr>
                <a:schemeClr val="tx1"/>
              </a:buClr>
              <a:buFont typeface="Wingdings" pitchFamily="2" charset="2"/>
              <a:buAutoNum type="arabicPeriod"/>
            </a:pPr>
            <a:r>
              <a:rPr lang="en-GB" sz="2800" dirty="0"/>
              <a:t>Formulate a clear strategic vision. </a:t>
            </a:r>
          </a:p>
          <a:p>
            <a:pPr marL="446088" indent="-446088">
              <a:buClr>
                <a:schemeClr val="tx1"/>
              </a:buClr>
              <a:buFont typeface="Wingdings" pitchFamily="2" charset="2"/>
              <a:buAutoNum type="arabicPeriod"/>
            </a:pPr>
            <a:r>
              <a:rPr lang="en-GB" sz="2800" dirty="0"/>
              <a:t>Display top-management commitment.</a:t>
            </a:r>
          </a:p>
          <a:p>
            <a:pPr marL="446088" indent="-446088">
              <a:buClr>
                <a:schemeClr val="tx1"/>
              </a:buClr>
              <a:buFont typeface="Wingdings" pitchFamily="2" charset="2"/>
              <a:buAutoNum type="arabicPeriod"/>
            </a:pPr>
            <a:r>
              <a:rPr lang="en-GB" sz="2800" dirty="0"/>
              <a:t>Model culture change at the highest level. </a:t>
            </a:r>
          </a:p>
          <a:p>
            <a:pPr marL="446088" indent="-446088">
              <a:buClr>
                <a:schemeClr val="tx1"/>
              </a:buClr>
              <a:buFont typeface="Wingdings" pitchFamily="2" charset="2"/>
              <a:buAutoNum type="arabicPeriod"/>
            </a:pPr>
            <a:r>
              <a:rPr lang="en-GB" sz="2800" dirty="0"/>
              <a:t>Modify the organisation to support</a:t>
            </a:r>
          </a:p>
          <a:p>
            <a:pPr marL="446088" indent="-446088">
              <a:buClr>
                <a:schemeClr val="tx1"/>
              </a:buClr>
              <a:buFont typeface="Wingdings" pitchFamily="2" charset="2"/>
              <a:buNone/>
            </a:pPr>
            <a:r>
              <a:rPr lang="en-GB" sz="2800" dirty="0"/>
              <a:t>	organisational changes.</a:t>
            </a:r>
          </a:p>
          <a:p>
            <a:pPr marL="446088" indent="-446088">
              <a:buClr>
                <a:schemeClr val="tx1"/>
              </a:buClr>
              <a:buFont typeface="Wingdings" pitchFamily="2" charset="2"/>
              <a:buAutoNum type="arabicPeriod" startAt="5"/>
            </a:pPr>
            <a:r>
              <a:rPr lang="en-GB" sz="2800" dirty="0"/>
              <a:t>Select and socialise newcomers and terminate deviants.</a:t>
            </a:r>
          </a:p>
          <a:p>
            <a:pPr marL="446088" indent="-446088">
              <a:buClr>
                <a:schemeClr val="tx1"/>
              </a:buClr>
              <a:buFont typeface="Wingdings" pitchFamily="2" charset="2"/>
              <a:buAutoNum type="arabicPeriod" startAt="5"/>
            </a:pPr>
            <a:r>
              <a:rPr lang="en-GB" sz="2800" dirty="0"/>
              <a:t>Develop ethical and legal sensitivity. </a:t>
            </a:r>
          </a:p>
          <a:p>
            <a:pPr marL="446088" indent="-446088" algn="r">
              <a:lnSpc>
                <a:spcPct val="110000"/>
              </a:lnSpc>
              <a:buFontTx/>
              <a:buNone/>
            </a:pPr>
            <a:endParaRPr lang="en-US" sz="1800" dirty="0">
              <a:latin typeface="Arial" charset="0"/>
            </a:endParaRPr>
          </a:p>
          <a:p>
            <a:pPr marL="446088" indent="-446088" algn="r">
              <a:lnSpc>
                <a:spcPct val="110000"/>
              </a:lnSpc>
              <a:buFontTx/>
              <a:buNone/>
            </a:pPr>
            <a:r>
              <a:rPr lang="en-US" sz="1800" dirty="0">
                <a:latin typeface="Arial" charset="0"/>
              </a:rPr>
              <a:t>(Cummings and Worley, 2001: 509 – 511)</a:t>
            </a:r>
            <a:endParaRPr lang="en-GB" sz="1800" dirty="0">
              <a:latin typeface="Arial" charset="0"/>
            </a:endParaRPr>
          </a:p>
        </p:txBody>
      </p:sp>
      <p:pic>
        <p:nvPicPr>
          <p:cNvPr id="13314" name="Picture 2" descr="C:\Documents and Settings\bus-ad1\Local Settings\Temporary Internet Files\Content.IE5\Z3G12HBK\MC90003900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4248" y="188640"/>
            <a:ext cx="2146097" cy="1983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3969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6547">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654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654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654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6547">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654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6547">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6547">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65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47"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7" name="Text Box 4"/>
          <p:cNvSpPr txBox="1">
            <a:spLocks noChangeArrowheads="1"/>
          </p:cNvSpPr>
          <p:nvPr/>
        </p:nvSpPr>
        <p:spPr bwMode="auto">
          <a:xfrm>
            <a:off x="306388" y="5899150"/>
            <a:ext cx="8534400" cy="366713"/>
          </a:xfrm>
          <a:prstGeom prst="rect">
            <a:avLst/>
          </a:prstGeom>
          <a:noFill/>
          <a:ln w="9525">
            <a:noFill/>
            <a:miter lim="800000"/>
            <a:headEnd/>
            <a:tailEnd/>
          </a:ln>
        </p:spPr>
        <p:txBody>
          <a:bodyPr>
            <a:spAutoFit/>
          </a:bodyPr>
          <a:lstStyle/>
          <a:p>
            <a:pPr>
              <a:spcBef>
                <a:spcPct val="50000"/>
              </a:spcBef>
            </a:pPr>
            <a:r>
              <a:rPr lang="en-GB" sz="1200" dirty="0">
                <a:solidFill>
                  <a:prstClr val="black"/>
                </a:solidFill>
                <a:latin typeface="Arial" charset="0"/>
              </a:rPr>
              <a:t>Figure 4</a:t>
            </a:r>
            <a:r>
              <a:rPr lang="en-GB" sz="1200" dirty="0" smtClean="0">
                <a:solidFill>
                  <a:prstClr val="black"/>
                </a:solidFill>
                <a:latin typeface="Arial" charset="0"/>
              </a:rPr>
              <a:t> </a:t>
            </a:r>
            <a:r>
              <a:rPr lang="en-GB" dirty="0" smtClean="0">
                <a:solidFill>
                  <a:prstClr val="black"/>
                </a:solidFill>
                <a:latin typeface="Arial" charset="0"/>
              </a:rPr>
              <a:t> </a:t>
            </a:r>
            <a:r>
              <a:rPr lang="en-US" dirty="0">
                <a:solidFill>
                  <a:prstClr val="black"/>
                </a:solidFill>
                <a:latin typeface="Arial" charset="0"/>
              </a:rPr>
              <a:t>A structure–culture–environment continuum</a:t>
            </a:r>
          </a:p>
        </p:txBody>
      </p:sp>
      <p:pic>
        <p:nvPicPr>
          <p:cNvPr id="241669" name="Picture 5" descr="M05NF003"/>
          <p:cNvPicPr>
            <a:picLocks noChangeAspect="1" noChangeArrowheads="1"/>
          </p:cNvPicPr>
          <p:nvPr/>
        </p:nvPicPr>
        <p:blipFill>
          <a:blip r:embed="rId3"/>
          <a:srcRect/>
          <a:stretch>
            <a:fillRect/>
          </a:stretch>
        </p:blipFill>
        <p:spPr bwMode="auto">
          <a:xfrm>
            <a:off x="395288" y="2444750"/>
            <a:ext cx="8353425" cy="1968500"/>
          </a:xfrm>
          <a:prstGeom prst="rect">
            <a:avLst/>
          </a:prstGeom>
          <a:noFill/>
        </p:spPr>
      </p:pic>
    </p:spTree>
    <p:extLst>
      <p:ext uri="{BB962C8B-B14F-4D97-AF65-F5344CB8AC3E}">
        <p14:creationId xmlns:p14="http://schemas.microsoft.com/office/powerpoint/2010/main" val="2831729589"/>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1" name="Text Box 4"/>
          <p:cNvSpPr txBox="1">
            <a:spLocks noChangeArrowheads="1"/>
          </p:cNvSpPr>
          <p:nvPr/>
        </p:nvSpPr>
        <p:spPr bwMode="auto">
          <a:xfrm>
            <a:off x="306388" y="5899150"/>
            <a:ext cx="8534400" cy="366713"/>
          </a:xfrm>
          <a:prstGeom prst="rect">
            <a:avLst/>
          </a:prstGeom>
          <a:noFill/>
          <a:ln w="9525">
            <a:noFill/>
            <a:miter lim="800000"/>
            <a:headEnd/>
            <a:tailEnd/>
          </a:ln>
        </p:spPr>
        <p:txBody>
          <a:bodyPr>
            <a:spAutoFit/>
          </a:bodyPr>
          <a:lstStyle/>
          <a:p>
            <a:pPr>
              <a:spcBef>
                <a:spcPct val="50000"/>
              </a:spcBef>
            </a:pPr>
            <a:r>
              <a:rPr lang="en-GB" sz="1200" dirty="0">
                <a:solidFill>
                  <a:prstClr val="black"/>
                </a:solidFill>
                <a:latin typeface="Arial" charset="0"/>
              </a:rPr>
              <a:t>Figure </a:t>
            </a:r>
            <a:r>
              <a:rPr lang="en-GB" sz="1200" dirty="0" smtClean="0">
                <a:solidFill>
                  <a:prstClr val="black"/>
                </a:solidFill>
                <a:latin typeface="Arial" charset="0"/>
              </a:rPr>
              <a:t>5 </a:t>
            </a:r>
            <a:r>
              <a:rPr lang="en-GB" dirty="0" smtClean="0">
                <a:solidFill>
                  <a:prstClr val="black"/>
                </a:solidFill>
                <a:latin typeface="Arial" charset="0"/>
              </a:rPr>
              <a:t> </a:t>
            </a:r>
            <a:r>
              <a:rPr lang="en-US" dirty="0">
                <a:solidFill>
                  <a:prstClr val="black"/>
                </a:solidFill>
                <a:latin typeface="Arial" charset="0"/>
              </a:rPr>
              <a:t>A structure–culture mismatch</a:t>
            </a:r>
          </a:p>
        </p:txBody>
      </p:sp>
      <p:pic>
        <p:nvPicPr>
          <p:cNvPr id="242693" name="Picture 5" descr="M05NF004"/>
          <p:cNvPicPr>
            <a:picLocks noChangeAspect="1" noChangeArrowheads="1"/>
          </p:cNvPicPr>
          <p:nvPr/>
        </p:nvPicPr>
        <p:blipFill>
          <a:blip r:embed="rId3"/>
          <a:srcRect/>
          <a:stretch>
            <a:fillRect/>
          </a:stretch>
        </p:blipFill>
        <p:spPr bwMode="auto">
          <a:xfrm>
            <a:off x="395288" y="1766888"/>
            <a:ext cx="8353425" cy="3079750"/>
          </a:xfrm>
          <a:prstGeom prst="rect">
            <a:avLst/>
          </a:prstGeom>
          <a:noFill/>
        </p:spPr>
      </p:pic>
    </p:spTree>
    <p:extLst>
      <p:ext uri="{BB962C8B-B14F-4D97-AF65-F5344CB8AC3E}">
        <p14:creationId xmlns:p14="http://schemas.microsoft.com/office/powerpoint/2010/main" val="2139693090"/>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normAutofit fontScale="90000"/>
          </a:bodyPr>
          <a:lstStyle/>
          <a:p>
            <a:pPr algn="l"/>
            <a:r>
              <a:rPr lang="en-GB" b="1" dirty="0">
                <a:solidFill>
                  <a:srgbClr val="6600FF"/>
                </a:solidFill>
              </a:rPr>
              <a:t>National and </a:t>
            </a:r>
            <a:r>
              <a:rPr lang="en-GB" b="1" dirty="0" smtClean="0">
                <a:solidFill>
                  <a:srgbClr val="6600FF"/>
                </a:solidFill>
              </a:rPr>
              <a:t/>
            </a:r>
            <a:br>
              <a:rPr lang="en-GB" b="1" dirty="0" smtClean="0">
                <a:solidFill>
                  <a:srgbClr val="6600FF"/>
                </a:solidFill>
              </a:rPr>
            </a:br>
            <a:r>
              <a:rPr lang="en-GB" b="1" dirty="0" smtClean="0">
                <a:solidFill>
                  <a:srgbClr val="6600FF"/>
                </a:solidFill>
              </a:rPr>
              <a:t>international </a:t>
            </a:r>
            <a:r>
              <a:rPr lang="en-GB" b="1" dirty="0">
                <a:solidFill>
                  <a:srgbClr val="6600FF"/>
                </a:solidFill>
              </a:rPr>
              <a:t>culture</a:t>
            </a:r>
          </a:p>
        </p:txBody>
      </p:sp>
      <p:sp>
        <p:nvSpPr>
          <p:cNvPr id="100355" name="Rectangle 3"/>
          <p:cNvSpPr>
            <a:spLocks noGrp="1" noChangeArrowheads="1"/>
          </p:cNvSpPr>
          <p:nvPr>
            <p:ph type="body" idx="1"/>
          </p:nvPr>
        </p:nvSpPr>
        <p:spPr>
          <a:xfrm>
            <a:off x="419100" y="1646238"/>
            <a:ext cx="8229600" cy="4951114"/>
          </a:xfrm>
        </p:spPr>
        <p:txBody>
          <a:bodyPr/>
          <a:lstStyle/>
          <a:p>
            <a:r>
              <a:rPr lang="en-GB" sz="2800" dirty="0"/>
              <a:t>Culture:</a:t>
            </a:r>
          </a:p>
          <a:p>
            <a:pPr lvl="1"/>
            <a:r>
              <a:rPr lang="en-GB" sz="2400" dirty="0"/>
              <a:t>Helps to account for variations among organisations and managers both nationally and </a:t>
            </a:r>
            <a:r>
              <a:rPr lang="en-GB" sz="2400" dirty="0" smtClean="0"/>
              <a:t>internationally</a:t>
            </a:r>
          </a:p>
          <a:p>
            <a:pPr lvl="1"/>
            <a:r>
              <a:rPr lang="en-GB" sz="2400" dirty="0" err="1" smtClean="0"/>
              <a:t>Hofstede’s</a:t>
            </a:r>
            <a:r>
              <a:rPr lang="en-GB" sz="2400" dirty="0" smtClean="0"/>
              <a:t> “software of the mind”</a:t>
            </a:r>
            <a:endParaRPr lang="en-GB" sz="2400" dirty="0"/>
          </a:p>
          <a:p>
            <a:pPr lvl="1"/>
            <a:r>
              <a:rPr lang="en-GB" sz="2400" dirty="0"/>
              <a:t>Helps to explain why different groups of people perceive things in their own way</a:t>
            </a:r>
          </a:p>
          <a:p>
            <a:pPr lvl="1"/>
            <a:r>
              <a:rPr lang="en-GB" sz="2400" dirty="0"/>
              <a:t>Helps to explain why people do things differently</a:t>
            </a:r>
          </a:p>
          <a:p>
            <a:r>
              <a:rPr lang="en-GB" sz="2800" dirty="0"/>
              <a:t>National differences and cultural reasons raise concerns about the transferability of organisational ‘best practice’ across national boundaries</a:t>
            </a:r>
            <a:r>
              <a:rPr lang="en-GB" sz="2800" dirty="0" smtClean="0"/>
              <a:t>.</a:t>
            </a:r>
          </a:p>
          <a:p>
            <a:r>
              <a:rPr lang="en-GB" sz="2800" dirty="0">
                <a:hlinkClick r:id="rId3"/>
              </a:rPr>
              <a:t>https://</a:t>
            </a:r>
            <a:r>
              <a:rPr lang="en-GB" sz="2800" dirty="0" smtClean="0">
                <a:hlinkClick r:id="rId3"/>
              </a:rPr>
              <a:t>youtu.be/UTE0G9amZNk</a:t>
            </a:r>
            <a:endParaRPr lang="en-GB" sz="2800" dirty="0" smtClean="0"/>
          </a:p>
          <a:p>
            <a:endParaRPr lang="en-GB" sz="2800" dirty="0"/>
          </a:p>
          <a:p>
            <a:endParaRPr lang="en-GB" sz="2800" dirty="0"/>
          </a:p>
        </p:txBody>
      </p:sp>
      <p:pic>
        <p:nvPicPr>
          <p:cNvPr id="5121" name="Picture 1" descr="C:\Program Files\Microsoft Office\MEDIA\CAGCAT10\j0335112.wmf"/>
          <p:cNvPicPr>
            <a:picLocks noChangeAspect="1" noChangeArrowheads="1"/>
          </p:cNvPicPr>
          <p:nvPr/>
        </p:nvPicPr>
        <p:blipFill>
          <a:blip r:embed="rId4"/>
          <a:srcRect/>
          <a:stretch>
            <a:fillRect/>
          </a:stretch>
        </p:blipFill>
        <p:spPr bwMode="auto">
          <a:xfrm>
            <a:off x="7286644" y="285728"/>
            <a:ext cx="1500198" cy="150019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ChangeArrowheads="1"/>
          </p:cNvSpPr>
          <p:nvPr/>
        </p:nvSpPr>
        <p:spPr bwMode="auto">
          <a:xfrm>
            <a:off x="446088" y="319088"/>
            <a:ext cx="8229600" cy="646331"/>
          </a:xfrm>
          <a:prstGeom prst="rect">
            <a:avLst/>
          </a:prstGeom>
          <a:noFill/>
          <a:ln w="9525">
            <a:noFill/>
            <a:miter lim="800000"/>
            <a:headEnd/>
            <a:tailEnd/>
          </a:ln>
          <a:effectLst/>
        </p:spPr>
        <p:txBody>
          <a:bodyPr>
            <a:spAutoFit/>
          </a:bodyPr>
          <a:lstStyle/>
          <a:p>
            <a:r>
              <a:rPr lang="en-US" sz="3600" b="1" dirty="0" smtClean="0">
                <a:solidFill>
                  <a:srgbClr val="6600FF"/>
                </a:solidFill>
              </a:rPr>
              <a:t>Culture: </a:t>
            </a:r>
            <a:r>
              <a:rPr lang="en-US" sz="3600" dirty="0" smtClean="0">
                <a:solidFill>
                  <a:srgbClr val="6600FF"/>
                </a:solidFill>
              </a:rPr>
              <a:t>Conclusions</a:t>
            </a:r>
            <a:endParaRPr lang="en-GB" sz="3600" dirty="0">
              <a:solidFill>
                <a:srgbClr val="6600FF"/>
              </a:solidFill>
            </a:endParaRPr>
          </a:p>
        </p:txBody>
      </p:sp>
      <p:sp>
        <p:nvSpPr>
          <p:cNvPr id="246787" name="Rectangle 3"/>
          <p:cNvSpPr>
            <a:spLocks noChangeArrowheads="1"/>
          </p:cNvSpPr>
          <p:nvPr/>
        </p:nvSpPr>
        <p:spPr bwMode="auto">
          <a:xfrm>
            <a:off x="533400" y="1525588"/>
            <a:ext cx="8229600" cy="4819781"/>
          </a:xfrm>
          <a:prstGeom prst="rect">
            <a:avLst/>
          </a:prstGeom>
          <a:noFill/>
          <a:ln w="9525">
            <a:noFill/>
            <a:miter lim="800000"/>
            <a:headEnd/>
            <a:tailEnd/>
          </a:ln>
          <a:effectLst/>
        </p:spPr>
        <p:txBody>
          <a:bodyPr>
            <a:spAutoFit/>
          </a:bodyPr>
          <a:lstStyle/>
          <a:p>
            <a:pPr marL="342900" indent="-342900">
              <a:spcBef>
                <a:spcPct val="20000"/>
              </a:spcBef>
              <a:buFontTx/>
              <a:buChar char="•"/>
            </a:pPr>
            <a:r>
              <a:rPr lang="en-US" sz="3200" dirty="0" smtClean="0">
                <a:solidFill>
                  <a:prstClr val="black"/>
                </a:solidFill>
              </a:rPr>
              <a:t>No </a:t>
            </a:r>
            <a:r>
              <a:rPr lang="en-US" sz="3200" dirty="0">
                <a:solidFill>
                  <a:prstClr val="black"/>
                </a:solidFill>
              </a:rPr>
              <a:t>clear agreement about the nature or the </a:t>
            </a:r>
            <a:r>
              <a:rPr lang="en-US" sz="3200" dirty="0" smtClean="0">
                <a:solidFill>
                  <a:prstClr val="black"/>
                </a:solidFill>
              </a:rPr>
              <a:t>flexibility </a:t>
            </a:r>
            <a:r>
              <a:rPr lang="en-US" sz="3200" dirty="0">
                <a:solidFill>
                  <a:prstClr val="black"/>
                </a:solidFill>
              </a:rPr>
              <a:t>of culture.</a:t>
            </a:r>
          </a:p>
          <a:p>
            <a:pPr marL="342900" indent="-342900">
              <a:spcBef>
                <a:spcPct val="20000"/>
              </a:spcBef>
              <a:buFontTx/>
              <a:buChar char="•"/>
            </a:pPr>
            <a:r>
              <a:rPr lang="en-US" sz="3200" dirty="0">
                <a:solidFill>
                  <a:prstClr val="black"/>
                </a:solidFill>
              </a:rPr>
              <a:t>Managers must make choices based on their own circumstances and perceived options.</a:t>
            </a:r>
          </a:p>
          <a:p>
            <a:pPr marL="342900" indent="-342900">
              <a:spcBef>
                <a:spcPct val="20000"/>
              </a:spcBef>
              <a:buFontTx/>
              <a:buChar char="•"/>
            </a:pPr>
            <a:r>
              <a:rPr lang="en-US" sz="3200" dirty="0">
                <a:solidFill>
                  <a:prstClr val="black"/>
                </a:solidFill>
              </a:rPr>
              <a:t>Without strong or appropriate cultures, managers may find it difficult to agree among themselves or gain compliance from others. </a:t>
            </a:r>
            <a:endParaRPr lang="en-US" sz="3200" dirty="0" smtClean="0">
              <a:solidFill>
                <a:prstClr val="black"/>
              </a:solidFill>
            </a:endParaRPr>
          </a:p>
          <a:p>
            <a:pPr marL="342900" indent="-342900">
              <a:spcBef>
                <a:spcPct val="20000"/>
              </a:spcBef>
              <a:buFontTx/>
              <a:buChar char="•"/>
            </a:pPr>
            <a:r>
              <a:rPr lang="en-US" sz="3200" dirty="0" smtClean="0">
                <a:solidFill>
                  <a:prstClr val="black"/>
                </a:solidFill>
              </a:rPr>
              <a:t>In </a:t>
            </a:r>
            <a:r>
              <a:rPr lang="en-US" sz="3200" dirty="0">
                <a:solidFill>
                  <a:prstClr val="black"/>
                </a:solidFill>
              </a:rPr>
              <a:t>such situations, there is a tendency for conflict and power battles to occur.</a:t>
            </a:r>
            <a:endParaRPr lang="en-GB" sz="3200" dirty="0">
              <a:solidFill>
                <a:prstClr val="black"/>
              </a:solidFill>
            </a:endParaRPr>
          </a:p>
        </p:txBody>
      </p:sp>
      <p:pic>
        <p:nvPicPr>
          <p:cNvPr id="18434" name="Picture 2" descr="C:\Documents and Settings\bus-ad1\Local Settings\Temporary Internet Files\Content.IE5\R6GKA3P0\MP90044840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1084"/>
            <a:ext cx="1907704" cy="1282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3246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67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67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67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67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7"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3225"/>
            <a:ext cx="8229600" cy="707886"/>
          </a:xfrm>
        </p:spPr>
        <p:txBody>
          <a:bodyPr>
            <a:normAutofit fontScale="90000"/>
          </a:bodyPr>
          <a:lstStyle/>
          <a:p>
            <a:pPr algn="l"/>
            <a:r>
              <a:rPr lang="en-GB" b="1" dirty="0" smtClean="0">
                <a:solidFill>
                  <a:srgbClr val="6600FF"/>
                </a:solidFill>
              </a:rPr>
              <a:t>Today’s objectives</a:t>
            </a:r>
            <a:endParaRPr lang="en-GB" b="1" dirty="0">
              <a:solidFill>
                <a:srgbClr val="6600FF"/>
              </a:solidFill>
            </a:endParaRPr>
          </a:p>
        </p:txBody>
      </p:sp>
      <p:sp>
        <p:nvSpPr>
          <p:cNvPr id="3" name="Content Placeholder 2"/>
          <p:cNvSpPr>
            <a:spLocks noGrp="1"/>
          </p:cNvSpPr>
          <p:nvPr>
            <p:ph idx="1"/>
          </p:nvPr>
        </p:nvSpPr>
        <p:spPr>
          <a:xfrm>
            <a:off x="290513" y="2071678"/>
            <a:ext cx="8229600" cy="4286280"/>
          </a:xfrm>
        </p:spPr>
        <p:txBody>
          <a:bodyPr/>
          <a:lstStyle/>
          <a:p>
            <a:r>
              <a:rPr lang="en-GB" dirty="0"/>
              <a:t>To define and analyse culture, notably </a:t>
            </a:r>
            <a:r>
              <a:rPr lang="en-GB" u="sng" dirty="0"/>
              <a:t>organisational </a:t>
            </a:r>
            <a:r>
              <a:rPr lang="en-GB" u="sng" dirty="0" smtClean="0"/>
              <a:t>culture</a:t>
            </a:r>
          </a:p>
          <a:p>
            <a:pPr marL="0" indent="0">
              <a:buNone/>
            </a:pPr>
            <a:endParaRPr lang="en-GB" dirty="0"/>
          </a:p>
          <a:p>
            <a:r>
              <a:rPr lang="en-GB" dirty="0"/>
              <a:t>To assess the importance of organisational culture in relation to overall performance</a:t>
            </a:r>
          </a:p>
          <a:p>
            <a:pPr>
              <a:buNone/>
            </a:pPr>
            <a:endParaRPr lang="en-GB" sz="2000" dirty="0"/>
          </a:p>
          <a:p>
            <a:pPr>
              <a:buNone/>
            </a:pPr>
            <a:r>
              <a:rPr lang="en-GB" sz="2400" dirty="0">
                <a:hlinkClick r:id="rId3"/>
              </a:rPr>
              <a:t>https://</a:t>
            </a:r>
            <a:r>
              <a:rPr lang="en-GB" sz="2400" dirty="0" smtClean="0">
                <a:hlinkClick r:id="rId3"/>
              </a:rPr>
              <a:t>youtu.be/IMAPpPzhh1A</a:t>
            </a:r>
            <a:endParaRPr lang="en-GB" sz="2400" dirty="0" smtClean="0"/>
          </a:p>
          <a:p>
            <a:pPr>
              <a:buNone/>
            </a:pPr>
            <a:endParaRPr lang="en-GB" sz="2400" dirty="0" smtClean="0"/>
          </a:p>
          <a:p>
            <a:pPr>
              <a:buNone/>
            </a:pPr>
            <a:endParaRPr lang="en-GB" sz="2400" dirty="0"/>
          </a:p>
        </p:txBody>
      </p:sp>
      <p:pic>
        <p:nvPicPr>
          <p:cNvPr id="4" name="Picture 4" descr="C:\Documents and Settings\bus-ad1\Local Settings\Temporary Internet Files\Content.IE5\5G7WGP6X\MC900055300[1].wmf"/>
          <p:cNvPicPr>
            <a:picLocks noChangeAspect="1" noChangeArrowheads="1"/>
          </p:cNvPicPr>
          <p:nvPr/>
        </p:nvPicPr>
        <p:blipFill>
          <a:blip r:embed="rId4"/>
          <a:srcRect/>
          <a:stretch>
            <a:fillRect/>
          </a:stretch>
        </p:blipFill>
        <p:spPr bwMode="auto">
          <a:xfrm>
            <a:off x="7215206" y="0"/>
            <a:ext cx="1714512" cy="1465653"/>
          </a:xfrm>
          <a:prstGeom prst="rect">
            <a:avLst/>
          </a:prstGeom>
          <a:noFill/>
        </p:spPr>
      </p:pic>
    </p:spTree>
    <p:extLst>
      <p:ext uri="{BB962C8B-B14F-4D97-AF65-F5344CB8AC3E}">
        <p14:creationId xmlns:p14="http://schemas.microsoft.com/office/powerpoint/2010/main" val="17959992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 descr="http://www.torbenrick.eu/blog/wp-content/gallery/change/change-road-2.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sp>
        <p:nvSpPr>
          <p:cNvPr id="2" name="TextBox 1"/>
          <p:cNvSpPr txBox="1"/>
          <p:nvPr/>
        </p:nvSpPr>
        <p:spPr>
          <a:xfrm>
            <a:off x="107504" y="188640"/>
            <a:ext cx="9036496" cy="2308324"/>
          </a:xfrm>
          <a:prstGeom prst="rect">
            <a:avLst/>
          </a:prstGeom>
          <a:noFill/>
        </p:spPr>
        <p:txBody>
          <a:bodyPr wrap="square" rtlCol="0">
            <a:spAutoFit/>
          </a:bodyPr>
          <a:lstStyle/>
          <a:p>
            <a:endParaRPr lang="en-GB" sz="3600" b="1" dirty="0">
              <a:solidFill>
                <a:srgbClr val="FFFF00"/>
              </a:solidFill>
            </a:endParaRPr>
          </a:p>
          <a:p>
            <a:r>
              <a:rPr lang="en-GB" sz="3600" b="1" u="sng" dirty="0" smtClean="0">
                <a:solidFill>
                  <a:srgbClr val="FFFF00"/>
                </a:solidFill>
              </a:rPr>
              <a:t>Next time: </a:t>
            </a:r>
          </a:p>
          <a:p>
            <a:r>
              <a:rPr lang="en-GB" sz="3600" b="1" dirty="0" smtClean="0">
                <a:solidFill>
                  <a:srgbClr val="FFFF00"/>
                </a:solidFill>
              </a:rPr>
              <a:t>The Role of the Manager</a:t>
            </a:r>
          </a:p>
          <a:p>
            <a:endParaRPr lang="en-GB" sz="3600" dirty="0">
              <a:solidFill>
                <a:prstClr val="white"/>
              </a:solidFill>
            </a:endParaRPr>
          </a:p>
        </p:txBody>
      </p:sp>
    </p:spTree>
    <p:extLst>
      <p:ext uri="{BB962C8B-B14F-4D97-AF65-F5344CB8AC3E}">
        <p14:creationId xmlns:p14="http://schemas.microsoft.com/office/powerpoint/2010/main" val="32517093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circle(in)">
                                      <p:cBhvr>
                                        <p:cTn id="7" dur="20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circle(in)">
                                      <p:cBhvr>
                                        <p:cTn id="12"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653</TotalTime>
  <Words>2624</Words>
  <Application>Microsoft Office PowerPoint</Application>
  <PresentationFormat>On-screen Show (4:3)</PresentationFormat>
  <Paragraphs>396</Paragraphs>
  <Slides>36</Slides>
  <Notes>36</Notes>
  <HiddenSlides>4</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Arial</vt:lpstr>
      <vt:lpstr>Calibri</vt:lpstr>
      <vt:lpstr>Helvetica</vt:lpstr>
      <vt:lpstr>Times</vt:lpstr>
      <vt:lpstr>Times New Roman</vt:lpstr>
      <vt:lpstr>Wingdings</vt:lpstr>
      <vt:lpstr>Office Theme</vt:lpstr>
      <vt:lpstr>1_Office Theme</vt:lpstr>
      <vt:lpstr> Principles of  Managing  Organisations</vt:lpstr>
      <vt:lpstr>Last time we….</vt:lpstr>
      <vt:lpstr>Today’s objectives</vt:lpstr>
      <vt:lpstr>Culture in the news…..</vt:lpstr>
      <vt:lpstr>Culture in the news…..</vt:lpstr>
      <vt:lpstr>$$$$$$$$$££££££££$$$$$$...</vt:lpstr>
      <vt:lpstr>Organisational culture: definitions</vt:lpstr>
      <vt:lpstr>My favourite:  the organisation’s ‘personality’</vt:lpstr>
      <vt:lpstr>PowerPoint Presentation</vt:lpstr>
      <vt:lpstr>Organisational Culture</vt:lpstr>
      <vt:lpstr>Positive aspects of culture</vt:lpstr>
      <vt:lpstr>So…..</vt:lpstr>
      <vt:lpstr>Culture as a Liability </vt:lpstr>
      <vt:lpstr>Culture’s 5 Basic Functions</vt:lpstr>
      <vt:lpstr>Levels of culture: Schein</vt:lpstr>
      <vt:lpstr>PowerPoint Presentation</vt:lpstr>
      <vt:lpstr>Activity 1</vt:lpstr>
      <vt:lpstr>Solution </vt:lpstr>
      <vt:lpstr>Handy’s 4 types of culture:</vt:lpstr>
      <vt:lpstr>Types of culture: Deal and Kennedy</vt:lpstr>
      <vt:lpstr>Types of culture: (ACAS)</vt:lpstr>
      <vt:lpstr>Influences on the  development of culture</vt:lpstr>
      <vt:lpstr>The cultural web      http://youtu.be/8lVxC6XRvtY </vt:lpstr>
      <vt:lpstr>Culture and  organisational performance</vt:lpstr>
      <vt:lpstr>Managerial tools</vt:lpstr>
      <vt:lpstr>Three perspectives  on culture </vt:lpstr>
      <vt:lpstr>PowerPoint Presentation</vt:lpstr>
      <vt:lpstr>Dobson’s guide to  changing culture </vt:lpstr>
      <vt:lpstr>PowerPoint Presentation</vt:lpstr>
      <vt:lpstr>Guidelines for  changing culture </vt:lpstr>
      <vt:lpstr>PowerPoint Presentation</vt:lpstr>
      <vt:lpstr>PowerPoint Presentation</vt:lpstr>
      <vt:lpstr>National and  international culture</vt:lpstr>
      <vt:lpstr>PowerPoint Presentation</vt:lpstr>
      <vt:lpstr>Today’s objectives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Management and Organisational Behaviour</dc:title>
  <dc:creator>bus-ad1</dc:creator>
  <cp:lastModifiedBy>Suzanne Wells</cp:lastModifiedBy>
  <cp:revision>54</cp:revision>
  <cp:lastPrinted>2013-10-28T12:24:18Z</cp:lastPrinted>
  <dcterms:created xsi:type="dcterms:W3CDTF">2013-01-04T15:16:38Z</dcterms:created>
  <dcterms:modified xsi:type="dcterms:W3CDTF">2018-02-12T13:14:38Z</dcterms:modified>
</cp:coreProperties>
</file>