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5" r:id="rId1"/>
  </p:sldMasterIdLst>
  <p:sldIdLst>
    <p:sldId id="256" r:id="rId2"/>
    <p:sldId id="257" r:id="rId3"/>
    <p:sldId id="258" r:id="rId4"/>
    <p:sldId id="259" r:id="rId5"/>
    <p:sldId id="260" r:id="rId6"/>
    <p:sldId id="271" r:id="rId7"/>
    <p:sldId id="267" r:id="rId8"/>
    <p:sldId id="272" r:id="rId9"/>
    <p:sldId id="268" r:id="rId10"/>
    <p:sldId id="269" r:id="rId11"/>
    <p:sldId id="261" r:id="rId12"/>
    <p:sldId id="274" r:id="rId13"/>
    <p:sldId id="265" r:id="rId14"/>
    <p:sldId id="275" r:id="rId15"/>
    <p:sldId id="276" r:id="rId16"/>
    <p:sldId id="277" r:id="rId17"/>
    <p:sldId id="266" r:id="rId18"/>
    <p:sldId id="262" r:id="rId19"/>
    <p:sldId id="273" r:id="rId20"/>
    <p:sldId id="26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7C6062-0ECF-0344-9F24-9801FB3F1023}" v="39" dt="2026-04-19T14:54:29.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080"/>
    <p:restoredTop sz="94650"/>
  </p:normalViewPr>
  <p:slideViewPr>
    <p:cSldViewPr snapToGrid="0">
      <p:cViewPr>
        <p:scale>
          <a:sx n="115" d="100"/>
          <a:sy n="115" d="100"/>
        </p:scale>
        <p:origin x="160"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sselle Calulot Flores (2514957)" userId="8d357d11-c51b-4b0e-85c8-3ea8c8fa0a1c" providerId="ADAL" clId="{49C7B834-3CBB-5659-8BC5-553E54319EC6}"/>
    <pc:docChg chg="undo custSel addSld delSld modSld sldOrd">
      <pc:chgData name="Resselle Calulot Flores (2514957)" userId="8d357d11-c51b-4b0e-85c8-3ea8c8fa0a1c" providerId="ADAL" clId="{49C7B834-3CBB-5659-8BC5-553E54319EC6}" dt="2026-04-19T15:14:33.103" v="6038" actId="1076"/>
      <pc:docMkLst>
        <pc:docMk/>
      </pc:docMkLst>
      <pc:sldChg chg="modSp mod">
        <pc:chgData name="Resselle Calulot Flores (2514957)" userId="8d357d11-c51b-4b0e-85c8-3ea8c8fa0a1c" providerId="ADAL" clId="{49C7B834-3CBB-5659-8BC5-553E54319EC6}" dt="2026-04-11T16:02:29.276" v="889" actId="20577"/>
        <pc:sldMkLst>
          <pc:docMk/>
          <pc:sldMk cId="1429002331" sldId="256"/>
        </pc:sldMkLst>
        <pc:spChg chg="mod">
          <ac:chgData name="Resselle Calulot Flores (2514957)" userId="8d357d11-c51b-4b0e-85c8-3ea8c8fa0a1c" providerId="ADAL" clId="{49C7B834-3CBB-5659-8BC5-553E54319EC6}" dt="2026-04-11T15:56:45.795" v="831" actId="27636"/>
          <ac:spMkLst>
            <pc:docMk/>
            <pc:sldMk cId="1429002331" sldId="256"/>
            <ac:spMk id="2" creationId="{E74C6700-F825-761E-D224-966683B5BBF8}"/>
          </ac:spMkLst>
        </pc:spChg>
        <pc:spChg chg="mod">
          <ac:chgData name="Resselle Calulot Flores (2514957)" userId="8d357d11-c51b-4b0e-85c8-3ea8c8fa0a1c" providerId="ADAL" clId="{49C7B834-3CBB-5659-8BC5-553E54319EC6}" dt="2026-04-11T16:02:29.276" v="889" actId="20577"/>
          <ac:spMkLst>
            <pc:docMk/>
            <pc:sldMk cId="1429002331" sldId="256"/>
            <ac:spMk id="3" creationId="{1B268E34-F2AC-116D-4E1A-87C373E44DFC}"/>
          </ac:spMkLst>
        </pc:spChg>
      </pc:sldChg>
      <pc:sldChg chg="addSp delSp modSp mod setBg">
        <pc:chgData name="Resselle Calulot Flores (2514957)" userId="8d357d11-c51b-4b0e-85c8-3ea8c8fa0a1c" providerId="ADAL" clId="{49C7B834-3CBB-5659-8BC5-553E54319EC6}" dt="2026-04-19T13:50:46.551" v="4894" actId="14100"/>
        <pc:sldMkLst>
          <pc:docMk/>
          <pc:sldMk cId="582781287" sldId="257"/>
        </pc:sldMkLst>
        <pc:spChg chg="mod">
          <ac:chgData name="Resselle Calulot Flores (2514957)" userId="8d357d11-c51b-4b0e-85c8-3ea8c8fa0a1c" providerId="ADAL" clId="{49C7B834-3CBB-5659-8BC5-553E54319EC6}" dt="2026-03-29T15:29:07.778" v="76" actId="26606"/>
          <ac:spMkLst>
            <pc:docMk/>
            <pc:sldMk cId="582781287" sldId="257"/>
            <ac:spMk id="2" creationId="{FE2E608B-A29A-48D5-9521-DDFB27E176E7}"/>
          </ac:spMkLst>
        </pc:spChg>
        <pc:spChg chg="add">
          <ac:chgData name="Resselle Calulot Flores (2514957)" userId="8d357d11-c51b-4b0e-85c8-3ea8c8fa0a1c" providerId="ADAL" clId="{49C7B834-3CBB-5659-8BC5-553E54319EC6}" dt="2026-03-29T15:29:07.801" v="77" actId="26606"/>
          <ac:spMkLst>
            <pc:docMk/>
            <pc:sldMk cId="582781287" sldId="257"/>
            <ac:spMk id="8" creationId="{22F24225-0E3A-40A5-A927-CEFC144381AA}"/>
          </ac:spMkLst>
        </pc:spChg>
        <pc:spChg chg="add">
          <ac:chgData name="Resselle Calulot Flores (2514957)" userId="8d357d11-c51b-4b0e-85c8-3ea8c8fa0a1c" providerId="ADAL" clId="{49C7B834-3CBB-5659-8BC5-553E54319EC6}" dt="2026-03-29T15:29:07.801" v="77" actId="26606"/>
          <ac:spMkLst>
            <pc:docMk/>
            <pc:sldMk cId="582781287" sldId="257"/>
            <ac:spMk id="10" creationId="{5B02B8FB-EF36-4677-B5B5-E9B989F25EBC}"/>
          </ac:spMkLst>
        </pc:spChg>
        <pc:spChg chg="add">
          <ac:chgData name="Resselle Calulot Flores (2514957)" userId="8d357d11-c51b-4b0e-85c8-3ea8c8fa0a1c" providerId="ADAL" clId="{49C7B834-3CBB-5659-8BC5-553E54319EC6}" dt="2026-03-29T15:29:07.801" v="77" actId="26606"/>
          <ac:spMkLst>
            <pc:docMk/>
            <pc:sldMk cId="582781287" sldId="257"/>
            <ac:spMk id="12" creationId="{BE30D5C6-EC5C-4D78-8689-1B6822BFF71A}"/>
          </ac:spMkLst>
        </pc:spChg>
        <pc:spChg chg="add">
          <ac:chgData name="Resselle Calulot Flores (2514957)" userId="8d357d11-c51b-4b0e-85c8-3ea8c8fa0a1c" providerId="ADAL" clId="{49C7B834-3CBB-5659-8BC5-553E54319EC6}" dt="2026-03-29T15:29:07.801" v="77" actId="26606"/>
          <ac:spMkLst>
            <pc:docMk/>
            <pc:sldMk cId="582781287" sldId="257"/>
            <ac:spMk id="14" creationId="{12A73499-12A4-4080-B0DE-351867697F87}"/>
          </ac:spMkLst>
        </pc:spChg>
        <pc:spChg chg="add">
          <ac:chgData name="Resselle Calulot Flores (2514957)" userId="8d357d11-c51b-4b0e-85c8-3ea8c8fa0a1c" providerId="ADAL" clId="{49C7B834-3CBB-5659-8BC5-553E54319EC6}" dt="2026-03-29T15:29:07.801" v="77" actId="26606"/>
          <ac:spMkLst>
            <pc:docMk/>
            <pc:sldMk cId="582781287" sldId="257"/>
            <ac:spMk id="16" creationId="{60A52FE6-BB17-4BE4-BFA1-8896FD7CFABA}"/>
          </ac:spMkLst>
        </pc:spChg>
        <pc:spChg chg="add">
          <ac:chgData name="Resselle Calulot Flores (2514957)" userId="8d357d11-c51b-4b0e-85c8-3ea8c8fa0a1c" providerId="ADAL" clId="{49C7B834-3CBB-5659-8BC5-553E54319EC6}" dt="2026-03-29T15:29:07.801" v="77" actId="26606"/>
          <ac:spMkLst>
            <pc:docMk/>
            <pc:sldMk cId="582781287" sldId="257"/>
            <ac:spMk id="18" creationId="{A7BBF837-70DD-4FFD-A87C-FAD1F5D8AB4C}"/>
          </ac:spMkLst>
        </pc:spChg>
        <pc:spChg chg="add mod">
          <ac:chgData name="Resselle Calulot Flores (2514957)" userId="8d357d11-c51b-4b0e-85c8-3ea8c8fa0a1c" providerId="ADAL" clId="{49C7B834-3CBB-5659-8BC5-553E54319EC6}" dt="2026-04-19T13:50:46.551" v="4894" actId="14100"/>
          <ac:spMkLst>
            <pc:docMk/>
            <pc:sldMk cId="582781287" sldId="257"/>
            <ac:spMk id="19" creationId="{BF222338-FA50-40CC-7A79-26FBF79F02EB}"/>
          </ac:spMkLst>
        </pc:spChg>
        <pc:spChg chg="add">
          <ac:chgData name="Resselle Calulot Flores (2514957)" userId="8d357d11-c51b-4b0e-85c8-3ea8c8fa0a1c" providerId="ADAL" clId="{49C7B834-3CBB-5659-8BC5-553E54319EC6}" dt="2026-03-29T15:29:07.801" v="77" actId="26606"/>
          <ac:spMkLst>
            <pc:docMk/>
            <pc:sldMk cId="582781287" sldId="257"/>
            <ac:spMk id="20" creationId="{CE5EB792-CB0B-44C0-9561-24A263D874DA}"/>
          </ac:spMkLst>
        </pc:spChg>
        <pc:spChg chg="add">
          <ac:chgData name="Resselle Calulot Flores (2514957)" userId="8d357d11-c51b-4b0e-85c8-3ea8c8fa0a1c" providerId="ADAL" clId="{49C7B834-3CBB-5659-8BC5-553E54319EC6}" dt="2026-03-29T15:29:07.801" v="77" actId="26606"/>
          <ac:spMkLst>
            <pc:docMk/>
            <pc:sldMk cId="582781287" sldId="257"/>
            <ac:spMk id="22" creationId="{C0FB4A96-0FD5-4642-8CE2-57623A3A42D4}"/>
          </ac:spMkLst>
        </pc:spChg>
      </pc:sldChg>
      <pc:sldChg chg="modSp mod">
        <pc:chgData name="Resselle Calulot Flores (2514957)" userId="8d357d11-c51b-4b0e-85c8-3ea8c8fa0a1c" providerId="ADAL" clId="{49C7B834-3CBB-5659-8BC5-553E54319EC6}" dt="2026-04-18T16:14:16.236" v="4663" actId="20577"/>
        <pc:sldMkLst>
          <pc:docMk/>
          <pc:sldMk cId="1256647339" sldId="258"/>
        </pc:sldMkLst>
        <pc:spChg chg="mod">
          <ac:chgData name="Resselle Calulot Flores (2514957)" userId="8d357d11-c51b-4b0e-85c8-3ea8c8fa0a1c" providerId="ADAL" clId="{49C7B834-3CBB-5659-8BC5-553E54319EC6}" dt="2026-04-18T16:14:16.236" v="4663" actId="20577"/>
          <ac:spMkLst>
            <pc:docMk/>
            <pc:sldMk cId="1256647339" sldId="258"/>
            <ac:spMk id="3" creationId="{67A38370-FB35-C07C-1F54-8D80003037AA}"/>
          </ac:spMkLst>
        </pc:spChg>
      </pc:sldChg>
      <pc:sldChg chg="modSp mod">
        <pc:chgData name="Resselle Calulot Flores (2514957)" userId="8d357d11-c51b-4b0e-85c8-3ea8c8fa0a1c" providerId="ADAL" clId="{49C7B834-3CBB-5659-8BC5-553E54319EC6}" dt="2026-04-19T15:13:32.553" v="6026" actId="1076"/>
        <pc:sldMkLst>
          <pc:docMk/>
          <pc:sldMk cId="192062322" sldId="259"/>
        </pc:sldMkLst>
        <pc:spChg chg="mod">
          <ac:chgData name="Resselle Calulot Flores (2514957)" userId="8d357d11-c51b-4b0e-85c8-3ea8c8fa0a1c" providerId="ADAL" clId="{49C7B834-3CBB-5659-8BC5-553E54319EC6}" dt="2026-04-19T15:13:32.553" v="6026" actId="1076"/>
          <ac:spMkLst>
            <pc:docMk/>
            <pc:sldMk cId="192062322" sldId="259"/>
            <ac:spMk id="2" creationId="{1D4BD160-AFAD-5CB0-07B5-2B60562203EE}"/>
          </ac:spMkLst>
        </pc:spChg>
        <pc:spChg chg="mod">
          <ac:chgData name="Resselle Calulot Flores (2514957)" userId="8d357d11-c51b-4b0e-85c8-3ea8c8fa0a1c" providerId="ADAL" clId="{49C7B834-3CBB-5659-8BC5-553E54319EC6}" dt="2026-04-19T15:13:28.227" v="6025" actId="1076"/>
          <ac:spMkLst>
            <pc:docMk/>
            <pc:sldMk cId="192062322" sldId="259"/>
            <ac:spMk id="3" creationId="{81073805-BF69-5E1F-949F-ADFFC211E8BA}"/>
          </ac:spMkLst>
        </pc:spChg>
      </pc:sldChg>
      <pc:sldChg chg="modSp mod">
        <pc:chgData name="Resselle Calulot Flores (2514957)" userId="8d357d11-c51b-4b0e-85c8-3ea8c8fa0a1c" providerId="ADAL" clId="{49C7B834-3CBB-5659-8BC5-553E54319EC6}" dt="2026-04-19T15:13:00.550" v="6023" actId="20577"/>
        <pc:sldMkLst>
          <pc:docMk/>
          <pc:sldMk cId="435586849" sldId="260"/>
        </pc:sldMkLst>
        <pc:spChg chg="mod">
          <ac:chgData name="Resselle Calulot Flores (2514957)" userId="8d357d11-c51b-4b0e-85c8-3ea8c8fa0a1c" providerId="ADAL" clId="{49C7B834-3CBB-5659-8BC5-553E54319EC6}" dt="2026-04-19T15:13:00.550" v="6023" actId="20577"/>
          <ac:spMkLst>
            <pc:docMk/>
            <pc:sldMk cId="435586849" sldId="260"/>
            <ac:spMk id="2" creationId="{29A0A386-D774-1251-4774-18971813B9A0}"/>
          </ac:spMkLst>
        </pc:spChg>
        <pc:spChg chg="mod">
          <ac:chgData name="Resselle Calulot Flores (2514957)" userId="8d357d11-c51b-4b0e-85c8-3ea8c8fa0a1c" providerId="ADAL" clId="{49C7B834-3CBB-5659-8BC5-553E54319EC6}" dt="2026-04-19T14:32:22.473" v="5922" actId="14100"/>
          <ac:spMkLst>
            <pc:docMk/>
            <pc:sldMk cId="435586849" sldId="260"/>
            <ac:spMk id="3" creationId="{EB830E7C-36B4-FE86-C070-903572B4B007}"/>
          </ac:spMkLst>
        </pc:spChg>
      </pc:sldChg>
      <pc:sldChg chg="addSp delSp modSp new mod">
        <pc:chgData name="Resselle Calulot Flores (2514957)" userId="8d357d11-c51b-4b0e-85c8-3ea8c8fa0a1c" providerId="ADAL" clId="{49C7B834-3CBB-5659-8BC5-553E54319EC6}" dt="2026-04-19T15:10:53.800" v="5995" actId="122"/>
        <pc:sldMkLst>
          <pc:docMk/>
          <pc:sldMk cId="1843220328" sldId="261"/>
        </pc:sldMkLst>
        <pc:spChg chg="mod">
          <ac:chgData name="Resselle Calulot Flores (2514957)" userId="8d357d11-c51b-4b0e-85c8-3ea8c8fa0a1c" providerId="ADAL" clId="{49C7B834-3CBB-5659-8BC5-553E54319EC6}" dt="2026-04-19T15:10:53.800" v="5995" actId="122"/>
          <ac:spMkLst>
            <pc:docMk/>
            <pc:sldMk cId="1843220328" sldId="261"/>
            <ac:spMk id="2" creationId="{5F17C421-ABB7-EAC4-12D2-F5684CD8C904}"/>
          </ac:spMkLst>
        </pc:spChg>
        <pc:spChg chg="mod">
          <ac:chgData name="Resselle Calulot Flores (2514957)" userId="8d357d11-c51b-4b0e-85c8-3ea8c8fa0a1c" providerId="ADAL" clId="{49C7B834-3CBB-5659-8BC5-553E54319EC6}" dt="2026-04-18T16:04:14.067" v="4560"/>
          <ac:spMkLst>
            <pc:docMk/>
            <pc:sldMk cId="1843220328" sldId="261"/>
            <ac:spMk id="3" creationId="{59933752-5B8E-B726-21C6-32BA0D99D241}"/>
          </ac:spMkLst>
        </pc:spChg>
        <pc:spChg chg="add del mod">
          <ac:chgData name="Resselle Calulot Flores (2514957)" userId="8d357d11-c51b-4b0e-85c8-3ea8c8fa0a1c" providerId="ADAL" clId="{49C7B834-3CBB-5659-8BC5-553E54319EC6}" dt="2026-04-18T14:56:37.885" v="3085"/>
          <ac:spMkLst>
            <pc:docMk/>
            <pc:sldMk cId="1843220328" sldId="261"/>
            <ac:spMk id="4" creationId="{FADA00B1-C751-8C93-FE3B-B04E3D986102}"/>
          </ac:spMkLst>
        </pc:spChg>
      </pc:sldChg>
      <pc:sldChg chg="modSp new mod">
        <pc:chgData name="Resselle Calulot Flores (2514957)" userId="8d357d11-c51b-4b0e-85c8-3ea8c8fa0a1c" providerId="ADAL" clId="{49C7B834-3CBB-5659-8BC5-553E54319EC6}" dt="2026-04-19T15:14:14.367" v="6035" actId="1076"/>
        <pc:sldMkLst>
          <pc:docMk/>
          <pc:sldMk cId="704681471" sldId="262"/>
        </pc:sldMkLst>
        <pc:spChg chg="mod">
          <ac:chgData name="Resselle Calulot Flores (2514957)" userId="8d357d11-c51b-4b0e-85c8-3ea8c8fa0a1c" providerId="ADAL" clId="{49C7B834-3CBB-5659-8BC5-553E54319EC6}" dt="2026-04-19T15:14:14.367" v="6035" actId="1076"/>
          <ac:spMkLst>
            <pc:docMk/>
            <pc:sldMk cId="704681471" sldId="262"/>
            <ac:spMk id="2" creationId="{C1EA5D4D-4E36-2577-2CFD-A64CF8DEFACC}"/>
          </ac:spMkLst>
        </pc:spChg>
        <pc:spChg chg="mod">
          <ac:chgData name="Resselle Calulot Flores (2514957)" userId="8d357d11-c51b-4b0e-85c8-3ea8c8fa0a1c" providerId="ADAL" clId="{49C7B834-3CBB-5659-8BC5-553E54319EC6}" dt="2026-04-19T14:55:02.779" v="5984" actId="27636"/>
          <ac:spMkLst>
            <pc:docMk/>
            <pc:sldMk cId="704681471" sldId="262"/>
            <ac:spMk id="3" creationId="{1740C93A-5DFE-A5DC-AC9F-B54E71C9112A}"/>
          </ac:spMkLst>
        </pc:spChg>
      </pc:sldChg>
      <pc:sldChg chg="addSp delSp modSp new del mod">
        <pc:chgData name="Resselle Calulot Flores (2514957)" userId="8d357d11-c51b-4b0e-85c8-3ea8c8fa0a1c" providerId="ADAL" clId="{49C7B834-3CBB-5659-8BC5-553E54319EC6}" dt="2026-04-18T14:30:32.431" v="2848" actId="2696"/>
        <pc:sldMkLst>
          <pc:docMk/>
          <pc:sldMk cId="1687121660" sldId="263"/>
        </pc:sldMkLst>
        <pc:spChg chg="mod">
          <ac:chgData name="Resselle Calulot Flores (2514957)" userId="8d357d11-c51b-4b0e-85c8-3ea8c8fa0a1c" providerId="ADAL" clId="{49C7B834-3CBB-5659-8BC5-553E54319EC6}" dt="2026-04-18T14:30:12.128" v="2847" actId="14100"/>
          <ac:spMkLst>
            <pc:docMk/>
            <pc:sldMk cId="1687121660" sldId="263"/>
            <ac:spMk id="3" creationId="{9137F123-FA4C-5B2F-8E9C-7E0A628D33B0}"/>
          </ac:spMkLst>
        </pc:spChg>
        <pc:spChg chg="add del mod">
          <ac:chgData name="Resselle Calulot Flores (2514957)" userId="8d357d11-c51b-4b0e-85c8-3ea8c8fa0a1c" providerId="ADAL" clId="{49C7B834-3CBB-5659-8BC5-553E54319EC6}" dt="2026-04-18T14:28:27.563" v="2840"/>
          <ac:spMkLst>
            <pc:docMk/>
            <pc:sldMk cId="1687121660" sldId="263"/>
            <ac:spMk id="4" creationId="{A7B6EF16-5CE9-FBA2-955A-8EDC8F483D04}"/>
          </ac:spMkLst>
        </pc:spChg>
      </pc:sldChg>
      <pc:sldChg chg="addSp delSp modSp new mod setBg">
        <pc:chgData name="Resselle Calulot Flores (2514957)" userId="8d357d11-c51b-4b0e-85c8-3ea8c8fa0a1c" providerId="ADAL" clId="{49C7B834-3CBB-5659-8BC5-553E54319EC6}" dt="2026-04-18T14:28:45.340" v="2843" actId="14100"/>
        <pc:sldMkLst>
          <pc:docMk/>
          <pc:sldMk cId="3172969964" sldId="264"/>
        </pc:sldMkLst>
        <pc:spChg chg="add">
          <ac:chgData name="Resselle Calulot Flores (2514957)" userId="8d357d11-c51b-4b0e-85c8-3ea8c8fa0a1c" providerId="ADAL" clId="{49C7B834-3CBB-5659-8BC5-553E54319EC6}" dt="2026-03-29T15:27:33.768" v="74" actId="26606"/>
          <ac:spMkLst>
            <pc:docMk/>
            <pc:sldMk cId="3172969964" sldId="264"/>
            <ac:spMk id="10" creationId="{8950AD4C-6AF3-49F8-94E1-DBCAFB39478B}"/>
          </ac:spMkLst>
        </pc:spChg>
        <pc:picChg chg="add mod">
          <ac:chgData name="Resselle Calulot Flores (2514957)" userId="8d357d11-c51b-4b0e-85c8-3ea8c8fa0a1c" providerId="ADAL" clId="{49C7B834-3CBB-5659-8BC5-553E54319EC6}" dt="2026-04-18T14:28:45.340" v="2843" actId="14100"/>
          <ac:picMkLst>
            <pc:docMk/>
            <pc:sldMk cId="3172969964" sldId="264"/>
            <ac:picMk id="5" creationId="{EA627DF3-8C91-CD8C-722E-A86541243F8C}"/>
          </ac:picMkLst>
        </pc:picChg>
      </pc:sldChg>
      <pc:sldChg chg="modSp new mod">
        <pc:chgData name="Resselle Calulot Flores (2514957)" userId="8d357d11-c51b-4b0e-85c8-3ea8c8fa0a1c" providerId="ADAL" clId="{49C7B834-3CBB-5659-8BC5-553E54319EC6}" dt="2026-04-19T15:10:34.635" v="5991" actId="14100"/>
        <pc:sldMkLst>
          <pc:docMk/>
          <pc:sldMk cId="3590036209" sldId="265"/>
        </pc:sldMkLst>
        <pc:spChg chg="mod">
          <ac:chgData name="Resselle Calulot Flores (2514957)" userId="8d357d11-c51b-4b0e-85c8-3ea8c8fa0a1c" providerId="ADAL" clId="{49C7B834-3CBB-5659-8BC5-553E54319EC6}" dt="2026-04-19T15:10:34.635" v="5991" actId="14100"/>
          <ac:spMkLst>
            <pc:docMk/>
            <pc:sldMk cId="3590036209" sldId="265"/>
            <ac:spMk id="2" creationId="{84047020-C992-0F9E-159A-4EB543C53BAE}"/>
          </ac:spMkLst>
        </pc:spChg>
        <pc:spChg chg="mod">
          <ac:chgData name="Resselle Calulot Flores (2514957)" userId="8d357d11-c51b-4b0e-85c8-3ea8c8fa0a1c" providerId="ADAL" clId="{49C7B834-3CBB-5659-8BC5-553E54319EC6}" dt="2026-04-18T16:05:04.554" v="4627" actId="20577"/>
          <ac:spMkLst>
            <pc:docMk/>
            <pc:sldMk cId="3590036209" sldId="265"/>
            <ac:spMk id="3" creationId="{9D866F78-E428-7CAF-42E4-23C80414E3D9}"/>
          </ac:spMkLst>
        </pc:spChg>
      </pc:sldChg>
      <pc:sldChg chg="modSp new mod">
        <pc:chgData name="Resselle Calulot Flores (2514957)" userId="8d357d11-c51b-4b0e-85c8-3ea8c8fa0a1c" providerId="ADAL" clId="{49C7B834-3CBB-5659-8BC5-553E54319EC6}" dt="2026-04-19T15:14:06.637" v="6034" actId="1076"/>
        <pc:sldMkLst>
          <pc:docMk/>
          <pc:sldMk cId="3808153330" sldId="266"/>
        </pc:sldMkLst>
        <pc:spChg chg="mod">
          <ac:chgData name="Resselle Calulot Flores (2514957)" userId="8d357d11-c51b-4b0e-85c8-3ea8c8fa0a1c" providerId="ADAL" clId="{49C7B834-3CBB-5659-8BC5-553E54319EC6}" dt="2026-04-19T15:14:06.637" v="6034" actId="1076"/>
          <ac:spMkLst>
            <pc:docMk/>
            <pc:sldMk cId="3808153330" sldId="266"/>
            <ac:spMk id="2" creationId="{A04D697F-206D-FCB0-EC7D-576960456C05}"/>
          </ac:spMkLst>
        </pc:spChg>
        <pc:spChg chg="mod">
          <ac:chgData name="Resselle Calulot Flores (2514957)" userId="8d357d11-c51b-4b0e-85c8-3ea8c8fa0a1c" providerId="ADAL" clId="{49C7B834-3CBB-5659-8BC5-553E54319EC6}" dt="2026-04-19T15:14:02.061" v="6032" actId="1076"/>
          <ac:spMkLst>
            <pc:docMk/>
            <pc:sldMk cId="3808153330" sldId="266"/>
            <ac:spMk id="3" creationId="{46886D20-2EF1-C994-B4EB-1A9F996453F5}"/>
          </ac:spMkLst>
        </pc:spChg>
      </pc:sldChg>
      <pc:sldChg chg="modSp new mod">
        <pc:chgData name="Resselle Calulot Flores (2514957)" userId="8d357d11-c51b-4b0e-85c8-3ea8c8fa0a1c" providerId="ADAL" clId="{49C7B834-3CBB-5659-8BC5-553E54319EC6}" dt="2026-04-19T15:12:34.583" v="6016" actId="1076"/>
        <pc:sldMkLst>
          <pc:docMk/>
          <pc:sldMk cId="792878837" sldId="267"/>
        </pc:sldMkLst>
        <pc:spChg chg="mod">
          <ac:chgData name="Resselle Calulot Flores (2514957)" userId="8d357d11-c51b-4b0e-85c8-3ea8c8fa0a1c" providerId="ADAL" clId="{49C7B834-3CBB-5659-8BC5-553E54319EC6}" dt="2026-04-19T15:12:34.583" v="6016" actId="1076"/>
          <ac:spMkLst>
            <pc:docMk/>
            <pc:sldMk cId="792878837" sldId="267"/>
            <ac:spMk id="2" creationId="{A5D9D26E-E002-F6F8-AD55-EA7DBE749356}"/>
          </ac:spMkLst>
        </pc:spChg>
        <pc:spChg chg="mod">
          <ac:chgData name="Resselle Calulot Flores (2514957)" userId="8d357d11-c51b-4b0e-85c8-3ea8c8fa0a1c" providerId="ADAL" clId="{49C7B834-3CBB-5659-8BC5-553E54319EC6}" dt="2026-04-19T14:23:57.692" v="5677" actId="5793"/>
          <ac:spMkLst>
            <pc:docMk/>
            <pc:sldMk cId="792878837" sldId="267"/>
            <ac:spMk id="3" creationId="{6592A7B7-78EF-1F56-6BB2-FC404C306FF0}"/>
          </ac:spMkLst>
        </pc:spChg>
      </pc:sldChg>
      <pc:sldChg chg="modSp new mod">
        <pc:chgData name="Resselle Calulot Flores (2514957)" userId="8d357d11-c51b-4b0e-85c8-3ea8c8fa0a1c" providerId="ADAL" clId="{49C7B834-3CBB-5659-8BC5-553E54319EC6}" dt="2026-04-19T15:11:38.806" v="6006" actId="14100"/>
        <pc:sldMkLst>
          <pc:docMk/>
          <pc:sldMk cId="3613319360" sldId="268"/>
        </pc:sldMkLst>
        <pc:spChg chg="mod">
          <ac:chgData name="Resselle Calulot Flores (2514957)" userId="8d357d11-c51b-4b0e-85c8-3ea8c8fa0a1c" providerId="ADAL" clId="{49C7B834-3CBB-5659-8BC5-553E54319EC6}" dt="2026-04-19T15:11:29.596" v="6003" actId="20577"/>
          <ac:spMkLst>
            <pc:docMk/>
            <pc:sldMk cId="3613319360" sldId="268"/>
            <ac:spMk id="2" creationId="{DB7E5A20-ABFF-6B85-BF6E-5BB71B1638C2}"/>
          </ac:spMkLst>
        </pc:spChg>
        <pc:spChg chg="mod">
          <ac:chgData name="Resselle Calulot Flores (2514957)" userId="8d357d11-c51b-4b0e-85c8-3ea8c8fa0a1c" providerId="ADAL" clId="{49C7B834-3CBB-5659-8BC5-553E54319EC6}" dt="2026-04-19T15:11:38.806" v="6006" actId="14100"/>
          <ac:spMkLst>
            <pc:docMk/>
            <pc:sldMk cId="3613319360" sldId="268"/>
            <ac:spMk id="3" creationId="{F4266E6A-DA1B-BCE3-CC7E-47C383A74620}"/>
          </ac:spMkLst>
        </pc:spChg>
      </pc:sldChg>
      <pc:sldChg chg="modSp new mod">
        <pc:chgData name="Resselle Calulot Flores (2514957)" userId="8d357d11-c51b-4b0e-85c8-3ea8c8fa0a1c" providerId="ADAL" clId="{49C7B834-3CBB-5659-8BC5-553E54319EC6}" dt="2026-04-19T15:11:56.143" v="6008" actId="14100"/>
        <pc:sldMkLst>
          <pc:docMk/>
          <pc:sldMk cId="1489362301" sldId="269"/>
        </pc:sldMkLst>
        <pc:spChg chg="mod">
          <ac:chgData name="Resselle Calulot Flores (2514957)" userId="8d357d11-c51b-4b0e-85c8-3ea8c8fa0a1c" providerId="ADAL" clId="{49C7B834-3CBB-5659-8BC5-553E54319EC6}" dt="2026-04-19T15:11:10.026" v="5998" actId="1076"/>
          <ac:spMkLst>
            <pc:docMk/>
            <pc:sldMk cId="1489362301" sldId="269"/>
            <ac:spMk id="2" creationId="{3DBF0CD1-A7A7-B0E8-A7A0-2BB85E72ECE5}"/>
          </ac:spMkLst>
        </pc:spChg>
        <pc:spChg chg="mod">
          <ac:chgData name="Resselle Calulot Flores (2514957)" userId="8d357d11-c51b-4b0e-85c8-3ea8c8fa0a1c" providerId="ADAL" clId="{49C7B834-3CBB-5659-8BC5-553E54319EC6}" dt="2026-04-19T15:11:56.143" v="6008" actId="14100"/>
          <ac:spMkLst>
            <pc:docMk/>
            <pc:sldMk cId="1489362301" sldId="269"/>
            <ac:spMk id="3" creationId="{0E98C11A-266C-CB52-21E8-30753250A8DC}"/>
          </ac:spMkLst>
        </pc:spChg>
      </pc:sldChg>
      <pc:sldChg chg="modSp new del mod ord">
        <pc:chgData name="Resselle Calulot Flores (2514957)" userId="8d357d11-c51b-4b0e-85c8-3ea8c8fa0a1c" providerId="ADAL" clId="{49C7B834-3CBB-5659-8BC5-553E54319EC6}" dt="2026-04-18T14:26:53.108" v="2833" actId="2696"/>
        <pc:sldMkLst>
          <pc:docMk/>
          <pc:sldMk cId="1746813135" sldId="270"/>
        </pc:sldMkLst>
        <pc:spChg chg="mod">
          <ac:chgData name="Resselle Calulot Flores (2514957)" userId="8d357d11-c51b-4b0e-85c8-3ea8c8fa0a1c" providerId="ADAL" clId="{49C7B834-3CBB-5659-8BC5-553E54319EC6}" dt="2026-04-18T14:26:49.151" v="2832" actId="20577"/>
          <ac:spMkLst>
            <pc:docMk/>
            <pc:sldMk cId="1746813135" sldId="270"/>
            <ac:spMk id="3" creationId="{D60DA0F0-263D-960F-8F60-22EDABD3559E}"/>
          </ac:spMkLst>
        </pc:spChg>
      </pc:sldChg>
      <pc:sldChg chg="modSp new mod">
        <pc:chgData name="Resselle Calulot Flores (2514957)" userId="8d357d11-c51b-4b0e-85c8-3ea8c8fa0a1c" providerId="ADAL" clId="{49C7B834-3CBB-5659-8BC5-553E54319EC6}" dt="2026-04-19T15:12:51.708" v="6019" actId="1076"/>
        <pc:sldMkLst>
          <pc:docMk/>
          <pc:sldMk cId="2514475811" sldId="271"/>
        </pc:sldMkLst>
        <pc:spChg chg="mod">
          <ac:chgData name="Resselle Calulot Flores (2514957)" userId="8d357d11-c51b-4b0e-85c8-3ea8c8fa0a1c" providerId="ADAL" clId="{49C7B834-3CBB-5659-8BC5-553E54319EC6}" dt="2026-04-19T15:12:51.708" v="6019" actId="1076"/>
          <ac:spMkLst>
            <pc:docMk/>
            <pc:sldMk cId="2514475811" sldId="271"/>
            <ac:spMk id="2" creationId="{749BD67A-ED6B-5485-57EB-4DCD617504D2}"/>
          </ac:spMkLst>
        </pc:spChg>
        <pc:spChg chg="mod">
          <ac:chgData name="Resselle Calulot Flores (2514957)" userId="8d357d11-c51b-4b0e-85c8-3ea8c8fa0a1c" providerId="ADAL" clId="{49C7B834-3CBB-5659-8BC5-553E54319EC6}" dt="2026-04-19T15:12:47.014" v="6018" actId="14100"/>
          <ac:spMkLst>
            <pc:docMk/>
            <pc:sldMk cId="2514475811" sldId="271"/>
            <ac:spMk id="3" creationId="{404153FF-45D5-8802-5488-931DC33F12A1}"/>
          </ac:spMkLst>
        </pc:spChg>
      </pc:sldChg>
      <pc:sldChg chg="new del">
        <pc:chgData name="Resselle Calulot Flores (2514957)" userId="8d357d11-c51b-4b0e-85c8-3ea8c8fa0a1c" providerId="ADAL" clId="{49C7B834-3CBB-5659-8BC5-553E54319EC6}" dt="2026-04-18T13:38:33.543" v="2106" actId="2696"/>
        <pc:sldMkLst>
          <pc:docMk/>
          <pc:sldMk cId="3621973018" sldId="271"/>
        </pc:sldMkLst>
      </pc:sldChg>
      <pc:sldChg chg="modSp new mod">
        <pc:chgData name="Resselle Calulot Flores (2514957)" userId="8d357d11-c51b-4b0e-85c8-3ea8c8fa0a1c" providerId="ADAL" clId="{49C7B834-3CBB-5659-8BC5-553E54319EC6}" dt="2026-04-19T15:12:03.902" v="6011" actId="14100"/>
        <pc:sldMkLst>
          <pc:docMk/>
          <pc:sldMk cId="2170141068" sldId="272"/>
        </pc:sldMkLst>
        <pc:spChg chg="mod">
          <ac:chgData name="Resselle Calulot Flores (2514957)" userId="8d357d11-c51b-4b0e-85c8-3ea8c8fa0a1c" providerId="ADAL" clId="{49C7B834-3CBB-5659-8BC5-553E54319EC6}" dt="2026-04-18T14:02:27.495" v="2605" actId="20577"/>
          <ac:spMkLst>
            <pc:docMk/>
            <pc:sldMk cId="2170141068" sldId="272"/>
            <ac:spMk id="2" creationId="{6612F11A-D393-BAA0-5DB6-32DBDB5CF8BD}"/>
          </ac:spMkLst>
        </pc:spChg>
        <pc:spChg chg="mod">
          <ac:chgData name="Resselle Calulot Flores (2514957)" userId="8d357d11-c51b-4b0e-85c8-3ea8c8fa0a1c" providerId="ADAL" clId="{49C7B834-3CBB-5659-8BC5-553E54319EC6}" dt="2026-04-19T15:12:03.902" v="6011" actId="14100"/>
          <ac:spMkLst>
            <pc:docMk/>
            <pc:sldMk cId="2170141068" sldId="272"/>
            <ac:spMk id="3" creationId="{D3BF65F3-4941-524A-AE51-CB3B9602D8BA}"/>
          </ac:spMkLst>
        </pc:spChg>
      </pc:sldChg>
      <pc:sldChg chg="modSp new mod">
        <pc:chgData name="Resselle Calulot Flores (2514957)" userId="8d357d11-c51b-4b0e-85c8-3ea8c8fa0a1c" providerId="ADAL" clId="{49C7B834-3CBB-5659-8BC5-553E54319EC6}" dt="2026-04-19T15:14:33.103" v="6038" actId="1076"/>
        <pc:sldMkLst>
          <pc:docMk/>
          <pc:sldMk cId="3876001426" sldId="273"/>
        </pc:sldMkLst>
        <pc:spChg chg="mod">
          <ac:chgData name="Resselle Calulot Flores (2514957)" userId="8d357d11-c51b-4b0e-85c8-3ea8c8fa0a1c" providerId="ADAL" clId="{49C7B834-3CBB-5659-8BC5-553E54319EC6}" dt="2026-04-19T15:14:33.103" v="6038" actId="1076"/>
          <ac:spMkLst>
            <pc:docMk/>
            <pc:sldMk cId="3876001426" sldId="273"/>
            <ac:spMk id="2" creationId="{87AA5919-EFF2-67A7-D5F9-FB321EECDE1C}"/>
          </ac:spMkLst>
        </pc:spChg>
        <pc:spChg chg="mod">
          <ac:chgData name="Resselle Calulot Flores (2514957)" userId="8d357d11-c51b-4b0e-85c8-3ea8c8fa0a1c" providerId="ADAL" clId="{49C7B834-3CBB-5659-8BC5-553E54319EC6}" dt="2026-04-19T15:14:25.576" v="6037" actId="14100"/>
          <ac:spMkLst>
            <pc:docMk/>
            <pc:sldMk cId="3876001426" sldId="273"/>
            <ac:spMk id="3" creationId="{ABEC322D-C718-44EC-2C74-9F8D331BB4A8}"/>
          </ac:spMkLst>
        </pc:spChg>
      </pc:sldChg>
      <pc:sldChg chg="modSp new mod">
        <pc:chgData name="Resselle Calulot Flores (2514957)" userId="8d357d11-c51b-4b0e-85c8-3ea8c8fa0a1c" providerId="ADAL" clId="{49C7B834-3CBB-5659-8BC5-553E54319EC6}" dt="2026-04-18T15:39:24.493" v="4108" actId="20577"/>
        <pc:sldMkLst>
          <pc:docMk/>
          <pc:sldMk cId="2906570917" sldId="274"/>
        </pc:sldMkLst>
        <pc:spChg chg="mod">
          <ac:chgData name="Resselle Calulot Flores (2514957)" userId="8d357d11-c51b-4b0e-85c8-3ea8c8fa0a1c" providerId="ADAL" clId="{49C7B834-3CBB-5659-8BC5-553E54319EC6}" dt="2026-04-18T15:39:24.493" v="4108" actId="20577"/>
          <ac:spMkLst>
            <pc:docMk/>
            <pc:sldMk cId="2906570917" sldId="274"/>
            <ac:spMk id="2" creationId="{2E5FB98C-B9CF-3022-ABCD-A364E3FAF4B5}"/>
          </ac:spMkLst>
        </pc:spChg>
        <pc:spChg chg="mod">
          <ac:chgData name="Resselle Calulot Flores (2514957)" userId="8d357d11-c51b-4b0e-85c8-3ea8c8fa0a1c" providerId="ADAL" clId="{49C7B834-3CBB-5659-8BC5-553E54319EC6}" dt="2026-04-18T15:01:16.512" v="3221" actId="1076"/>
          <ac:spMkLst>
            <pc:docMk/>
            <pc:sldMk cId="2906570917" sldId="274"/>
            <ac:spMk id="3" creationId="{6DBCB398-9CB9-A23F-0AFB-77C34F633017}"/>
          </ac:spMkLst>
        </pc:spChg>
      </pc:sldChg>
      <pc:sldChg chg="modSp new mod">
        <pc:chgData name="Resselle Calulot Flores (2514957)" userId="8d357d11-c51b-4b0e-85c8-3ea8c8fa0a1c" providerId="ADAL" clId="{49C7B834-3CBB-5659-8BC5-553E54319EC6}" dt="2026-04-18T15:39:06.199" v="4105" actId="20577"/>
        <pc:sldMkLst>
          <pc:docMk/>
          <pc:sldMk cId="988913101" sldId="275"/>
        </pc:sldMkLst>
        <pc:spChg chg="mod">
          <ac:chgData name="Resselle Calulot Flores (2514957)" userId="8d357d11-c51b-4b0e-85c8-3ea8c8fa0a1c" providerId="ADAL" clId="{49C7B834-3CBB-5659-8BC5-553E54319EC6}" dt="2026-04-18T15:39:06.199" v="4105" actId="20577"/>
          <ac:spMkLst>
            <pc:docMk/>
            <pc:sldMk cId="988913101" sldId="275"/>
            <ac:spMk id="2" creationId="{C0B72A48-ACB5-8EE2-A1E3-493358037AFC}"/>
          </ac:spMkLst>
        </pc:spChg>
        <pc:spChg chg="mod">
          <ac:chgData name="Resselle Calulot Flores (2514957)" userId="8d357d11-c51b-4b0e-85c8-3ea8c8fa0a1c" providerId="ADAL" clId="{49C7B834-3CBB-5659-8BC5-553E54319EC6}" dt="2026-04-18T15:01:22.399" v="3222" actId="1076"/>
          <ac:spMkLst>
            <pc:docMk/>
            <pc:sldMk cId="988913101" sldId="275"/>
            <ac:spMk id="3" creationId="{04E78C5E-0516-3C23-3848-F7B1DAE67CA7}"/>
          </ac:spMkLst>
        </pc:spChg>
      </pc:sldChg>
      <pc:sldChg chg="modSp new mod">
        <pc:chgData name="Resselle Calulot Flores (2514957)" userId="8d357d11-c51b-4b0e-85c8-3ea8c8fa0a1c" providerId="ADAL" clId="{49C7B834-3CBB-5659-8BC5-553E54319EC6}" dt="2026-04-19T15:10:19.275" v="5988" actId="122"/>
        <pc:sldMkLst>
          <pc:docMk/>
          <pc:sldMk cId="2928427224" sldId="276"/>
        </pc:sldMkLst>
        <pc:spChg chg="mod">
          <ac:chgData name="Resselle Calulot Flores (2514957)" userId="8d357d11-c51b-4b0e-85c8-3ea8c8fa0a1c" providerId="ADAL" clId="{49C7B834-3CBB-5659-8BC5-553E54319EC6}" dt="2026-04-19T15:10:19.275" v="5988" actId="122"/>
          <ac:spMkLst>
            <pc:docMk/>
            <pc:sldMk cId="2928427224" sldId="276"/>
            <ac:spMk id="2" creationId="{97D9B007-0350-EEF7-C64C-66DB757839F8}"/>
          </ac:spMkLst>
        </pc:spChg>
        <pc:spChg chg="mod">
          <ac:chgData name="Resselle Calulot Flores (2514957)" userId="8d357d11-c51b-4b0e-85c8-3ea8c8fa0a1c" providerId="ADAL" clId="{49C7B834-3CBB-5659-8BC5-553E54319EC6}" dt="2026-04-19T15:10:12.594" v="5986" actId="27636"/>
          <ac:spMkLst>
            <pc:docMk/>
            <pc:sldMk cId="2928427224" sldId="276"/>
            <ac:spMk id="3" creationId="{480A93D4-C634-B5F1-6233-1CDB2A0B8F7C}"/>
          </ac:spMkLst>
        </pc:spChg>
      </pc:sldChg>
      <pc:sldChg chg="modSp new mod">
        <pc:chgData name="Resselle Calulot Flores (2514957)" userId="8d357d11-c51b-4b0e-85c8-3ea8c8fa0a1c" providerId="ADAL" clId="{49C7B834-3CBB-5659-8BC5-553E54319EC6}" dt="2026-04-19T15:13:54.418" v="6030" actId="1076"/>
        <pc:sldMkLst>
          <pc:docMk/>
          <pc:sldMk cId="1535250242" sldId="277"/>
        </pc:sldMkLst>
        <pc:spChg chg="mod">
          <ac:chgData name="Resselle Calulot Flores (2514957)" userId="8d357d11-c51b-4b0e-85c8-3ea8c8fa0a1c" providerId="ADAL" clId="{49C7B834-3CBB-5659-8BC5-553E54319EC6}" dt="2026-04-19T15:13:54.418" v="6030" actId="1076"/>
          <ac:spMkLst>
            <pc:docMk/>
            <pc:sldMk cId="1535250242" sldId="277"/>
            <ac:spMk id="2" creationId="{10ED98A6-A72F-430D-6F40-7DD8F69AB060}"/>
          </ac:spMkLst>
        </pc:spChg>
        <pc:spChg chg="mod">
          <ac:chgData name="Resselle Calulot Flores (2514957)" userId="8d357d11-c51b-4b0e-85c8-3ea8c8fa0a1c" providerId="ADAL" clId="{49C7B834-3CBB-5659-8BC5-553E54319EC6}" dt="2026-04-19T15:13:48.558" v="6028" actId="1076"/>
          <ac:spMkLst>
            <pc:docMk/>
            <pc:sldMk cId="1535250242" sldId="277"/>
            <ac:spMk id="3" creationId="{5825B03B-82CC-59DF-75A9-DFACC9E4CCC2}"/>
          </ac:spMkLst>
        </pc:spChg>
      </pc:sldChg>
      <pc:sldChg chg="new del">
        <pc:chgData name="Resselle Calulot Flores (2514957)" userId="8d357d11-c51b-4b0e-85c8-3ea8c8fa0a1c" providerId="ADAL" clId="{49C7B834-3CBB-5659-8BC5-553E54319EC6}" dt="2026-04-19T14:31:17.401" v="5917" actId="2696"/>
        <pc:sldMkLst>
          <pc:docMk/>
          <pc:sldMk cId="2712559676" sldId="27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4/11/26</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5013518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4/11/26</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217784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4/11/26</a:t>
            </a:fld>
            <a:endParaRPr lang="en-US" dirty="0"/>
          </a:p>
        </p:txBody>
      </p:sp>
    </p:spTree>
    <p:extLst>
      <p:ext uri="{BB962C8B-B14F-4D97-AF65-F5344CB8AC3E}">
        <p14:creationId xmlns:p14="http://schemas.microsoft.com/office/powerpoint/2010/main" val="1023700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4/11/26</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51995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4/11/26</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68089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4/11/26</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50110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4/11/26</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59958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4/11/26</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67274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4/11/26</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903779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4/11/26</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209493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4/11/26</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21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4/11/26</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7424888"/>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74" r:id="rId6"/>
    <p:sldLayoutId id="2147483769" r:id="rId7"/>
    <p:sldLayoutId id="2147483770" r:id="rId8"/>
    <p:sldLayoutId id="2147483771" r:id="rId9"/>
    <p:sldLayoutId id="2147483773" r:id="rId10"/>
    <p:sldLayoutId id="2147483772"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freesvg.org/thank-you-decorati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74C6700-F825-761E-D224-966683B5BBF8}"/>
              </a:ext>
            </a:extLst>
          </p:cNvPr>
          <p:cNvSpPr>
            <a:spLocks noGrp="1"/>
          </p:cNvSpPr>
          <p:nvPr>
            <p:ph type="ctrTitle"/>
          </p:nvPr>
        </p:nvSpPr>
        <p:spPr>
          <a:xfrm>
            <a:off x="5411897" y="796413"/>
            <a:ext cx="6302266" cy="2632587"/>
          </a:xfrm>
        </p:spPr>
        <p:txBody>
          <a:bodyPr anchor="b">
            <a:normAutofit/>
          </a:bodyPr>
          <a:lstStyle/>
          <a:p>
            <a:pPr>
              <a:lnSpc>
                <a:spcPct val="110000"/>
              </a:lnSpc>
            </a:pPr>
            <a:r>
              <a:rPr lang="en-US" sz="4600" dirty="0"/>
              <a:t>Communication Problems at Flight Foods Ltd</a:t>
            </a:r>
          </a:p>
        </p:txBody>
      </p:sp>
      <p:sp>
        <p:nvSpPr>
          <p:cNvPr id="3" name="Subtitle 2">
            <a:extLst>
              <a:ext uri="{FF2B5EF4-FFF2-40B4-BE49-F238E27FC236}">
                <a16:creationId xmlns:a16="http://schemas.microsoft.com/office/drawing/2014/main" id="{1B268E34-F2AC-116D-4E1A-87C373E44DFC}"/>
              </a:ext>
            </a:extLst>
          </p:cNvPr>
          <p:cNvSpPr>
            <a:spLocks noGrp="1"/>
          </p:cNvSpPr>
          <p:nvPr>
            <p:ph type="subTitle" idx="1"/>
          </p:nvPr>
        </p:nvSpPr>
        <p:spPr>
          <a:xfrm>
            <a:off x="5411897" y="3650228"/>
            <a:ext cx="6302266" cy="2072146"/>
          </a:xfrm>
        </p:spPr>
        <p:txBody>
          <a:bodyPr anchor="t">
            <a:normAutofit fontScale="92500"/>
          </a:bodyPr>
          <a:lstStyle/>
          <a:p>
            <a:r>
              <a:rPr lang="en-GB" spc="0" dirty="0">
                <a:solidFill>
                  <a:prstClr val="black"/>
                </a:solidFill>
                <a:latin typeface="Aptos Display" panose="02110004020202020204"/>
              </a:rPr>
              <a:t>LCLM4003 Effective Teamwork and Communication</a:t>
            </a:r>
          </a:p>
          <a:p>
            <a:r>
              <a:rPr lang="en-US" dirty="0"/>
              <a:t>Tutors Name</a:t>
            </a:r>
          </a:p>
          <a:p>
            <a:r>
              <a:rPr lang="en-US" dirty="0"/>
              <a:t>By: Dr  Alfred Mensah</a:t>
            </a:r>
          </a:p>
        </p:txBody>
      </p:sp>
      <p:sp>
        <p:nvSpPr>
          <p:cNvPr id="34" name="Freeform: Shape 33">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6" name="Picture 15">
            <a:extLst>
              <a:ext uri="{FF2B5EF4-FFF2-40B4-BE49-F238E27FC236}">
                <a16:creationId xmlns:a16="http://schemas.microsoft.com/office/drawing/2014/main" id="{A931DDBF-8160-D3E4-B7BB-F4041344DD5E}"/>
              </a:ext>
            </a:extLst>
          </p:cNvPr>
          <p:cNvPicPr>
            <a:picLocks noChangeAspect="1"/>
          </p:cNvPicPr>
          <p:nvPr/>
        </p:nvPicPr>
        <p:blipFill>
          <a:blip r:embed="rId2"/>
          <a:srcRect l="26611"/>
          <a:stretch>
            <a:fillRect/>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38" name="Freeform: Shape 37">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429002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2F24225-0E3A-40A5-A927-CEFC1443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id="{5B02B8FB-EF36-4677-B5B5-E9B989F25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83796" cy="6858000"/>
          </a:xfrm>
          <a:custGeom>
            <a:avLst/>
            <a:gdLst>
              <a:gd name="connsiteX0" fmla="*/ 0 w 4583796"/>
              <a:gd name="connsiteY0" fmla="*/ 0 h 6858000"/>
              <a:gd name="connsiteX1" fmla="*/ 1087374 w 4583796"/>
              <a:gd name="connsiteY1" fmla="*/ 0 h 6858000"/>
              <a:gd name="connsiteX2" fmla="*/ 1598212 w 4583796"/>
              <a:gd name="connsiteY2" fmla="*/ 0 h 6858000"/>
              <a:gd name="connsiteX3" fmla="*/ 2960773 w 4583796"/>
              <a:gd name="connsiteY3" fmla="*/ 0 h 6858000"/>
              <a:gd name="connsiteX4" fmla="*/ 2982897 w 4583796"/>
              <a:gd name="connsiteY4" fmla="*/ 14997 h 6858000"/>
              <a:gd name="connsiteX5" fmla="*/ 4583796 w 4583796"/>
              <a:gd name="connsiteY5" fmla="*/ 3621656 h 6858000"/>
              <a:gd name="connsiteX6" fmla="*/ 2709446 w 4583796"/>
              <a:gd name="connsiteY6" fmla="*/ 6374814 h 6858000"/>
              <a:gd name="connsiteX7" fmla="*/ 2192798 w 4583796"/>
              <a:gd name="connsiteY7" fmla="*/ 6780599 h 6858000"/>
              <a:gd name="connsiteX8" fmla="*/ 2081042 w 4583796"/>
              <a:gd name="connsiteY8" fmla="*/ 6858000 h 6858000"/>
              <a:gd name="connsiteX9" fmla="*/ 1598212 w 4583796"/>
              <a:gd name="connsiteY9" fmla="*/ 6858000 h 6858000"/>
              <a:gd name="connsiteX10" fmla="*/ 1087374 w 4583796"/>
              <a:gd name="connsiteY10" fmla="*/ 6858000 h 6858000"/>
              <a:gd name="connsiteX11" fmla="*/ 0 w 4583796"/>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83796" h="6858000">
                <a:moveTo>
                  <a:pt x="0" y="0"/>
                </a:moveTo>
                <a:lnTo>
                  <a:pt x="1087374" y="0"/>
                </a:lnTo>
                <a:lnTo>
                  <a:pt x="1598212" y="0"/>
                </a:lnTo>
                <a:lnTo>
                  <a:pt x="2960773" y="0"/>
                </a:lnTo>
                <a:lnTo>
                  <a:pt x="2982897" y="14997"/>
                </a:lnTo>
                <a:cubicBezTo>
                  <a:pt x="4010060" y="754641"/>
                  <a:pt x="4583796" y="2093192"/>
                  <a:pt x="4583796" y="3621656"/>
                </a:cubicBezTo>
                <a:cubicBezTo>
                  <a:pt x="4583796" y="4969131"/>
                  <a:pt x="3655071" y="5602839"/>
                  <a:pt x="2709446" y="6374814"/>
                </a:cubicBezTo>
                <a:cubicBezTo>
                  <a:pt x="2537243" y="6515397"/>
                  <a:pt x="2366616" y="6653108"/>
                  <a:pt x="2192798" y="6780599"/>
                </a:cubicBezTo>
                <a:lnTo>
                  <a:pt x="2081042" y="6858000"/>
                </a:lnTo>
                <a:lnTo>
                  <a:pt x="1598212" y="6858000"/>
                </a:lnTo>
                <a:lnTo>
                  <a:pt x="1087374"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BE30D5C6-EC5C-4D78-8689-1B6822BFF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2A73499-12A4-4080-B0DE-351867697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60A52FE6-BB17-4BE4-BFA1-8896FD7CF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A7BBF837-70DD-4FFD-A87C-FAD1F5D8A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CE5EB792-CB0B-44C0-9561-24A263D87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C0FB4A96-0FD5-4642-8CE2-57623A3A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E2E608B-A29A-48D5-9521-DDFB27E176E7}"/>
              </a:ext>
            </a:extLst>
          </p:cNvPr>
          <p:cNvSpPr>
            <a:spLocks noGrp="1"/>
          </p:cNvSpPr>
          <p:nvPr>
            <p:ph type="title"/>
          </p:nvPr>
        </p:nvSpPr>
        <p:spPr>
          <a:xfrm>
            <a:off x="830218" y="1833229"/>
            <a:ext cx="3161338" cy="2934031"/>
          </a:xfrm>
        </p:spPr>
        <p:txBody>
          <a:bodyPr anchor="ctr">
            <a:normAutofit/>
          </a:bodyPr>
          <a:lstStyle/>
          <a:p>
            <a:r>
              <a:rPr lang="en-US" sz="3000"/>
              <a:t>Presentation Group 3</a:t>
            </a:r>
          </a:p>
        </p:txBody>
      </p:sp>
      <p:sp>
        <p:nvSpPr>
          <p:cNvPr id="19" name="Content Placeholder 2">
            <a:extLst>
              <a:ext uri="{FF2B5EF4-FFF2-40B4-BE49-F238E27FC236}">
                <a16:creationId xmlns:a16="http://schemas.microsoft.com/office/drawing/2014/main" id="{BF222338-FA50-40CC-7A79-26FBF79F02EB}"/>
              </a:ext>
            </a:extLst>
          </p:cNvPr>
          <p:cNvSpPr>
            <a:spLocks noGrp="1"/>
          </p:cNvSpPr>
          <p:nvPr>
            <p:ph idx="1"/>
          </p:nvPr>
        </p:nvSpPr>
        <p:spPr>
          <a:xfrm>
            <a:off x="5413861" y="294468"/>
            <a:ext cx="5653425" cy="6695268"/>
          </a:xfrm>
        </p:spPr>
        <p:txBody>
          <a:bodyPr anchor="ctr">
            <a:normAutofit/>
          </a:bodyPr>
          <a:lstStyle/>
          <a:p>
            <a:r>
              <a:rPr lang="en-US" dirty="0"/>
              <a:t>Resselle Calulot Flores       </a:t>
            </a:r>
          </a:p>
          <a:p>
            <a:r>
              <a:rPr lang="en-US" dirty="0"/>
              <a:t> 2514957</a:t>
            </a:r>
          </a:p>
          <a:p>
            <a:r>
              <a:rPr lang="en-US" dirty="0"/>
              <a:t>Allin Ronald Jalloh          </a:t>
            </a:r>
          </a:p>
          <a:p>
            <a:r>
              <a:rPr lang="en-US" dirty="0"/>
              <a:t> 2516125</a:t>
            </a:r>
          </a:p>
          <a:p>
            <a:r>
              <a:rPr lang="en-US" dirty="0"/>
              <a:t>Laurentiu Bulai</a:t>
            </a:r>
          </a:p>
          <a:p>
            <a:r>
              <a:rPr lang="en-US" dirty="0"/>
              <a:t>2518083</a:t>
            </a:r>
          </a:p>
          <a:p>
            <a:r>
              <a:rPr lang="en-US" dirty="0"/>
              <a:t>Laurentiu Sebastian Ene</a:t>
            </a:r>
          </a:p>
          <a:p>
            <a:r>
              <a:rPr lang="en-US" dirty="0"/>
              <a:t>2512499</a:t>
            </a:r>
          </a:p>
          <a:p>
            <a:r>
              <a:rPr lang="en-US" dirty="0"/>
              <a:t>Ana Maria </a:t>
            </a:r>
            <a:r>
              <a:rPr lang="en-US" dirty="0" err="1"/>
              <a:t>Niculeac</a:t>
            </a:r>
            <a:endParaRPr lang="en-US" dirty="0"/>
          </a:p>
          <a:p>
            <a:r>
              <a:rPr lang="en-US" dirty="0"/>
              <a:t>2510151</a:t>
            </a:r>
          </a:p>
          <a:p>
            <a:endParaRPr lang="en-US" dirty="0"/>
          </a:p>
          <a:p>
            <a:endParaRPr lang="en-US" dirty="0"/>
          </a:p>
        </p:txBody>
      </p:sp>
    </p:spTree>
    <p:extLst>
      <p:ext uri="{BB962C8B-B14F-4D97-AF65-F5344CB8AC3E}">
        <p14:creationId xmlns:p14="http://schemas.microsoft.com/office/powerpoint/2010/main" val="582781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DCD2E-E55A-5CA8-C1C1-23923F2775B9}"/>
              </a:ext>
            </a:extLst>
          </p:cNvPr>
          <p:cNvSpPr>
            <a:spLocks noGrp="1"/>
          </p:cNvSpPr>
          <p:nvPr>
            <p:ph type="title"/>
          </p:nvPr>
        </p:nvSpPr>
        <p:spPr/>
        <p:txBody>
          <a:bodyPr/>
          <a:lstStyle/>
          <a:p>
            <a:r>
              <a:rPr lang="en-US" dirty="0"/>
              <a:t>OVERVIEW</a:t>
            </a:r>
          </a:p>
        </p:txBody>
      </p:sp>
      <p:sp>
        <p:nvSpPr>
          <p:cNvPr id="3" name="Content Placeholder 2">
            <a:extLst>
              <a:ext uri="{FF2B5EF4-FFF2-40B4-BE49-F238E27FC236}">
                <a16:creationId xmlns:a16="http://schemas.microsoft.com/office/drawing/2014/main" id="{67A38370-FB35-C07C-1F54-8D80003037AA}"/>
              </a:ext>
            </a:extLst>
          </p:cNvPr>
          <p:cNvSpPr>
            <a:spLocks noGrp="1"/>
          </p:cNvSpPr>
          <p:nvPr>
            <p:ph idx="1"/>
          </p:nvPr>
        </p:nvSpPr>
        <p:spPr>
          <a:xfrm>
            <a:off x="1625600" y="2194560"/>
            <a:ext cx="9065212" cy="3769220"/>
          </a:xfrm>
        </p:spPr>
        <p:txBody>
          <a:bodyPr>
            <a:normAutofit/>
          </a:bodyPr>
          <a:lstStyle/>
          <a:p>
            <a:r>
              <a:rPr lang="en-GB" sz="2400" spc="0" dirty="0">
                <a:solidFill>
                  <a:prstClr val="black"/>
                </a:solidFill>
                <a:latin typeface="Aptos" panose="02110004020202020204"/>
              </a:rPr>
              <a:t>Emotional------ ------ Barrier, theory and Solution                                                     </a:t>
            </a:r>
          </a:p>
          <a:p>
            <a:r>
              <a:rPr lang="en-GB" sz="2400" spc="0" dirty="0">
                <a:solidFill>
                  <a:prstClr val="black"/>
                </a:solidFill>
                <a:latin typeface="Aptos" panose="02110004020202020204"/>
              </a:rPr>
              <a:t>Environmental Noise ------Barrier, theory and Solution  </a:t>
            </a:r>
          </a:p>
          <a:p>
            <a:r>
              <a:rPr lang="en-GB" sz="2400" spc="0" dirty="0">
                <a:solidFill>
                  <a:prstClr val="black"/>
                </a:solidFill>
                <a:latin typeface="Aptos" panose="02110004020202020204"/>
              </a:rPr>
              <a:t>Language/Communication ----Barrier, theory and Solution  </a:t>
            </a:r>
          </a:p>
          <a:p>
            <a:r>
              <a:rPr lang="en-GB" sz="2400" spc="0" dirty="0">
                <a:solidFill>
                  <a:prstClr val="black"/>
                </a:solidFill>
                <a:latin typeface="Aptos" panose="02110004020202020204"/>
              </a:rPr>
              <a:t>Age------- -------------Barrier ,theory and Solution  </a:t>
            </a:r>
          </a:p>
          <a:p>
            <a:r>
              <a:rPr lang="en-GB" sz="2400" spc="0" dirty="0">
                <a:solidFill>
                  <a:prstClr val="black"/>
                </a:solidFill>
                <a:latin typeface="Aptos" panose="02110004020202020204"/>
              </a:rPr>
              <a:t>Cultural--------------Barrier ,theory and Solution  </a:t>
            </a:r>
          </a:p>
          <a:p>
            <a:endParaRPr lang="en-US" sz="2400" dirty="0"/>
          </a:p>
        </p:txBody>
      </p:sp>
    </p:spTree>
    <p:extLst>
      <p:ext uri="{BB962C8B-B14F-4D97-AF65-F5344CB8AC3E}">
        <p14:creationId xmlns:p14="http://schemas.microsoft.com/office/powerpoint/2010/main" val="1256647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BD160-AFAD-5CB0-07B5-2B60562203EE}"/>
              </a:ext>
            </a:extLst>
          </p:cNvPr>
          <p:cNvSpPr>
            <a:spLocks noGrp="1"/>
          </p:cNvSpPr>
          <p:nvPr>
            <p:ph type="title"/>
          </p:nvPr>
        </p:nvSpPr>
        <p:spPr>
          <a:xfrm>
            <a:off x="1710150" y="1066689"/>
            <a:ext cx="8771700" cy="641513"/>
          </a:xfrm>
        </p:spPr>
        <p:txBody>
          <a:bodyPr>
            <a:normAutofit fontScale="90000"/>
          </a:bodyPr>
          <a:lstStyle/>
          <a:p>
            <a:r>
              <a:rPr lang="en-US" dirty="0"/>
              <a:t>Introduction and Company Background</a:t>
            </a:r>
          </a:p>
        </p:txBody>
      </p:sp>
      <p:sp>
        <p:nvSpPr>
          <p:cNvPr id="3" name="Content Placeholder 2">
            <a:extLst>
              <a:ext uri="{FF2B5EF4-FFF2-40B4-BE49-F238E27FC236}">
                <a16:creationId xmlns:a16="http://schemas.microsoft.com/office/drawing/2014/main" id="{81073805-BF69-5E1F-949F-ADFFC211E8BA}"/>
              </a:ext>
            </a:extLst>
          </p:cNvPr>
          <p:cNvSpPr>
            <a:spLocks noGrp="1"/>
          </p:cNvSpPr>
          <p:nvPr>
            <p:ph idx="1"/>
          </p:nvPr>
        </p:nvSpPr>
        <p:spPr>
          <a:xfrm>
            <a:off x="619403" y="2042738"/>
            <a:ext cx="10953194" cy="7450667"/>
          </a:xfrm>
        </p:spPr>
        <p:txBody>
          <a:bodyPr>
            <a:noAutofit/>
          </a:bodyPr>
          <a:lstStyle/>
          <a:p>
            <a:r>
              <a:rPr lang="en-US" sz="2000" dirty="0"/>
              <a:t>The Flight Food  was initiated in 1919,when boxed launches costing three  British  shillings were offered on a Handley-Page flight from London to Paris. Also in 1929,the French aviation company, Air Union redesigned its aircraft cabins to include dining tables.</a:t>
            </a:r>
          </a:p>
          <a:p>
            <a:r>
              <a:rPr lang="en-US" sz="2000" dirty="0"/>
              <a:t>In </a:t>
            </a:r>
            <a:r>
              <a:rPr lang="en-US" sz="2000" dirty="0" err="1"/>
              <a:t>Addition,The</a:t>
            </a:r>
            <a:r>
              <a:rPr lang="en-US" sz="2000" dirty="0"/>
              <a:t> Flight Foods </a:t>
            </a:r>
            <a:r>
              <a:rPr lang="en-US" sz="2000" dirty="0" err="1"/>
              <a:t>Ltd.was</a:t>
            </a:r>
            <a:r>
              <a:rPr lang="en-US" sz="2000" dirty="0"/>
              <a:t> founded in 1986,based in Narita, Japan.</a:t>
            </a:r>
          </a:p>
          <a:p>
            <a:r>
              <a:rPr lang="en-US" sz="2000" dirty="0"/>
              <a:t>Flight Food Ltd operates within a high-</a:t>
            </a:r>
            <a:r>
              <a:rPr lang="en-US" sz="2000" dirty="0" err="1"/>
              <a:t>stake,time</a:t>
            </a:r>
            <a:r>
              <a:rPr lang="en-US" sz="2000" dirty="0"/>
              <a:t>-sensitive </a:t>
            </a:r>
            <a:r>
              <a:rPr lang="en-US" sz="2000" dirty="0" err="1"/>
              <a:t>airline.Specialises</a:t>
            </a:r>
            <a:r>
              <a:rPr lang="en-US" sz="2000" dirty="0"/>
              <a:t> in wholesale distribution of </a:t>
            </a:r>
            <a:r>
              <a:rPr lang="en-US" sz="2000" dirty="0" err="1"/>
              <a:t>fresh,cured</a:t>
            </a:r>
            <a:r>
              <a:rPr lang="en-US" sz="2000" dirty="0"/>
              <a:t> or frozen </a:t>
            </a:r>
            <a:r>
              <a:rPr lang="en-US" sz="2000" dirty="0" err="1"/>
              <a:t>fish,seafoods</a:t>
            </a:r>
            <a:r>
              <a:rPr lang="en-US" sz="2000" dirty="0"/>
              <a:t> and meats etc.</a:t>
            </a:r>
          </a:p>
          <a:p>
            <a:r>
              <a:rPr lang="en-US" sz="2000" dirty="0"/>
              <a:t>Based on Sky Chefs history flight catering</a:t>
            </a:r>
          </a:p>
        </p:txBody>
      </p:sp>
    </p:spTree>
    <p:extLst>
      <p:ext uri="{BB962C8B-B14F-4D97-AF65-F5344CB8AC3E}">
        <p14:creationId xmlns:p14="http://schemas.microsoft.com/office/powerpoint/2010/main" val="192062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0A386-D774-1251-4774-18971813B9A0}"/>
              </a:ext>
            </a:extLst>
          </p:cNvPr>
          <p:cNvSpPr>
            <a:spLocks noGrp="1"/>
          </p:cNvSpPr>
          <p:nvPr>
            <p:ph type="title"/>
          </p:nvPr>
        </p:nvSpPr>
        <p:spPr>
          <a:xfrm>
            <a:off x="577518" y="442220"/>
            <a:ext cx="10113294" cy="1345269"/>
          </a:xfrm>
        </p:spPr>
        <p:txBody>
          <a:bodyPr>
            <a:normAutofit/>
          </a:bodyPr>
          <a:lstStyle/>
          <a:p>
            <a:pPr algn="ctr"/>
            <a:r>
              <a:rPr lang="en-US" dirty="0"/>
              <a:t>Emotional Barriers by Resselle</a:t>
            </a:r>
          </a:p>
        </p:txBody>
      </p:sp>
      <p:sp>
        <p:nvSpPr>
          <p:cNvPr id="3" name="Content Placeholder 2">
            <a:extLst>
              <a:ext uri="{FF2B5EF4-FFF2-40B4-BE49-F238E27FC236}">
                <a16:creationId xmlns:a16="http://schemas.microsoft.com/office/drawing/2014/main" id="{EB830E7C-36B4-FE86-C070-903572B4B007}"/>
              </a:ext>
            </a:extLst>
          </p:cNvPr>
          <p:cNvSpPr>
            <a:spLocks noGrp="1"/>
          </p:cNvSpPr>
          <p:nvPr>
            <p:ph idx="1"/>
          </p:nvPr>
        </p:nvSpPr>
        <p:spPr>
          <a:xfrm>
            <a:off x="577517" y="2160103"/>
            <a:ext cx="10937150" cy="4452731"/>
          </a:xfrm>
        </p:spPr>
        <p:txBody>
          <a:bodyPr>
            <a:normAutofit fontScale="62500" lnSpcReduction="20000"/>
          </a:bodyPr>
          <a:lstStyle/>
          <a:p>
            <a:r>
              <a:rPr lang="en-US" sz="2900" b="1" dirty="0"/>
              <a:t>Emotional Barriers and Theory</a:t>
            </a:r>
          </a:p>
          <a:p>
            <a:r>
              <a:rPr lang="en-US" sz="2300" dirty="0"/>
              <a:t>Based on the case study, Gary’s emotional state is affecting his leadership and communication because he use of negative language and lack of hygiene that set a poor example and leading to decreased motivation and morale staff.</a:t>
            </a:r>
          </a:p>
          <a:p>
            <a:r>
              <a:rPr lang="en-GB" sz="2300" dirty="0"/>
              <a:t>Diverse workforce with cultural differences</a:t>
            </a:r>
          </a:p>
          <a:p>
            <a:r>
              <a:rPr lang="en-GB" sz="2300" dirty="0"/>
              <a:t>Wide age range among employees</a:t>
            </a:r>
          </a:p>
          <a:p>
            <a:r>
              <a:rPr lang="en-GB" sz="2300" dirty="0"/>
              <a:t>Insufficient food hygiene training</a:t>
            </a:r>
          </a:p>
          <a:p>
            <a:r>
              <a:rPr lang="en-GB" sz="2300" dirty="0"/>
              <a:t>Upgrade factory equipment</a:t>
            </a:r>
          </a:p>
          <a:p>
            <a:r>
              <a:rPr lang="en-GB" sz="2300" dirty="0"/>
              <a:t>Language barriers among staff</a:t>
            </a:r>
          </a:p>
          <a:p>
            <a:r>
              <a:rPr lang="en-GB" sz="2300" dirty="0"/>
              <a:t>The Theory: Food acts as a Regressive Comfort. When humans feel threatened or out of place, they crave familiar, warm, and soft textures (high-carb, high-fat) that trigger dopamine and serotonin.</a:t>
            </a:r>
          </a:p>
          <a:p>
            <a:endParaRPr lang="en-US" sz="2400" dirty="0"/>
          </a:p>
        </p:txBody>
      </p:sp>
    </p:spTree>
    <p:extLst>
      <p:ext uri="{BB962C8B-B14F-4D97-AF65-F5344CB8AC3E}">
        <p14:creationId xmlns:p14="http://schemas.microsoft.com/office/powerpoint/2010/main" val="435586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BD67A-ED6B-5485-57EB-4DCD617504D2}"/>
              </a:ext>
            </a:extLst>
          </p:cNvPr>
          <p:cNvSpPr>
            <a:spLocks noGrp="1"/>
          </p:cNvSpPr>
          <p:nvPr>
            <p:ph type="title"/>
          </p:nvPr>
        </p:nvSpPr>
        <p:spPr>
          <a:xfrm>
            <a:off x="1710714" y="442220"/>
            <a:ext cx="8770571" cy="1345269"/>
          </a:xfrm>
        </p:spPr>
        <p:txBody>
          <a:bodyPr/>
          <a:lstStyle/>
          <a:p>
            <a:pPr algn="ctr"/>
            <a:r>
              <a:rPr lang="en-US" dirty="0"/>
              <a:t>Solutions/Recommendation</a:t>
            </a:r>
          </a:p>
        </p:txBody>
      </p:sp>
      <p:sp>
        <p:nvSpPr>
          <p:cNvPr id="3" name="Content Placeholder 2">
            <a:extLst>
              <a:ext uri="{FF2B5EF4-FFF2-40B4-BE49-F238E27FC236}">
                <a16:creationId xmlns:a16="http://schemas.microsoft.com/office/drawing/2014/main" id="{404153FF-45D5-8802-5488-931DC33F12A1}"/>
              </a:ext>
            </a:extLst>
          </p:cNvPr>
          <p:cNvSpPr>
            <a:spLocks noGrp="1"/>
          </p:cNvSpPr>
          <p:nvPr>
            <p:ph idx="1"/>
          </p:nvPr>
        </p:nvSpPr>
        <p:spPr>
          <a:xfrm>
            <a:off x="1025912" y="2266545"/>
            <a:ext cx="10230957" cy="4149235"/>
          </a:xfrm>
        </p:spPr>
        <p:txBody>
          <a:bodyPr>
            <a:normAutofit fontScale="92500" lnSpcReduction="20000"/>
          </a:bodyPr>
          <a:lstStyle/>
          <a:p>
            <a:r>
              <a:rPr lang="en-US" dirty="0"/>
              <a:t>The emotional challenges identified ranging from passenger anxiety to sensory frustration Flight Food Ltd should implement solutions that focus on psychological comfort, sensory enhancement, and perceived control.</a:t>
            </a:r>
          </a:p>
          <a:p>
            <a:r>
              <a:rPr lang="en-US" dirty="0"/>
              <a:t>Communication issues are central to the quality challenges faced by Flight Foods Ltd. Addressing these barriers the company can enhance food safety, boosting  the customer needs or satisfaction and ultimately regain its competitive edge in the market.</a:t>
            </a:r>
          </a:p>
          <a:p>
            <a:r>
              <a:rPr lang="en-US" dirty="0"/>
              <a:t>Encourage positive communication and regular feedback session will prevent mis-communication barriers.</a:t>
            </a:r>
          </a:p>
          <a:p>
            <a:endParaRPr lang="en-US" dirty="0"/>
          </a:p>
          <a:p>
            <a:r>
              <a:rPr lang="en-US" dirty="0"/>
              <a:t>By Berlo Model</a:t>
            </a:r>
          </a:p>
          <a:p>
            <a:endParaRPr lang="en-US" dirty="0"/>
          </a:p>
        </p:txBody>
      </p:sp>
    </p:spTree>
    <p:extLst>
      <p:ext uri="{BB962C8B-B14F-4D97-AF65-F5344CB8AC3E}">
        <p14:creationId xmlns:p14="http://schemas.microsoft.com/office/powerpoint/2010/main" val="2514475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9D26E-E002-F6F8-AD55-EA7DBE749356}"/>
              </a:ext>
            </a:extLst>
          </p:cNvPr>
          <p:cNvSpPr>
            <a:spLocks noGrp="1"/>
          </p:cNvSpPr>
          <p:nvPr>
            <p:ph type="title"/>
          </p:nvPr>
        </p:nvSpPr>
        <p:spPr>
          <a:xfrm>
            <a:off x="984136" y="453373"/>
            <a:ext cx="10223728" cy="1214302"/>
          </a:xfrm>
        </p:spPr>
        <p:txBody>
          <a:bodyPr>
            <a:normAutofit/>
          </a:bodyPr>
          <a:lstStyle/>
          <a:p>
            <a:pPr algn="ctr"/>
            <a:r>
              <a:rPr lang="en-GB" dirty="0"/>
              <a:t>Environmental </a:t>
            </a:r>
            <a:r>
              <a:rPr lang="en-US" dirty="0"/>
              <a:t>Barriers by Resselle</a:t>
            </a:r>
          </a:p>
        </p:txBody>
      </p:sp>
      <p:sp>
        <p:nvSpPr>
          <p:cNvPr id="3" name="Content Placeholder 2">
            <a:extLst>
              <a:ext uri="{FF2B5EF4-FFF2-40B4-BE49-F238E27FC236}">
                <a16:creationId xmlns:a16="http://schemas.microsoft.com/office/drawing/2014/main" id="{6592A7B7-78EF-1F56-6BB2-FC404C306FF0}"/>
              </a:ext>
            </a:extLst>
          </p:cNvPr>
          <p:cNvSpPr>
            <a:spLocks noGrp="1"/>
          </p:cNvSpPr>
          <p:nvPr>
            <p:ph idx="1"/>
          </p:nvPr>
        </p:nvSpPr>
        <p:spPr>
          <a:xfrm>
            <a:off x="564776" y="1559859"/>
            <a:ext cx="11153091" cy="5298141"/>
          </a:xfrm>
        </p:spPr>
        <p:txBody>
          <a:bodyPr>
            <a:normAutofit fontScale="92500"/>
          </a:bodyPr>
          <a:lstStyle/>
          <a:p>
            <a:r>
              <a:rPr lang="en-GB" sz="2400" b="1" dirty="0"/>
              <a:t>  Environmental Noise barriers and Theory</a:t>
            </a:r>
          </a:p>
          <a:p>
            <a:r>
              <a:rPr lang="en-GB" dirty="0"/>
              <a:t>The Shannon and Weaver Communication Model, highlights how noise disrupts the flow of information, leading to misunderstandings and errors in food preparation processes.</a:t>
            </a:r>
          </a:p>
          <a:p>
            <a:r>
              <a:rPr lang="en-GB" dirty="0"/>
              <a:t>Flight Foods Ltd is a medium-sized company that specializes in manufacturing ready meals for airlines. The company is currently facing significant challenges, losing market share attributed to poor food quality and an increase in customer complaints. This presentation aims to analyse the communication barriers within the company and propose effective solutions to enhance operational effectiveness and customer satisfaction.</a:t>
            </a:r>
          </a:p>
          <a:p>
            <a:r>
              <a:rPr lang="en-GB" dirty="0"/>
              <a:t>The Theory was the resources are kept in use for as long as </a:t>
            </a:r>
            <a:r>
              <a:rPr lang="en-GB" dirty="0" err="1"/>
              <a:t>possible.For</a:t>
            </a:r>
            <a:r>
              <a:rPr lang="en-GB" dirty="0"/>
              <a:t> airline catering this means moving from single use plastics to materials that can be composed or infinitely recycled.</a:t>
            </a:r>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792878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2F11A-D393-BAA0-5DB6-32DBDB5CF8BD}"/>
              </a:ext>
            </a:extLst>
          </p:cNvPr>
          <p:cNvSpPr>
            <a:spLocks noGrp="1"/>
          </p:cNvSpPr>
          <p:nvPr>
            <p:ph type="title"/>
          </p:nvPr>
        </p:nvSpPr>
        <p:spPr/>
        <p:txBody>
          <a:bodyPr/>
          <a:lstStyle/>
          <a:p>
            <a:r>
              <a:rPr lang="en-US" dirty="0"/>
              <a:t>Solutions and Recommendation</a:t>
            </a:r>
          </a:p>
        </p:txBody>
      </p:sp>
      <p:sp>
        <p:nvSpPr>
          <p:cNvPr id="3" name="Content Placeholder 2">
            <a:extLst>
              <a:ext uri="{FF2B5EF4-FFF2-40B4-BE49-F238E27FC236}">
                <a16:creationId xmlns:a16="http://schemas.microsoft.com/office/drawing/2014/main" id="{D3BF65F3-4941-524A-AE51-CB3B9602D8BA}"/>
              </a:ext>
            </a:extLst>
          </p:cNvPr>
          <p:cNvSpPr>
            <a:spLocks noGrp="1"/>
          </p:cNvSpPr>
          <p:nvPr>
            <p:ph idx="1"/>
          </p:nvPr>
        </p:nvSpPr>
        <p:spPr>
          <a:xfrm>
            <a:off x="936702" y="2312276"/>
            <a:ext cx="10370635" cy="3651504"/>
          </a:xfrm>
        </p:spPr>
        <p:txBody>
          <a:bodyPr>
            <a:normAutofit/>
          </a:bodyPr>
          <a:lstStyle/>
          <a:p>
            <a:r>
              <a:rPr lang="en-US" dirty="0"/>
              <a:t>Based on the case study at Flight Food Ltd </a:t>
            </a:r>
          </a:p>
          <a:p>
            <a:r>
              <a:rPr lang="en-US" dirty="0"/>
              <a:t>Management issues with Gary.</a:t>
            </a:r>
          </a:p>
          <a:p>
            <a:r>
              <a:rPr lang="en-US" dirty="0"/>
              <a:t>And the Implement sounds subduing solutions.</a:t>
            </a:r>
          </a:p>
          <a:p>
            <a:r>
              <a:rPr lang="en-US" dirty="0"/>
              <a:t>Solutions Theoretical eco-efficiency suggests that for long-haul flight, lightweight compostables are often better for the environment than heavy reusables because the fuel savings </a:t>
            </a:r>
            <a:r>
              <a:rPr lang="en-US" dirty="0" err="1"/>
              <a:t>outweights</a:t>
            </a:r>
            <a:r>
              <a:rPr lang="en-US" dirty="0"/>
              <a:t> the waste impact.</a:t>
            </a:r>
          </a:p>
          <a:p>
            <a:r>
              <a:rPr lang="en-GB" dirty="0"/>
              <a:t>By;  Shannon and Weaver Communication Model</a:t>
            </a:r>
            <a:endParaRPr lang="en-US" dirty="0"/>
          </a:p>
          <a:p>
            <a:endParaRPr lang="en-US" dirty="0"/>
          </a:p>
        </p:txBody>
      </p:sp>
    </p:spTree>
    <p:extLst>
      <p:ext uri="{BB962C8B-B14F-4D97-AF65-F5344CB8AC3E}">
        <p14:creationId xmlns:p14="http://schemas.microsoft.com/office/powerpoint/2010/main" val="2170141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E5A20-ABFF-6B85-BF6E-5BB71B1638C2}"/>
              </a:ext>
            </a:extLst>
          </p:cNvPr>
          <p:cNvSpPr>
            <a:spLocks noGrp="1"/>
          </p:cNvSpPr>
          <p:nvPr>
            <p:ph type="title"/>
          </p:nvPr>
        </p:nvSpPr>
        <p:spPr>
          <a:xfrm>
            <a:off x="367990" y="442220"/>
            <a:ext cx="11296186" cy="1345269"/>
          </a:xfrm>
        </p:spPr>
        <p:txBody>
          <a:bodyPr>
            <a:normAutofit fontScale="90000"/>
          </a:bodyPr>
          <a:lstStyle/>
          <a:p>
            <a:pPr algn="ctr"/>
            <a:br>
              <a:rPr lang="en-US" dirty="0"/>
            </a:br>
            <a:r>
              <a:rPr lang="en-US" dirty="0"/>
              <a:t>Barriers Language/Communication and Theory</a:t>
            </a:r>
            <a:br>
              <a:rPr lang="en-US" dirty="0"/>
            </a:br>
            <a:r>
              <a:rPr lang="en-US" dirty="0"/>
              <a:t>by Allin</a:t>
            </a:r>
          </a:p>
        </p:txBody>
      </p:sp>
      <p:sp>
        <p:nvSpPr>
          <p:cNvPr id="3" name="Content Placeholder 2">
            <a:extLst>
              <a:ext uri="{FF2B5EF4-FFF2-40B4-BE49-F238E27FC236}">
                <a16:creationId xmlns:a16="http://schemas.microsoft.com/office/drawing/2014/main" id="{F4266E6A-DA1B-BCE3-CC7E-47C383A74620}"/>
              </a:ext>
            </a:extLst>
          </p:cNvPr>
          <p:cNvSpPr>
            <a:spLocks noGrp="1"/>
          </p:cNvSpPr>
          <p:nvPr>
            <p:ph idx="1"/>
          </p:nvPr>
        </p:nvSpPr>
        <p:spPr>
          <a:xfrm>
            <a:off x="970156" y="2324746"/>
            <a:ext cx="10303727" cy="3639034"/>
          </a:xfrm>
        </p:spPr>
        <p:txBody>
          <a:bodyPr>
            <a:normAutofit/>
          </a:bodyPr>
          <a:lstStyle/>
          <a:p>
            <a:r>
              <a:rPr lang="en-US" dirty="0"/>
              <a:t>Communication and Language barriers are common especially in diverse workplace but they’re very manageable with the right strategies. The key is to reduce friction and increase clarity and build mutual understanding over time start with simplifying how you communicate.</a:t>
            </a:r>
          </a:p>
          <a:p>
            <a:r>
              <a:rPr lang="en-US" dirty="0"/>
              <a:t>Gary may not understand messages clearly</a:t>
            </a:r>
          </a:p>
          <a:p>
            <a:r>
              <a:rPr lang="en-US" dirty="0"/>
              <a:t>People may speak too fast and messages may not be clear. Different way of thinking and the accent can confuse.</a:t>
            </a:r>
          </a:p>
          <a:p>
            <a:r>
              <a:rPr lang="en-US" dirty="0"/>
              <a:t>No feedback or question</a:t>
            </a:r>
          </a:p>
        </p:txBody>
      </p:sp>
    </p:spTree>
    <p:extLst>
      <p:ext uri="{BB962C8B-B14F-4D97-AF65-F5344CB8AC3E}">
        <p14:creationId xmlns:p14="http://schemas.microsoft.com/office/powerpoint/2010/main" val="3613319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0CD1-A7A7-B0E8-A7A0-2BB85E72ECE5}"/>
              </a:ext>
            </a:extLst>
          </p:cNvPr>
          <p:cNvSpPr>
            <a:spLocks noGrp="1"/>
          </p:cNvSpPr>
          <p:nvPr>
            <p:ph type="title"/>
          </p:nvPr>
        </p:nvSpPr>
        <p:spPr>
          <a:xfrm>
            <a:off x="796444" y="670560"/>
            <a:ext cx="9481771" cy="2123440"/>
          </a:xfrm>
        </p:spPr>
        <p:txBody>
          <a:bodyPr>
            <a:normAutofit/>
          </a:bodyPr>
          <a:lstStyle/>
          <a:p>
            <a:r>
              <a:rPr lang="en-US" dirty="0"/>
              <a:t>       Solution /Recommendation</a:t>
            </a:r>
            <a:br>
              <a:rPr lang="en-US" dirty="0"/>
            </a:br>
            <a:endParaRPr lang="en-US" dirty="0"/>
          </a:p>
        </p:txBody>
      </p:sp>
      <p:sp>
        <p:nvSpPr>
          <p:cNvPr id="3" name="Content Placeholder 2">
            <a:extLst>
              <a:ext uri="{FF2B5EF4-FFF2-40B4-BE49-F238E27FC236}">
                <a16:creationId xmlns:a16="http://schemas.microsoft.com/office/drawing/2014/main" id="{0E98C11A-266C-CB52-21E8-30753250A8DC}"/>
              </a:ext>
            </a:extLst>
          </p:cNvPr>
          <p:cNvSpPr>
            <a:spLocks noGrp="1"/>
          </p:cNvSpPr>
          <p:nvPr>
            <p:ph idx="1"/>
          </p:nvPr>
        </p:nvSpPr>
        <p:spPr>
          <a:xfrm>
            <a:off x="1014761" y="2794000"/>
            <a:ext cx="9676050" cy="3651504"/>
          </a:xfrm>
        </p:spPr>
        <p:txBody>
          <a:bodyPr/>
          <a:lstStyle/>
          <a:p>
            <a:r>
              <a:rPr lang="en-US" dirty="0"/>
              <a:t>Cultural differences among the workforce at flight foods ltd lead to varying hygiene standards and work practice. This causes misunderstandings of food safety rules, affecting overall food quality and compliance with regulations.</a:t>
            </a:r>
          </a:p>
          <a:p>
            <a:r>
              <a:rPr lang="en-US" dirty="0"/>
              <a:t>Employ bilingual supervisors to help others and incorporate visual aids.</a:t>
            </a:r>
          </a:p>
        </p:txBody>
      </p:sp>
    </p:spTree>
    <p:extLst>
      <p:ext uri="{BB962C8B-B14F-4D97-AF65-F5344CB8AC3E}">
        <p14:creationId xmlns:p14="http://schemas.microsoft.com/office/powerpoint/2010/main" val="1489362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7C421-ABB7-EAC4-12D2-F5684CD8C904}"/>
              </a:ext>
            </a:extLst>
          </p:cNvPr>
          <p:cNvSpPr>
            <a:spLocks noGrp="1"/>
          </p:cNvSpPr>
          <p:nvPr>
            <p:ph type="title"/>
          </p:nvPr>
        </p:nvSpPr>
        <p:spPr>
          <a:xfrm>
            <a:off x="301083" y="604780"/>
            <a:ext cx="11630722" cy="1345269"/>
          </a:xfrm>
        </p:spPr>
        <p:txBody>
          <a:bodyPr>
            <a:normAutofit fontScale="90000"/>
          </a:bodyPr>
          <a:lstStyle/>
          <a:p>
            <a:pPr algn="ctr"/>
            <a:r>
              <a:rPr lang="en-US" dirty="0"/>
              <a:t>Barriers - Age &amp; Generational Differences &amp;Theory</a:t>
            </a:r>
            <a:br>
              <a:rPr lang="en-US" dirty="0"/>
            </a:br>
            <a:r>
              <a:rPr lang="en-US" dirty="0"/>
              <a:t>by Laurentiu</a:t>
            </a:r>
          </a:p>
        </p:txBody>
      </p:sp>
      <p:sp>
        <p:nvSpPr>
          <p:cNvPr id="3" name="Content Placeholder 2">
            <a:extLst>
              <a:ext uri="{FF2B5EF4-FFF2-40B4-BE49-F238E27FC236}">
                <a16:creationId xmlns:a16="http://schemas.microsoft.com/office/drawing/2014/main" id="{59933752-5B8E-B726-21C6-32BA0D99D241}"/>
              </a:ext>
            </a:extLst>
          </p:cNvPr>
          <p:cNvSpPr>
            <a:spLocks noGrp="1"/>
          </p:cNvSpPr>
          <p:nvPr>
            <p:ph idx="1"/>
          </p:nvPr>
        </p:nvSpPr>
        <p:spPr>
          <a:xfrm>
            <a:off x="853440" y="2644674"/>
            <a:ext cx="9837372" cy="4851676"/>
          </a:xfrm>
        </p:spPr>
        <p:txBody>
          <a:bodyPr>
            <a:normAutofit fontScale="25000" lnSpcReduction="20000"/>
          </a:bodyPr>
          <a:lstStyle/>
          <a:p>
            <a:r>
              <a:rPr lang="en-GB" sz="6400" dirty="0"/>
              <a:t>■ The Issue:</a:t>
            </a:r>
          </a:p>
          <a:p>
            <a:r>
              <a:rPr lang="en-GB" sz="6400" dirty="0"/>
              <a:t> The workforce spans from 16 to 60 years old. Gary observes that older workers "seem to understand," while younger workers "do something else" despite his instructions. Theoretical Application: Schramm’s Model (Field of Experience) </a:t>
            </a:r>
          </a:p>
          <a:p>
            <a:r>
              <a:rPr lang="en-GB" sz="6400" dirty="0"/>
              <a:t>■ Theoretical Application: Schramm’s Model:</a:t>
            </a:r>
          </a:p>
          <a:p>
            <a:r>
              <a:rPr lang="en-GB" sz="6400" dirty="0"/>
              <a:t>• Field of Experience: Schramm argues that for a message to be understood, the "Fields of Experience" of the sender and receiver must overlap.</a:t>
            </a:r>
          </a:p>
          <a:p>
            <a:r>
              <a:rPr lang="en-GB" sz="6400" dirty="0"/>
              <a:t>• The Conflict: Gary (an older manager) relies on a "</a:t>
            </a:r>
            <a:r>
              <a:rPr lang="en-GB" sz="6400" dirty="0" err="1"/>
              <a:t>commandand</a:t>
            </a:r>
            <a:r>
              <a:rPr lang="en-GB" sz="6400" dirty="0"/>
              <a:t>-control" style of communication. Older workers share this professional "field" and comply. Younger workers (Gen Z/Alpha) often prioritize "the why" behind a task and may find Gary’s aggressive shouting style demotivating rather than instructive.</a:t>
            </a:r>
          </a:p>
          <a:p>
            <a:endParaRPr lang="en-US" dirty="0"/>
          </a:p>
        </p:txBody>
      </p:sp>
    </p:spTree>
    <p:extLst>
      <p:ext uri="{BB962C8B-B14F-4D97-AF65-F5344CB8AC3E}">
        <p14:creationId xmlns:p14="http://schemas.microsoft.com/office/powerpoint/2010/main" val="1843220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FB98C-B9CF-3022-ABCD-A364E3FAF4B5}"/>
              </a:ext>
            </a:extLst>
          </p:cNvPr>
          <p:cNvSpPr>
            <a:spLocks noGrp="1"/>
          </p:cNvSpPr>
          <p:nvPr>
            <p:ph type="title"/>
          </p:nvPr>
        </p:nvSpPr>
        <p:spPr>
          <a:xfrm>
            <a:off x="1427479" y="401580"/>
            <a:ext cx="8770571" cy="1345269"/>
          </a:xfrm>
        </p:spPr>
        <p:txBody>
          <a:bodyPr/>
          <a:lstStyle/>
          <a:p>
            <a:pPr algn="ctr"/>
            <a:r>
              <a:rPr lang="en-US" dirty="0"/>
              <a:t>The Solution &amp; recommendation</a:t>
            </a:r>
          </a:p>
        </p:txBody>
      </p:sp>
      <p:sp>
        <p:nvSpPr>
          <p:cNvPr id="3" name="Content Placeholder 2">
            <a:extLst>
              <a:ext uri="{FF2B5EF4-FFF2-40B4-BE49-F238E27FC236}">
                <a16:creationId xmlns:a16="http://schemas.microsoft.com/office/drawing/2014/main" id="{6DBCB398-9CB9-A23F-0AFB-77C34F633017}"/>
              </a:ext>
            </a:extLst>
          </p:cNvPr>
          <p:cNvSpPr>
            <a:spLocks noGrp="1"/>
          </p:cNvSpPr>
          <p:nvPr>
            <p:ph idx="1"/>
          </p:nvPr>
        </p:nvSpPr>
        <p:spPr>
          <a:xfrm>
            <a:off x="934718" y="2576436"/>
            <a:ext cx="9756091" cy="3651504"/>
          </a:xfrm>
        </p:spPr>
        <p:txBody>
          <a:bodyPr/>
          <a:lstStyle/>
          <a:p>
            <a:r>
              <a:rPr lang="en-GB" dirty="0"/>
              <a:t>■ How to Overcome: </a:t>
            </a:r>
          </a:p>
          <a:p>
            <a:r>
              <a:rPr lang="en-GB" dirty="0"/>
              <a:t>• Reverse Mentoring: Pair younger tech-savvy or energetic workers with older "hygiene-compliant" veterans to share perspectives. </a:t>
            </a:r>
          </a:p>
          <a:p>
            <a:r>
              <a:rPr lang="en-GB" dirty="0"/>
              <a:t>• Feedback Loops: Instead of shouting at them, Gary should use Schramm’s circular communication— asking the younger staff to repeat the instruction back to him to ensure the "signal" was received correctly.</a:t>
            </a:r>
          </a:p>
          <a:p>
            <a:endParaRPr lang="en-US" dirty="0"/>
          </a:p>
        </p:txBody>
      </p:sp>
    </p:spTree>
    <p:extLst>
      <p:ext uri="{BB962C8B-B14F-4D97-AF65-F5344CB8AC3E}">
        <p14:creationId xmlns:p14="http://schemas.microsoft.com/office/powerpoint/2010/main" val="2906570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47020-C992-0F9E-159A-4EB543C53BAE}"/>
              </a:ext>
            </a:extLst>
          </p:cNvPr>
          <p:cNvSpPr>
            <a:spLocks noGrp="1"/>
          </p:cNvSpPr>
          <p:nvPr>
            <p:ph type="title"/>
          </p:nvPr>
        </p:nvSpPr>
        <p:spPr>
          <a:xfrm>
            <a:off x="178420" y="0"/>
            <a:ext cx="11820292" cy="2536723"/>
          </a:xfrm>
        </p:spPr>
        <p:txBody>
          <a:bodyPr>
            <a:normAutofit fontScale="90000"/>
          </a:bodyPr>
          <a:lstStyle/>
          <a:p>
            <a:pPr algn="ctr"/>
            <a:br>
              <a:rPr lang="en-GB" dirty="0"/>
            </a:br>
            <a:r>
              <a:rPr lang="en-GB" dirty="0"/>
              <a:t>Barriers – Cultural Standards &amp; Practices &amp; Theory</a:t>
            </a:r>
            <a:br>
              <a:rPr lang="en-GB" dirty="0"/>
            </a:br>
            <a:r>
              <a:rPr lang="en-GB" dirty="0"/>
              <a:t>by Laurentiu Sebastian</a:t>
            </a:r>
            <a:br>
              <a:rPr lang="en-GB" dirty="0"/>
            </a:br>
            <a:endParaRPr lang="en-US" dirty="0"/>
          </a:p>
        </p:txBody>
      </p:sp>
      <p:sp>
        <p:nvSpPr>
          <p:cNvPr id="3" name="Content Placeholder 2">
            <a:extLst>
              <a:ext uri="{FF2B5EF4-FFF2-40B4-BE49-F238E27FC236}">
                <a16:creationId xmlns:a16="http://schemas.microsoft.com/office/drawing/2014/main" id="{9D866F78-E428-7CAF-42E4-23C80414E3D9}"/>
              </a:ext>
            </a:extLst>
          </p:cNvPr>
          <p:cNvSpPr>
            <a:spLocks noGrp="1"/>
          </p:cNvSpPr>
          <p:nvPr>
            <p:ph idx="1"/>
          </p:nvPr>
        </p:nvSpPr>
        <p:spPr>
          <a:xfrm>
            <a:off x="955040" y="2495526"/>
            <a:ext cx="9857691" cy="3651504"/>
          </a:xfrm>
        </p:spPr>
        <p:txBody>
          <a:bodyPr>
            <a:normAutofit fontScale="32500" lnSpcReduction="20000"/>
          </a:bodyPr>
          <a:lstStyle/>
          <a:p>
            <a:r>
              <a:rPr lang="en-GB" sz="3800" dirty="0"/>
              <a:t>■ The Issue:</a:t>
            </a:r>
          </a:p>
          <a:p>
            <a:r>
              <a:rPr lang="en-GB" sz="3800" dirty="0"/>
              <a:t>The staff consists of 5 distinct cultural groups. Issues like "meat found in vegetarian meals" suggest a fundamental disconnect in what "vegetarian" or "hygiene" means across different backgrounds. Theoretical Application: Berlo’s SMCR Model </a:t>
            </a:r>
          </a:p>
          <a:p>
            <a:r>
              <a:rPr lang="en-GB" sz="4000" dirty="0"/>
              <a:t>■ Theoretical Application: Berlo’s SMCR Model:</a:t>
            </a:r>
            <a:endParaRPr lang="en-GB" sz="3800" dirty="0"/>
          </a:p>
          <a:p>
            <a:r>
              <a:rPr lang="en-GB" sz="3800" dirty="0"/>
              <a:t>• The "C" (Culture) and "S" (Social System): Berlo emphasizes that the culture of the receiver dictates how they decode a message. </a:t>
            </a:r>
          </a:p>
          <a:p>
            <a:r>
              <a:rPr lang="en-GB" sz="3800" dirty="0"/>
              <a:t>• The Conflict: Gary assumes that "Food Hygiene" is common sense. However, hygiene standards are culturally learned. If the staff’s home cultures have different practices for food preparation, they will apply those unless the "Source" (Gary) effectively overwrites them with new "Codes.”</a:t>
            </a:r>
          </a:p>
          <a:p>
            <a:endParaRPr lang="en-US" dirty="0"/>
          </a:p>
        </p:txBody>
      </p:sp>
    </p:spTree>
    <p:extLst>
      <p:ext uri="{BB962C8B-B14F-4D97-AF65-F5344CB8AC3E}">
        <p14:creationId xmlns:p14="http://schemas.microsoft.com/office/powerpoint/2010/main" val="3590036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72A48-ACB5-8EE2-A1E3-493358037AFC}"/>
              </a:ext>
            </a:extLst>
          </p:cNvPr>
          <p:cNvSpPr>
            <a:spLocks noGrp="1"/>
          </p:cNvSpPr>
          <p:nvPr>
            <p:ph type="title"/>
          </p:nvPr>
        </p:nvSpPr>
        <p:spPr>
          <a:xfrm>
            <a:off x="1412239" y="503180"/>
            <a:ext cx="8770571" cy="1345269"/>
          </a:xfrm>
        </p:spPr>
        <p:txBody>
          <a:bodyPr/>
          <a:lstStyle/>
          <a:p>
            <a:pPr algn="ctr"/>
            <a:r>
              <a:rPr lang="en-US" dirty="0"/>
              <a:t>Solution &amp; recommendation</a:t>
            </a:r>
          </a:p>
        </p:txBody>
      </p:sp>
      <p:sp>
        <p:nvSpPr>
          <p:cNvPr id="3" name="Content Placeholder 2">
            <a:extLst>
              <a:ext uri="{FF2B5EF4-FFF2-40B4-BE49-F238E27FC236}">
                <a16:creationId xmlns:a16="http://schemas.microsoft.com/office/drawing/2014/main" id="{04E78C5E-0516-3C23-3848-F7B1DAE67CA7}"/>
              </a:ext>
            </a:extLst>
          </p:cNvPr>
          <p:cNvSpPr>
            <a:spLocks noGrp="1"/>
          </p:cNvSpPr>
          <p:nvPr>
            <p:ph idx="1"/>
          </p:nvPr>
        </p:nvSpPr>
        <p:spPr>
          <a:xfrm>
            <a:off x="904238" y="2444356"/>
            <a:ext cx="9786571" cy="3651504"/>
          </a:xfrm>
        </p:spPr>
        <p:txBody>
          <a:bodyPr>
            <a:normAutofit/>
          </a:bodyPr>
          <a:lstStyle/>
          <a:p>
            <a:r>
              <a:rPr lang="en-GB" dirty="0"/>
              <a:t>■ How to Overcome: </a:t>
            </a:r>
          </a:p>
          <a:p>
            <a:r>
              <a:rPr lang="en-GB" dirty="0"/>
              <a:t>• Visual Standardization: Since English is a second language for most, remove the text-heavy signs. Use universal pictograms (cross-cultural symbols) to denote "Vegetarian Only" or "Raw Meat Only" zones. </a:t>
            </a:r>
          </a:p>
          <a:p>
            <a:r>
              <a:rPr lang="en-GB" dirty="0"/>
              <a:t>• Cultural Sensitivity Training: Gary needs to understand that his "East End" London style may be perceived as offensive or confusing in other cultures, leading to a total shutdown of the communication channel.</a:t>
            </a:r>
          </a:p>
          <a:p>
            <a:endParaRPr lang="en-US" dirty="0"/>
          </a:p>
        </p:txBody>
      </p:sp>
    </p:spTree>
    <p:extLst>
      <p:ext uri="{BB962C8B-B14F-4D97-AF65-F5344CB8AC3E}">
        <p14:creationId xmlns:p14="http://schemas.microsoft.com/office/powerpoint/2010/main" val="988913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9B007-0350-EEF7-C64C-66DB757839F8}"/>
              </a:ext>
            </a:extLst>
          </p:cNvPr>
          <p:cNvSpPr>
            <a:spLocks noGrp="1"/>
          </p:cNvSpPr>
          <p:nvPr>
            <p:ph type="title"/>
          </p:nvPr>
        </p:nvSpPr>
        <p:spPr>
          <a:xfrm>
            <a:off x="1215484" y="442220"/>
            <a:ext cx="9475328" cy="1345269"/>
          </a:xfrm>
        </p:spPr>
        <p:txBody>
          <a:bodyPr>
            <a:normAutofit fontScale="90000"/>
          </a:bodyPr>
          <a:lstStyle/>
          <a:p>
            <a:pPr algn="ctr"/>
            <a:r>
              <a:rPr lang="en-US" dirty="0"/>
              <a:t>Languages Theory</a:t>
            </a:r>
            <a:br>
              <a:rPr lang="en-US" dirty="0"/>
            </a:br>
            <a:r>
              <a:rPr lang="en-US" dirty="0"/>
              <a:t>by Ana Maria</a:t>
            </a:r>
          </a:p>
        </p:txBody>
      </p:sp>
      <p:sp>
        <p:nvSpPr>
          <p:cNvPr id="3" name="Content Placeholder 2">
            <a:extLst>
              <a:ext uri="{FF2B5EF4-FFF2-40B4-BE49-F238E27FC236}">
                <a16:creationId xmlns:a16="http://schemas.microsoft.com/office/drawing/2014/main" id="{480A93D4-C634-B5F1-6233-1CDB2A0B8F7C}"/>
              </a:ext>
            </a:extLst>
          </p:cNvPr>
          <p:cNvSpPr>
            <a:spLocks noGrp="1"/>
          </p:cNvSpPr>
          <p:nvPr>
            <p:ph idx="1"/>
          </p:nvPr>
        </p:nvSpPr>
        <p:spPr>
          <a:xfrm>
            <a:off x="747132" y="2312276"/>
            <a:ext cx="9943679" cy="3651504"/>
          </a:xfrm>
        </p:spPr>
        <p:txBody>
          <a:bodyPr>
            <a:normAutofit/>
          </a:bodyPr>
          <a:lstStyle/>
          <a:p>
            <a:r>
              <a:rPr lang="en-US" dirty="0"/>
              <a:t>The Language barrier usually manifest in three high stakes areas such as;</a:t>
            </a:r>
          </a:p>
          <a:p>
            <a:r>
              <a:rPr lang="en-US" dirty="0"/>
              <a:t>Food Safety</a:t>
            </a:r>
          </a:p>
          <a:p>
            <a:r>
              <a:rPr lang="en-US" dirty="0"/>
              <a:t>Operational Precision</a:t>
            </a:r>
          </a:p>
          <a:p>
            <a:r>
              <a:rPr lang="en-US" dirty="0"/>
              <a:t>Safety Training</a:t>
            </a:r>
          </a:p>
          <a:p>
            <a:r>
              <a:rPr lang="en-US" dirty="0"/>
              <a:t>Theory Language application shatters the </a:t>
            </a:r>
            <a:r>
              <a:rPr lang="en-US" dirty="0" err="1"/>
              <a:t>SMM.If</a:t>
            </a:r>
            <a:r>
              <a:rPr lang="en-US" dirty="0"/>
              <a:t> the catering team and the cabin crew don’t share a mental model of the service flow the passenger experience fails.</a:t>
            </a:r>
          </a:p>
        </p:txBody>
      </p:sp>
    </p:spTree>
    <p:extLst>
      <p:ext uri="{BB962C8B-B14F-4D97-AF65-F5344CB8AC3E}">
        <p14:creationId xmlns:p14="http://schemas.microsoft.com/office/powerpoint/2010/main" val="2928427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D98A6-A72F-430D-6F40-7DD8F69AB060}"/>
              </a:ext>
            </a:extLst>
          </p:cNvPr>
          <p:cNvSpPr>
            <a:spLocks noGrp="1"/>
          </p:cNvSpPr>
          <p:nvPr>
            <p:ph type="title"/>
          </p:nvPr>
        </p:nvSpPr>
        <p:spPr>
          <a:xfrm>
            <a:off x="1710714" y="576035"/>
            <a:ext cx="8770571" cy="1345269"/>
          </a:xfrm>
        </p:spPr>
        <p:txBody>
          <a:bodyPr/>
          <a:lstStyle/>
          <a:p>
            <a:pPr algn="ctr"/>
            <a:r>
              <a:rPr lang="en-US" dirty="0"/>
              <a:t>Solutions/Recommendation</a:t>
            </a:r>
          </a:p>
        </p:txBody>
      </p:sp>
      <p:sp>
        <p:nvSpPr>
          <p:cNvPr id="3" name="Content Placeholder 2">
            <a:extLst>
              <a:ext uri="{FF2B5EF4-FFF2-40B4-BE49-F238E27FC236}">
                <a16:creationId xmlns:a16="http://schemas.microsoft.com/office/drawing/2014/main" id="{5825B03B-82CC-59DF-75A9-DFACC9E4CCC2}"/>
              </a:ext>
            </a:extLst>
          </p:cNvPr>
          <p:cNvSpPr>
            <a:spLocks noGrp="1"/>
          </p:cNvSpPr>
          <p:nvPr>
            <p:ph idx="1"/>
          </p:nvPr>
        </p:nvSpPr>
        <p:spPr>
          <a:xfrm>
            <a:off x="1081668" y="2764276"/>
            <a:ext cx="9609143" cy="3651504"/>
          </a:xfrm>
        </p:spPr>
        <p:txBody>
          <a:bodyPr/>
          <a:lstStyle/>
          <a:p>
            <a:r>
              <a:rPr lang="en-US" dirty="0"/>
              <a:t>Based on the case study the solution must move beyond simple </a:t>
            </a:r>
            <a:r>
              <a:rPr lang="en-US" dirty="0" err="1"/>
              <a:t>translation.It</a:t>
            </a:r>
            <a:r>
              <a:rPr lang="en-US" dirty="0"/>
              <a:t> requires a systematic integration of visual management simplified technical language and structural cultural support.</a:t>
            </a:r>
          </a:p>
        </p:txBody>
      </p:sp>
    </p:spTree>
    <p:extLst>
      <p:ext uri="{BB962C8B-B14F-4D97-AF65-F5344CB8AC3E}">
        <p14:creationId xmlns:p14="http://schemas.microsoft.com/office/powerpoint/2010/main" val="1535250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D697F-206D-FCB0-EC7D-576960456C05}"/>
              </a:ext>
            </a:extLst>
          </p:cNvPr>
          <p:cNvSpPr>
            <a:spLocks noGrp="1"/>
          </p:cNvSpPr>
          <p:nvPr>
            <p:ph type="title"/>
          </p:nvPr>
        </p:nvSpPr>
        <p:spPr>
          <a:xfrm>
            <a:off x="1567861" y="559683"/>
            <a:ext cx="8770571" cy="1345269"/>
          </a:xfrm>
        </p:spPr>
        <p:txBody>
          <a:bodyPr/>
          <a:lstStyle/>
          <a:p>
            <a:pPr algn="ctr"/>
            <a:r>
              <a:rPr lang="en-US" dirty="0"/>
              <a:t>Strategic Summary for Management</a:t>
            </a:r>
          </a:p>
        </p:txBody>
      </p:sp>
      <p:sp>
        <p:nvSpPr>
          <p:cNvPr id="3" name="Content Placeholder 2">
            <a:extLst>
              <a:ext uri="{FF2B5EF4-FFF2-40B4-BE49-F238E27FC236}">
                <a16:creationId xmlns:a16="http://schemas.microsoft.com/office/drawing/2014/main" id="{46886D20-2EF1-C994-B4EB-1A9F996453F5}"/>
              </a:ext>
            </a:extLst>
          </p:cNvPr>
          <p:cNvSpPr>
            <a:spLocks noGrp="1"/>
          </p:cNvSpPr>
          <p:nvPr>
            <p:ph idx="1"/>
          </p:nvPr>
        </p:nvSpPr>
        <p:spPr>
          <a:xfrm>
            <a:off x="1215483" y="2646813"/>
            <a:ext cx="9475328" cy="3651504"/>
          </a:xfrm>
        </p:spPr>
        <p:txBody>
          <a:bodyPr/>
          <a:lstStyle/>
          <a:p>
            <a:r>
              <a:rPr lang="en-US" dirty="0"/>
              <a:t>Based on this year 2026 industry insights.</a:t>
            </a:r>
          </a:p>
          <a:p>
            <a:r>
              <a:rPr lang="en-US" dirty="0"/>
              <a:t>The strategic summary key market drivers operational focus areas and growth opportunities for Flight Food Ltd.</a:t>
            </a:r>
          </a:p>
          <a:p>
            <a:r>
              <a:rPr lang="en-US" dirty="0"/>
              <a:t>Market Growth; predicted to $27.6 billion by 2030</a:t>
            </a:r>
          </a:p>
          <a:p>
            <a:endParaRPr lang="en-US" dirty="0"/>
          </a:p>
        </p:txBody>
      </p:sp>
    </p:spTree>
    <p:extLst>
      <p:ext uri="{BB962C8B-B14F-4D97-AF65-F5344CB8AC3E}">
        <p14:creationId xmlns:p14="http://schemas.microsoft.com/office/powerpoint/2010/main" val="3808153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A5D4D-4E36-2577-2CFD-A64CF8DEFACC}"/>
              </a:ext>
            </a:extLst>
          </p:cNvPr>
          <p:cNvSpPr>
            <a:spLocks noGrp="1"/>
          </p:cNvSpPr>
          <p:nvPr>
            <p:ph type="title"/>
          </p:nvPr>
        </p:nvSpPr>
        <p:spPr>
          <a:xfrm>
            <a:off x="1710714" y="464522"/>
            <a:ext cx="8770571" cy="1345269"/>
          </a:xfrm>
        </p:spPr>
        <p:txBody>
          <a:bodyPr/>
          <a:lstStyle/>
          <a:p>
            <a:pPr algn="ctr"/>
            <a:r>
              <a:rPr lang="en-US" dirty="0"/>
              <a:t>Conclusion</a:t>
            </a:r>
          </a:p>
        </p:txBody>
      </p:sp>
      <p:sp>
        <p:nvSpPr>
          <p:cNvPr id="3" name="Content Placeholder 2">
            <a:extLst>
              <a:ext uri="{FF2B5EF4-FFF2-40B4-BE49-F238E27FC236}">
                <a16:creationId xmlns:a16="http://schemas.microsoft.com/office/drawing/2014/main" id="{1740C93A-5DFE-A5DC-AC9F-B54E71C9112A}"/>
              </a:ext>
            </a:extLst>
          </p:cNvPr>
          <p:cNvSpPr>
            <a:spLocks noGrp="1"/>
          </p:cNvSpPr>
          <p:nvPr>
            <p:ph idx="1"/>
          </p:nvPr>
        </p:nvSpPr>
        <p:spPr>
          <a:xfrm>
            <a:off x="866274" y="2213811"/>
            <a:ext cx="10732168" cy="4427620"/>
          </a:xfrm>
        </p:spPr>
        <p:txBody>
          <a:bodyPr>
            <a:normAutofit fontScale="92500" lnSpcReduction="20000"/>
          </a:bodyPr>
          <a:lstStyle/>
          <a:p>
            <a:r>
              <a:rPr lang="en-GB" sz="2000" dirty="0"/>
              <a:t>The failure at Flight Foods isn't just about "bad workers"; it's a failure to adapt communication to a diverse workforce. By acknowledging that a 16-yearold from one culture perceives a "shouted order" differently than a 60-year-old from another, Gary can move from being a "screamer" to a "leader.”</a:t>
            </a:r>
          </a:p>
          <a:p>
            <a:r>
              <a:rPr lang="en-GB" sz="2000" dirty="0"/>
              <a:t>To sump up</a:t>
            </a:r>
          </a:p>
          <a:p>
            <a:r>
              <a:rPr lang="en-GB" sz="2000" dirty="0"/>
              <a:t>For Flight Food Ltd to thrive in 2026 and beyond, it must embrace the "Swiss Cheese Model" of safety while simultaneously becoming a master of "Sensory Science." The winner in the aviation catering market will not be the company with the lowest price per tray, but the one that best manages the complex intersection of human language, environmental impact, and passenger emotion.</a:t>
            </a:r>
          </a:p>
          <a:p>
            <a:endParaRPr lang="en-GB" dirty="0"/>
          </a:p>
          <a:p>
            <a:endParaRPr lang="en-US" dirty="0"/>
          </a:p>
        </p:txBody>
      </p:sp>
    </p:spTree>
    <p:extLst>
      <p:ext uri="{BB962C8B-B14F-4D97-AF65-F5344CB8AC3E}">
        <p14:creationId xmlns:p14="http://schemas.microsoft.com/office/powerpoint/2010/main" val="7046814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A5919-EFF2-67A7-D5F9-FB321EECDE1C}"/>
              </a:ext>
            </a:extLst>
          </p:cNvPr>
          <p:cNvSpPr>
            <a:spLocks noGrp="1"/>
          </p:cNvSpPr>
          <p:nvPr>
            <p:ph type="title"/>
          </p:nvPr>
        </p:nvSpPr>
        <p:spPr>
          <a:xfrm>
            <a:off x="1382752" y="565563"/>
            <a:ext cx="8770571" cy="1345269"/>
          </a:xfrm>
        </p:spPr>
        <p:txBody>
          <a:bodyPr/>
          <a:lstStyle/>
          <a:p>
            <a:pPr algn="ctr"/>
            <a:r>
              <a:rPr lang="en-US" dirty="0"/>
              <a:t>   References</a:t>
            </a:r>
          </a:p>
        </p:txBody>
      </p:sp>
      <p:sp>
        <p:nvSpPr>
          <p:cNvPr id="3" name="Content Placeholder 2">
            <a:extLst>
              <a:ext uri="{FF2B5EF4-FFF2-40B4-BE49-F238E27FC236}">
                <a16:creationId xmlns:a16="http://schemas.microsoft.com/office/drawing/2014/main" id="{ABEC322D-C718-44EC-2C74-9F8D331BB4A8}"/>
              </a:ext>
            </a:extLst>
          </p:cNvPr>
          <p:cNvSpPr>
            <a:spLocks noGrp="1"/>
          </p:cNvSpPr>
          <p:nvPr>
            <p:ph idx="1"/>
          </p:nvPr>
        </p:nvSpPr>
        <p:spPr>
          <a:xfrm>
            <a:off x="1382752" y="2312276"/>
            <a:ext cx="9308060" cy="3651504"/>
          </a:xfrm>
        </p:spPr>
        <p:txBody>
          <a:bodyPr>
            <a:normAutofit lnSpcReduction="10000"/>
          </a:bodyPr>
          <a:lstStyle/>
          <a:p>
            <a:r>
              <a:rPr lang="en-US" dirty="0"/>
              <a:t>* Berlo, D. K. (1960). The Process of Communication.</a:t>
            </a:r>
          </a:p>
          <a:p>
            <a:pPr marL="285750" indent="-285750">
              <a:buFont typeface="Arial" panose="020B0604020202020204" pitchFamily="34" charset="0"/>
              <a:buChar char="•"/>
            </a:pPr>
            <a:r>
              <a:rPr lang="en-US" dirty="0"/>
              <a:t>​Schramm, W. (1954). The Process and Effects of Mass Communication.</a:t>
            </a:r>
          </a:p>
          <a:p>
            <a:pPr marL="285750" indent="-285750">
              <a:buFont typeface="Arial" panose="020B0604020202020204" pitchFamily="34" charset="0"/>
              <a:buChar char="•"/>
            </a:pPr>
            <a:r>
              <a:rPr lang="en-US" dirty="0"/>
              <a:t>Shannon, C.E. and Weaver, W. (1949) The mathematical theory of communication. Urbana, IL: University of Illinois Press.</a:t>
            </a:r>
          </a:p>
          <a:p>
            <a:pPr marL="285750" indent="-285750">
              <a:buFont typeface="Arial" panose="020B0604020202020204" pitchFamily="34" charset="0"/>
              <a:buChar char="•"/>
            </a:pPr>
            <a:r>
              <a:rPr lang="en-US" dirty="0"/>
              <a:t>Based on Case Study</a:t>
            </a:r>
          </a:p>
          <a:p>
            <a:pPr marL="285750" indent="-285750">
              <a:buFont typeface="Arial" panose="020B0604020202020204" pitchFamily="34" charset="0"/>
              <a:buChar char="•"/>
            </a:pPr>
            <a:r>
              <a:rPr lang="en-US" dirty="0"/>
              <a:t>https://</a:t>
            </a:r>
            <a:r>
              <a:rPr lang="en-US" dirty="0" err="1"/>
              <a:t>prezi.com</a:t>
            </a:r>
            <a:r>
              <a:rPr lang="en-US" dirty="0"/>
              <a:t>/p/z8nl6dmgj9my/communication-problems-at-flight-foods-ltd</a:t>
            </a:r>
          </a:p>
          <a:p>
            <a:pPr marL="285750" indent="-28575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3876001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text with brown letters&#10;&#10;AI-generated content may be incorrect.">
            <a:extLst>
              <a:ext uri="{FF2B5EF4-FFF2-40B4-BE49-F238E27FC236}">
                <a16:creationId xmlns:a16="http://schemas.microsoft.com/office/drawing/2014/main" id="{EA627DF3-8C91-CD8C-722E-A86541243F8C}"/>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t="22482" b="21268"/>
          <a:stretch>
            <a:fillRect/>
          </a:stretch>
        </p:blipFill>
        <p:spPr>
          <a:xfrm>
            <a:off x="-25995086" y="-18418629"/>
            <a:ext cx="65053029" cy="252766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72969964"/>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otalTime>13006</TotalTime>
  <Words>1504</Words>
  <Application>Microsoft Macintosh PowerPoint</Application>
  <PresentationFormat>Widescreen</PresentationFormat>
  <Paragraphs>104</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Meiryo</vt:lpstr>
      <vt:lpstr>Aptos</vt:lpstr>
      <vt:lpstr>Aptos Display</vt:lpstr>
      <vt:lpstr>Arial</vt:lpstr>
      <vt:lpstr>Corbel</vt:lpstr>
      <vt:lpstr>SketchLinesVTI</vt:lpstr>
      <vt:lpstr>Communication Problems at Flight Foods Ltd</vt:lpstr>
      <vt:lpstr>Presentation Group 3</vt:lpstr>
      <vt:lpstr>OVERVIEW</vt:lpstr>
      <vt:lpstr>Introduction and Company Background</vt:lpstr>
      <vt:lpstr>Emotional Barriers by Resselle</vt:lpstr>
      <vt:lpstr>Solutions/Recommendation</vt:lpstr>
      <vt:lpstr>Environmental Barriers by Resselle</vt:lpstr>
      <vt:lpstr>Solutions and Recommendation</vt:lpstr>
      <vt:lpstr> Barriers Language/Communication and Theory by Allin</vt:lpstr>
      <vt:lpstr>       Solution /Recommendation </vt:lpstr>
      <vt:lpstr>Barriers - Age &amp; Generational Differences &amp;Theory by Laurentiu</vt:lpstr>
      <vt:lpstr>The Solution &amp; recommendation</vt:lpstr>
      <vt:lpstr> Barriers – Cultural Standards &amp; Practices &amp; Theory by Laurentiu Sebastian </vt:lpstr>
      <vt:lpstr>Solution &amp; recommendation</vt:lpstr>
      <vt:lpstr>Languages Theory by Ana Maria</vt:lpstr>
      <vt:lpstr>Solutions/Recommendation</vt:lpstr>
      <vt:lpstr>Strategic Summary for Management</vt:lpstr>
      <vt:lpstr>Conclusion</vt:lpstr>
      <vt:lpstr>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Resselle Calulot Flores (2514957)</dc:creator>
  <cp:lastModifiedBy>Resselle Calulot Flores (2514957)</cp:lastModifiedBy>
  <cp:revision>1</cp:revision>
  <dcterms:created xsi:type="dcterms:W3CDTF">2026-03-28T16:28:06Z</dcterms:created>
  <dcterms:modified xsi:type="dcterms:W3CDTF">2026-04-19T15:14:41Z</dcterms:modified>
</cp:coreProperties>
</file>