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05"/>
  </p:normalViewPr>
  <p:slideViewPr>
    <p:cSldViewPr snapToGrid="0">
      <p:cViewPr varScale="1">
        <p:scale>
          <a:sx n="81" d="100"/>
          <a:sy n="81" d="100"/>
        </p:scale>
        <p:origin x="192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7A26A3-B5D3-48DB-9C39-0AD5131BCBC3}" type="doc">
      <dgm:prSet loTypeId="urn:microsoft.com/office/officeart/2005/8/layout/process2" loCatId="process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en-US"/>
        </a:p>
      </dgm:t>
    </dgm:pt>
    <dgm:pt modelId="{C4BBA6B2-F641-490E-A8D6-3337EA3C270F}">
      <dgm:prSet custT="1"/>
      <dgm:spPr/>
      <dgm:t>
        <a:bodyPr/>
        <a:lstStyle/>
        <a:p>
          <a:r>
            <a:rPr lang="en-US" sz="1400" dirty="0">
              <a:solidFill>
                <a:schemeClr val="tx1"/>
              </a:solidFill>
            </a:rPr>
            <a:t>In order to manage the knowledge, first it must be acquired, according to Roberts, 2015</a:t>
          </a:r>
          <a:endParaRPr lang="en-US" sz="1000" dirty="0"/>
        </a:p>
      </dgm:t>
    </dgm:pt>
    <dgm:pt modelId="{38729E4A-10E3-43B6-8539-9036FA8B170A}" type="parTrans" cxnId="{16ABFD76-6565-4E6C-A297-6D602ADAE6DE}">
      <dgm:prSet/>
      <dgm:spPr/>
      <dgm:t>
        <a:bodyPr/>
        <a:lstStyle/>
        <a:p>
          <a:endParaRPr lang="en-US"/>
        </a:p>
      </dgm:t>
    </dgm:pt>
    <dgm:pt modelId="{DCCAD36E-F37A-4299-A35B-23DB647359AF}" type="sibTrans" cxnId="{16ABFD76-6565-4E6C-A297-6D602ADAE6DE}">
      <dgm:prSet/>
      <dgm:spPr/>
      <dgm:t>
        <a:bodyPr/>
        <a:lstStyle/>
        <a:p>
          <a:endParaRPr lang="en-US"/>
        </a:p>
      </dgm:t>
    </dgm:pt>
    <dgm:pt modelId="{D45351D6-DF9B-4E89-A0F9-1FE2CD9D9F52}">
      <dgm:prSet custT="1"/>
      <dgm:spPr/>
      <dgm:t>
        <a:bodyPr/>
        <a:lstStyle/>
        <a:p>
          <a:r>
            <a:rPr lang="en-US" sz="1400" dirty="0" err="1">
              <a:solidFill>
                <a:schemeClr val="tx1"/>
              </a:solidFill>
            </a:rPr>
            <a:t>Ackoff</a:t>
          </a:r>
          <a:r>
            <a:rPr lang="en-US" sz="1400" dirty="0">
              <a:solidFill>
                <a:schemeClr val="tx1"/>
              </a:solidFill>
            </a:rPr>
            <a:t> (1999) and his theory From Data to Wisdom is the root tool for </a:t>
          </a:r>
          <a:r>
            <a:rPr lang="en-US" sz="1400" b="1" dirty="0">
              <a:solidFill>
                <a:schemeClr val="tx1"/>
              </a:solidFill>
            </a:rPr>
            <a:t>Knowledge Management</a:t>
          </a:r>
          <a:r>
            <a:rPr lang="en-US" sz="1400" dirty="0">
              <a:solidFill>
                <a:schemeClr val="tx1"/>
              </a:solidFill>
            </a:rPr>
            <a:t> used by organizations </a:t>
          </a:r>
        </a:p>
      </dgm:t>
    </dgm:pt>
    <dgm:pt modelId="{E151EA40-4FC5-4E43-9715-DEEA79A963E0}" type="parTrans" cxnId="{3DA58077-B3A2-4EB4-866B-7BA91B0FA3A7}">
      <dgm:prSet/>
      <dgm:spPr/>
      <dgm:t>
        <a:bodyPr/>
        <a:lstStyle/>
        <a:p>
          <a:endParaRPr lang="en-US"/>
        </a:p>
      </dgm:t>
    </dgm:pt>
    <dgm:pt modelId="{49DE2C6C-704D-41E8-8088-47DE7E647DF3}" type="sibTrans" cxnId="{3DA58077-B3A2-4EB4-866B-7BA91B0FA3A7}">
      <dgm:prSet/>
      <dgm:spPr/>
      <dgm:t>
        <a:bodyPr/>
        <a:lstStyle/>
        <a:p>
          <a:endParaRPr lang="en-US"/>
        </a:p>
      </dgm:t>
    </dgm:pt>
    <dgm:pt modelId="{9E252369-EFBF-4B41-820C-99F54FFB4D6E}">
      <dgm:prSet custT="1"/>
      <dgm:spPr/>
      <dgm:t>
        <a:bodyPr/>
        <a:lstStyle/>
        <a:p>
          <a:r>
            <a:rPr lang="en-US" sz="1400" dirty="0">
              <a:solidFill>
                <a:schemeClr val="tx1"/>
              </a:solidFill>
            </a:rPr>
            <a:t>Filtration, reduction, and transformation provide the foundation of the DIKW hierarchy</a:t>
          </a:r>
        </a:p>
      </dgm:t>
    </dgm:pt>
    <dgm:pt modelId="{43B65A41-88A4-45A9-9FD5-7CB04D589883}" type="parTrans" cxnId="{FF1ADCBA-17B2-4902-ADBB-4323197D601E}">
      <dgm:prSet/>
      <dgm:spPr/>
      <dgm:t>
        <a:bodyPr/>
        <a:lstStyle/>
        <a:p>
          <a:endParaRPr lang="en-US"/>
        </a:p>
      </dgm:t>
    </dgm:pt>
    <dgm:pt modelId="{E074CB95-DA4D-45C6-A4EF-8E8518EAFF3C}" type="sibTrans" cxnId="{FF1ADCBA-17B2-4902-ADBB-4323197D601E}">
      <dgm:prSet/>
      <dgm:spPr/>
      <dgm:t>
        <a:bodyPr/>
        <a:lstStyle/>
        <a:p>
          <a:endParaRPr lang="en-US"/>
        </a:p>
      </dgm:t>
    </dgm:pt>
    <dgm:pt modelId="{5C565383-A970-4EAE-ADA5-2A020FB02CE2}">
      <dgm:prSet custT="1"/>
      <dgm:spPr/>
      <dgm:t>
        <a:bodyPr/>
        <a:lstStyle/>
        <a:p>
          <a:r>
            <a:rPr lang="en-US" sz="1400" dirty="0">
              <a:solidFill>
                <a:schemeClr val="tx1"/>
              </a:solidFill>
            </a:rPr>
            <a:t>In addition to being hierarchical, the plan is pyramidal because facts are abundant, but wisdom is scarce</a:t>
          </a:r>
        </a:p>
      </dgm:t>
    </dgm:pt>
    <dgm:pt modelId="{141793CC-0F4C-4AB4-AC04-5F0FB13B53F7}" type="parTrans" cxnId="{712A92BC-7A38-4683-8592-5ACCE3ADE8DF}">
      <dgm:prSet/>
      <dgm:spPr/>
      <dgm:t>
        <a:bodyPr/>
        <a:lstStyle/>
        <a:p>
          <a:endParaRPr lang="en-US"/>
        </a:p>
      </dgm:t>
    </dgm:pt>
    <dgm:pt modelId="{7D3EC071-782D-40EC-8580-657DD037EA2B}" type="sibTrans" cxnId="{712A92BC-7A38-4683-8592-5ACCE3ADE8DF}">
      <dgm:prSet/>
      <dgm:spPr/>
      <dgm:t>
        <a:bodyPr/>
        <a:lstStyle/>
        <a:p>
          <a:endParaRPr lang="en-US"/>
        </a:p>
      </dgm:t>
    </dgm:pt>
    <dgm:pt modelId="{C845B6B3-556C-4FBA-8B9F-4638914FB65C}">
      <dgm:prSet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Knowledge Management System </a:t>
          </a:r>
          <a:r>
            <a:rPr lang="en-US" sz="1400" b="0" dirty="0">
              <a:solidFill>
                <a:schemeClr val="tx1"/>
              </a:solidFill>
            </a:rPr>
            <a:t>is a virtual tool designed to assist general business operations Basically, they are databases used to advance workflow, teamwork, and comprehension</a:t>
          </a:r>
        </a:p>
      </dgm:t>
    </dgm:pt>
    <dgm:pt modelId="{6EDF9302-4172-4A29-9402-88665466EB1B}" type="parTrans" cxnId="{D8647C15-8F7C-49F7-BBE1-969929D9F467}">
      <dgm:prSet/>
      <dgm:spPr/>
      <dgm:t>
        <a:bodyPr/>
        <a:lstStyle/>
        <a:p>
          <a:endParaRPr lang="en-US"/>
        </a:p>
      </dgm:t>
    </dgm:pt>
    <dgm:pt modelId="{A7D0B207-3C27-4092-8FE4-BF1741487FCF}" type="sibTrans" cxnId="{D8647C15-8F7C-49F7-BBE1-969929D9F467}">
      <dgm:prSet/>
      <dgm:spPr/>
      <dgm:t>
        <a:bodyPr/>
        <a:lstStyle/>
        <a:p>
          <a:endParaRPr lang="en-US"/>
        </a:p>
      </dgm:t>
    </dgm:pt>
    <dgm:pt modelId="{8A6C5302-D823-DA48-90D3-FFAE50E83721}">
      <dgm:prSet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Knowledge </a:t>
          </a:r>
          <a:r>
            <a:rPr lang="en-US" sz="1400" dirty="0">
              <a:solidFill>
                <a:schemeClr val="tx1"/>
              </a:solidFill>
            </a:rPr>
            <a:t>is the theoretical or practical acquired ability via </a:t>
          </a:r>
          <a:r>
            <a:rPr lang="en-GB" sz="1400" dirty="0">
              <a:solidFill>
                <a:schemeClr val="tx1"/>
              </a:solidFill>
            </a:rPr>
            <a:t>either training or expertise</a:t>
          </a:r>
          <a:r>
            <a:rPr lang="en-US" sz="1400" dirty="0">
              <a:solidFill>
                <a:schemeClr val="tx1"/>
              </a:solidFill>
            </a:rPr>
            <a:t> </a:t>
          </a:r>
        </a:p>
      </dgm:t>
    </dgm:pt>
    <dgm:pt modelId="{D61D1D11-8CE8-D741-984E-BDC1887C0209}" type="parTrans" cxnId="{27B8F392-0B75-9645-A12D-F412357E0B3D}">
      <dgm:prSet/>
      <dgm:spPr/>
      <dgm:t>
        <a:bodyPr/>
        <a:lstStyle/>
        <a:p>
          <a:endParaRPr lang="en-GB"/>
        </a:p>
      </dgm:t>
    </dgm:pt>
    <dgm:pt modelId="{92876EA0-561B-854F-A7CB-7856860E5487}" type="sibTrans" cxnId="{27B8F392-0B75-9645-A12D-F412357E0B3D}">
      <dgm:prSet/>
      <dgm:spPr/>
      <dgm:t>
        <a:bodyPr/>
        <a:lstStyle/>
        <a:p>
          <a:endParaRPr lang="en-GB"/>
        </a:p>
      </dgm:t>
    </dgm:pt>
    <dgm:pt modelId="{DE3962DB-354C-8F4C-A290-B15FB2EFDCDD}" type="pres">
      <dgm:prSet presAssocID="{0A7A26A3-B5D3-48DB-9C39-0AD5131BCBC3}" presName="linearFlow" presStyleCnt="0">
        <dgm:presLayoutVars>
          <dgm:resizeHandles val="exact"/>
        </dgm:presLayoutVars>
      </dgm:prSet>
      <dgm:spPr/>
    </dgm:pt>
    <dgm:pt modelId="{CF246F3E-A7D3-DF44-98C5-292DB68D0DEA}" type="pres">
      <dgm:prSet presAssocID="{8A6C5302-D823-DA48-90D3-FFAE50E83721}" presName="node" presStyleLbl="node1" presStyleIdx="0" presStyleCnt="6" custScaleX="190943">
        <dgm:presLayoutVars>
          <dgm:bulletEnabled val="1"/>
        </dgm:presLayoutVars>
      </dgm:prSet>
      <dgm:spPr/>
    </dgm:pt>
    <dgm:pt modelId="{4A20BD3C-B28E-F549-846C-C6998382572F}" type="pres">
      <dgm:prSet presAssocID="{92876EA0-561B-854F-A7CB-7856860E5487}" presName="sibTrans" presStyleLbl="sibTrans2D1" presStyleIdx="0" presStyleCnt="5"/>
      <dgm:spPr/>
    </dgm:pt>
    <dgm:pt modelId="{ACEB2821-C9D7-7C42-A9EE-E6A4B26E329C}" type="pres">
      <dgm:prSet presAssocID="{92876EA0-561B-854F-A7CB-7856860E5487}" presName="connectorText" presStyleLbl="sibTrans2D1" presStyleIdx="0" presStyleCnt="5"/>
      <dgm:spPr/>
    </dgm:pt>
    <dgm:pt modelId="{3519B91C-2082-5F46-9A68-0669BCE455F5}" type="pres">
      <dgm:prSet presAssocID="{C4BBA6B2-F641-490E-A8D6-3337EA3C270F}" presName="node" presStyleLbl="node1" presStyleIdx="1" presStyleCnt="6" custScaleX="190943">
        <dgm:presLayoutVars>
          <dgm:bulletEnabled val="1"/>
        </dgm:presLayoutVars>
      </dgm:prSet>
      <dgm:spPr/>
    </dgm:pt>
    <dgm:pt modelId="{AEB11C44-A371-4E4B-A6F3-51DE9AF7EBEF}" type="pres">
      <dgm:prSet presAssocID="{DCCAD36E-F37A-4299-A35B-23DB647359AF}" presName="sibTrans" presStyleLbl="sibTrans2D1" presStyleIdx="1" presStyleCnt="5"/>
      <dgm:spPr/>
    </dgm:pt>
    <dgm:pt modelId="{3406A971-C055-FA4E-8ABB-0C7352A619A4}" type="pres">
      <dgm:prSet presAssocID="{DCCAD36E-F37A-4299-A35B-23DB647359AF}" presName="connectorText" presStyleLbl="sibTrans2D1" presStyleIdx="1" presStyleCnt="5"/>
      <dgm:spPr/>
    </dgm:pt>
    <dgm:pt modelId="{4EB768FD-00BC-5543-A7E1-B8E0EF322FFA}" type="pres">
      <dgm:prSet presAssocID="{D45351D6-DF9B-4E89-A0F9-1FE2CD9D9F52}" presName="node" presStyleLbl="node1" presStyleIdx="2" presStyleCnt="6" custScaleX="190943">
        <dgm:presLayoutVars>
          <dgm:bulletEnabled val="1"/>
        </dgm:presLayoutVars>
      </dgm:prSet>
      <dgm:spPr/>
    </dgm:pt>
    <dgm:pt modelId="{F18BAD56-A749-FB4D-AC3B-A2EBD56119E0}" type="pres">
      <dgm:prSet presAssocID="{49DE2C6C-704D-41E8-8088-47DE7E647DF3}" presName="sibTrans" presStyleLbl="sibTrans2D1" presStyleIdx="2" presStyleCnt="5"/>
      <dgm:spPr/>
    </dgm:pt>
    <dgm:pt modelId="{30360CE1-130D-654E-BC86-0D396DBC7844}" type="pres">
      <dgm:prSet presAssocID="{49DE2C6C-704D-41E8-8088-47DE7E647DF3}" presName="connectorText" presStyleLbl="sibTrans2D1" presStyleIdx="2" presStyleCnt="5"/>
      <dgm:spPr/>
    </dgm:pt>
    <dgm:pt modelId="{737D3014-B32A-C447-A102-86045D9188D9}" type="pres">
      <dgm:prSet presAssocID="{9E252369-EFBF-4B41-820C-99F54FFB4D6E}" presName="node" presStyleLbl="node1" presStyleIdx="3" presStyleCnt="6" custScaleX="190943">
        <dgm:presLayoutVars>
          <dgm:bulletEnabled val="1"/>
        </dgm:presLayoutVars>
      </dgm:prSet>
      <dgm:spPr/>
    </dgm:pt>
    <dgm:pt modelId="{5CE2D70A-F541-7F45-B82F-9EA7D014EB43}" type="pres">
      <dgm:prSet presAssocID="{E074CB95-DA4D-45C6-A4EF-8E8518EAFF3C}" presName="sibTrans" presStyleLbl="sibTrans2D1" presStyleIdx="3" presStyleCnt="5"/>
      <dgm:spPr/>
    </dgm:pt>
    <dgm:pt modelId="{5951F076-193A-6145-BF22-7807A170B447}" type="pres">
      <dgm:prSet presAssocID="{E074CB95-DA4D-45C6-A4EF-8E8518EAFF3C}" presName="connectorText" presStyleLbl="sibTrans2D1" presStyleIdx="3" presStyleCnt="5"/>
      <dgm:spPr/>
    </dgm:pt>
    <dgm:pt modelId="{76259816-BDE7-F047-AD9B-2592325CFEBD}" type="pres">
      <dgm:prSet presAssocID="{5C565383-A970-4EAE-ADA5-2A020FB02CE2}" presName="node" presStyleLbl="node1" presStyleIdx="4" presStyleCnt="6" custScaleX="190943">
        <dgm:presLayoutVars>
          <dgm:bulletEnabled val="1"/>
        </dgm:presLayoutVars>
      </dgm:prSet>
      <dgm:spPr/>
    </dgm:pt>
    <dgm:pt modelId="{8DEF5457-D8B3-6B45-8775-8357DD5E2E74}" type="pres">
      <dgm:prSet presAssocID="{7D3EC071-782D-40EC-8580-657DD037EA2B}" presName="sibTrans" presStyleLbl="sibTrans2D1" presStyleIdx="4" presStyleCnt="5"/>
      <dgm:spPr/>
    </dgm:pt>
    <dgm:pt modelId="{00AF2297-CD74-DA40-BFE6-C9EAD3221211}" type="pres">
      <dgm:prSet presAssocID="{7D3EC071-782D-40EC-8580-657DD037EA2B}" presName="connectorText" presStyleLbl="sibTrans2D1" presStyleIdx="4" presStyleCnt="5"/>
      <dgm:spPr/>
    </dgm:pt>
    <dgm:pt modelId="{16343F54-E8FC-A249-99A4-4690578C0726}" type="pres">
      <dgm:prSet presAssocID="{C845B6B3-556C-4FBA-8B9F-4638914FB65C}" presName="node" presStyleLbl="node1" presStyleIdx="5" presStyleCnt="6" custScaleX="190943">
        <dgm:presLayoutVars>
          <dgm:bulletEnabled val="1"/>
        </dgm:presLayoutVars>
      </dgm:prSet>
      <dgm:spPr/>
    </dgm:pt>
  </dgm:ptLst>
  <dgm:cxnLst>
    <dgm:cxn modelId="{1F18DC00-5676-6A47-A559-545E8F82B102}" type="presOf" srcId="{92876EA0-561B-854F-A7CB-7856860E5487}" destId="{4A20BD3C-B28E-F549-846C-C6998382572F}" srcOrd="0" destOrd="0" presId="urn:microsoft.com/office/officeart/2005/8/layout/process2"/>
    <dgm:cxn modelId="{0983F611-6603-A042-8C56-55A8CFB5FCE0}" type="presOf" srcId="{9E252369-EFBF-4B41-820C-99F54FFB4D6E}" destId="{737D3014-B32A-C447-A102-86045D9188D9}" srcOrd="0" destOrd="0" presId="urn:microsoft.com/office/officeart/2005/8/layout/process2"/>
    <dgm:cxn modelId="{D8647C15-8F7C-49F7-BBE1-969929D9F467}" srcId="{0A7A26A3-B5D3-48DB-9C39-0AD5131BCBC3}" destId="{C845B6B3-556C-4FBA-8B9F-4638914FB65C}" srcOrd="5" destOrd="0" parTransId="{6EDF9302-4172-4A29-9402-88665466EB1B}" sibTransId="{A7D0B207-3C27-4092-8FE4-BF1741487FCF}"/>
    <dgm:cxn modelId="{34489624-18A2-5047-BC97-50D27EF94525}" type="presOf" srcId="{C845B6B3-556C-4FBA-8B9F-4638914FB65C}" destId="{16343F54-E8FC-A249-99A4-4690578C0726}" srcOrd="0" destOrd="0" presId="urn:microsoft.com/office/officeart/2005/8/layout/process2"/>
    <dgm:cxn modelId="{0AADFE2A-BB05-7245-8A9E-D85F7015749D}" type="presOf" srcId="{C4BBA6B2-F641-490E-A8D6-3337EA3C270F}" destId="{3519B91C-2082-5F46-9A68-0669BCE455F5}" srcOrd="0" destOrd="0" presId="urn:microsoft.com/office/officeart/2005/8/layout/process2"/>
    <dgm:cxn modelId="{5344F631-3627-8E44-BF8F-C7734DFE40E0}" type="presOf" srcId="{7D3EC071-782D-40EC-8580-657DD037EA2B}" destId="{8DEF5457-D8B3-6B45-8775-8357DD5E2E74}" srcOrd="0" destOrd="0" presId="urn:microsoft.com/office/officeart/2005/8/layout/process2"/>
    <dgm:cxn modelId="{9F33EF40-4620-314B-8C96-11DF83248A08}" type="presOf" srcId="{0A7A26A3-B5D3-48DB-9C39-0AD5131BCBC3}" destId="{DE3962DB-354C-8F4C-A290-B15FB2EFDCDD}" srcOrd="0" destOrd="0" presId="urn:microsoft.com/office/officeart/2005/8/layout/process2"/>
    <dgm:cxn modelId="{D9943947-7D0C-9B4D-A325-F36FF9C82784}" type="presOf" srcId="{5C565383-A970-4EAE-ADA5-2A020FB02CE2}" destId="{76259816-BDE7-F047-AD9B-2592325CFEBD}" srcOrd="0" destOrd="0" presId="urn:microsoft.com/office/officeart/2005/8/layout/process2"/>
    <dgm:cxn modelId="{2EB2C16C-209A-5040-82E5-9D29E4FF0498}" type="presOf" srcId="{DCCAD36E-F37A-4299-A35B-23DB647359AF}" destId="{AEB11C44-A371-4E4B-A6F3-51DE9AF7EBEF}" srcOrd="0" destOrd="0" presId="urn:microsoft.com/office/officeart/2005/8/layout/process2"/>
    <dgm:cxn modelId="{16ABFD76-6565-4E6C-A297-6D602ADAE6DE}" srcId="{0A7A26A3-B5D3-48DB-9C39-0AD5131BCBC3}" destId="{C4BBA6B2-F641-490E-A8D6-3337EA3C270F}" srcOrd="1" destOrd="0" parTransId="{38729E4A-10E3-43B6-8539-9036FA8B170A}" sibTransId="{DCCAD36E-F37A-4299-A35B-23DB647359AF}"/>
    <dgm:cxn modelId="{3DA58077-B3A2-4EB4-866B-7BA91B0FA3A7}" srcId="{0A7A26A3-B5D3-48DB-9C39-0AD5131BCBC3}" destId="{D45351D6-DF9B-4E89-A0F9-1FE2CD9D9F52}" srcOrd="2" destOrd="0" parTransId="{E151EA40-4FC5-4E43-9715-DEEA79A963E0}" sibTransId="{49DE2C6C-704D-41E8-8088-47DE7E647DF3}"/>
    <dgm:cxn modelId="{FA568D90-4985-5F49-B08F-C3BCB339B959}" type="presOf" srcId="{D45351D6-DF9B-4E89-A0F9-1FE2CD9D9F52}" destId="{4EB768FD-00BC-5543-A7E1-B8E0EF322FFA}" srcOrd="0" destOrd="0" presId="urn:microsoft.com/office/officeart/2005/8/layout/process2"/>
    <dgm:cxn modelId="{27B8F392-0B75-9645-A12D-F412357E0B3D}" srcId="{0A7A26A3-B5D3-48DB-9C39-0AD5131BCBC3}" destId="{8A6C5302-D823-DA48-90D3-FFAE50E83721}" srcOrd="0" destOrd="0" parTransId="{D61D1D11-8CE8-D741-984E-BDC1887C0209}" sibTransId="{92876EA0-561B-854F-A7CB-7856860E5487}"/>
    <dgm:cxn modelId="{7AA1ED9F-95B1-7041-A331-D589F0142136}" type="presOf" srcId="{E074CB95-DA4D-45C6-A4EF-8E8518EAFF3C}" destId="{5951F076-193A-6145-BF22-7807A170B447}" srcOrd="1" destOrd="0" presId="urn:microsoft.com/office/officeart/2005/8/layout/process2"/>
    <dgm:cxn modelId="{1E665CB9-BDA6-E242-904C-E16F96234960}" type="presOf" srcId="{7D3EC071-782D-40EC-8580-657DD037EA2B}" destId="{00AF2297-CD74-DA40-BFE6-C9EAD3221211}" srcOrd="1" destOrd="0" presId="urn:microsoft.com/office/officeart/2005/8/layout/process2"/>
    <dgm:cxn modelId="{FF1ADCBA-17B2-4902-ADBB-4323197D601E}" srcId="{0A7A26A3-B5D3-48DB-9C39-0AD5131BCBC3}" destId="{9E252369-EFBF-4B41-820C-99F54FFB4D6E}" srcOrd="3" destOrd="0" parTransId="{43B65A41-88A4-45A9-9FD5-7CB04D589883}" sibTransId="{E074CB95-DA4D-45C6-A4EF-8E8518EAFF3C}"/>
    <dgm:cxn modelId="{94F53BBB-FBC0-9F44-B627-96468D8CF792}" type="presOf" srcId="{49DE2C6C-704D-41E8-8088-47DE7E647DF3}" destId="{F18BAD56-A749-FB4D-AC3B-A2EBD56119E0}" srcOrd="0" destOrd="0" presId="urn:microsoft.com/office/officeart/2005/8/layout/process2"/>
    <dgm:cxn modelId="{712A92BC-7A38-4683-8592-5ACCE3ADE8DF}" srcId="{0A7A26A3-B5D3-48DB-9C39-0AD5131BCBC3}" destId="{5C565383-A970-4EAE-ADA5-2A020FB02CE2}" srcOrd="4" destOrd="0" parTransId="{141793CC-0F4C-4AB4-AC04-5F0FB13B53F7}" sibTransId="{7D3EC071-782D-40EC-8580-657DD037EA2B}"/>
    <dgm:cxn modelId="{08491AD3-1788-0447-B40A-4F614D2DDACA}" type="presOf" srcId="{8A6C5302-D823-DA48-90D3-FFAE50E83721}" destId="{CF246F3E-A7D3-DF44-98C5-292DB68D0DEA}" srcOrd="0" destOrd="0" presId="urn:microsoft.com/office/officeart/2005/8/layout/process2"/>
    <dgm:cxn modelId="{FC3B43D4-D81F-224E-A3D1-8C4F426B65D2}" type="presOf" srcId="{E074CB95-DA4D-45C6-A4EF-8E8518EAFF3C}" destId="{5CE2D70A-F541-7F45-B82F-9EA7D014EB43}" srcOrd="0" destOrd="0" presId="urn:microsoft.com/office/officeart/2005/8/layout/process2"/>
    <dgm:cxn modelId="{BE7340EF-FC55-924E-A8E1-C34D6BE6FD49}" type="presOf" srcId="{DCCAD36E-F37A-4299-A35B-23DB647359AF}" destId="{3406A971-C055-FA4E-8ABB-0C7352A619A4}" srcOrd="1" destOrd="0" presId="urn:microsoft.com/office/officeart/2005/8/layout/process2"/>
    <dgm:cxn modelId="{FC93ADF7-FFB7-D846-B5C6-8807480AD0B7}" type="presOf" srcId="{49DE2C6C-704D-41E8-8088-47DE7E647DF3}" destId="{30360CE1-130D-654E-BC86-0D396DBC7844}" srcOrd="1" destOrd="0" presId="urn:microsoft.com/office/officeart/2005/8/layout/process2"/>
    <dgm:cxn modelId="{959E5BFE-B2E4-9340-9A0F-3EF7F3AF530C}" type="presOf" srcId="{92876EA0-561B-854F-A7CB-7856860E5487}" destId="{ACEB2821-C9D7-7C42-A9EE-E6A4B26E329C}" srcOrd="1" destOrd="0" presId="urn:microsoft.com/office/officeart/2005/8/layout/process2"/>
    <dgm:cxn modelId="{AAE9AE0A-0536-184F-AB0E-EDDF864D3E4F}" type="presParOf" srcId="{DE3962DB-354C-8F4C-A290-B15FB2EFDCDD}" destId="{CF246F3E-A7D3-DF44-98C5-292DB68D0DEA}" srcOrd="0" destOrd="0" presId="urn:microsoft.com/office/officeart/2005/8/layout/process2"/>
    <dgm:cxn modelId="{D7045922-5396-9244-A833-BE5649CF1812}" type="presParOf" srcId="{DE3962DB-354C-8F4C-A290-B15FB2EFDCDD}" destId="{4A20BD3C-B28E-F549-846C-C6998382572F}" srcOrd="1" destOrd="0" presId="urn:microsoft.com/office/officeart/2005/8/layout/process2"/>
    <dgm:cxn modelId="{901133F2-94FA-DB45-998E-B2A7A53BD2FF}" type="presParOf" srcId="{4A20BD3C-B28E-F549-846C-C6998382572F}" destId="{ACEB2821-C9D7-7C42-A9EE-E6A4B26E329C}" srcOrd="0" destOrd="0" presId="urn:microsoft.com/office/officeart/2005/8/layout/process2"/>
    <dgm:cxn modelId="{BC2D0971-2B65-FD4F-80F0-72A3063611A0}" type="presParOf" srcId="{DE3962DB-354C-8F4C-A290-B15FB2EFDCDD}" destId="{3519B91C-2082-5F46-9A68-0669BCE455F5}" srcOrd="2" destOrd="0" presId="urn:microsoft.com/office/officeart/2005/8/layout/process2"/>
    <dgm:cxn modelId="{41F0C0D8-6C0B-2748-AEF0-671FDE58F4D0}" type="presParOf" srcId="{DE3962DB-354C-8F4C-A290-B15FB2EFDCDD}" destId="{AEB11C44-A371-4E4B-A6F3-51DE9AF7EBEF}" srcOrd="3" destOrd="0" presId="urn:microsoft.com/office/officeart/2005/8/layout/process2"/>
    <dgm:cxn modelId="{6ED6025A-2898-4140-B553-834502AE004E}" type="presParOf" srcId="{AEB11C44-A371-4E4B-A6F3-51DE9AF7EBEF}" destId="{3406A971-C055-FA4E-8ABB-0C7352A619A4}" srcOrd="0" destOrd="0" presId="urn:microsoft.com/office/officeart/2005/8/layout/process2"/>
    <dgm:cxn modelId="{E64F4898-AC7B-1744-91C0-8EBAFD9EB4A9}" type="presParOf" srcId="{DE3962DB-354C-8F4C-A290-B15FB2EFDCDD}" destId="{4EB768FD-00BC-5543-A7E1-B8E0EF322FFA}" srcOrd="4" destOrd="0" presId="urn:microsoft.com/office/officeart/2005/8/layout/process2"/>
    <dgm:cxn modelId="{6082B146-91BF-404E-8360-C497246B13D8}" type="presParOf" srcId="{DE3962DB-354C-8F4C-A290-B15FB2EFDCDD}" destId="{F18BAD56-A749-FB4D-AC3B-A2EBD56119E0}" srcOrd="5" destOrd="0" presId="urn:microsoft.com/office/officeart/2005/8/layout/process2"/>
    <dgm:cxn modelId="{33BB6E9F-7907-F343-8F3C-4F4A45343F2E}" type="presParOf" srcId="{F18BAD56-A749-FB4D-AC3B-A2EBD56119E0}" destId="{30360CE1-130D-654E-BC86-0D396DBC7844}" srcOrd="0" destOrd="0" presId="urn:microsoft.com/office/officeart/2005/8/layout/process2"/>
    <dgm:cxn modelId="{C1505EAC-29C5-BC47-8090-841F93464154}" type="presParOf" srcId="{DE3962DB-354C-8F4C-A290-B15FB2EFDCDD}" destId="{737D3014-B32A-C447-A102-86045D9188D9}" srcOrd="6" destOrd="0" presId="urn:microsoft.com/office/officeart/2005/8/layout/process2"/>
    <dgm:cxn modelId="{5A307394-0A46-2E47-8771-48F7FC993F80}" type="presParOf" srcId="{DE3962DB-354C-8F4C-A290-B15FB2EFDCDD}" destId="{5CE2D70A-F541-7F45-B82F-9EA7D014EB43}" srcOrd="7" destOrd="0" presId="urn:microsoft.com/office/officeart/2005/8/layout/process2"/>
    <dgm:cxn modelId="{42373ECD-45D2-4C4F-93DB-9958252A394A}" type="presParOf" srcId="{5CE2D70A-F541-7F45-B82F-9EA7D014EB43}" destId="{5951F076-193A-6145-BF22-7807A170B447}" srcOrd="0" destOrd="0" presId="urn:microsoft.com/office/officeart/2005/8/layout/process2"/>
    <dgm:cxn modelId="{DAB6300F-3176-364A-90DB-4C1137ED887C}" type="presParOf" srcId="{DE3962DB-354C-8F4C-A290-B15FB2EFDCDD}" destId="{76259816-BDE7-F047-AD9B-2592325CFEBD}" srcOrd="8" destOrd="0" presId="urn:microsoft.com/office/officeart/2005/8/layout/process2"/>
    <dgm:cxn modelId="{BF108D7C-B8B2-7442-A872-FBF7C1DE5BAE}" type="presParOf" srcId="{DE3962DB-354C-8F4C-A290-B15FB2EFDCDD}" destId="{8DEF5457-D8B3-6B45-8775-8357DD5E2E74}" srcOrd="9" destOrd="0" presId="urn:microsoft.com/office/officeart/2005/8/layout/process2"/>
    <dgm:cxn modelId="{4F528E4B-34B1-C848-AB77-F900F1B99EEA}" type="presParOf" srcId="{8DEF5457-D8B3-6B45-8775-8357DD5E2E74}" destId="{00AF2297-CD74-DA40-BFE6-C9EAD3221211}" srcOrd="0" destOrd="0" presId="urn:microsoft.com/office/officeart/2005/8/layout/process2"/>
    <dgm:cxn modelId="{8E1E2594-58A6-1F41-B16B-114473AB0BDE}" type="presParOf" srcId="{DE3962DB-354C-8F4C-A290-B15FB2EFDCDD}" destId="{16343F54-E8FC-A249-99A4-4690578C0726}" srcOrd="1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D76637-6832-6743-8F5F-303BFDA6BA75}" type="doc">
      <dgm:prSet loTypeId="urn:microsoft.com/office/officeart/2005/8/layout/pyramid2" loCatId="" qsTypeId="urn:microsoft.com/office/officeart/2005/8/quickstyle/simple1" qsCatId="simple" csTypeId="urn:microsoft.com/office/officeart/2005/8/colors/accent5_4" csCatId="accent5" phldr="1"/>
      <dgm:spPr/>
    </dgm:pt>
    <dgm:pt modelId="{49E1C7F1-BF89-904D-81A6-DB29D9128B07}">
      <dgm:prSet phldrT="[Text]"/>
      <dgm:spPr/>
      <dgm:t>
        <a:bodyPr/>
        <a:lstStyle/>
        <a:p>
          <a:r>
            <a:rPr lang="en-GB" b="1" dirty="0"/>
            <a:t>Wisdom</a:t>
          </a:r>
          <a:r>
            <a:rPr lang="en-GB" dirty="0"/>
            <a:t>: the trait of being wise; the possession of knowledge and experience </a:t>
          </a:r>
        </a:p>
      </dgm:t>
    </dgm:pt>
    <dgm:pt modelId="{EF3AB8AD-B400-8B46-9197-667A29FD34A2}" type="parTrans" cxnId="{94C3C80D-9B88-7144-AFB7-4FE3FF12ADF2}">
      <dgm:prSet/>
      <dgm:spPr/>
      <dgm:t>
        <a:bodyPr/>
        <a:lstStyle/>
        <a:p>
          <a:endParaRPr lang="en-GB"/>
        </a:p>
      </dgm:t>
    </dgm:pt>
    <dgm:pt modelId="{DC93883C-797E-4A44-B363-5A0CCA13FC05}" type="sibTrans" cxnId="{94C3C80D-9B88-7144-AFB7-4FE3FF12ADF2}">
      <dgm:prSet/>
      <dgm:spPr/>
      <dgm:t>
        <a:bodyPr/>
        <a:lstStyle/>
        <a:p>
          <a:endParaRPr lang="en-GB"/>
        </a:p>
      </dgm:t>
    </dgm:pt>
    <dgm:pt modelId="{B33EDEF4-1F68-4748-87B1-619BC622B853}">
      <dgm:prSet phldrT="[Text]"/>
      <dgm:spPr/>
      <dgm:t>
        <a:bodyPr/>
        <a:lstStyle/>
        <a:p>
          <a:r>
            <a:rPr lang="en-GB" b="1" dirty="0"/>
            <a:t>Knowledge</a:t>
          </a:r>
          <a:r>
            <a:rPr lang="en-GB" dirty="0"/>
            <a:t>: facts, and abilities gained via education or experience; also theoretical or practical comprehension</a:t>
          </a:r>
        </a:p>
      </dgm:t>
    </dgm:pt>
    <dgm:pt modelId="{681C71C0-888B-C841-9B2E-7B5DD9F83848}" type="parTrans" cxnId="{72C07393-D1C1-F34C-9A43-D123CA917FB6}">
      <dgm:prSet/>
      <dgm:spPr/>
      <dgm:t>
        <a:bodyPr/>
        <a:lstStyle/>
        <a:p>
          <a:endParaRPr lang="en-GB"/>
        </a:p>
      </dgm:t>
    </dgm:pt>
    <dgm:pt modelId="{3006BA2D-B3D2-CE41-B341-F477E45FBE7E}" type="sibTrans" cxnId="{72C07393-D1C1-F34C-9A43-D123CA917FB6}">
      <dgm:prSet/>
      <dgm:spPr/>
      <dgm:t>
        <a:bodyPr/>
        <a:lstStyle/>
        <a:p>
          <a:endParaRPr lang="en-GB"/>
        </a:p>
      </dgm:t>
    </dgm:pt>
    <dgm:pt modelId="{5BD38F6C-3851-4245-81D9-7F464D9F6C51}">
      <dgm:prSet phldrT="[Text]"/>
      <dgm:spPr/>
      <dgm:t>
        <a:bodyPr/>
        <a:lstStyle/>
        <a:p>
          <a:r>
            <a:rPr lang="en-GB" b="1" dirty="0"/>
            <a:t>Information</a:t>
          </a:r>
          <a:r>
            <a:rPr lang="en-GB" dirty="0"/>
            <a:t>: facts given or discovered regarding something or someone</a:t>
          </a:r>
        </a:p>
      </dgm:t>
    </dgm:pt>
    <dgm:pt modelId="{660FA831-EB99-6C48-BC59-8E1D636AB321}" type="parTrans" cxnId="{36181759-4086-A146-B39A-6F9F817BF53E}">
      <dgm:prSet/>
      <dgm:spPr/>
      <dgm:t>
        <a:bodyPr/>
        <a:lstStyle/>
        <a:p>
          <a:endParaRPr lang="en-GB"/>
        </a:p>
      </dgm:t>
    </dgm:pt>
    <dgm:pt modelId="{DD9E61EB-0606-804C-BB58-30A17C912122}" type="sibTrans" cxnId="{36181759-4086-A146-B39A-6F9F817BF53E}">
      <dgm:prSet/>
      <dgm:spPr/>
      <dgm:t>
        <a:bodyPr/>
        <a:lstStyle/>
        <a:p>
          <a:endParaRPr lang="en-GB"/>
        </a:p>
      </dgm:t>
    </dgm:pt>
    <dgm:pt modelId="{7964CA7B-6158-C94F-9E3A-745F2177E466}">
      <dgm:prSet/>
      <dgm:spPr/>
      <dgm:t>
        <a:bodyPr/>
        <a:lstStyle/>
        <a:p>
          <a:r>
            <a:rPr lang="en-GB" b="1" dirty="0"/>
            <a:t>Data</a:t>
          </a:r>
          <a:r>
            <a:rPr lang="en-GB" dirty="0"/>
            <a:t>: facts and figures compiled for use in analysis or reference </a:t>
          </a:r>
        </a:p>
      </dgm:t>
    </dgm:pt>
    <dgm:pt modelId="{F146389E-B6AC-4247-94BE-354209EA6314}" type="parTrans" cxnId="{72150BA0-1A2B-4343-BBA9-772242B76C54}">
      <dgm:prSet/>
      <dgm:spPr/>
      <dgm:t>
        <a:bodyPr/>
        <a:lstStyle/>
        <a:p>
          <a:endParaRPr lang="en-GB"/>
        </a:p>
      </dgm:t>
    </dgm:pt>
    <dgm:pt modelId="{356FF088-4800-8745-9CB0-9C7F3326DFC0}" type="sibTrans" cxnId="{72150BA0-1A2B-4343-BBA9-772242B76C54}">
      <dgm:prSet/>
      <dgm:spPr/>
      <dgm:t>
        <a:bodyPr/>
        <a:lstStyle/>
        <a:p>
          <a:endParaRPr lang="en-GB"/>
        </a:p>
      </dgm:t>
    </dgm:pt>
    <dgm:pt modelId="{53192C11-978C-CF45-A8FB-019D5C77203E}" type="pres">
      <dgm:prSet presAssocID="{A0D76637-6832-6743-8F5F-303BFDA6BA75}" presName="compositeShape" presStyleCnt="0">
        <dgm:presLayoutVars>
          <dgm:dir/>
          <dgm:resizeHandles/>
        </dgm:presLayoutVars>
      </dgm:prSet>
      <dgm:spPr/>
    </dgm:pt>
    <dgm:pt modelId="{DACADCA0-95F9-9148-8C75-357B22F96B8F}" type="pres">
      <dgm:prSet presAssocID="{A0D76637-6832-6743-8F5F-303BFDA6BA75}" presName="pyramid" presStyleLbl="node1" presStyleIdx="0" presStyleCnt="1"/>
      <dgm:spPr/>
    </dgm:pt>
    <dgm:pt modelId="{B6128FD7-44D8-B948-9127-88A0F68D5132}" type="pres">
      <dgm:prSet presAssocID="{A0D76637-6832-6743-8F5F-303BFDA6BA75}" presName="theList" presStyleCnt="0"/>
      <dgm:spPr/>
    </dgm:pt>
    <dgm:pt modelId="{3D200DA7-EE03-4F4A-8294-14817256D84C}" type="pres">
      <dgm:prSet presAssocID="{49E1C7F1-BF89-904D-81A6-DB29D9128B07}" presName="aNode" presStyleLbl="fgAcc1" presStyleIdx="0" presStyleCnt="4">
        <dgm:presLayoutVars>
          <dgm:bulletEnabled val="1"/>
        </dgm:presLayoutVars>
      </dgm:prSet>
      <dgm:spPr/>
    </dgm:pt>
    <dgm:pt modelId="{9A45597B-2F42-2048-8B7D-58BF766C6AAA}" type="pres">
      <dgm:prSet presAssocID="{49E1C7F1-BF89-904D-81A6-DB29D9128B07}" presName="aSpace" presStyleCnt="0"/>
      <dgm:spPr/>
    </dgm:pt>
    <dgm:pt modelId="{4AE343AE-623A-774F-ABBE-153B131BA35D}" type="pres">
      <dgm:prSet presAssocID="{B33EDEF4-1F68-4748-87B1-619BC622B853}" presName="aNode" presStyleLbl="fgAcc1" presStyleIdx="1" presStyleCnt="4">
        <dgm:presLayoutVars>
          <dgm:bulletEnabled val="1"/>
        </dgm:presLayoutVars>
      </dgm:prSet>
      <dgm:spPr/>
    </dgm:pt>
    <dgm:pt modelId="{108535D3-25F4-AD44-A5DE-70DC5D10723E}" type="pres">
      <dgm:prSet presAssocID="{B33EDEF4-1F68-4748-87B1-619BC622B853}" presName="aSpace" presStyleCnt="0"/>
      <dgm:spPr/>
    </dgm:pt>
    <dgm:pt modelId="{3E453AA6-1937-C449-90FE-BEBAC236B415}" type="pres">
      <dgm:prSet presAssocID="{5BD38F6C-3851-4245-81D9-7F464D9F6C51}" presName="aNode" presStyleLbl="fgAcc1" presStyleIdx="2" presStyleCnt="4">
        <dgm:presLayoutVars>
          <dgm:bulletEnabled val="1"/>
        </dgm:presLayoutVars>
      </dgm:prSet>
      <dgm:spPr/>
    </dgm:pt>
    <dgm:pt modelId="{111B558D-70E9-5F4F-9255-F5A2CD415F4D}" type="pres">
      <dgm:prSet presAssocID="{5BD38F6C-3851-4245-81D9-7F464D9F6C51}" presName="aSpace" presStyleCnt="0"/>
      <dgm:spPr/>
    </dgm:pt>
    <dgm:pt modelId="{02259F42-46A6-F84A-8CC5-1F1B1EFC669A}" type="pres">
      <dgm:prSet presAssocID="{7964CA7B-6158-C94F-9E3A-745F2177E466}" presName="aNode" presStyleLbl="fgAcc1" presStyleIdx="3" presStyleCnt="4">
        <dgm:presLayoutVars>
          <dgm:bulletEnabled val="1"/>
        </dgm:presLayoutVars>
      </dgm:prSet>
      <dgm:spPr/>
    </dgm:pt>
    <dgm:pt modelId="{CFC305B1-1763-5448-AFF3-360198448894}" type="pres">
      <dgm:prSet presAssocID="{7964CA7B-6158-C94F-9E3A-745F2177E466}" presName="aSpace" presStyleCnt="0"/>
      <dgm:spPr/>
    </dgm:pt>
  </dgm:ptLst>
  <dgm:cxnLst>
    <dgm:cxn modelId="{94C3C80D-9B88-7144-AFB7-4FE3FF12ADF2}" srcId="{A0D76637-6832-6743-8F5F-303BFDA6BA75}" destId="{49E1C7F1-BF89-904D-81A6-DB29D9128B07}" srcOrd="0" destOrd="0" parTransId="{EF3AB8AD-B400-8B46-9197-667A29FD34A2}" sibTransId="{DC93883C-797E-4A44-B363-5A0CCA13FC05}"/>
    <dgm:cxn modelId="{CB96941A-DC7C-D348-BF0E-56E9AF1F0336}" type="presOf" srcId="{A0D76637-6832-6743-8F5F-303BFDA6BA75}" destId="{53192C11-978C-CF45-A8FB-019D5C77203E}" srcOrd="0" destOrd="0" presId="urn:microsoft.com/office/officeart/2005/8/layout/pyramid2"/>
    <dgm:cxn modelId="{E018F34C-E5A8-5D42-B03D-D95F0198DE46}" type="presOf" srcId="{B33EDEF4-1F68-4748-87B1-619BC622B853}" destId="{4AE343AE-623A-774F-ABBE-153B131BA35D}" srcOrd="0" destOrd="0" presId="urn:microsoft.com/office/officeart/2005/8/layout/pyramid2"/>
    <dgm:cxn modelId="{36181759-4086-A146-B39A-6F9F817BF53E}" srcId="{A0D76637-6832-6743-8F5F-303BFDA6BA75}" destId="{5BD38F6C-3851-4245-81D9-7F464D9F6C51}" srcOrd="2" destOrd="0" parTransId="{660FA831-EB99-6C48-BC59-8E1D636AB321}" sibTransId="{DD9E61EB-0606-804C-BB58-30A17C912122}"/>
    <dgm:cxn modelId="{72C07393-D1C1-F34C-9A43-D123CA917FB6}" srcId="{A0D76637-6832-6743-8F5F-303BFDA6BA75}" destId="{B33EDEF4-1F68-4748-87B1-619BC622B853}" srcOrd="1" destOrd="0" parTransId="{681C71C0-888B-C841-9B2E-7B5DD9F83848}" sibTransId="{3006BA2D-B3D2-CE41-B341-F477E45FBE7E}"/>
    <dgm:cxn modelId="{72150BA0-1A2B-4343-BBA9-772242B76C54}" srcId="{A0D76637-6832-6743-8F5F-303BFDA6BA75}" destId="{7964CA7B-6158-C94F-9E3A-745F2177E466}" srcOrd="3" destOrd="0" parTransId="{F146389E-B6AC-4247-94BE-354209EA6314}" sibTransId="{356FF088-4800-8745-9CB0-9C7F3326DFC0}"/>
    <dgm:cxn modelId="{336510B0-43B5-6E44-9067-6BC809CE2084}" type="presOf" srcId="{7964CA7B-6158-C94F-9E3A-745F2177E466}" destId="{02259F42-46A6-F84A-8CC5-1F1B1EFC669A}" srcOrd="0" destOrd="0" presId="urn:microsoft.com/office/officeart/2005/8/layout/pyramid2"/>
    <dgm:cxn modelId="{3FE8BDDF-3029-4A47-94E3-3F7CDE855187}" type="presOf" srcId="{5BD38F6C-3851-4245-81D9-7F464D9F6C51}" destId="{3E453AA6-1937-C449-90FE-BEBAC236B415}" srcOrd="0" destOrd="0" presId="urn:microsoft.com/office/officeart/2005/8/layout/pyramid2"/>
    <dgm:cxn modelId="{7EE034E1-B15F-E344-8E0A-A5B757F5B71D}" type="presOf" srcId="{49E1C7F1-BF89-904D-81A6-DB29D9128B07}" destId="{3D200DA7-EE03-4F4A-8294-14817256D84C}" srcOrd="0" destOrd="0" presId="urn:microsoft.com/office/officeart/2005/8/layout/pyramid2"/>
    <dgm:cxn modelId="{35912B45-4FAE-C741-A659-A25351CE7E0D}" type="presParOf" srcId="{53192C11-978C-CF45-A8FB-019D5C77203E}" destId="{DACADCA0-95F9-9148-8C75-357B22F96B8F}" srcOrd="0" destOrd="0" presId="urn:microsoft.com/office/officeart/2005/8/layout/pyramid2"/>
    <dgm:cxn modelId="{F37791B4-4918-E14D-B1B4-C3A2506C14A6}" type="presParOf" srcId="{53192C11-978C-CF45-A8FB-019D5C77203E}" destId="{B6128FD7-44D8-B948-9127-88A0F68D5132}" srcOrd="1" destOrd="0" presId="urn:microsoft.com/office/officeart/2005/8/layout/pyramid2"/>
    <dgm:cxn modelId="{C0640E13-8D07-4C4C-AE10-9E0AD513696D}" type="presParOf" srcId="{B6128FD7-44D8-B948-9127-88A0F68D5132}" destId="{3D200DA7-EE03-4F4A-8294-14817256D84C}" srcOrd="0" destOrd="0" presId="urn:microsoft.com/office/officeart/2005/8/layout/pyramid2"/>
    <dgm:cxn modelId="{0ACE0609-B0E0-8343-8809-954AED0D9FCF}" type="presParOf" srcId="{B6128FD7-44D8-B948-9127-88A0F68D5132}" destId="{9A45597B-2F42-2048-8B7D-58BF766C6AAA}" srcOrd="1" destOrd="0" presId="urn:microsoft.com/office/officeart/2005/8/layout/pyramid2"/>
    <dgm:cxn modelId="{53A9E4F0-4776-894A-8A4C-2B0C912B52D7}" type="presParOf" srcId="{B6128FD7-44D8-B948-9127-88A0F68D5132}" destId="{4AE343AE-623A-774F-ABBE-153B131BA35D}" srcOrd="2" destOrd="0" presId="urn:microsoft.com/office/officeart/2005/8/layout/pyramid2"/>
    <dgm:cxn modelId="{EDBB7697-8D03-4D42-8020-C69C9B7E3333}" type="presParOf" srcId="{B6128FD7-44D8-B948-9127-88A0F68D5132}" destId="{108535D3-25F4-AD44-A5DE-70DC5D10723E}" srcOrd="3" destOrd="0" presId="urn:microsoft.com/office/officeart/2005/8/layout/pyramid2"/>
    <dgm:cxn modelId="{C6BDEEBC-69BD-4D4D-A733-582CD28E4B30}" type="presParOf" srcId="{B6128FD7-44D8-B948-9127-88A0F68D5132}" destId="{3E453AA6-1937-C449-90FE-BEBAC236B415}" srcOrd="4" destOrd="0" presId="urn:microsoft.com/office/officeart/2005/8/layout/pyramid2"/>
    <dgm:cxn modelId="{70E41B07-DAB1-0148-87C8-4AFDDD3E51EA}" type="presParOf" srcId="{B6128FD7-44D8-B948-9127-88A0F68D5132}" destId="{111B558D-70E9-5F4F-9255-F5A2CD415F4D}" srcOrd="5" destOrd="0" presId="urn:microsoft.com/office/officeart/2005/8/layout/pyramid2"/>
    <dgm:cxn modelId="{3E7D09A9-6274-E048-9F39-B8A4E436BB18}" type="presParOf" srcId="{B6128FD7-44D8-B948-9127-88A0F68D5132}" destId="{02259F42-46A6-F84A-8CC5-1F1B1EFC669A}" srcOrd="6" destOrd="0" presId="urn:microsoft.com/office/officeart/2005/8/layout/pyramid2"/>
    <dgm:cxn modelId="{51E90AE8-8ADA-6549-8094-C33400CBF292}" type="presParOf" srcId="{B6128FD7-44D8-B948-9127-88A0F68D5132}" destId="{CFC305B1-1763-5448-AFF3-360198448894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3CC7B3-C3B0-9A45-807E-134BE1E15990}" type="doc">
      <dgm:prSet loTypeId="urn:microsoft.com/office/officeart/2008/layout/VerticalCurvedList" loCatId="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B82ACF00-A824-514D-B275-8C9B9D01AFC7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Strengths</a:t>
          </a:r>
          <a:r>
            <a:rPr lang="en-GB" dirty="0"/>
            <a:t> </a:t>
          </a:r>
        </a:p>
      </dgm:t>
    </dgm:pt>
    <dgm:pt modelId="{989120D9-D11D-C947-9825-8184657512E0}" type="parTrans" cxnId="{DBE6979E-B821-FD4A-82AA-EDC403B70849}">
      <dgm:prSet/>
      <dgm:spPr/>
      <dgm:t>
        <a:bodyPr/>
        <a:lstStyle/>
        <a:p>
          <a:endParaRPr lang="en-GB"/>
        </a:p>
      </dgm:t>
    </dgm:pt>
    <dgm:pt modelId="{7E979B3A-1B3B-FD43-9B6F-C9B9AA803935}" type="sibTrans" cxnId="{DBE6979E-B821-FD4A-82AA-EDC403B70849}">
      <dgm:prSet/>
      <dgm:spPr/>
      <dgm:t>
        <a:bodyPr/>
        <a:lstStyle/>
        <a:p>
          <a:endParaRPr lang="en-GB"/>
        </a:p>
      </dgm:t>
    </dgm:pt>
    <dgm:pt modelId="{1E8ADEBA-5A0C-7848-A2CC-8B32E2E0C48C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Weaknesses</a:t>
          </a:r>
        </a:p>
      </dgm:t>
    </dgm:pt>
    <dgm:pt modelId="{BCD5C8D0-D09C-744B-98EC-1DCED7E21D27}" type="parTrans" cxnId="{3D7E4426-8CD0-0E4A-BDC1-B63083A53241}">
      <dgm:prSet/>
      <dgm:spPr/>
      <dgm:t>
        <a:bodyPr/>
        <a:lstStyle/>
        <a:p>
          <a:endParaRPr lang="en-GB"/>
        </a:p>
      </dgm:t>
    </dgm:pt>
    <dgm:pt modelId="{8D7673BC-1322-4340-86F1-6D7F9F1B2A09}" type="sibTrans" cxnId="{3D7E4426-8CD0-0E4A-BDC1-B63083A53241}">
      <dgm:prSet/>
      <dgm:spPr/>
      <dgm:t>
        <a:bodyPr/>
        <a:lstStyle/>
        <a:p>
          <a:endParaRPr lang="en-GB"/>
        </a:p>
      </dgm:t>
    </dgm:pt>
    <dgm:pt modelId="{FE94C71D-A132-DB43-A29C-5059D033DFC5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Opportunities</a:t>
          </a:r>
        </a:p>
      </dgm:t>
    </dgm:pt>
    <dgm:pt modelId="{F23827BA-513E-4845-99CE-17288E7487D0}" type="parTrans" cxnId="{6858C7A8-D38D-3942-9D82-C6A6CA080712}">
      <dgm:prSet/>
      <dgm:spPr/>
      <dgm:t>
        <a:bodyPr/>
        <a:lstStyle/>
        <a:p>
          <a:endParaRPr lang="en-GB"/>
        </a:p>
      </dgm:t>
    </dgm:pt>
    <dgm:pt modelId="{E1FB4AC8-22EC-2B47-AB50-33E7200C5143}" type="sibTrans" cxnId="{6858C7A8-D38D-3942-9D82-C6A6CA080712}">
      <dgm:prSet/>
      <dgm:spPr/>
      <dgm:t>
        <a:bodyPr/>
        <a:lstStyle/>
        <a:p>
          <a:endParaRPr lang="en-GB"/>
        </a:p>
      </dgm:t>
    </dgm:pt>
    <dgm:pt modelId="{ACAEA65B-04A1-434A-8D14-0B9B2372F469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Threats</a:t>
          </a:r>
        </a:p>
      </dgm:t>
    </dgm:pt>
    <dgm:pt modelId="{6731C52D-C0AF-0A4E-A430-9EB482EC18FE}" type="parTrans" cxnId="{88E02474-6F9D-6449-B10E-C3A4030B4577}">
      <dgm:prSet/>
      <dgm:spPr/>
      <dgm:t>
        <a:bodyPr/>
        <a:lstStyle/>
        <a:p>
          <a:endParaRPr lang="en-GB"/>
        </a:p>
      </dgm:t>
    </dgm:pt>
    <dgm:pt modelId="{F58F7B18-723A-9F4A-A786-7C582357D53C}" type="sibTrans" cxnId="{88E02474-6F9D-6449-B10E-C3A4030B4577}">
      <dgm:prSet/>
      <dgm:spPr/>
      <dgm:t>
        <a:bodyPr/>
        <a:lstStyle/>
        <a:p>
          <a:endParaRPr lang="en-GB"/>
        </a:p>
      </dgm:t>
    </dgm:pt>
    <dgm:pt modelId="{8B98EEE0-3679-A740-B3A8-250CA304EE46}" type="pres">
      <dgm:prSet presAssocID="{F63CC7B3-C3B0-9A45-807E-134BE1E15990}" presName="Name0" presStyleCnt="0">
        <dgm:presLayoutVars>
          <dgm:chMax val="7"/>
          <dgm:chPref val="7"/>
          <dgm:dir/>
        </dgm:presLayoutVars>
      </dgm:prSet>
      <dgm:spPr/>
    </dgm:pt>
    <dgm:pt modelId="{CEEBB772-837B-FB4B-BF5B-64C1FCFC63DB}" type="pres">
      <dgm:prSet presAssocID="{F63CC7B3-C3B0-9A45-807E-134BE1E15990}" presName="Name1" presStyleCnt="0"/>
      <dgm:spPr/>
    </dgm:pt>
    <dgm:pt modelId="{857026A1-5893-5E4E-8D26-3F46E28DF49A}" type="pres">
      <dgm:prSet presAssocID="{F63CC7B3-C3B0-9A45-807E-134BE1E15990}" presName="cycle" presStyleCnt="0"/>
      <dgm:spPr/>
    </dgm:pt>
    <dgm:pt modelId="{DB2C4D66-8DD3-2045-B822-5A3A0221ED18}" type="pres">
      <dgm:prSet presAssocID="{F63CC7B3-C3B0-9A45-807E-134BE1E15990}" presName="srcNode" presStyleLbl="node1" presStyleIdx="0" presStyleCnt="4"/>
      <dgm:spPr/>
    </dgm:pt>
    <dgm:pt modelId="{F500A689-1D72-EE42-962E-448CAE44626C}" type="pres">
      <dgm:prSet presAssocID="{F63CC7B3-C3B0-9A45-807E-134BE1E15990}" presName="conn" presStyleLbl="parChTrans1D2" presStyleIdx="0" presStyleCnt="1"/>
      <dgm:spPr/>
    </dgm:pt>
    <dgm:pt modelId="{B4AABE85-57A0-0548-8A31-3C3FA3B75AB4}" type="pres">
      <dgm:prSet presAssocID="{F63CC7B3-C3B0-9A45-807E-134BE1E15990}" presName="extraNode" presStyleLbl="node1" presStyleIdx="0" presStyleCnt="4"/>
      <dgm:spPr/>
    </dgm:pt>
    <dgm:pt modelId="{3822FF90-8B8C-4740-8C85-BA6E9C35E47A}" type="pres">
      <dgm:prSet presAssocID="{F63CC7B3-C3B0-9A45-807E-134BE1E15990}" presName="dstNode" presStyleLbl="node1" presStyleIdx="0" presStyleCnt="4"/>
      <dgm:spPr/>
    </dgm:pt>
    <dgm:pt modelId="{21CE3FB5-BA03-C445-889F-4D09AFCC25DE}" type="pres">
      <dgm:prSet presAssocID="{B82ACF00-A824-514D-B275-8C9B9D01AFC7}" presName="text_1" presStyleLbl="node1" presStyleIdx="0" presStyleCnt="4" custLinFactY="-15514" custLinFactNeighborX="-281" custLinFactNeighborY="-100000">
        <dgm:presLayoutVars>
          <dgm:bulletEnabled val="1"/>
        </dgm:presLayoutVars>
      </dgm:prSet>
      <dgm:spPr/>
    </dgm:pt>
    <dgm:pt modelId="{E7345AC4-3A26-F04F-BFEF-C69966EC0653}" type="pres">
      <dgm:prSet presAssocID="{B82ACF00-A824-514D-B275-8C9B9D01AFC7}" presName="accent_1" presStyleCnt="0"/>
      <dgm:spPr/>
    </dgm:pt>
    <dgm:pt modelId="{550D2CC4-BD41-134F-BB3A-407FAFDC8523}" type="pres">
      <dgm:prSet presAssocID="{B82ACF00-A824-514D-B275-8C9B9D01AFC7}" presName="accentRepeatNode" presStyleLbl="solidFgAcc1" presStyleIdx="0" presStyleCnt="4" custLinFactNeighborX="-10025" custLinFactNeighborY="-91971"/>
      <dgm:spPr/>
    </dgm:pt>
    <dgm:pt modelId="{EE0F2A18-BAFB-E24B-854F-874CAADA816D}" type="pres">
      <dgm:prSet presAssocID="{1E8ADEBA-5A0C-7848-A2CC-8B32E2E0C48C}" presName="text_2" presStyleLbl="node1" presStyleIdx="1" presStyleCnt="4" custLinFactNeighborX="-295" custLinFactNeighborY="16627">
        <dgm:presLayoutVars>
          <dgm:bulletEnabled val="1"/>
        </dgm:presLayoutVars>
      </dgm:prSet>
      <dgm:spPr/>
    </dgm:pt>
    <dgm:pt modelId="{83BFB223-6BB9-0A41-8EAF-160EE4E269C7}" type="pres">
      <dgm:prSet presAssocID="{1E8ADEBA-5A0C-7848-A2CC-8B32E2E0C48C}" presName="accent_2" presStyleCnt="0"/>
      <dgm:spPr/>
    </dgm:pt>
    <dgm:pt modelId="{8A2616E0-0172-A840-8814-B482BBAF9CE6}" type="pres">
      <dgm:prSet presAssocID="{1E8ADEBA-5A0C-7848-A2CC-8B32E2E0C48C}" presName="accentRepeatNode" presStyleLbl="solidFgAcc1" presStyleIdx="1" presStyleCnt="4" custLinFactNeighborX="38" custLinFactNeighborY="13672"/>
      <dgm:spPr/>
    </dgm:pt>
    <dgm:pt modelId="{9289C2E3-C0C5-304A-8F50-ECFF78C425FD}" type="pres">
      <dgm:prSet presAssocID="{FE94C71D-A132-DB43-A29C-5059D033DFC5}" presName="text_3" presStyleLbl="node1" presStyleIdx="2" presStyleCnt="4" custLinFactY="8044" custLinFactNeighborX="-295" custLinFactNeighborY="100000">
        <dgm:presLayoutVars>
          <dgm:bulletEnabled val="1"/>
        </dgm:presLayoutVars>
      </dgm:prSet>
      <dgm:spPr/>
    </dgm:pt>
    <dgm:pt modelId="{51685A3A-8414-234D-8CD8-DBE72E8DF422}" type="pres">
      <dgm:prSet presAssocID="{FE94C71D-A132-DB43-A29C-5059D033DFC5}" presName="accent_3" presStyleCnt="0"/>
      <dgm:spPr/>
    </dgm:pt>
    <dgm:pt modelId="{D5452AFE-DCAA-8F41-8F0C-16A3F2EC6D4D}" type="pres">
      <dgm:prSet presAssocID="{FE94C71D-A132-DB43-A29C-5059D033DFC5}" presName="accentRepeatNode" presStyleLbl="solidFgAcc1" presStyleIdx="2" presStyleCnt="4" custLinFactNeighborX="-5089" custLinFactNeighborY="86973"/>
      <dgm:spPr/>
    </dgm:pt>
    <dgm:pt modelId="{97F55531-39CA-1544-BEE2-C096B5A55852}" type="pres">
      <dgm:prSet presAssocID="{ACAEA65B-04A1-434A-8D14-0B9B2372F469}" presName="text_4" presStyleLbl="node1" presStyleIdx="3" presStyleCnt="4" custLinFactY="91573" custLinFactNeighborX="1873" custLinFactNeighborY="100000">
        <dgm:presLayoutVars>
          <dgm:bulletEnabled val="1"/>
        </dgm:presLayoutVars>
      </dgm:prSet>
      <dgm:spPr/>
    </dgm:pt>
    <dgm:pt modelId="{DED62BE8-DCC6-1C43-9130-5FC83809E437}" type="pres">
      <dgm:prSet presAssocID="{ACAEA65B-04A1-434A-8D14-0B9B2372F469}" presName="accent_4" presStyleCnt="0"/>
      <dgm:spPr/>
    </dgm:pt>
    <dgm:pt modelId="{63A537EC-8B0D-5449-B70D-18C5D937E559}" type="pres">
      <dgm:prSet presAssocID="{ACAEA65B-04A1-434A-8D14-0B9B2372F469}" presName="accentRepeatNode" presStyleLbl="solidFgAcc1" presStyleIdx="3" presStyleCnt="4" custLinFactY="46501" custLinFactNeighborX="6290" custLinFactNeighborY="100000"/>
      <dgm:spPr/>
    </dgm:pt>
  </dgm:ptLst>
  <dgm:cxnLst>
    <dgm:cxn modelId="{3D7E4426-8CD0-0E4A-BDC1-B63083A53241}" srcId="{F63CC7B3-C3B0-9A45-807E-134BE1E15990}" destId="{1E8ADEBA-5A0C-7848-A2CC-8B32E2E0C48C}" srcOrd="1" destOrd="0" parTransId="{BCD5C8D0-D09C-744B-98EC-1DCED7E21D27}" sibTransId="{8D7673BC-1322-4340-86F1-6D7F9F1B2A09}"/>
    <dgm:cxn modelId="{B2420057-07D1-3F46-8880-BDFC31017F79}" type="presOf" srcId="{1E8ADEBA-5A0C-7848-A2CC-8B32E2E0C48C}" destId="{EE0F2A18-BAFB-E24B-854F-874CAADA816D}" srcOrd="0" destOrd="0" presId="urn:microsoft.com/office/officeart/2008/layout/VerticalCurvedList"/>
    <dgm:cxn modelId="{DA35F85E-1754-7540-8067-BD2D82A47C0D}" type="presOf" srcId="{F63CC7B3-C3B0-9A45-807E-134BE1E15990}" destId="{8B98EEE0-3679-A740-B3A8-250CA304EE46}" srcOrd="0" destOrd="0" presId="urn:microsoft.com/office/officeart/2008/layout/VerticalCurvedList"/>
    <dgm:cxn modelId="{88E02474-6F9D-6449-B10E-C3A4030B4577}" srcId="{F63CC7B3-C3B0-9A45-807E-134BE1E15990}" destId="{ACAEA65B-04A1-434A-8D14-0B9B2372F469}" srcOrd="3" destOrd="0" parTransId="{6731C52D-C0AF-0A4E-A430-9EB482EC18FE}" sibTransId="{F58F7B18-723A-9F4A-A786-7C582357D53C}"/>
    <dgm:cxn modelId="{80BAD77D-7A1E-F949-849B-66F26CC8D367}" type="presOf" srcId="{7E979B3A-1B3B-FD43-9B6F-C9B9AA803935}" destId="{F500A689-1D72-EE42-962E-448CAE44626C}" srcOrd="0" destOrd="0" presId="urn:microsoft.com/office/officeart/2008/layout/VerticalCurvedList"/>
    <dgm:cxn modelId="{571CC780-362D-DD47-97CE-2AA5DFC4DBC4}" type="presOf" srcId="{ACAEA65B-04A1-434A-8D14-0B9B2372F469}" destId="{97F55531-39CA-1544-BEE2-C096B5A55852}" srcOrd="0" destOrd="0" presId="urn:microsoft.com/office/officeart/2008/layout/VerticalCurvedList"/>
    <dgm:cxn modelId="{DC1B938C-328F-A640-8DEE-CDBAECB95434}" type="presOf" srcId="{FE94C71D-A132-DB43-A29C-5059D033DFC5}" destId="{9289C2E3-C0C5-304A-8F50-ECFF78C425FD}" srcOrd="0" destOrd="0" presId="urn:microsoft.com/office/officeart/2008/layout/VerticalCurvedList"/>
    <dgm:cxn modelId="{DBE6979E-B821-FD4A-82AA-EDC403B70849}" srcId="{F63CC7B3-C3B0-9A45-807E-134BE1E15990}" destId="{B82ACF00-A824-514D-B275-8C9B9D01AFC7}" srcOrd="0" destOrd="0" parTransId="{989120D9-D11D-C947-9825-8184657512E0}" sibTransId="{7E979B3A-1B3B-FD43-9B6F-C9B9AA803935}"/>
    <dgm:cxn modelId="{F7D6AB9E-16DF-724E-B243-BCC5F1B06ADE}" type="presOf" srcId="{B82ACF00-A824-514D-B275-8C9B9D01AFC7}" destId="{21CE3FB5-BA03-C445-889F-4D09AFCC25DE}" srcOrd="0" destOrd="0" presId="urn:microsoft.com/office/officeart/2008/layout/VerticalCurvedList"/>
    <dgm:cxn modelId="{6858C7A8-D38D-3942-9D82-C6A6CA080712}" srcId="{F63CC7B3-C3B0-9A45-807E-134BE1E15990}" destId="{FE94C71D-A132-DB43-A29C-5059D033DFC5}" srcOrd="2" destOrd="0" parTransId="{F23827BA-513E-4845-99CE-17288E7487D0}" sibTransId="{E1FB4AC8-22EC-2B47-AB50-33E7200C5143}"/>
    <dgm:cxn modelId="{4C7A2E52-F0CB-6549-B0F9-94E86211BC0D}" type="presParOf" srcId="{8B98EEE0-3679-A740-B3A8-250CA304EE46}" destId="{CEEBB772-837B-FB4B-BF5B-64C1FCFC63DB}" srcOrd="0" destOrd="0" presId="urn:microsoft.com/office/officeart/2008/layout/VerticalCurvedList"/>
    <dgm:cxn modelId="{0B44F18B-C167-FA4C-99DB-4B57EA936671}" type="presParOf" srcId="{CEEBB772-837B-FB4B-BF5B-64C1FCFC63DB}" destId="{857026A1-5893-5E4E-8D26-3F46E28DF49A}" srcOrd="0" destOrd="0" presId="urn:microsoft.com/office/officeart/2008/layout/VerticalCurvedList"/>
    <dgm:cxn modelId="{618BAB48-25B2-2549-8E66-1E73EA067019}" type="presParOf" srcId="{857026A1-5893-5E4E-8D26-3F46E28DF49A}" destId="{DB2C4D66-8DD3-2045-B822-5A3A0221ED18}" srcOrd="0" destOrd="0" presId="urn:microsoft.com/office/officeart/2008/layout/VerticalCurvedList"/>
    <dgm:cxn modelId="{624B6FD6-15A5-324F-8DF9-8AC11E06C6CC}" type="presParOf" srcId="{857026A1-5893-5E4E-8D26-3F46E28DF49A}" destId="{F500A689-1D72-EE42-962E-448CAE44626C}" srcOrd="1" destOrd="0" presId="urn:microsoft.com/office/officeart/2008/layout/VerticalCurvedList"/>
    <dgm:cxn modelId="{8A5E994D-BC2F-814F-B3F5-573DCE045DEC}" type="presParOf" srcId="{857026A1-5893-5E4E-8D26-3F46E28DF49A}" destId="{B4AABE85-57A0-0548-8A31-3C3FA3B75AB4}" srcOrd="2" destOrd="0" presId="urn:microsoft.com/office/officeart/2008/layout/VerticalCurvedList"/>
    <dgm:cxn modelId="{345D3633-0961-344E-B09B-24F2D5253BB4}" type="presParOf" srcId="{857026A1-5893-5E4E-8D26-3F46E28DF49A}" destId="{3822FF90-8B8C-4740-8C85-BA6E9C35E47A}" srcOrd="3" destOrd="0" presId="urn:microsoft.com/office/officeart/2008/layout/VerticalCurvedList"/>
    <dgm:cxn modelId="{B1395D51-BDA4-9C43-BF77-B483A059E023}" type="presParOf" srcId="{CEEBB772-837B-FB4B-BF5B-64C1FCFC63DB}" destId="{21CE3FB5-BA03-C445-889F-4D09AFCC25DE}" srcOrd="1" destOrd="0" presId="urn:microsoft.com/office/officeart/2008/layout/VerticalCurvedList"/>
    <dgm:cxn modelId="{190F3879-AE77-2C4B-8C0A-C2C98EA14E80}" type="presParOf" srcId="{CEEBB772-837B-FB4B-BF5B-64C1FCFC63DB}" destId="{E7345AC4-3A26-F04F-BFEF-C69966EC0653}" srcOrd="2" destOrd="0" presId="urn:microsoft.com/office/officeart/2008/layout/VerticalCurvedList"/>
    <dgm:cxn modelId="{D7FDC875-A15D-284F-A2EE-9D336F086A56}" type="presParOf" srcId="{E7345AC4-3A26-F04F-BFEF-C69966EC0653}" destId="{550D2CC4-BD41-134F-BB3A-407FAFDC8523}" srcOrd="0" destOrd="0" presId="urn:microsoft.com/office/officeart/2008/layout/VerticalCurvedList"/>
    <dgm:cxn modelId="{8A224F5F-580C-9F4E-81E0-C9C445D6D24B}" type="presParOf" srcId="{CEEBB772-837B-FB4B-BF5B-64C1FCFC63DB}" destId="{EE0F2A18-BAFB-E24B-854F-874CAADA816D}" srcOrd="3" destOrd="0" presId="urn:microsoft.com/office/officeart/2008/layout/VerticalCurvedList"/>
    <dgm:cxn modelId="{41A83C5D-3024-EB49-8532-0BF9CA4279C6}" type="presParOf" srcId="{CEEBB772-837B-FB4B-BF5B-64C1FCFC63DB}" destId="{83BFB223-6BB9-0A41-8EAF-160EE4E269C7}" srcOrd="4" destOrd="0" presId="urn:microsoft.com/office/officeart/2008/layout/VerticalCurvedList"/>
    <dgm:cxn modelId="{B415F67A-413B-AE47-B5B8-E26E7B8E5ED4}" type="presParOf" srcId="{83BFB223-6BB9-0A41-8EAF-160EE4E269C7}" destId="{8A2616E0-0172-A840-8814-B482BBAF9CE6}" srcOrd="0" destOrd="0" presId="urn:microsoft.com/office/officeart/2008/layout/VerticalCurvedList"/>
    <dgm:cxn modelId="{DE9C14E7-4AC8-4748-8557-908C4B99BD8E}" type="presParOf" srcId="{CEEBB772-837B-FB4B-BF5B-64C1FCFC63DB}" destId="{9289C2E3-C0C5-304A-8F50-ECFF78C425FD}" srcOrd="5" destOrd="0" presId="urn:microsoft.com/office/officeart/2008/layout/VerticalCurvedList"/>
    <dgm:cxn modelId="{3D5D7AA2-BFC4-AC44-AD7A-EBB66C1DD84E}" type="presParOf" srcId="{CEEBB772-837B-FB4B-BF5B-64C1FCFC63DB}" destId="{51685A3A-8414-234D-8CD8-DBE72E8DF422}" srcOrd="6" destOrd="0" presId="urn:microsoft.com/office/officeart/2008/layout/VerticalCurvedList"/>
    <dgm:cxn modelId="{C3E27155-1649-654D-8C2E-583835EE3B93}" type="presParOf" srcId="{51685A3A-8414-234D-8CD8-DBE72E8DF422}" destId="{D5452AFE-DCAA-8F41-8F0C-16A3F2EC6D4D}" srcOrd="0" destOrd="0" presId="urn:microsoft.com/office/officeart/2008/layout/VerticalCurvedList"/>
    <dgm:cxn modelId="{A5283855-A520-9F44-83E5-2E1C201F5065}" type="presParOf" srcId="{CEEBB772-837B-FB4B-BF5B-64C1FCFC63DB}" destId="{97F55531-39CA-1544-BEE2-C096B5A55852}" srcOrd="7" destOrd="0" presId="urn:microsoft.com/office/officeart/2008/layout/VerticalCurvedList"/>
    <dgm:cxn modelId="{B57399F1-AE24-3948-B4C7-0CA9A154C819}" type="presParOf" srcId="{CEEBB772-837B-FB4B-BF5B-64C1FCFC63DB}" destId="{DED62BE8-DCC6-1C43-9130-5FC83809E437}" srcOrd="8" destOrd="0" presId="urn:microsoft.com/office/officeart/2008/layout/VerticalCurvedList"/>
    <dgm:cxn modelId="{9CC2C2E2-4DFE-7842-855F-FE416245991A}" type="presParOf" srcId="{DED62BE8-DCC6-1C43-9130-5FC83809E437}" destId="{63A537EC-8B0D-5449-B70D-18C5D937E55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EF3C3B-75CE-2940-A3AF-7ED63617C684}" type="doc">
      <dgm:prSet loTypeId="urn:microsoft.com/office/officeart/2005/8/layout/vList2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0029EA3F-11C6-A04B-8971-822026802D37}">
      <dgm:prSet phldrT="[Text]" custT="1"/>
      <dgm:spPr/>
      <dgm:t>
        <a:bodyPr/>
        <a:lstStyle/>
        <a:p>
          <a:pPr>
            <a:lnSpc>
              <a:spcPct val="90000"/>
            </a:lnSpc>
          </a:pPr>
          <a:endParaRPr lang="en-GB" sz="1400" dirty="0"/>
        </a:p>
        <a:p>
          <a:pPr>
            <a:lnSpc>
              <a:spcPct val="100000"/>
            </a:lnSpc>
          </a:pPr>
          <a:endParaRPr lang="en-GB" sz="1200" dirty="0">
            <a:solidFill>
              <a:schemeClr val="tx1"/>
            </a:solidFill>
          </a:endParaRPr>
        </a:p>
        <a:p>
          <a:pPr>
            <a:lnSpc>
              <a:spcPct val="100000"/>
            </a:lnSpc>
          </a:pPr>
          <a:r>
            <a:rPr lang="en-GB" sz="1200" dirty="0">
              <a:solidFill>
                <a:schemeClr val="tx1"/>
              </a:solidFill>
            </a:rPr>
            <a:t>-Effective management have a positive impact on employees and companies productivity within eBay and Argos</a:t>
          </a:r>
        </a:p>
        <a:p>
          <a:pPr>
            <a:lnSpc>
              <a:spcPct val="100000"/>
            </a:lnSpc>
          </a:pPr>
          <a:r>
            <a:rPr lang="en-GB" sz="1200" dirty="0">
              <a:solidFill>
                <a:schemeClr val="tx1"/>
              </a:solidFill>
            </a:rPr>
            <a:t>-The team’s performance and efficiency and the manager’s relationship with their staff are directly tied in both organisations </a:t>
          </a:r>
        </a:p>
        <a:p>
          <a:pPr>
            <a:lnSpc>
              <a:spcPct val="100000"/>
            </a:lnSpc>
          </a:pPr>
          <a:r>
            <a:rPr lang="en-GB" sz="1200" dirty="0">
              <a:solidFill>
                <a:schemeClr val="tx1"/>
              </a:solidFill>
            </a:rPr>
            <a:t>-Argos fosters excitement and freedom of expression of the employees; their KMS guarantees staff members the chance to develop strategically; </a:t>
          </a:r>
        </a:p>
        <a:p>
          <a:pPr>
            <a:lnSpc>
              <a:spcPct val="100000"/>
            </a:lnSpc>
          </a:pPr>
          <a:r>
            <a:rPr lang="en-GB" sz="1200" dirty="0">
              <a:solidFill>
                <a:schemeClr val="tx1"/>
              </a:solidFill>
            </a:rPr>
            <a:t>-Employees talent =the greatest asset of Argos and eBay</a:t>
          </a:r>
        </a:p>
        <a:p>
          <a:pPr>
            <a:lnSpc>
              <a:spcPct val="90000"/>
            </a:lnSpc>
          </a:pPr>
          <a:r>
            <a:rPr lang="en-GB" sz="1200" dirty="0"/>
            <a:t> </a:t>
          </a:r>
        </a:p>
        <a:p>
          <a:pPr>
            <a:lnSpc>
              <a:spcPct val="90000"/>
            </a:lnSpc>
          </a:pPr>
          <a:endParaRPr lang="en-GB" sz="1200" dirty="0"/>
        </a:p>
        <a:p>
          <a:pPr>
            <a:lnSpc>
              <a:spcPct val="90000"/>
            </a:lnSpc>
          </a:pPr>
          <a:r>
            <a:rPr lang="en-GB" sz="1200" dirty="0"/>
            <a:t> </a:t>
          </a:r>
        </a:p>
        <a:p>
          <a:pPr>
            <a:lnSpc>
              <a:spcPct val="90000"/>
            </a:lnSpc>
          </a:pPr>
          <a:endParaRPr lang="en-GB" sz="600" dirty="0"/>
        </a:p>
      </dgm:t>
    </dgm:pt>
    <dgm:pt modelId="{27C7F7A2-7746-B244-9E2F-255438174204}" type="parTrans" cxnId="{43B5252D-4EEE-FF4C-AD06-9B7424B86189}">
      <dgm:prSet/>
      <dgm:spPr/>
      <dgm:t>
        <a:bodyPr/>
        <a:lstStyle/>
        <a:p>
          <a:endParaRPr lang="en-GB"/>
        </a:p>
      </dgm:t>
    </dgm:pt>
    <dgm:pt modelId="{000B8B09-3AFE-8A4E-B484-E0F1CFEAD14E}" type="sibTrans" cxnId="{43B5252D-4EEE-FF4C-AD06-9B7424B86189}">
      <dgm:prSet/>
      <dgm:spPr/>
      <dgm:t>
        <a:bodyPr/>
        <a:lstStyle/>
        <a:p>
          <a:endParaRPr lang="en-GB"/>
        </a:p>
      </dgm:t>
    </dgm:pt>
    <dgm:pt modelId="{D3A736B5-5D31-4140-816F-BD2A93C73B59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>
              <a:solidFill>
                <a:schemeClr val="tx1"/>
              </a:solidFill>
            </a:rPr>
            <a:t>-Scammers that pose as sellers </a:t>
          </a:r>
        </a:p>
        <a:p>
          <a:pPr>
            <a:lnSpc>
              <a:spcPct val="100000"/>
            </a:lnSpc>
          </a:pPr>
          <a:r>
            <a:rPr lang="en-GB" sz="1200" dirty="0">
              <a:solidFill>
                <a:schemeClr val="tx1"/>
              </a:solidFill>
            </a:rPr>
            <a:t>-Dishonest sellers that are only after people's money and personal information </a:t>
          </a:r>
        </a:p>
        <a:p>
          <a:pPr>
            <a:lnSpc>
              <a:spcPct val="100000"/>
            </a:lnSpc>
          </a:pPr>
          <a:r>
            <a:rPr lang="en-GB" sz="1200" dirty="0">
              <a:solidFill>
                <a:schemeClr val="tx1"/>
              </a:solidFill>
            </a:rPr>
            <a:t>-Reduced employees enthusiasm as significantly reduced expected outcome and damage of the KM </a:t>
          </a:r>
        </a:p>
        <a:p>
          <a:pPr>
            <a:lnSpc>
              <a:spcPct val="100000"/>
            </a:lnSpc>
          </a:pPr>
          <a:r>
            <a:rPr lang="en-GB" sz="1200" dirty="0">
              <a:solidFill>
                <a:schemeClr val="tx1"/>
              </a:solidFill>
            </a:rPr>
            <a:t>-Challenges in identifying dishonest sellers    </a:t>
          </a:r>
        </a:p>
      </dgm:t>
    </dgm:pt>
    <dgm:pt modelId="{5569502C-8189-C548-9482-F411F2426582}" type="parTrans" cxnId="{7C8B46A4-0D76-5543-821E-2E4809F0DE24}">
      <dgm:prSet/>
      <dgm:spPr/>
      <dgm:t>
        <a:bodyPr/>
        <a:lstStyle/>
        <a:p>
          <a:endParaRPr lang="en-GB"/>
        </a:p>
      </dgm:t>
    </dgm:pt>
    <dgm:pt modelId="{DDDEE57A-57BA-8949-9B8E-8225D69BCB36}" type="sibTrans" cxnId="{7C8B46A4-0D76-5543-821E-2E4809F0DE24}">
      <dgm:prSet/>
      <dgm:spPr/>
      <dgm:t>
        <a:bodyPr/>
        <a:lstStyle/>
        <a:p>
          <a:endParaRPr lang="en-GB"/>
        </a:p>
      </dgm:t>
    </dgm:pt>
    <dgm:pt modelId="{2FED413B-E904-E64A-A387-6C486C54080C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1300" dirty="0">
            <a:solidFill>
              <a:schemeClr val="tx1"/>
            </a:solidFill>
          </a:endParaRPr>
        </a:p>
        <a:p>
          <a:pPr>
            <a:lnSpc>
              <a:spcPct val="100000"/>
            </a:lnSpc>
          </a:pPr>
          <a:r>
            <a:rPr lang="en-GB" sz="1200" dirty="0">
              <a:solidFill>
                <a:schemeClr val="tx1"/>
              </a:solidFill>
            </a:rPr>
            <a:t>-employees development to increase abilities and performance inside eBay; collaboration between employees hierarchy for teaching and mentorship purposes; cutting edge technology investment: on demand courses, special channels for continual feed back, and  personalised learning environment</a:t>
          </a:r>
        </a:p>
        <a:p>
          <a:pPr>
            <a:lnSpc>
              <a:spcPct val="100000"/>
            </a:lnSpc>
          </a:pPr>
          <a:r>
            <a:rPr lang="en-GB" sz="1200" dirty="0">
              <a:solidFill>
                <a:schemeClr val="tx1"/>
              </a:solidFill>
            </a:rPr>
            <a:t>-Further education and financial aid for professional certification; Use of 10-20-70 strategy; performance appraisal for employees' development evaluation </a:t>
          </a:r>
        </a:p>
        <a:p>
          <a:pPr>
            <a:lnSpc>
              <a:spcPct val="100000"/>
            </a:lnSpc>
          </a:pPr>
          <a:r>
            <a:rPr lang="en-GB" sz="1200" dirty="0">
              <a:solidFill>
                <a:schemeClr val="tx1"/>
              </a:solidFill>
            </a:rPr>
            <a:t>-Argos’s staff can asses one another's contributions, achievements and discuss talent development according to business requires; this is an ongoing and cycle process</a:t>
          </a:r>
        </a:p>
        <a:p>
          <a:pPr>
            <a:lnSpc>
              <a:spcPct val="90000"/>
            </a:lnSpc>
          </a:pPr>
          <a:endParaRPr lang="en-GB" sz="1400" dirty="0"/>
        </a:p>
      </dgm:t>
    </dgm:pt>
    <dgm:pt modelId="{866360F1-E129-E54F-8A47-DF9D941C4D63}" type="parTrans" cxnId="{641C13AD-553D-7149-8429-9095F338E180}">
      <dgm:prSet/>
      <dgm:spPr/>
      <dgm:t>
        <a:bodyPr/>
        <a:lstStyle/>
        <a:p>
          <a:endParaRPr lang="en-GB"/>
        </a:p>
      </dgm:t>
    </dgm:pt>
    <dgm:pt modelId="{E25CFD75-C8C8-4C47-93CF-BCFC03CA4DB6}" type="sibTrans" cxnId="{641C13AD-553D-7149-8429-9095F338E180}">
      <dgm:prSet/>
      <dgm:spPr/>
      <dgm:t>
        <a:bodyPr/>
        <a:lstStyle/>
        <a:p>
          <a:endParaRPr lang="en-GB"/>
        </a:p>
      </dgm:t>
    </dgm:pt>
    <dgm:pt modelId="{E50B67DF-A33A-9B49-B626-EA824E1410FA}">
      <dgm:prSet custT="1"/>
      <dgm:spPr/>
      <dgm:t>
        <a:bodyPr/>
        <a:lstStyle/>
        <a:p>
          <a:pPr>
            <a:lnSpc>
              <a:spcPct val="90000"/>
            </a:lnSpc>
          </a:pPr>
          <a:r>
            <a:rPr lang="en-GB" sz="1200" dirty="0">
              <a:solidFill>
                <a:schemeClr val="tx1"/>
              </a:solidFill>
            </a:rPr>
            <a:t>Unfair  reviews destroys fair competition; negative impact on employees </a:t>
          </a:r>
        </a:p>
        <a:p>
          <a:pPr>
            <a:lnSpc>
              <a:spcPct val="90000"/>
            </a:lnSpc>
          </a:pPr>
          <a:r>
            <a:rPr lang="en-GB" sz="1200" dirty="0">
              <a:solidFill>
                <a:schemeClr val="tx1"/>
              </a:solidFill>
            </a:rPr>
            <a:t>-Data usage laws </a:t>
          </a:r>
        </a:p>
        <a:p>
          <a:pPr>
            <a:lnSpc>
              <a:spcPct val="90000"/>
            </a:lnSpc>
          </a:pPr>
          <a:r>
            <a:rPr lang="en-GB" sz="1200" dirty="0">
              <a:solidFill>
                <a:schemeClr val="tx1"/>
              </a:solidFill>
            </a:rPr>
            <a:t>-Environmental requirements –</a:t>
          </a:r>
        </a:p>
        <a:p>
          <a:pPr>
            <a:lnSpc>
              <a:spcPct val="90000"/>
            </a:lnSpc>
          </a:pPr>
          <a:r>
            <a:rPr lang="en-GB" sz="1200" dirty="0">
              <a:solidFill>
                <a:schemeClr val="tx1"/>
              </a:solidFill>
            </a:rPr>
            <a:t>The Paris Agreement (Argos is more affected because of the physical stores)</a:t>
          </a:r>
          <a:endParaRPr lang="en-GB" sz="1200" dirty="0"/>
        </a:p>
      </dgm:t>
    </dgm:pt>
    <dgm:pt modelId="{A474763C-CF9C-0F42-A2CD-237040ED89A9}" type="parTrans" cxnId="{FB9C4EDD-5359-DF40-BC28-1234DDF8255A}">
      <dgm:prSet/>
      <dgm:spPr/>
      <dgm:t>
        <a:bodyPr/>
        <a:lstStyle/>
        <a:p>
          <a:endParaRPr lang="en-GB"/>
        </a:p>
      </dgm:t>
    </dgm:pt>
    <dgm:pt modelId="{D5D6CDC3-24E6-7E43-8967-79ADD1734BF5}" type="sibTrans" cxnId="{FB9C4EDD-5359-DF40-BC28-1234DDF8255A}">
      <dgm:prSet/>
      <dgm:spPr/>
      <dgm:t>
        <a:bodyPr/>
        <a:lstStyle/>
        <a:p>
          <a:endParaRPr lang="en-GB"/>
        </a:p>
      </dgm:t>
    </dgm:pt>
    <dgm:pt modelId="{C8681C88-CEF6-E346-8D4F-9482460D82DE}" type="pres">
      <dgm:prSet presAssocID="{F4EF3C3B-75CE-2940-A3AF-7ED63617C684}" presName="linear" presStyleCnt="0">
        <dgm:presLayoutVars>
          <dgm:animLvl val="lvl"/>
          <dgm:resizeHandles val="exact"/>
        </dgm:presLayoutVars>
      </dgm:prSet>
      <dgm:spPr/>
    </dgm:pt>
    <dgm:pt modelId="{18B4C9A0-31C1-1541-82BE-52932E7DAA8D}" type="pres">
      <dgm:prSet presAssocID="{0029EA3F-11C6-A04B-8971-822026802D37}" presName="parentText" presStyleLbl="node1" presStyleIdx="0" presStyleCnt="4" custScaleY="110531">
        <dgm:presLayoutVars>
          <dgm:chMax val="0"/>
          <dgm:bulletEnabled val="1"/>
        </dgm:presLayoutVars>
      </dgm:prSet>
      <dgm:spPr/>
    </dgm:pt>
    <dgm:pt modelId="{5990DFA5-AF3F-A742-A4C8-9161990B472D}" type="pres">
      <dgm:prSet presAssocID="{000B8B09-3AFE-8A4E-B484-E0F1CFEAD14E}" presName="spacer" presStyleCnt="0"/>
      <dgm:spPr/>
    </dgm:pt>
    <dgm:pt modelId="{989146AF-0A66-4A4D-996E-EAF4CF51B65A}" type="pres">
      <dgm:prSet presAssocID="{D3A736B5-5D31-4140-816F-BD2A93C73B59}" presName="parentText" presStyleLbl="node1" presStyleIdx="1" presStyleCnt="4" custScaleX="101252">
        <dgm:presLayoutVars>
          <dgm:chMax val="0"/>
          <dgm:bulletEnabled val="1"/>
        </dgm:presLayoutVars>
      </dgm:prSet>
      <dgm:spPr/>
    </dgm:pt>
    <dgm:pt modelId="{968B391F-4BFA-3942-9704-B6FC77993BC8}" type="pres">
      <dgm:prSet presAssocID="{DDDEE57A-57BA-8949-9B8E-8225D69BCB36}" presName="spacer" presStyleCnt="0"/>
      <dgm:spPr/>
    </dgm:pt>
    <dgm:pt modelId="{10ECB719-4C7F-0242-81AA-196DA3DB7EEF}" type="pres">
      <dgm:prSet presAssocID="{2FED413B-E904-E64A-A387-6C486C54080C}" presName="parentText" presStyleLbl="node1" presStyleIdx="2" presStyleCnt="4" custLinFactY="645" custLinFactNeighborX="17008" custLinFactNeighborY="100000">
        <dgm:presLayoutVars>
          <dgm:chMax val="0"/>
          <dgm:bulletEnabled val="1"/>
        </dgm:presLayoutVars>
      </dgm:prSet>
      <dgm:spPr/>
    </dgm:pt>
    <dgm:pt modelId="{432317F3-0898-7F4A-A2CC-A8D00A025D2B}" type="pres">
      <dgm:prSet presAssocID="{E25CFD75-C8C8-4C47-93CF-BCFC03CA4DB6}" presName="spacer" presStyleCnt="0"/>
      <dgm:spPr/>
    </dgm:pt>
    <dgm:pt modelId="{652F613C-9495-524D-B87F-B5CAA684595A}" type="pres">
      <dgm:prSet presAssocID="{E50B67DF-A33A-9B49-B626-EA824E1410F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3B5252D-4EEE-FF4C-AD06-9B7424B86189}" srcId="{F4EF3C3B-75CE-2940-A3AF-7ED63617C684}" destId="{0029EA3F-11C6-A04B-8971-822026802D37}" srcOrd="0" destOrd="0" parTransId="{27C7F7A2-7746-B244-9E2F-255438174204}" sibTransId="{000B8B09-3AFE-8A4E-B484-E0F1CFEAD14E}"/>
    <dgm:cxn modelId="{ABE2FE2D-5B3A-7E44-BF55-F4EB040DD792}" type="presOf" srcId="{0029EA3F-11C6-A04B-8971-822026802D37}" destId="{18B4C9A0-31C1-1541-82BE-52932E7DAA8D}" srcOrd="0" destOrd="0" presId="urn:microsoft.com/office/officeart/2005/8/layout/vList2"/>
    <dgm:cxn modelId="{A7CF6359-E11F-BA41-B9BD-B77E31FF9752}" type="presOf" srcId="{E50B67DF-A33A-9B49-B626-EA824E1410FA}" destId="{652F613C-9495-524D-B87F-B5CAA684595A}" srcOrd="0" destOrd="0" presId="urn:microsoft.com/office/officeart/2005/8/layout/vList2"/>
    <dgm:cxn modelId="{BD1DB77C-D651-254D-A1C4-4BA0EAC88757}" type="presOf" srcId="{D3A736B5-5D31-4140-816F-BD2A93C73B59}" destId="{989146AF-0A66-4A4D-996E-EAF4CF51B65A}" srcOrd="0" destOrd="0" presId="urn:microsoft.com/office/officeart/2005/8/layout/vList2"/>
    <dgm:cxn modelId="{C223CA9D-DAEC-B34B-8BC1-F0F220A08170}" type="presOf" srcId="{F4EF3C3B-75CE-2940-A3AF-7ED63617C684}" destId="{C8681C88-CEF6-E346-8D4F-9482460D82DE}" srcOrd="0" destOrd="0" presId="urn:microsoft.com/office/officeart/2005/8/layout/vList2"/>
    <dgm:cxn modelId="{7C8B46A4-0D76-5543-821E-2E4809F0DE24}" srcId="{F4EF3C3B-75CE-2940-A3AF-7ED63617C684}" destId="{D3A736B5-5D31-4140-816F-BD2A93C73B59}" srcOrd="1" destOrd="0" parTransId="{5569502C-8189-C548-9482-F411F2426582}" sibTransId="{DDDEE57A-57BA-8949-9B8E-8225D69BCB36}"/>
    <dgm:cxn modelId="{641C13AD-553D-7149-8429-9095F338E180}" srcId="{F4EF3C3B-75CE-2940-A3AF-7ED63617C684}" destId="{2FED413B-E904-E64A-A387-6C486C54080C}" srcOrd="2" destOrd="0" parTransId="{866360F1-E129-E54F-8A47-DF9D941C4D63}" sibTransId="{E25CFD75-C8C8-4C47-93CF-BCFC03CA4DB6}"/>
    <dgm:cxn modelId="{234F28D1-1AC7-9E45-8382-300C1DCD9CB9}" type="presOf" srcId="{2FED413B-E904-E64A-A387-6C486C54080C}" destId="{10ECB719-4C7F-0242-81AA-196DA3DB7EEF}" srcOrd="0" destOrd="0" presId="urn:microsoft.com/office/officeart/2005/8/layout/vList2"/>
    <dgm:cxn modelId="{FB9C4EDD-5359-DF40-BC28-1234DDF8255A}" srcId="{F4EF3C3B-75CE-2940-A3AF-7ED63617C684}" destId="{E50B67DF-A33A-9B49-B626-EA824E1410FA}" srcOrd="3" destOrd="0" parTransId="{A474763C-CF9C-0F42-A2CD-237040ED89A9}" sibTransId="{D5D6CDC3-24E6-7E43-8967-79ADD1734BF5}"/>
    <dgm:cxn modelId="{476FEBCD-C70D-364E-8241-69C3F23DD694}" type="presParOf" srcId="{C8681C88-CEF6-E346-8D4F-9482460D82DE}" destId="{18B4C9A0-31C1-1541-82BE-52932E7DAA8D}" srcOrd="0" destOrd="0" presId="urn:microsoft.com/office/officeart/2005/8/layout/vList2"/>
    <dgm:cxn modelId="{B10543A7-090A-F240-9276-E4AF7BF3114D}" type="presParOf" srcId="{C8681C88-CEF6-E346-8D4F-9482460D82DE}" destId="{5990DFA5-AF3F-A742-A4C8-9161990B472D}" srcOrd="1" destOrd="0" presId="urn:microsoft.com/office/officeart/2005/8/layout/vList2"/>
    <dgm:cxn modelId="{89C0D1AF-EEE0-D644-BBC1-233134B64E85}" type="presParOf" srcId="{C8681C88-CEF6-E346-8D4F-9482460D82DE}" destId="{989146AF-0A66-4A4D-996E-EAF4CF51B65A}" srcOrd="2" destOrd="0" presId="urn:microsoft.com/office/officeart/2005/8/layout/vList2"/>
    <dgm:cxn modelId="{24035406-E7C6-DE42-B843-0DC0CEA44DAB}" type="presParOf" srcId="{C8681C88-CEF6-E346-8D4F-9482460D82DE}" destId="{968B391F-4BFA-3942-9704-B6FC77993BC8}" srcOrd="3" destOrd="0" presId="urn:microsoft.com/office/officeart/2005/8/layout/vList2"/>
    <dgm:cxn modelId="{8EF5FE7A-55E7-1C4B-B230-0F5F9140D0C9}" type="presParOf" srcId="{C8681C88-CEF6-E346-8D4F-9482460D82DE}" destId="{10ECB719-4C7F-0242-81AA-196DA3DB7EEF}" srcOrd="4" destOrd="0" presId="urn:microsoft.com/office/officeart/2005/8/layout/vList2"/>
    <dgm:cxn modelId="{0DE037B5-A4B6-F24E-B838-42FBA5F02B4D}" type="presParOf" srcId="{C8681C88-CEF6-E346-8D4F-9482460D82DE}" destId="{432317F3-0898-7F4A-A2CC-A8D00A025D2B}" srcOrd="5" destOrd="0" presId="urn:microsoft.com/office/officeart/2005/8/layout/vList2"/>
    <dgm:cxn modelId="{E5F4C06A-60BA-284F-9D3F-FC256B5C74A5}" type="presParOf" srcId="{C8681C88-CEF6-E346-8D4F-9482460D82DE}" destId="{652F613C-9495-524D-B87F-B5CAA684595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332C3A9-AD6A-4092-BE29-9BD3E9F13A5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CEAB9B0-A73D-45F7-A863-6AEE51B3A6BF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Preserve competitiveness by capturing value strategy( competitive advantage)</a:t>
          </a:r>
        </a:p>
      </dgm:t>
    </dgm:pt>
    <dgm:pt modelId="{A626429E-2732-4D9E-9D83-1DDDDB1292B5}" type="parTrans" cxnId="{28D637DE-A9A0-4169-B4A7-5883BDFB5F15}">
      <dgm:prSet/>
      <dgm:spPr/>
      <dgm:t>
        <a:bodyPr/>
        <a:lstStyle/>
        <a:p>
          <a:endParaRPr lang="en-US"/>
        </a:p>
      </dgm:t>
    </dgm:pt>
    <dgm:pt modelId="{75187317-FED1-4D43-8538-91ACF8818F95}" type="sibTrans" cxnId="{28D637DE-A9A0-4169-B4A7-5883BDFB5F15}">
      <dgm:prSet/>
      <dgm:spPr/>
      <dgm:t>
        <a:bodyPr/>
        <a:lstStyle/>
        <a:p>
          <a:endParaRPr lang="en-US"/>
        </a:p>
      </dgm:t>
    </dgm:pt>
    <dgm:pt modelId="{C83D807C-D40E-4263-8AD0-DF6EFCBD4AE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A lucrative company makes profit; marketing goods it’s crucial; unique services, skilled workforce and finances are brand strengths</a:t>
          </a:r>
        </a:p>
      </dgm:t>
    </dgm:pt>
    <dgm:pt modelId="{CB8EA957-FB23-41DA-8607-0594CF74BB29}" type="parTrans" cxnId="{DBC34A31-D29A-4F4B-8BFB-D3C32DEA276A}">
      <dgm:prSet/>
      <dgm:spPr/>
      <dgm:t>
        <a:bodyPr/>
        <a:lstStyle/>
        <a:p>
          <a:endParaRPr lang="en-US"/>
        </a:p>
      </dgm:t>
    </dgm:pt>
    <dgm:pt modelId="{E63DEAAF-E82D-4A65-900D-C8E9E3B0B126}" type="sibTrans" cxnId="{DBC34A31-D29A-4F4B-8BFB-D3C32DEA276A}">
      <dgm:prSet/>
      <dgm:spPr/>
      <dgm:t>
        <a:bodyPr/>
        <a:lstStyle/>
        <a:p>
          <a:endParaRPr lang="en-US"/>
        </a:p>
      </dgm:t>
    </dgm:pt>
    <dgm:pt modelId="{0F1C5F9E-C0BF-421F-87E3-B57388C65067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Both eBay and Argos register the skills and performance of employees through KM; they manage the knowledge value to improve efficiency; development, exchange of knowledge, application and evaluation are KM chain values</a:t>
          </a:r>
        </a:p>
      </dgm:t>
    </dgm:pt>
    <dgm:pt modelId="{96109C14-02DC-4F89-ADC5-E2807923BBDA}" type="parTrans" cxnId="{B68BFD13-7348-42D3-8655-FBA3FA6796A9}">
      <dgm:prSet/>
      <dgm:spPr/>
      <dgm:t>
        <a:bodyPr/>
        <a:lstStyle/>
        <a:p>
          <a:endParaRPr lang="en-US"/>
        </a:p>
      </dgm:t>
    </dgm:pt>
    <dgm:pt modelId="{BF139866-92AC-49BC-A91B-3FD314A239BA}" type="sibTrans" cxnId="{B68BFD13-7348-42D3-8655-FBA3FA6796A9}">
      <dgm:prSet/>
      <dgm:spPr/>
      <dgm:t>
        <a:bodyPr/>
        <a:lstStyle/>
        <a:p>
          <a:endParaRPr lang="en-US"/>
        </a:p>
      </dgm:t>
    </dgm:pt>
    <dgm:pt modelId="{14F0082D-8892-45AB-B388-BC9602036F32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Employees data shows the talent shortage, and necessary training of the personnel and Argos and eBay use this knowledge to help and promote the personnel</a:t>
          </a:r>
        </a:p>
      </dgm:t>
    </dgm:pt>
    <dgm:pt modelId="{6D767567-9A0B-46E5-AB52-D39906728450}" type="parTrans" cxnId="{70FA18CE-A723-4F3B-B46F-9260A5DF244D}">
      <dgm:prSet/>
      <dgm:spPr/>
      <dgm:t>
        <a:bodyPr/>
        <a:lstStyle/>
        <a:p>
          <a:endParaRPr lang="en-US"/>
        </a:p>
      </dgm:t>
    </dgm:pt>
    <dgm:pt modelId="{0F0D6398-BFA7-49FD-A530-9887996C424E}" type="sibTrans" cxnId="{70FA18CE-A723-4F3B-B46F-9260A5DF244D}">
      <dgm:prSet/>
      <dgm:spPr/>
      <dgm:t>
        <a:bodyPr/>
        <a:lstStyle/>
        <a:p>
          <a:endParaRPr lang="en-US"/>
        </a:p>
      </dgm:t>
    </dgm:pt>
    <dgm:pt modelId="{6AA53EDD-62A5-4019-94F9-27CBC66284EC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Implicit knowledge( gained through incidental tasks) is implemented and used in both companies</a:t>
          </a:r>
        </a:p>
      </dgm:t>
    </dgm:pt>
    <dgm:pt modelId="{911704D0-EBF3-44D2-BF5B-FF63A1039523}" type="parTrans" cxnId="{7AA58435-88A2-4526-A8E2-26780985CC65}">
      <dgm:prSet/>
      <dgm:spPr/>
      <dgm:t>
        <a:bodyPr/>
        <a:lstStyle/>
        <a:p>
          <a:endParaRPr lang="en-US"/>
        </a:p>
      </dgm:t>
    </dgm:pt>
    <dgm:pt modelId="{6F4A2E3D-6A5B-4CCA-8D93-F85BD27ECD35}" type="sibTrans" cxnId="{7AA58435-88A2-4526-A8E2-26780985CC65}">
      <dgm:prSet/>
      <dgm:spPr/>
      <dgm:t>
        <a:bodyPr/>
        <a:lstStyle/>
        <a:p>
          <a:endParaRPr lang="en-US"/>
        </a:p>
      </dgm:t>
    </dgm:pt>
    <dgm:pt modelId="{9D6C6322-A8AB-4FE3-A6A3-83984EFBEE18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Explicit knowledge in a company is most learned during  training, and it’s easy to reach because it has been documented</a:t>
          </a:r>
        </a:p>
      </dgm:t>
    </dgm:pt>
    <dgm:pt modelId="{A81E9261-0F3F-4A06-ADB4-D5F171067E18}" type="parTrans" cxnId="{BEAA615B-FBAD-4434-ADCE-640FFC59CABB}">
      <dgm:prSet/>
      <dgm:spPr/>
      <dgm:t>
        <a:bodyPr/>
        <a:lstStyle/>
        <a:p>
          <a:endParaRPr lang="en-US"/>
        </a:p>
      </dgm:t>
    </dgm:pt>
    <dgm:pt modelId="{C5E3DA04-0DEC-4FEB-858D-60BE54405078}" type="sibTrans" cxnId="{BEAA615B-FBAD-4434-ADCE-640FFC59CABB}">
      <dgm:prSet/>
      <dgm:spPr/>
      <dgm:t>
        <a:bodyPr/>
        <a:lstStyle/>
        <a:p>
          <a:endParaRPr lang="en-US"/>
        </a:p>
      </dgm:t>
    </dgm:pt>
    <dgm:pt modelId="{6B0A3949-AAB3-4B63-853B-A35BE4116087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eBay is on top of data management  and use algorithms to learn customer’s habits; use of open strategies to encourage experimentation and innovation</a:t>
          </a:r>
        </a:p>
      </dgm:t>
    </dgm:pt>
    <dgm:pt modelId="{400891C7-1962-42BB-94EF-E4DBCB657E8E}" type="parTrans" cxnId="{8B8DB12E-610B-4C5B-98F4-3565917DE712}">
      <dgm:prSet/>
      <dgm:spPr/>
      <dgm:t>
        <a:bodyPr/>
        <a:lstStyle/>
        <a:p>
          <a:endParaRPr lang="en-US"/>
        </a:p>
      </dgm:t>
    </dgm:pt>
    <dgm:pt modelId="{B600ACF9-9CB0-4709-A254-B555DAD47E50}" type="sibTrans" cxnId="{8B8DB12E-610B-4C5B-98F4-3565917DE712}">
      <dgm:prSet/>
      <dgm:spPr/>
      <dgm:t>
        <a:bodyPr/>
        <a:lstStyle/>
        <a:p>
          <a:endParaRPr lang="en-US"/>
        </a:p>
      </dgm:t>
    </dgm:pt>
    <dgm:pt modelId="{704186B1-C4FC-4C13-9B4C-5236B581B85D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According to Porter (2008), the use of data at highest levels has limitation because in some companies the HR offers more problems than solutions </a:t>
          </a:r>
        </a:p>
      </dgm:t>
    </dgm:pt>
    <dgm:pt modelId="{FFD9C218-4758-4C5D-84C6-76AC44041E26}" type="parTrans" cxnId="{E0D40B6B-ECA0-47B7-80FB-26EDD542CEDD}">
      <dgm:prSet/>
      <dgm:spPr/>
      <dgm:t>
        <a:bodyPr/>
        <a:lstStyle/>
        <a:p>
          <a:endParaRPr lang="en-US"/>
        </a:p>
      </dgm:t>
    </dgm:pt>
    <dgm:pt modelId="{1D576D84-28C8-4F4C-A0B3-8CBFA13AD5BD}" type="sibTrans" cxnId="{E0D40B6B-ECA0-47B7-80FB-26EDD542CEDD}">
      <dgm:prSet/>
      <dgm:spPr/>
      <dgm:t>
        <a:bodyPr/>
        <a:lstStyle/>
        <a:p>
          <a:endParaRPr lang="en-US"/>
        </a:p>
      </dgm:t>
    </dgm:pt>
    <dgm:pt modelId="{CB005184-27C5-9E4A-8710-66470651A26D}" type="pres">
      <dgm:prSet presAssocID="{E332C3A9-AD6A-4092-BE29-9BD3E9F13A5B}" presName="linear" presStyleCnt="0">
        <dgm:presLayoutVars>
          <dgm:animLvl val="lvl"/>
          <dgm:resizeHandles val="exact"/>
        </dgm:presLayoutVars>
      </dgm:prSet>
      <dgm:spPr/>
    </dgm:pt>
    <dgm:pt modelId="{1988EF4A-3591-0547-ACAB-B6E380ABFAED}" type="pres">
      <dgm:prSet presAssocID="{9CEAB9B0-A73D-45F7-A863-6AEE51B3A6BF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5B28771A-A545-A74E-AF05-07D7B61C2CCE}" type="pres">
      <dgm:prSet presAssocID="{75187317-FED1-4D43-8538-91ACF8818F95}" presName="spacer" presStyleCnt="0"/>
      <dgm:spPr/>
    </dgm:pt>
    <dgm:pt modelId="{B4426EDD-E54C-704C-A315-31CCA57EAF4F}" type="pres">
      <dgm:prSet presAssocID="{C83D807C-D40E-4263-8AD0-DF6EFCBD4AE6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97013589-A848-2B4D-8F6E-6C37D1E1034D}" type="pres">
      <dgm:prSet presAssocID="{E63DEAAF-E82D-4A65-900D-C8E9E3B0B126}" presName="spacer" presStyleCnt="0"/>
      <dgm:spPr/>
    </dgm:pt>
    <dgm:pt modelId="{A6B45614-506A-E142-AF17-ED98E7A0C1E5}" type="pres">
      <dgm:prSet presAssocID="{0F1C5F9E-C0BF-421F-87E3-B57388C65067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8FB0776D-F9AB-4447-847F-9235A66D3C78}" type="pres">
      <dgm:prSet presAssocID="{BF139866-92AC-49BC-A91B-3FD314A239BA}" presName="spacer" presStyleCnt="0"/>
      <dgm:spPr/>
    </dgm:pt>
    <dgm:pt modelId="{0C158778-1809-CF40-B57C-37F78EBCE8FA}" type="pres">
      <dgm:prSet presAssocID="{14F0082D-8892-45AB-B388-BC9602036F32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30831B8-B53B-814C-827B-FCEC09C70ABC}" type="pres">
      <dgm:prSet presAssocID="{0F0D6398-BFA7-49FD-A530-9887996C424E}" presName="spacer" presStyleCnt="0"/>
      <dgm:spPr/>
    </dgm:pt>
    <dgm:pt modelId="{16A9102F-F2B2-944D-A9B0-9D99E8255176}" type="pres">
      <dgm:prSet presAssocID="{6AA53EDD-62A5-4019-94F9-27CBC66284EC}" presName="parentText" presStyleLbl="node1" presStyleIdx="4" presStyleCnt="8" custLinFactNeighborX="311" custLinFactNeighborY="-49997">
        <dgm:presLayoutVars>
          <dgm:chMax val="0"/>
          <dgm:bulletEnabled val="1"/>
        </dgm:presLayoutVars>
      </dgm:prSet>
      <dgm:spPr/>
    </dgm:pt>
    <dgm:pt modelId="{353E185E-3993-E540-B08E-E9F94DE0A7E5}" type="pres">
      <dgm:prSet presAssocID="{6F4A2E3D-6A5B-4CCA-8D93-F85BD27ECD35}" presName="spacer" presStyleCnt="0"/>
      <dgm:spPr/>
    </dgm:pt>
    <dgm:pt modelId="{8F4EEA28-AA71-E047-8511-56DF5CCD2CCA}" type="pres">
      <dgm:prSet presAssocID="{9D6C6322-A8AB-4FE3-A6A3-83984EFBEE18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DAA5A85E-569C-BD43-B667-95801857810E}" type="pres">
      <dgm:prSet presAssocID="{C5E3DA04-0DEC-4FEB-858D-60BE54405078}" presName="spacer" presStyleCnt="0"/>
      <dgm:spPr/>
    </dgm:pt>
    <dgm:pt modelId="{37117284-FACD-694E-A3AF-701A2A6993DC}" type="pres">
      <dgm:prSet presAssocID="{6B0A3949-AAB3-4B63-853B-A35BE4116087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4E209B25-8F01-764D-B3EF-3A106B24AE8B}" type="pres">
      <dgm:prSet presAssocID="{B600ACF9-9CB0-4709-A254-B555DAD47E50}" presName="spacer" presStyleCnt="0"/>
      <dgm:spPr/>
    </dgm:pt>
    <dgm:pt modelId="{8BDC8430-820D-9B49-B696-231D0FCA8B57}" type="pres">
      <dgm:prSet presAssocID="{704186B1-C4FC-4C13-9B4C-5236B581B85D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B68BFD13-7348-42D3-8655-FBA3FA6796A9}" srcId="{E332C3A9-AD6A-4092-BE29-9BD3E9F13A5B}" destId="{0F1C5F9E-C0BF-421F-87E3-B57388C65067}" srcOrd="2" destOrd="0" parTransId="{96109C14-02DC-4F89-ADC5-E2807923BBDA}" sibTransId="{BF139866-92AC-49BC-A91B-3FD314A239BA}"/>
    <dgm:cxn modelId="{F91CD023-3EFF-7D45-8414-D83E16B081B9}" type="presOf" srcId="{6B0A3949-AAB3-4B63-853B-A35BE4116087}" destId="{37117284-FACD-694E-A3AF-701A2A6993DC}" srcOrd="0" destOrd="0" presId="urn:microsoft.com/office/officeart/2005/8/layout/vList2"/>
    <dgm:cxn modelId="{8B8DB12E-610B-4C5B-98F4-3565917DE712}" srcId="{E332C3A9-AD6A-4092-BE29-9BD3E9F13A5B}" destId="{6B0A3949-AAB3-4B63-853B-A35BE4116087}" srcOrd="6" destOrd="0" parTransId="{400891C7-1962-42BB-94EF-E4DBCB657E8E}" sibTransId="{B600ACF9-9CB0-4709-A254-B555DAD47E50}"/>
    <dgm:cxn modelId="{DBC34A31-D29A-4F4B-8BFB-D3C32DEA276A}" srcId="{E332C3A9-AD6A-4092-BE29-9BD3E9F13A5B}" destId="{C83D807C-D40E-4263-8AD0-DF6EFCBD4AE6}" srcOrd="1" destOrd="0" parTransId="{CB8EA957-FB23-41DA-8607-0594CF74BB29}" sibTransId="{E63DEAAF-E82D-4A65-900D-C8E9E3B0B126}"/>
    <dgm:cxn modelId="{7AA58435-88A2-4526-A8E2-26780985CC65}" srcId="{E332C3A9-AD6A-4092-BE29-9BD3E9F13A5B}" destId="{6AA53EDD-62A5-4019-94F9-27CBC66284EC}" srcOrd="4" destOrd="0" parTransId="{911704D0-EBF3-44D2-BF5B-FF63A1039523}" sibTransId="{6F4A2E3D-6A5B-4CCA-8D93-F85BD27ECD35}"/>
    <dgm:cxn modelId="{BEAA615B-FBAD-4434-ADCE-640FFC59CABB}" srcId="{E332C3A9-AD6A-4092-BE29-9BD3E9F13A5B}" destId="{9D6C6322-A8AB-4FE3-A6A3-83984EFBEE18}" srcOrd="5" destOrd="0" parTransId="{A81E9261-0F3F-4A06-ADB4-D5F171067E18}" sibTransId="{C5E3DA04-0DEC-4FEB-858D-60BE54405078}"/>
    <dgm:cxn modelId="{5B641060-B8E6-0848-9493-085F1AAF7B2B}" type="presOf" srcId="{9CEAB9B0-A73D-45F7-A863-6AEE51B3A6BF}" destId="{1988EF4A-3591-0547-ACAB-B6E380ABFAED}" srcOrd="0" destOrd="0" presId="urn:microsoft.com/office/officeart/2005/8/layout/vList2"/>
    <dgm:cxn modelId="{E0D40B6B-ECA0-47B7-80FB-26EDD542CEDD}" srcId="{E332C3A9-AD6A-4092-BE29-9BD3E9F13A5B}" destId="{704186B1-C4FC-4C13-9B4C-5236B581B85D}" srcOrd="7" destOrd="0" parTransId="{FFD9C218-4758-4C5D-84C6-76AC44041E26}" sibTransId="{1D576D84-28C8-4F4C-A0B3-8CBFA13AD5BD}"/>
    <dgm:cxn modelId="{12E07771-E8FC-DA4D-9D88-4D9666491141}" type="presOf" srcId="{C83D807C-D40E-4263-8AD0-DF6EFCBD4AE6}" destId="{B4426EDD-E54C-704C-A315-31CCA57EAF4F}" srcOrd="0" destOrd="0" presId="urn:microsoft.com/office/officeart/2005/8/layout/vList2"/>
    <dgm:cxn modelId="{4E304C88-08C2-E44C-A076-1BA7D3F182F7}" type="presOf" srcId="{6AA53EDD-62A5-4019-94F9-27CBC66284EC}" destId="{16A9102F-F2B2-944D-A9B0-9D99E8255176}" srcOrd="0" destOrd="0" presId="urn:microsoft.com/office/officeart/2005/8/layout/vList2"/>
    <dgm:cxn modelId="{21892E9A-96FE-0345-A44A-11CDACCD6E6F}" type="presOf" srcId="{0F1C5F9E-C0BF-421F-87E3-B57388C65067}" destId="{A6B45614-506A-E142-AF17-ED98E7A0C1E5}" srcOrd="0" destOrd="0" presId="urn:microsoft.com/office/officeart/2005/8/layout/vList2"/>
    <dgm:cxn modelId="{634970C4-9E8B-D942-9068-7E4CE0EA0082}" type="presOf" srcId="{9D6C6322-A8AB-4FE3-A6A3-83984EFBEE18}" destId="{8F4EEA28-AA71-E047-8511-56DF5CCD2CCA}" srcOrd="0" destOrd="0" presId="urn:microsoft.com/office/officeart/2005/8/layout/vList2"/>
    <dgm:cxn modelId="{70FA18CE-A723-4F3B-B46F-9260A5DF244D}" srcId="{E332C3A9-AD6A-4092-BE29-9BD3E9F13A5B}" destId="{14F0082D-8892-45AB-B388-BC9602036F32}" srcOrd="3" destOrd="0" parTransId="{6D767567-9A0B-46E5-AB52-D39906728450}" sibTransId="{0F0D6398-BFA7-49FD-A530-9887996C424E}"/>
    <dgm:cxn modelId="{FC61CAD5-437A-3143-99DB-4DFCAD57BA33}" type="presOf" srcId="{704186B1-C4FC-4C13-9B4C-5236B581B85D}" destId="{8BDC8430-820D-9B49-B696-231D0FCA8B57}" srcOrd="0" destOrd="0" presId="urn:microsoft.com/office/officeart/2005/8/layout/vList2"/>
    <dgm:cxn modelId="{3D4BDAD5-C5A8-E148-BF93-D06F71269752}" type="presOf" srcId="{14F0082D-8892-45AB-B388-BC9602036F32}" destId="{0C158778-1809-CF40-B57C-37F78EBCE8FA}" srcOrd="0" destOrd="0" presId="urn:microsoft.com/office/officeart/2005/8/layout/vList2"/>
    <dgm:cxn modelId="{28D637DE-A9A0-4169-B4A7-5883BDFB5F15}" srcId="{E332C3A9-AD6A-4092-BE29-9BD3E9F13A5B}" destId="{9CEAB9B0-A73D-45F7-A863-6AEE51B3A6BF}" srcOrd="0" destOrd="0" parTransId="{A626429E-2732-4D9E-9D83-1DDDDB1292B5}" sibTransId="{75187317-FED1-4D43-8538-91ACF8818F95}"/>
    <dgm:cxn modelId="{BBBAB5F2-1EFB-6C4A-BAEB-1F8451659097}" type="presOf" srcId="{E332C3A9-AD6A-4092-BE29-9BD3E9F13A5B}" destId="{CB005184-27C5-9E4A-8710-66470651A26D}" srcOrd="0" destOrd="0" presId="urn:microsoft.com/office/officeart/2005/8/layout/vList2"/>
    <dgm:cxn modelId="{8350F485-36C8-304C-9BEF-E2A8CA317B7C}" type="presParOf" srcId="{CB005184-27C5-9E4A-8710-66470651A26D}" destId="{1988EF4A-3591-0547-ACAB-B6E380ABFAED}" srcOrd="0" destOrd="0" presId="urn:microsoft.com/office/officeart/2005/8/layout/vList2"/>
    <dgm:cxn modelId="{76010661-D346-F24B-AB4E-F9FC21BC4D97}" type="presParOf" srcId="{CB005184-27C5-9E4A-8710-66470651A26D}" destId="{5B28771A-A545-A74E-AF05-07D7B61C2CCE}" srcOrd="1" destOrd="0" presId="urn:microsoft.com/office/officeart/2005/8/layout/vList2"/>
    <dgm:cxn modelId="{B3F46999-5F89-574E-B16E-F45862F3505D}" type="presParOf" srcId="{CB005184-27C5-9E4A-8710-66470651A26D}" destId="{B4426EDD-E54C-704C-A315-31CCA57EAF4F}" srcOrd="2" destOrd="0" presId="urn:microsoft.com/office/officeart/2005/8/layout/vList2"/>
    <dgm:cxn modelId="{05438512-7609-AC41-9FDE-EE8407BBF9A4}" type="presParOf" srcId="{CB005184-27C5-9E4A-8710-66470651A26D}" destId="{97013589-A848-2B4D-8F6E-6C37D1E1034D}" srcOrd="3" destOrd="0" presId="urn:microsoft.com/office/officeart/2005/8/layout/vList2"/>
    <dgm:cxn modelId="{1A0F49C6-911E-C741-B363-713363FD8FFC}" type="presParOf" srcId="{CB005184-27C5-9E4A-8710-66470651A26D}" destId="{A6B45614-506A-E142-AF17-ED98E7A0C1E5}" srcOrd="4" destOrd="0" presId="urn:microsoft.com/office/officeart/2005/8/layout/vList2"/>
    <dgm:cxn modelId="{97F5D472-D5AE-1F4C-AB80-FBD151F8BA4C}" type="presParOf" srcId="{CB005184-27C5-9E4A-8710-66470651A26D}" destId="{8FB0776D-F9AB-4447-847F-9235A66D3C78}" srcOrd="5" destOrd="0" presId="urn:microsoft.com/office/officeart/2005/8/layout/vList2"/>
    <dgm:cxn modelId="{939CC84C-C19E-4845-AA40-9CA8E0091A01}" type="presParOf" srcId="{CB005184-27C5-9E4A-8710-66470651A26D}" destId="{0C158778-1809-CF40-B57C-37F78EBCE8FA}" srcOrd="6" destOrd="0" presId="urn:microsoft.com/office/officeart/2005/8/layout/vList2"/>
    <dgm:cxn modelId="{41E06FC2-FA81-8249-859D-54853F837578}" type="presParOf" srcId="{CB005184-27C5-9E4A-8710-66470651A26D}" destId="{630831B8-B53B-814C-827B-FCEC09C70ABC}" srcOrd="7" destOrd="0" presId="urn:microsoft.com/office/officeart/2005/8/layout/vList2"/>
    <dgm:cxn modelId="{955ECA7E-E24D-A740-BFBD-A0442C76F15E}" type="presParOf" srcId="{CB005184-27C5-9E4A-8710-66470651A26D}" destId="{16A9102F-F2B2-944D-A9B0-9D99E8255176}" srcOrd="8" destOrd="0" presId="urn:microsoft.com/office/officeart/2005/8/layout/vList2"/>
    <dgm:cxn modelId="{FABF2DB7-743F-EE46-90B2-A65B7BAF7224}" type="presParOf" srcId="{CB005184-27C5-9E4A-8710-66470651A26D}" destId="{353E185E-3993-E540-B08E-E9F94DE0A7E5}" srcOrd="9" destOrd="0" presId="urn:microsoft.com/office/officeart/2005/8/layout/vList2"/>
    <dgm:cxn modelId="{144BAA37-6E1A-8A46-B725-55790145A124}" type="presParOf" srcId="{CB005184-27C5-9E4A-8710-66470651A26D}" destId="{8F4EEA28-AA71-E047-8511-56DF5CCD2CCA}" srcOrd="10" destOrd="0" presId="urn:microsoft.com/office/officeart/2005/8/layout/vList2"/>
    <dgm:cxn modelId="{415CA025-1D97-B646-86E8-0FDCB52E352C}" type="presParOf" srcId="{CB005184-27C5-9E4A-8710-66470651A26D}" destId="{DAA5A85E-569C-BD43-B667-95801857810E}" srcOrd="11" destOrd="0" presId="urn:microsoft.com/office/officeart/2005/8/layout/vList2"/>
    <dgm:cxn modelId="{B9E9306D-F52C-7B4D-A2B7-5485A3554CF7}" type="presParOf" srcId="{CB005184-27C5-9E4A-8710-66470651A26D}" destId="{37117284-FACD-694E-A3AF-701A2A6993DC}" srcOrd="12" destOrd="0" presId="urn:microsoft.com/office/officeart/2005/8/layout/vList2"/>
    <dgm:cxn modelId="{E132AC76-B935-A44C-86D3-BFF1C90DE997}" type="presParOf" srcId="{CB005184-27C5-9E4A-8710-66470651A26D}" destId="{4E209B25-8F01-764D-B3EF-3A106B24AE8B}" srcOrd="13" destOrd="0" presId="urn:microsoft.com/office/officeart/2005/8/layout/vList2"/>
    <dgm:cxn modelId="{404DCF59-638B-5343-82B7-1CEE0F35D076}" type="presParOf" srcId="{CB005184-27C5-9E4A-8710-66470651A26D}" destId="{8BDC8430-820D-9B49-B696-231D0FCA8B57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22E92EA-F276-4F16-9A06-3D15E5E9E42B}" type="doc">
      <dgm:prSet loTypeId="urn:microsoft.com/office/officeart/2005/8/layout/default" loCatId="list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en-US"/>
        </a:p>
      </dgm:t>
    </dgm:pt>
    <dgm:pt modelId="{AFCAAB39-468C-4857-9CDB-67C773C25262}">
      <dgm:prSet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                       Argos Talent retention</a:t>
          </a:r>
        </a:p>
      </dgm:t>
    </dgm:pt>
    <dgm:pt modelId="{2755D756-7E20-4EFD-96AB-F74428B364EA}" type="parTrans" cxnId="{6DAF38BB-64FD-4B2E-8712-5CB2B6EF8AE1}">
      <dgm:prSet/>
      <dgm:spPr/>
      <dgm:t>
        <a:bodyPr/>
        <a:lstStyle/>
        <a:p>
          <a:endParaRPr lang="en-US"/>
        </a:p>
      </dgm:t>
    </dgm:pt>
    <dgm:pt modelId="{1D41E142-A911-45FA-A22C-E3E8A75922CA}" type="sibTrans" cxnId="{6DAF38BB-64FD-4B2E-8712-5CB2B6EF8AE1}">
      <dgm:prSet/>
      <dgm:spPr/>
      <dgm:t>
        <a:bodyPr/>
        <a:lstStyle/>
        <a:p>
          <a:endParaRPr lang="en-US"/>
        </a:p>
      </dgm:t>
    </dgm:pt>
    <dgm:pt modelId="{EECC77DB-04E2-4FC9-A2C0-D920C20E1B21}">
      <dgm:prSet/>
      <dgm:spPr/>
      <dgm:t>
        <a:bodyPr/>
        <a:lstStyle/>
        <a:p>
          <a:r>
            <a:rPr lang="en-US" sz="1600" dirty="0" err="1">
              <a:solidFill>
                <a:schemeClr val="tx1"/>
              </a:solidFill>
            </a:rPr>
            <a:t>eGain</a:t>
          </a:r>
          <a:r>
            <a:rPr lang="en-US" sz="1600" dirty="0">
              <a:solidFill>
                <a:schemeClr val="tx1"/>
              </a:solidFill>
            </a:rPr>
            <a:t> </a:t>
          </a:r>
          <a:r>
            <a:rPr lang="en-US" sz="1600" dirty="0" err="1">
              <a:solidFill>
                <a:schemeClr val="tx1"/>
              </a:solidFill>
            </a:rPr>
            <a:t>KnowledgeAgent</a:t>
          </a:r>
          <a:r>
            <a:rPr lang="en-US" sz="1600" dirty="0">
              <a:solidFill>
                <a:schemeClr val="tx1"/>
              </a:solidFill>
            </a:rPr>
            <a:t> usage</a:t>
          </a:r>
        </a:p>
      </dgm:t>
    </dgm:pt>
    <dgm:pt modelId="{DDC5B3BF-5053-456C-A833-2EF20BF0640D}" type="parTrans" cxnId="{BA303BAF-3A9F-4A71-AF08-92E9A081AE9A}">
      <dgm:prSet/>
      <dgm:spPr/>
      <dgm:t>
        <a:bodyPr/>
        <a:lstStyle/>
        <a:p>
          <a:endParaRPr lang="en-US"/>
        </a:p>
      </dgm:t>
    </dgm:pt>
    <dgm:pt modelId="{556EC9C3-98C8-4465-8E01-51F20DB3B8EF}" type="sibTrans" cxnId="{BA303BAF-3A9F-4A71-AF08-92E9A081AE9A}">
      <dgm:prSet/>
      <dgm:spPr/>
      <dgm:t>
        <a:bodyPr/>
        <a:lstStyle/>
        <a:p>
          <a:endParaRPr lang="en-US"/>
        </a:p>
      </dgm:t>
    </dgm:pt>
    <dgm:pt modelId="{56D464AC-07FA-46EA-911F-061A3F6EBA7F}">
      <dgm:prSet/>
      <dgm:spPr/>
      <dgm:t>
        <a:bodyPr/>
        <a:lstStyle/>
        <a:p>
          <a:r>
            <a:rPr lang="en-US" sz="1600" dirty="0">
              <a:solidFill>
                <a:schemeClr val="tx1"/>
              </a:solidFill>
            </a:rPr>
            <a:t>Complex Customer Request Problem Solving</a:t>
          </a:r>
        </a:p>
      </dgm:t>
    </dgm:pt>
    <dgm:pt modelId="{55CA1D53-B853-481D-92EE-5634A948C5D1}" type="parTrans" cxnId="{A1E41789-7369-41AC-9A6F-65E7D75DA3DC}">
      <dgm:prSet/>
      <dgm:spPr/>
      <dgm:t>
        <a:bodyPr/>
        <a:lstStyle/>
        <a:p>
          <a:endParaRPr lang="en-US"/>
        </a:p>
      </dgm:t>
    </dgm:pt>
    <dgm:pt modelId="{183BB305-C5D6-4233-8D42-34E8059628DE}" type="sibTrans" cxnId="{A1E41789-7369-41AC-9A6F-65E7D75DA3DC}">
      <dgm:prSet/>
      <dgm:spPr/>
      <dgm:t>
        <a:bodyPr/>
        <a:lstStyle/>
        <a:p>
          <a:endParaRPr lang="en-US"/>
        </a:p>
      </dgm:t>
    </dgm:pt>
    <dgm:pt modelId="{A08725E0-2881-46F1-B964-E60F163DE3BE}">
      <dgm:prSet/>
      <dgm:spPr/>
      <dgm:t>
        <a:bodyPr/>
        <a:lstStyle/>
        <a:p>
          <a:r>
            <a:rPr lang="en-US" sz="1600" dirty="0">
              <a:solidFill>
                <a:schemeClr val="tx1"/>
              </a:solidFill>
            </a:rPr>
            <a:t>Rigorous Knowledge Management System Implementation to solve more complex request for household goods and services</a:t>
          </a:r>
        </a:p>
      </dgm:t>
    </dgm:pt>
    <dgm:pt modelId="{4555C145-8A61-42DC-B0B2-3BAF74A3C432}" type="parTrans" cxnId="{1BEDC659-8CCC-4A5D-A712-FAB875084E5A}">
      <dgm:prSet/>
      <dgm:spPr/>
      <dgm:t>
        <a:bodyPr/>
        <a:lstStyle/>
        <a:p>
          <a:endParaRPr lang="en-US"/>
        </a:p>
      </dgm:t>
    </dgm:pt>
    <dgm:pt modelId="{85EA3499-6FB9-4C15-B8E3-3310903DE1A3}" type="sibTrans" cxnId="{1BEDC659-8CCC-4A5D-A712-FAB875084E5A}">
      <dgm:prSet/>
      <dgm:spPr/>
      <dgm:t>
        <a:bodyPr/>
        <a:lstStyle/>
        <a:p>
          <a:endParaRPr lang="en-US"/>
        </a:p>
      </dgm:t>
    </dgm:pt>
    <dgm:pt modelId="{8AE2E5B4-4A72-41AF-9F3F-22840B29DF95}">
      <dgm:prSet/>
      <dgm:spPr/>
      <dgm:t>
        <a:bodyPr/>
        <a:lstStyle/>
        <a:p>
          <a:r>
            <a:rPr lang="en-US" sz="1600" dirty="0">
              <a:solidFill>
                <a:schemeClr val="tx1"/>
              </a:solidFill>
            </a:rPr>
            <a:t>Network Engineering Apprenticeship for skills growth of the employees and carrier progression</a:t>
          </a:r>
        </a:p>
      </dgm:t>
    </dgm:pt>
    <dgm:pt modelId="{867F5B31-347E-4FD4-8491-44663EA1EBCE}" type="parTrans" cxnId="{B93B92DB-DD6E-46DE-9BF1-68D6E315FE5E}">
      <dgm:prSet/>
      <dgm:spPr/>
      <dgm:t>
        <a:bodyPr/>
        <a:lstStyle/>
        <a:p>
          <a:endParaRPr lang="en-US"/>
        </a:p>
      </dgm:t>
    </dgm:pt>
    <dgm:pt modelId="{2BEAAF59-77F6-4C90-9D01-DFCCABF54581}" type="sibTrans" cxnId="{B93B92DB-DD6E-46DE-9BF1-68D6E315FE5E}">
      <dgm:prSet/>
      <dgm:spPr/>
      <dgm:t>
        <a:bodyPr/>
        <a:lstStyle/>
        <a:p>
          <a:endParaRPr lang="en-US"/>
        </a:p>
      </dgm:t>
    </dgm:pt>
    <dgm:pt modelId="{246DC71B-BEDE-471E-AC2E-4BAB6792CF16}">
      <dgm:prSet/>
      <dgm:spPr/>
      <dgm:t>
        <a:bodyPr/>
        <a:lstStyle/>
        <a:p>
          <a:r>
            <a:rPr lang="en-US" sz="1600">
              <a:solidFill>
                <a:schemeClr val="tx1"/>
              </a:solidFill>
            </a:rPr>
            <a:t>Access to different technologies and procedures </a:t>
          </a:r>
        </a:p>
      </dgm:t>
    </dgm:pt>
    <dgm:pt modelId="{E0752AEB-44B2-4D86-938E-299079F79F37}" type="parTrans" cxnId="{60328EF7-7231-436D-B4B6-8AA84F0D1E07}">
      <dgm:prSet/>
      <dgm:spPr/>
      <dgm:t>
        <a:bodyPr/>
        <a:lstStyle/>
        <a:p>
          <a:endParaRPr lang="en-US"/>
        </a:p>
      </dgm:t>
    </dgm:pt>
    <dgm:pt modelId="{E79D4A23-7611-486D-9B46-7CB0A55136D8}" type="sibTrans" cxnId="{60328EF7-7231-436D-B4B6-8AA84F0D1E07}">
      <dgm:prSet/>
      <dgm:spPr/>
      <dgm:t>
        <a:bodyPr/>
        <a:lstStyle/>
        <a:p>
          <a:endParaRPr lang="en-US"/>
        </a:p>
      </dgm:t>
    </dgm:pt>
    <dgm:pt modelId="{D283A2F3-62CE-42D1-943B-AE64CBD1A489}">
      <dgm:prSet/>
      <dgm:spPr/>
      <dgm:t>
        <a:bodyPr/>
        <a:lstStyle/>
        <a:p>
          <a:r>
            <a:rPr lang="en-US" sz="1600" dirty="0">
              <a:solidFill>
                <a:schemeClr val="tx1"/>
              </a:solidFill>
            </a:rPr>
            <a:t>Opportunities to take part in meaningful projects</a:t>
          </a:r>
        </a:p>
      </dgm:t>
    </dgm:pt>
    <dgm:pt modelId="{352DDF53-48BC-4EA4-8061-9294D1F09D4B}" type="parTrans" cxnId="{EB0049F4-6912-4F94-9F71-2748666863C1}">
      <dgm:prSet/>
      <dgm:spPr/>
      <dgm:t>
        <a:bodyPr/>
        <a:lstStyle/>
        <a:p>
          <a:endParaRPr lang="en-US"/>
        </a:p>
      </dgm:t>
    </dgm:pt>
    <dgm:pt modelId="{0487D573-109F-4383-A68F-5A6CF19642FE}" type="sibTrans" cxnId="{EB0049F4-6912-4F94-9F71-2748666863C1}">
      <dgm:prSet/>
      <dgm:spPr/>
      <dgm:t>
        <a:bodyPr/>
        <a:lstStyle/>
        <a:p>
          <a:endParaRPr lang="en-US"/>
        </a:p>
      </dgm:t>
    </dgm:pt>
    <dgm:pt modelId="{4085B002-F915-4C0D-9E5A-ABB281372B26}">
      <dgm:prSet/>
      <dgm:spPr/>
      <dgm:t>
        <a:bodyPr/>
        <a:lstStyle/>
        <a:p>
          <a:r>
            <a:rPr lang="en-US" sz="1600">
              <a:solidFill>
                <a:schemeClr val="tx1"/>
              </a:solidFill>
            </a:rPr>
            <a:t>Apprenticeship </a:t>
          </a:r>
        </a:p>
      </dgm:t>
    </dgm:pt>
    <dgm:pt modelId="{74F167D3-ABEB-4ABD-9CBF-EB87117CB656}" type="parTrans" cxnId="{3DFA1929-584C-4468-B888-5E4D4B955133}">
      <dgm:prSet/>
      <dgm:spPr/>
      <dgm:t>
        <a:bodyPr/>
        <a:lstStyle/>
        <a:p>
          <a:endParaRPr lang="en-US"/>
        </a:p>
      </dgm:t>
    </dgm:pt>
    <dgm:pt modelId="{6677D223-866C-41B2-8A6C-B07457F44BF7}" type="sibTrans" cxnId="{3DFA1929-584C-4468-B888-5E4D4B955133}">
      <dgm:prSet/>
      <dgm:spPr/>
      <dgm:t>
        <a:bodyPr/>
        <a:lstStyle/>
        <a:p>
          <a:endParaRPr lang="en-US"/>
        </a:p>
      </dgm:t>
    </dgm:pt>
    <dgm:pt modelId="{D7F30099-401B-42F9-ADEC-DDF1E71C5CC9}">
      <dgm:prSet/>
      <dgm:spPr/>
      <dgm:t>
        <a:bodyPr/>
        <a:lstStyle/>
        <a:p>
          <a:r>
            <a:rPr lang="en-US" sz="1600" dirty="0">
              <a:solidFill>
                <a:schemeClr val="tx1"/>
              </a:solidFill>
            </a:rPr>
            <a:t>Early career opportunities/career change</a:t>
          </a:r>
        </a:p>
      </dgm:t>
    </dgm:pt>
    <dgm:pt modelId="{6ECCF71F-8C8E-4790-AB42-6C505960DB16}" type="parTrans" cxnId="{B168C675-46FD-49DF-91E5-81F40FD3EE30}">
      <dgm:prSet/>
      <dgm:spPr/>
      <dgm:t>
        <a:bodyPr/>
        <a:lstStyle/>
        <a:p>
          <a:endParaRPr lang="en-US"/>
        </a:p>
      </dgm:t>
    </dgm:pt>
    <dgm:pt modelId="{A7D75384-C99C-4498-8F62-B4886F12D2D4}" type="sibTrans" cxnId="{B168C675-46FD-49DF-91E5-81F40FD3EE30}">
      <dgm:prSet/>
      <dgm:spPr/>
      <dgm:t>
        <a:bodyPr/>
        <a:lstStyle/>
        <a:p>
          <a:endParaRPr lang="en-US"/>
        </a:p>
      </dgm:t>
    </dgm:pt>
    <dgm:pt modelId="{C5F398B0-B163-47BA-A9CB-6D20FB534ADA}">
      <dgm:prSet/>
      <dgm:spPr/>
      <dgm:t>
        <a:bodyPr/>
        <a:lstStyle/>
        <a:p>
          <a:r>
            <a:rPr lang="en-US" sz="1600" dirty="0">
              <a:solidFill>
                <a:schemeClr val="tx1"/>
              </a:solidFill>
            </a:rPr>
            <a:t>Internship for specific students</a:t>
          </a:r>
        </a:p>
      </dgm:t>
    </dgm:pt>
    <dgm:pt modelId="{6F268B0D-957F-404F-8066-ECC1A056EE22}" type="parTrans" cxnId="{CE0486AE-742A-4258-A5F5-902DBB63692E}">
      <dgm:prSet/>
      <dgm:spPr/>
      <dgm:t>
        <a:bodyPr/>
        <a:lstStyle/>
        <a:p>
          <a:endParaRPr lang="en-US"/>
        </a:p>
      </dgm:t>
    </dgm:pt>
    <dgm:pt modelId="{16113474-9835-4DF0-B872-51C29B63994C}" type="sibTrans" cxnId="{CE0486AE-742A-4258-A5F5-902DBB63692E}">
      <dgm:prSet/>
      <dgm:spPr/>
      <dgm:t>
        <a:bodyPr/>
        <a:lstStyle/>
        <a:p>
          <a:endParaRPr lang="en-US"/>
        </a:p>
      </dgm:t>
    </dgm:pt>
    <dgm:pt modelId="{EE0DDDA1-28E2-C24A-AD6B-805E4A930ED7}" type="pres">
      <dgm:prSet presAssocID="{C22E92EA-F276-4F16-9A06-3D15E5E9E42B}" presName="diagram" presStyleCnt="0">
        <dgm:presLayoutVars>
          <dgm:dir/>
          <dgm:resizeHandles val="exact"/>
        </dgm:presLayoutVars>
      </dgm:prSet>
      <dgm:spPr/>
    </dgm:pt>
    <dgm:pt modelId="{91F1FA81-E2FE-CB44-B6A3-D46578DA9A31}" type="pres">
      <dgm:prSet presAssocID="{AFCAAB39-468C-4857-9CDB-67C773C25262}" presName="node" presStyleLbl="node1" presStyleIdx="0" presStyleCnt="1" custLinFactX="1900" custLinFactNeighborX="100000" custLinFactNeighborY="-4662">
        <dgm:presLayoutVars>
          <dgm:bulletEnabled val="1"/>
        </dgm:presLayoutVars>
      </dgm:prSet>
      <dgm:spPr/>
    </dgm:pt>
  </dgm:ptLst>
  <dgm:cxnLst>
    <dgm:cxn modelId="{AC81C402-19DF-D648-AED1-5D19D954A2A2}" type="presOf" srcId="{EECC77DB-04E2-4FC9-A2C0-D920C20E1B21}" destId="{91F1FA81-E2FE-CB44-B6A3-D46578DA9A31}" srcOrd="0" destOrd="1" presId="urn:microsoft.com/office/officeart/2005/8/layout/default"/>
    <dgm:cxn modelId="{3DFA1929-584C-4468-B888-5E4D4B955133}" srcId="{AFCAAB39-468C-4857-9CDB-67C773C25262}" destId="{4085B002-F915-4C0D-9E5A-ABB281372B26}" srcOrd="6" destOrd="0" parTransId="{74F167D3-ABEB-4ABD-9CBF-EB87117CB656}" sibTransId="{6677D223-866C-41B2-8A6C-B07457F44BF7}"/>
    <dgm:cxn modelId="{884A4F46-5C26-F143-B4BA-2175804AC94C}" type="presOf" srcId="{246DC71B-BEDE-471E-AC2E-4BAB6792CF16}" destId="{91F1FA81-E2FE-CB44-B6A3-D46578DA9A31}" srcOrd="0" destOrd="5" presId="urn:microsoft.com/office/officeart/2005/8/layout/default"/>
    <dgm:cxn modelId="{9024654B-A8BD-FB40-A5B0-4AF7298753BF}" type="presOf" srcId="{D7F30099-401B-42F9-ADEC-DDF1E71C5CC9}" destId="{91F1FA81-E2FE-CB44-B6A3-D46578DA9A31}" srcOrd="0" destOrd="8" presId="urn:microsoft.com/office/officeart/2005/8/layout/default"/>
    <dgm:cxn modelId="{1BEDC659-8CCC-4A5D-A712-FAB875084E5A}" srcId="{AFCAAB39-468C-4857-9CDB-67C773C25262}" destId="{A08725E0-2881-46F1-B964-E60F163DE3BE}" srcOrd="2" destOrd="0" parTransId="{4555C145-8A61-42DC-B0B2-3BAF74A3C432}" sibTransId="{85EA3499-6FB9-4C15-B8E3-3310903DE1A3}"/>
    <dgm:cxn modelId="{26123C5B-1DCC-C641-9175-3E29E26D3671}" type="presOf" srcId="{AFCAAB39-468C-4857-9CDB-67C773C25262}" destId="{91F1FA81-E2FE-CB44-B6A3-D46578DA9A31}" srcOrd="0" destOrd="0" presId="urn:microsoft.com/office/officeart/2005/8/layout/default"/>
    <dgm:cxn modelId="{F2794475-FECE-A54E-9EA2-549F9ECA7A7C}" type="presOf" srcId="{C22E92EA-F276-4F16-9A06-3D15E5E9E42B}" destId="{EE0DDDA1-28E2-C24A-AD6B-805E4A930ED7}" srcOrd="0" destOrd="0" presId="urn:microsoft.com/office/officeart/2005/8/layout/default"/>
    <dgm:cxn modelId="{B168C675-46FD-49DF-91E5-81F40FD3EE30}" srcId="{AFCAAB39-468C-4857-9CDB-67C773C25262}" destId="{D7F30099-401B-42F9-ADEC-DDF1E71C5CC9}" srcOrd="7" destOrd="0" parTransId="{6ECCF71F-8C8E-4790-AB42-6C505960DB16}" sibTransId="{A7D75384-C99C-4498-8F62-B4886F12D2D4}"/>
    <dgm:cxn modelId="{A1E41789-7369-41AC-9A6F-65E7D75DA3DC}" srcId="{AFCAAB39-468C-4857-9CDB-67C773C25262}" destId="{56D464AC-07FA-46EA-911F-061A3F6EBA7F}" srcOrd="1" destOrd="0" parTransId="{55CA1D53-B853-481D-92EE-5634A948C5D1}" sibTransId="{183BB305-C5D6-4233-8D42-34E8059628DE}"/>
    <dgm:cxn modelId="{A7641D99-0F83-E445-9AD7-DE31913A5A14}" type="presOf" srcId="{C5F398B0-B163-47BA-A9CB-6D20FB534ADA}" destId="{91F1FA81-E2FE-CB44-B6A3-D46578DA9A31}" srcOrd="0" destOrd="9" presId="urn:microsoft.com/office/officeart/2005/8/layout/default"/>
    <dgm:cxn modelId="{6843229A-F2A0-9445-870C-1ABA371F2685}" type="presOf" srcId="{8AE2E5B4-4A72-41AF-9F3F-22840B29DF95}" destId="{91F1FA81-E2FE-CB44-B6A3-D46578DA9A31}" srcOrd="0" destOrd="4" presId="urn:microsoft.com/office/officeart/2005/8/layout/default"/>
    <dgm:cxn modelId="{F2A0949E-575C-2C49-9890-0EB0BB4F2275}" type="presOf" srcId="{D283A2F3-62CE-42D1-943B-AE64CBD1A489}" destId="{91F1FA81-E2FE-CB44-B6A3-D46578DA9A31}" srcOrd="0" destOrd="6" presId="urn:microsoft.com/office/officeart/2005/8/layout/default"/>
    <dgm:cxn modelId="{CE0486AE-742A-4258-A5F5-902DBB63692E}" srcId="{AFCAAB39-468C-4857-9CDB-67C773C25262}" destId="{C5F398B0-B163-47BA-A9CB-6D20FB534ADA}" srcOrd="8" destOrd="0" parTransId="{6F268B0D-957F-404F-8066-ECC1A056EE22}" sibTransId="{16113474-9835-4DF0-B872-51C29B63994C}"/>
    <dgm:cxn modelId="{BA303BAF-3A9F-4A71-AF08-92E9A081AE9A}" srcId="{AFCAAB39-468C-4857-9CDB-67C773C25262}" destId="{EECC77DB-04E2-4FC9-A2C0-D920C20E1B21}" srcOrd="0" destOrd="0" parTransId="{DDC5B3BF-5053-456C-A833-2EF20BF0640D}" sibTransId="{556EC9C3-98C8-4465-8E01-51F20DB3B8EF}"/>
    <dgm:cxn modelId="{DB3FEEB6-EBC5-B240-A2B1-B7DBF25D491C}" type="presOf" srcId="{56D464AC-07FA-46EA-911F-061A3F6EBA7F}" destId="{91F1FA81-E2FE-CB44-B6A3-D46578DA9A31}" srcOrd="0" destOrd="2" presId="urn:microsoft.com/office/officeart/2005/8/layout/default"/>
    <dgm:cxn modelId="{6DAF38BB-64FD-4B2E-8712-5CB2B6EF8AE1}" srcId="{C22E92EA-F276-4F16-9A06-3D15E5E9E42B}" destId="{AFCAAB39-468C-4857-9CDB-67C773C25262}" srcOrd="0" destOrd="0" parTransId="{2755D756-7E20-4EFD-96AB-F74428B364EA}" sibTransId="{1D41E142-A911-45FA-A22C-E3E8A75922CA}"/>
    <dgm:cxn modelId="{B93B92DB-DD6E-46DE-9BF1-68D6E315FE5E}" srcId="{AFCAAB39-468C-4857-9CDB-67C773C25262}" destId="{8AE2E5B4-4A72-41AF-9F3F-22840B29DF95}" srcOrd="3" destOrd="0" parTransId="{867F5B31-347E-4FD4-8491-44663EA1EBCE}" sibTransId="{2BEAAF59-77F6-4C90-9D01-DFCCABF54581}"/>
    <dgm:cxn modelId="{70FBADDB-A281-4347-AB9C-8A90943FB723}" type="presOf" srcId="{4085B002-F915-4C0D-9E5A-ABB281372B26}" destId="{91F1FA81-E2FE-CB44-B6A3-D46578DA9A31}" srcOrd="0" destOrd="7" presId="urn:microsoft.com/office/officeart/2005/8/layout/default"/>
    <dgm:cxn modelId="{54A011F2-F416-664B-97AA-B6D894DC6E72}" type="presOf" srcId="{A08725E0-2881-46F1-B964-E60F163DE3BE}" destId="{91F1FA81-E2FE-CB44-B6A3-D46578DA9A31}" srcOrd="0" destOrd="3" presId="urn:microsoft.com/office/officeart/2005/8/layout/default"/>
    <dgm:cxn modelId="{EB0049F4-6912-4F94-9F71-2748666863C1}" srcId="{AFCAAB39-468C-4857-9CDB-67C773C25262}" destId="{D283A2F3-62CE-42D1-943B-AE64CBD1A489}" srcOrd="5" destOrd="0" parTransId="{352DDF53-48BC-4EA4-8061-9294D1F09D4B}" sibTransId="{0487D573-109F-4383-A68F-5A6CF19642FE}"/>
    <dgm:cxn modelId="{60328EF7-7231-436D-B4B6-8AA84F0D1E07}" srcId="{AFCAAB39-468C-4857-9CDB-67C773C25262}" destId="{246DC71B-BEDE-471E-AC2E-4BAB6792CF16}" srcOrd="4" destOrd="0" parTransId="{E0752AEB-44B2-4D86-938E-299079F79F37}" sibTransId="{E79D4A23-7611-486D-9B46-7CB0A55136D8}"/>
    <dgm:cxn modelId="{B3C4C1AD-600F-AB40-9934-0FC599128DD1}" type="presParOf" srcId="{EE0DDDA1-28E2-C24A-AD6B-805E4A930ED7}" destId="{91F1FA81-E2FE-CB44-B6A3-D46578DA9A31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40CFD48-D704-49CB-AD2D-440D80501AE4}" type="doc">
      <dgm:prSet loTypeId="urn:microsoft.com/office/officeart/2005/8/layout/default" loCatId="list" qsTypeId="urn:microsoft.com/office/officeart/2005/8/quickstyle/simple1" qsCatId="simple" csTypeId="urn:microsoft.com/office/officeart/2005/8/colors/accent6_5" csCatId="accent6"/>
      <dgm:spPr/>
      <dgm:t>
        <a:bodyPr/>
        <a:lstStyle/>
        <a:p>
          <a:endParaRPr lang="en-US"/>
        </a:p>
      </dgm:t>
    </dgm:pt>
    <dgm:pt modelId="{F155011B-99F0-4DA2-94A7-1513C06A3455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Recommendations</a:t>
          </a:r>
        </a:p>
      </dgm:t>
    </dgm:pt>
    <dgm:pt modelId="{65857DAC-240D-4117-87F1-1C6BAFE1EB3E}" type="parTrans" cxnId="{73BF70B0-F0CB-42E0-8CBB-4994BC642116}">
      <dgm:prSet/>
      <dgm:spPr/>
      <dgm:t>
        <a:bodyPr/>
        <a:lstStyle/>
        <a:p>
          <a:endParaRPr lang="en-US"/>
        </a:p>
      </dgm:t>
    </dgm:pt>
    <dgm:pt modelId="{19C0F00A-AA9F-41B4-8F93-635EAA0F5169}" type="sibTrans" cxnId="{73BF70B0-F0CB-42E0-8CBB-4994BC642116}">
      <dgm:prSet/>
      <dgm:spPr/>
      <dgm:t>
        <a:bodyPr/>
        <a:lstStyle/>
        <a:p>
          <a:endParaRPr lang="en-US"/>
        </a:p>
      </dgm:t>
    </dgm:pt>
    <dgm:pt modelId="{1D897EF0-543C-4E9E-8CB5-DF19C4D71C09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eBay and Argos must consider the knowledge protection of IP(Internet Protocol) security/IP as a knowledge-intensive task, depends on IP specialists' knowledge and awareness of end users</a:t>
          </a:r>
        </a:p>
      </dgm:t>
    </dgm:pt>
    <dgm:pt modelId="{74F392D8-8D3C-48B9-919A-28BB82C6D247}" type="parTrans" cxnId="{5DC12247-A3C2-4945-BD55-D0CDC81FADA3}">
      <dgm:prSet/>
      <dgm:spPr/>
      <dgm:t>
        <a:bodyPr/>
        <a:lstStyle/>
        <a:p>
          <a:endParaRPr lang="en-US"/>
        </a:p>
      </dgm:t>
    </dgm:pt>
    <dgm:pt modelId="{33B1CA4B-A80B-4ABB-8AB5-271D5C18E369}" type="sibTrans" cxnId="{5DC12247-A3C2-4945-BD55-D0CDC81FADA3}">
      <dgm:prSet/>
      <dgm:spPr/>
      <dgm:t>
        <a:bodyPr/>
        <a:lstStyle/>
        <a:p>
          <a:endParaRPr lang="en-US"/>
        </a:p>
      </dgm:t>
    </dgm:pt>
    <dgm:pt modelId="{562FF0BC-67F7-4B42-911B-BA392E037495}">
      <dgm:prSet/>
      <dgm:spPr/>
      <dgm:t>
        <a:bodyPr/>
        <a:lstStyle/>
        <a:p>
          <a:r>
            <a:rPr lang="en-US">
              <a:solidFill>
                <a:schemeClr val="tx1"/>
              </a:solidFill>
            </a:rPr>
            <a:t>eBay need to improve the training in knowledge management and tools for sharing information</a:t>
          </a:r>
        </a:p>
      </dgm:t>
    </dgm:pt>
    <dgm:pt modelId="{75A4B507-A4F7-4D05-A0E2-B1914FC6E2D5}" type="parTrans" cxnId="{DA7FF006-CCAF-4BFD-AE1B-E93F49401451}">
      <dgm:prSet/>
      <dgm:spPr/>
      <dgm:t>
        <a:bodyPr/>
        <a:lstStyle/>
        <a:p>
          <a:endParaRPr lang="en-US"/>
        </a:p>
      </dgm:t>
    </dgm:pt>
    <dgm:pt modelId="{3BD8DED0-A22E-409C-81DF-DC7C7B69BA0F}" type="sibTrans" cxnId="{DA7FF006-CCAF-4BFD-AE1B-E93F49401451}">
      <dgm:prSet/>
      <dgm:spPr/>
      <dgm:t>
        <a:bodyPr/>
        <a:lstStyle/>
        <a:p>
          <a:endParaRPr lang="en-US"/>
        </a:p>
      </dgm:t>
    </dgm:pt>
    <dgm:pt modelId="{721BF93B-9AF6-4361-8F13-B32E64EB6C54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Argos need improvement of forecasting tools to keep up with forecasted demand</a:t>
          </a:r>
        </a:p>
      </dgm:t>
    </dgm:pt>
    <dgm:pt modelId="{16637F79-9672-4B2A-A386-7F5FD8A8707B}" type="parTrans" cxnId="{E6934226-E4DE-4860-AD61-3BC0C2DDA461}">
      <dgm:prSet/>
      <dgm:spPr/>
      <dgm:t>
        <a:bodyPr/>
        <a:lstStyle/>
        <a:p>
          <a:endParaRPr lang="en-US"/>
        </a:p>
      </dgm:t>
    </dgm:pt>
    <dgm:pt modelId="{282876E6-6DD1-46F2-BE25-A7E5D28845DF}" type="sibTrans" cxnId="{E6934226-E4DE-4860-AD61-3BC0C2DDA461}">
      <dgm:prSet/>
      <dgm:spPr/>
      <dgm:t>
        <a:bodyPr/>
        <a:lstStyle/>
        <a:p>
          <a:endParaRPr lang="en-US"/>
        </a:p>
      </dgm:t>
    </dgm:pt>
    <dgm:pt modelId="{7F43C311-13CF-4742-9889-3DFA9A9BC135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Encouraging innovation for competitive advantage as both companies can benefit on e-commerce market; market share can increase as well and can support the corporate goals</a:t>
          </a:r>
        </a:p>
      </dgm:t>
    </dgm:pt>
    <dgm:pt modelId="{4FE36F17-D2AD-49AD-B4D5-286F7DA801F6}" type="parTrans" cxnId="{095937BB-AE87-4500-BABB-08C3A45718E1}">
      <dgm:prSet/>
      <dgm:spPr/>
      <dgm:t>
        <a:bodyPr/>
        <a:lstStyle/>
        <a:p>
          <a:endParaRPr lang="en-US"/>
        </a:p>
      </dgm:t>
    </dgm:pt>
    <dgm:pt modelId="{8BE6C6FB-FB66-4E32-8565-E0EE751D881B}" type="sibTrans" cxnId="{095937BB-AE87-4500-BABB-08C3A45718E1}">
      <dgm:prSet/>
      <dgm:spPr/>
      <dgm:t>
        <a:bodyPr/>
        <a:lstStyle/>
        <a:p>
          <a:endParaRPr lang="en-US"/>
        </a:p>
      </dgm:t>
    </dgm:pt>
    <dgm:pt modelId="{D579E634-0819-411A-8C6A-02B20A2674F2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More diverse courier service (customers aim for cheapest and safest delivery service)</a:t>
          </a:r>
        </a:p>
      </dgm:t>
    </dgm:pt>
    <dgm:pt modelId="{AAD56984-C1CE-4142-BDFC-F7D7C9F3A925}" type="parTrans" cxnId="{BC942350-2697-40AB-95C6-F3C4957CFE59}">
      <dgm:prSet/>
      <dgm:spPr/>
      <dgm:t>
        <a:bodyPr/>
        <a:lstStyle/>
        <a:p>
          <a:endParaRPr lang="en-US"/>
        </a:p>
      </dgm:t>
    </dgm:pt>
    <dgm:pt modelId="{A8BD142F-F422-4B05-82A2-558ECAE98032}" type="sibTrans" cxnId="{BC942350-2697-40AB-95C6-F3C4957CFE59}">
      <dgm:prSet/>
      <dgm:spPr/>
      <dgm:t>
        <a:bodyPr/>
        <a:lstStyle/>
        <a:p>
          <a:endParaRPr lang="en-US"/>
        </a:p>
      </dgm:t>
    </dgm:pt>
    <dgm:pt modelId="{2A5D3EC5-BD86-4E2C-B85B-5CA2BF89C97D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Continues development of KM as customers can change their preferences and employees their workplace</a:t>
          </a:r>
        </a:p>
      </dgm:t>
    </dgm:pt>
    <dgm:pt modelId="{AFFDAC87-946D-492A-9619-0D57CC657DEC}" type="parTrans" cxnId="{9F73D790-3C5F-431B-8CC4-478927C84BEA}">
      <dgm:prSet/>
      <dgm:spPr/>
      <dgm:t>
        <a:bodyPr/>
        <a:lstStyle/>
        <a:p>
          <a:endParaRPr lang="en-US"/>
        </a:p>
      </dgm:t>
    </dgm:pt>
    <dgm:pt modelId="{B33D5C33-963F-4A15-851A-591313F68F61}" type="sibTrans" cxnId="{9F73D790-3C5F-431B-8CC4-478927C84BEA}">
      <dgm:prSet/>
      <dgm:spPr/>
      <dgm:t>
        <a:bodyPr/>
        <a:lstStyle/>
        <a:p>
          <a:endParaRPr lang="en-US"/>
        </a:p>
      </dgm:t>
    </dgm:pt>
    <dgm:pt modelId="{B93CD772-C616-6C45-8880-071707ED73F1}" type="pres">
      <dgm:prSet presAssocID="{C40CFD48-D704-49CB-AD2D-440D80501AE4}" presName="diagram" presStyleCnt="0">
        <dgm:presLayoutVars>
          <dgm:dir/>
          <dgm:resizeHandles val="exact"/>
        </dgm:presLayoutVars>
      </dgm:prSet>
      <dgm:spPr/>
    </dgm:pt>
    <dgm:pt modelId="{00E08C44-03AF-EB4D-95A2-0B656AAA7ACA}" type="pres">
      <dgm:prSet presAssocID="{F155011B-99F0-4DA2-94A7-1513C06A3455}" presName="node" presStyleLbl="node1" presStyleIdx="0" presStyleCnt="1">
        <dgm:presLayoutVars>
          <dgm:bulletEnabled val="1"/>
        </dgm:presLayoutVars>
      </dgm:prSet>
      <dgm:spPr/>
    </dgm:pt>
  </dgm:ptLst>
  <dgm:cxnLst>
    <dgm:cxn modelId="{DA7FF006-CCAF-4BFD-AE1B-E93F49401451}" srcId="{F155011B-99F0-4DA2-94A7-1513C06A3455}" destId="{562FF0BC-67F7-4B42-911B-BA392E037495}" srcOrd="1" destOrd="0" parTransId="{75A4B507-A4F7-4D05-A0E2-B1914FC6E2D5}" sibTransId="{3BD8DED0-A22E-409C-81DF-DC7C7B69BA0F}"/>
    <dgm:cxn modelId="{A493C311-8872-9842-A70E-7E445AC414B7}" type="presOf" srcId="{C40CFD48-D704-49CB-AD2D-440D80501AE4}" destId="{B93CD772-C616-6C45-8880-071707ED73F1}" srcOrd="0" destOrd="0" presId="urn:microsoft.com/office/officeart/2005/8/layout/default"/>
    <dgm:cxn modelId="{985E0F14-FD74-FC45-8140-C146878FBA8B}" type="presOf" srcId="{562FF0BC-67F7-4B42-911B-BA392E037495}" destId="{00E08C44-03AF-EB4D-95A2-0B656AAA7ACA}" srcOrd="0" destOrd="2" presId="urn:microsoft.com/office/officeart/2005/8/layout/default"/>
    <dgm:cxn modelId="{E6934226-E4DE-4860-AD61-3BC0C2DDA461}" srcId="{F155011B-99F0-4DA2-94A7-1513C06A3455}" destId="{721BF93B-9AF6-4361-8F13-B32E64EB6C54}" srcOrd="2" destOrd="0" parTransId="{16637F79-9672-4B2A-A386-7F5FD8A8707B}" sibTransId="{282876E6-6DD1-46F2-BE25-A7E5D28845DF}"/>
    <dgm:cxn modelId="{CFA65043-36CD-D442-864A-4F4B91D41278}" type="presOf" srcId="{D579E634-0819-411A-8C6A-02B20A2674F2}" destId="{00E08C44-03AF-EB4D-95A2-0B656AAA7ACA}" srcOrd="0" destOrd="5" presId="urn:microsoft.com/office/officeart/2005/8/layout/default"/>
    <dgm:cxn modelId="{5DC12247-A3C2-4945-BD55-D0CDC81FADA3}" srcId="{F155011B-99F0-4DA2-94A7-1513C06A3455}" destId="{1D897EF0-543C-4E9E-8CB5-DF19C4D71C09}" srcOrd="0" destOrd="0" parTransId="{74F392D8-8D3C-48B9-919A-28BB82C6D247}" sibTransId="{33B1CA4B-A80B-4ABB-8AB5-271D5C18E369}"/>
    <dgm:cxn modelId="{BC942350-2697-40AB-95C6-F3C4957CFE59}" srcId="{F155011B-99F0-4DA2-94A7-1513C06A3455}" destId="{D579E634-0819-411A-8C6A-02B20A2674F2}" srcOrd="4" destOrd="0" parTransId="{AAD56984-C1CE-4142-BDFC-F7D7C9F3A925}" sibTransId="{A8BD142F-F422-4B05-82A2-558ECAE98032}"/>
    <dgm:cxn modelId="{B83B5152-50F6-A641-BA0E-DF2D7AEEEABC}" type="presOf" srcId="{7F43C311-13CF-4742-9889-3DFA9A9BC135}" destId="{00E08C44-03AF-EB4D-95A2-0B656AAA7ACA}" srcOrd="0" destOrd="4" presId="urn:microsoft.com/office/officeart/2005/8/layout/default"/>
    <dgm:cxn modelId="{51D7D367-DA86-1340-A156-903B338F7C8D}" type="presOf" srcId="{F155011B-99F0-4DA2-94A7-1513C06A3455}" destId="{00E08C44-03AF-EB4D-95A2-0B656AAA7ACA}" srcOrd="0" destOrd="0" presId="urn:microsoft.com/office/officeart/2005/8/layout/default"/>
    <dgm:cxn modelId="{9F73D790-3C5F-431B-8CC4-478927C84BEA}" srcId="{F155011B-99F0-4DA2-94A7-1513C06A3455}" destId="{2A5D3EC5-BD86-4E2C-B85B-5CA2BF89C97D}" srcOrd="5" destOrd="0" parTransId="{AFFDAC87-946D-492A-9619-0D57CC657DEC}" sibTransId="{B33D5C33-963F-4A15-851A-591313F68F61}"/>
    <dgm:cxn modelId="{94413C9E-9B22-D14A-9AF8-6AFEAD73F202}" type="presOf" srcId="{1D897EF0-543C-4E9E-8CB5-DF19C4D71C09}" destId="{00E08C44-03AF-EB4D-95A2-0B656AAA7ACA}" srcOrd="0" destOrd="1" presId="urn:microsoft.com/office/officeart/2005/8/layout/default"/>
    <dgm:cxn modelId="{BC46F2A7-7A77-5940-AAAE-050DA3E79047}" type="presOf" srcId="{721BF93B-9AF6-4361-8F13-B32E64EB6C54}" destId="{00E08C44-03AF-EB4D-95A2-0B656AAA7ACA}" srcOrd="0" destOrd="3" presId="urn:microsoft.com/office/officeart/2005/8/layout/default"/>
    <dgm:cxn modelId="{73BF70B0-F0CB-42E0-8CBB-4994BC642116}" srcId="{C40CFD48-D704-49CB-AD2D-440D80501AE4}" destId="{F155011B-99F0-4DA2-94A7-1513C06A3455}" srcOrd="0" destOrd="0" parTransId="{65857DAC-240D-4117-87F1-1C6BAFE1EB3E}" sibTransId="{19C0F00A-AA9F-41B4-8F93-635EAA0F5169}"/>
    <dgm:cxn modelId="{095937BB-AE87-4500-BABB-08C3A45718E1}" srcId="{F155011B-99F0-4DA2-94A7-1513C06A3455}" destId="{7F43C311-13CF-4742-9889-3DFA9A9BC135}" srcOrd="3" destOrd="0" parTransId="{4FE36F17-D2AD-49AD-B4D5-286F7DA801F6}" sibTransId="{8BE6C6FB-FB66-4E32-8565-E0EE751D881B}"/>
    <dgm:cxn modelId="{BA0D01EB-E853-604D-AEAE-32131CB2AC93}" type="presOf" srcId="{2A5D3EC5-BD86-4E2C-B85B-5CA2BF89C97D}" destId="{00E08C44-03AF-EB4D-95A2-0B656AAA7ACA}" srcOrd="0" destOrd="6" presId="urn:microsoft.com/office/officeart/2005/8/layout/default"/>
    <dgm:cxn modelId="{EA326054-92C5-8C4C-AFA3-C2279E28E33D}" type="presParOf" srcId="{B93CD772-C616-6C45-8880-071707ED73F1}" destId="{00E08C44-03AF-EB4D-95A2-0B656AAA7ACA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46F3E-A7D3-DF44-98C5-292DB68D0DEA}">
      <dsp:nvSpPr>
        <dsp:cNvPr id="0" name=""/>
        <dsp:cNvSpPr/>
      </dsp:nvSpPr>
      <dsp:spPr>
        <a:xfrm>
          <a:off x="1150608" y="4609"/>
          <a:ext cx="4673742" cy="611928"/>
        </a:xfrm>
        <a:prstGeom prst="roundRect">
          <a:avLst>
            <a:gd name="adj" fmla="val 10000"/>
          </a:avLst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Knowledge </a:t>
          </a:r>
          <a:r>
            <a:rPr lang="en-US" sz="1400" kern="1200" dirty="0">
              <a:solidFill>
                <a:schemeClr val="tx1"/>
              </a:solidFill>
            </a:rPr>
            <a:t>is the theoretical or practical acquired ability via </a:t>
          </a:r>
          <a:r>
            <a:rPr lang="en-GB" sz="1400" kern="1200" dirty="0">
              <a:solidFill>
                <a:schemeClr val="tx1"/>
              </a:solidFill>
            </a:rPr>
            <a:t>either training or expertise</a:t>
          </a:r>
          <a:r>
            <a:rPr lang="en-US" sz="1400" kern="1200" dirty="0">
              <a:solidFill>
                <a:schemeClr val="tx1"/>
              </a:solidFill>
            </a:rPr>
            <a:t> </a:t>
          </a:r>
        </a:p>
      </dsp:txBody>
      <dsp:txXfrm>
        <a:off x="1168531" y="22532"/>
        <a:ext cx="4637896" cy="576082"/>
      </dsp:txXfrm>
    </dsp:sp>
    <dsp:sp modelId="{4A20BD3C-B28E-F549-846C-C6998382572F}">
      <dsp:nvSpPr>
        <dsp:cNvPr id="0" name=""/>
        <dsp:cNvSpPr/>
      </dsp:nvSpPr>
      <dsp:spPr>
        <a:xfrm rot="5400000">
          <a:off x="3372742" y="631836"/>
          <a:ext cx="229473" cy="275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-5400000">
        <a:off x="3404869" y="654783"/>
        <a:ext cx="165220" cy="160631"/>
      </dsp:txXfrm>
    </dsp:sp>
    <dsp:sp modelId="{3519B91C-2082-5F46-9A68-0669BCE455F5}">
      <dsp:nvSpPr>
        <dsp:cNvPr id="0" name=""/>
        <dsp:cNvSpPr/>
      </dsp:nvSpPr>
      <dsp:spPr>
        <a:xfrm>
          <a:off x="1150608" y="922502"/>
          <a:ext cx="4673742" cy="611928"/>
        </a:xfrm>
        <a:prstGeom prst="roundRect">
          <a:avLst>
            <a:gd name="adj" fmla="val 10000"/>
          </a:avLst>
        </a:prstGeom>
        <a:solidFill>
          <a:schemeClr val="accent5">
            <a:shade val="80000"/>
            <a:hueOff val="39270"/>
            <a:satOff val="-1496"/>
            <a:lumOff val="520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1"/>
              </a:solidFill>
            </a:rPr>
            <a:t>In order to manage the knowledge, first it must be acquired, according to Roberts, 2015</a:t>
          </a:r>
          <a:endParaRPr lang="en-US" sz="1000" kern="1200" dirty="0"/>
        </a:p>
      </dsp:txBody>
      <dsp:txXfrm>
        <a:off x="1168531" y="940425"/>
        <a:ext cx="4637896" cy="576082"/>
      </dsp:txXfrm>
    </dsp:sp>
    <dsp:sp modelId="{AEB11C44-A371-4E4B-A6F3-51DE9AF7EBEF}">
      <dsp:nvSpPr>
        <dsp:cNvPr id="0" name=""/>
        <dsp:cNvSpPr/>
      </dsp:nvSpPr>
      <dsp:spPr>
        <a:xfrm rot="5400000">
          <a:off x="3372742" y="1549730"/>
          <a:ext cx="229473" cy="275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shade val="90000"/>
            <a:hueOff val="49109"/>
            <a:satOff val="-1824"/>
            <a:lumOff val="5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3404869" y="1572677"/>
        <a:ext cx="165220" cy="160631"/>
      </dsp:txXfrm>
    </dsp:sp>
    <dsp:sp modelId="{4EB768FD-00BC-5543-A7E1-B8E0EF322FFA}">
      <dsp:nvSpPr>
        <dsp:cNvPr id="0" name=""/>
        <dsp:cNvSpPr/>
      </dsp:nvSpPr>
      <dsp:spPr>
        <a:xfrm>
          <a:off x="1150608" y="1840396"/>
          <a:ext cx="4673742" cy="611928"/>
        </a:xfrm>
        <a:prstGeom prst="roundRect">
          <a:avLst>
            <a:gd name="adj" fmla="val 10000"/>
          </a:avLst>
        </a:prstGeom>
        <a:solidFill>
          <a:schemeClr val="accent5">
            <a:shade val="80000"/>
            <a:hueOff val="78540"/>
            <a:satOff val="-2991"/>
            <a:lumOff val="1041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solidFill>
                <a:schemeClr val="tx1"/>
              </a:solidFill>
            </a:rPr>
            <a:t>Ackoff</a:t>
          </a:r>
          <a:r>
            <a:rPr lang="en-US" sz="1400" kern="1200" dirty="0">
              <a:solidFill>
                <a:schemeClr val="tx1"/>
              </a:solidFill>
            </a:rPr>
            <a:t> (1999) and his theory From Data to Wisdom is the root tool for </a:t>
          </a:r>
          <a:r>
            <a:rPr lang="en-US" sz="1400" b="1" kern="1200" dirty="0">
              <a:solidFill>
                <a:schemeClr val="tx1"/>
              </a:solidFill>
            </a:rPr>
            <a:t>Knowledge Management</a:t>
          </a:r>
          <a:r>
            <a:rPr lang="en-US" sz="1400" kern="1200" dirty="0">
              <a:solidFill>
                <a:schemeClr val="tx1"/>
              </a:solidFill>
            </a:rPr>
            <a:t> used by organizations </a:t>
          </a:r>
        </a:p>
      </dsp:txBody>
      <dsp:txXfrm>
        <a:off x="1168531" y="1858319"/>
        <a:ext cx="4637896" cy="576082"/>
      </dsp:txXfrm>
    </dsp:sp>
    <dsp:sp modelId="{F18BAD56-A749-FB4D-AC3B-A2EBD56119E0}">
      <dsp:nvSpPr>
        <dsp:cNvPr id="0" name=""/>
        <dsp:cNvSpPr/>
      </dsp:nvSpPr>
      <dsp:spPr>
        <a:xfrm rot="5400000">
          <a:off x="3372742" y="2467623"/>
          <a:ext cx="229473" cy="275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shade val="90000"/>
            <a:hueOff val="98218"/>
            <a:satOff val="-3649"/>
            <a:lumOff val="11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3404869" y="2490570"/>
        <a:ext cx="165220" cy="160631"/>
      </dsp:txXfrm>
    </dsp:sp>
    <dsp:sp modelId="{737D3014-B32A-C447-A102-86045D9188D9}">
      <dsp:nvSpPr>
        <dsp:cNvPr id="0" name=""/>
        <dsp:cNvSpPr/>
      </dsp:nvSpPr>
      <dsp:spPr>
        <a:xfrm>
          <a:off x="1150608" y="2758289"/>
          <a:ext cx="4673742" cy="611928"/>
        </a:xfrm>
        <a:prstGeom prst="roundRect">
          <a:avLst>
            <a:gd name="adj" fmla="val 10000"/>
          </a:avLst>
        </a:prstGeom>
        <a:solidFill>
          <a:schemeClr val="accent5">
            <a:shade val="80000"/>
            <a:hueOff val="117810"/>
            <a:satOff val="-4487"/>
            <a:lumOff val="1562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1"/>
              </a:solidFill>
            </a:rPr>
            <a:t>Filtration, reduction, and transformation provide the foundation of the DIKW hierarchy</a:t>
          </a:r>
        </a:p>
      </dsp:txBody>
      <dsp:txXfrm>
        <a:off x="1168531" y="2776212"/>
        <a:ext cx="4637896" cy="576082"/>
      </dsp:txXfrm>
    </dsp:sp>
    <dsp:sp modelId="{5CE2D70A-F541-7F45-B82F-9EA7D014EB43}">
      <dsp:nvSpPr>
        <dsp:cNvPr id="0" name=""/>
        <dsp:cNvSpPr/>
      </dsp:nvSpPr>
      <dsp:spPr>
        <a:xfrm rot="5400000">
          <a:off x="3372742" y="3385516"/>
          <a:ext cx="229473" cy="275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shade val="90000"/>
            <a:hueOff val="147327"/>
            <a:satOff val="-5473"/>
            <a:lumOff val="17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3404869" y="3408463"/>
        <a:ext cx="165220" cy="160631"/>
      </dsp:txXfrm>
    </dsp:sp>
    <dsp:sp modelId="{76259816-BDE7-F047-AD9B-2592325CFEBD}">
      <dsp:nvSpPr>
        <dsp:cNvPr id="0" name=""/>
        <dsp:cNvSpPr/>
      </dsp:nvSpPr>
      <dsp:spPr>
        <a:xfrm>
          <a:off x="1150608" y="3676183"/>
          <a:ext cx="4673742" cy="611928"/>
        </a:xfrm>
        <a:prstGeom prst="roundRect">
          <a:avLst>
            <a:gd name="adj" fmla="val 10000"/>
          </a:avLst>
        </a:prstGeom>
        <a:solidFill>
          <a:schemeClr val="accent5">
            <a:shade val="80000"/>
            <a:hueOff val="157080"/>
            <a:satOff val="-5982"/>
            <a:lumOff val="208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1"/>
              </a:solidFill>
            </a:rPr>
            <a:t>In addition to being hierarchical, the plan is pyramidal because facts are abundant, but wisdom is scarce</a:t>
          </a:r>
        </a:p>
      </dsp:txBody>
      <dsp:txXfrm>
        <a:off x="1168531" y="3694106"/>
        <a:ext cx="4637896" cy="576082"/>
      </dsp:txXfrm>
    </dsp:sp>
    <dsp:sp modelId="{8DEF5457-D8B3-6B45-8775-8357DD5E2E74}">
      <dsp:nvSpPr>
        <dsp:cNvPr id="0" name=""/>
        <dsp:cNvSpPr/>
      </dsp:nvSpPr>
      <dsp:spPr>
        <a:xfrm rot="5400000">
          <a:off x="3372742" y="4303410"/>
          <a:ext cx="229473" cy="275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shade val="90000"/>
            <a:hueOff val="196436"/>
            <a:satOff val="-7297"/>
            <a:lumOff val="2350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3404869" y="4326357"/>
        <a:ext cx="165220" cy="160631"/>
      </dsp:txXfrm>
    </dsp:sp>
    <dsp:sp modelId="{16343F54-E8FC-A249-99A4-4690578C0726}">
      <dsp:nvSpPr>
        <dsp:cNvPr id="0" name=""/>
        <dsp:cNvSpPr/>
      </dsp:nvSpPr>
      <dsp:spPr>
        <a:xfrm>
          <a:off x="1150608" y="4594076"/>
          <a:ext cx="4673742" cy="611928"/>
        </a:xfrm>
        <a:prstGeom prst="roundRect">
          <a:avLst>
            <a:gd name="adj" fmla="val 10000"/>
          </a:avLst>
        </a:prstGeom>
        <a:solidFill>
          <a:schemeClr val="accent5">
            <a:shade val="80000"/>
            <a:hueOff val="196350"/>
            <a:satOff val="-7478"/>
            <a:lumOff val="2603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Knowledge Management System </a:t>
          </a:r>
          <a:r>
            <a:rPr lang="en-US" sz="1400" b="0" kern="1200" dirty="0">
              <a:solidFill>
                <a:schemeClr val="tx1"/>
              </a:solidFill>
            </a:rPr>
            <a:t>is a virtual tool designed to assist general business operations Basically, they are databases used to advance workflow, teamwork, and comprehension</a:t>
          </a:r>
        </a:p>
      </dsp:txBody>
      <dsp:txXfrm>
        <a:off x="1168531" y="4611999"/>
        <a:ext cx="4637896" cy="5760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CADCA0-95F9-9148-8C75-357B22F96B8F}">
      <dsp:nvSpPr>
        <dsp:cNvPr id="0" name=""/>
        <dsp:cNvSpPr/>
      </dsp:nvSpPr>
      <dsp:spPr>
        <a:xfrm>
          <a:off x="948266" y="0"/>
          <a:ext cx="5418667" cy="5418667"/>
        </a:xfrm>
        <a:prstGeom prst="triangle">
          <a:avLst/>
        </a:prstGeom>
        <a:solidFill>
          <a:schemeClr val="accent5">
            <a:shade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200DA7-EE03-4F4A-8294-14817256D84C}">
      <dsp:nvSpPr>
        <dsp:cNvPr id="0" name=""/>
        <dsp:cNvSpPr/>
      </dsp:nvSpPr>
      <dsp:spPr>
        <a:xfrm>
          <a:off x="3657599" y="542395"/>
          <a:ext cx="3522133" cy="9630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Wisdom</a:t>
          </a:r>
          <a:r>
            <a:rPr lang="en-GB" sz="1600" kern="1200" dirty="0"/>
            <a:t>: the trait of being wise; the possession of knowledge and experience </a:t>
          </a:r>
        </a:p>
      </dsp:txBody>
      <dsp:txXfrm>
        <a:off x="3704613" y="589409"/>
        <a:ext cx="3428105" cy="869055"/>
      </dsp:txXfrm>
    </dsp:sp>
    <dsp:sp modelId="{4AE343AE-623A-774F-ABBE-153B131BA35D}">
      <dsp:nvSpPr>
        <dsp:cNvPr id="0" name=""/>
        <dsp:cNvSpPr/>
      </dsp:nvSpPr>
      <dsp:spPr>
        <a:xfrm>
          <a:off x="3657599" y="1625864"/>
          <a:ext cx="3522133" cy="9630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shade val="50000"/>
              <a:hueOff val="113450"/>
              <a:satOff val="-4975"/>
              <a:lumOff val="212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Knowledge</a:t>
          </a:r>
          <a:r>
            <a:rPr lang="en-GB" sz="1600" kern="1200" dirty="0"/>
            <a:t>: facts, and abilities gained via education or experience; also theoretical or practical comprehension</a:t>
          </a:r>
        </a:p>
      </dsp:txBody>
      <dsp:txXfrm>
        <a:off x="3704613" y="1672878"/>
        <a:ext cx="3428105" cy="869055"/>
      </dsp:txXfrm>
    </dsp:sp>
    <dsp:sp modelId="{3E453AA6-1937-C449-90FE-BEBAC236B415}">
      <dsp:nvSpPr>
        <dsp:cNvPr id="0" name=""/>
        <dsp:cNvSpPr/>
      </dsp:nvSpPr>
      <dsp:spPr>
        <a:xfrm>
          <a:off x="3657599" y="2709333"/>
          <a:ext cx="3522133" cy="9630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shade val="50000"/>
              <a:hueOff val="226901"/>
              <a:satOff val="-9950"/>
              <a:lumOff val="425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Information</a:t>
          </a:r>
          <a:r>
            <a:rPr lang="en-GB" sz="1600" kern="1200" dirty="0"/>
            <a:t>: facts given or discovered regarding something or someone</a:t>
          </a:r>
        </a:p>
      </dsp:txBody>
      <dsp:txXfrm>
        <a:off x="3704613" y="2756347"/>
        <a:ext cx="3428105" cy="869055"/>
      </dsp:txXfrm>
    </dsp:sp>
    <dsp:sp modelId="{02259F42-46A6-F84A-8CC5-1F1B1EFC669A}">
      <dsp:nvSpPr>
        <dsp:cNvPr id="0" name=""/>
        <dsp:cNvSpPr/>
      </dsp:nvSpPr>
      <dsp:spPr>
        <a:xfrm>
          <a:off x="3657599" y="3792802"/>
          <a:ext cx="3522133" cy="9630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shade val="50000"/>
              <a:hueOff val="113450"/>
              <a:satOff val="-4975"/>
              <a:lumOff val="212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Data</a:t>
          </a:r>
          <a:r>
            <a:rPr lang="en-GB" sz="1600" kern="1200" dirty="0"/>
            <a:t>: facts and figures compiled for use in analysis or reference </a:t>
          </a:r>
        </a:p>
      </dsp:txBody>
      <dsp:txXfrm>
        <a:off x="3704613" y="3839816"/>
        <a:ext cx="3428105" cy="8690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00A689-1D72-EE42-962E-448CAE44626C}">
      <dsp:nvSpPr>
        <dsp:cNvPr id="0" name=""/>
        <dsp:cNvSpPr/>
      </dsp:nvSpPr>
      <dsp:spPr>
        <a:xfrm>
          <a:off x="-3241119" y="674699"/>
          <a:ext cx="3865292" cy="3865292"/>
        </a:xfrm>
        <a:prstGeom prst="blockArc">
          <a:avLst>
            <a:gd name="adj1" fmla="val 18900000"/>
            <a:gd name="adj2" fmla="val 2700000"/>
            <a:gd name="adj3" fmla="val 559"/>
          </a:avLst>
        </a:prstGeom>
        <a:noFill/>
        <a:ln w="15875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CE3FB5-BA03-C445-889F-4D09AFCC25DE}">
      <dsp:nvSpPr>
        <dsp:cNvPr id="0" name=""/>
        <dsp:cNvSpPr/>
      </dsp:nvSpPr>
      <dsp:spPr>
        <a:xfrm>
          <a:off x="321931" y="884218"/>
          <a:ext cx="1930687" cy="441201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0204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</a:rPr>
            <a:t>Strengths</a:t>
          </a:r>
          <a:r>
            <a:rPr lang="en-GB" sz="1700" kern="1200" dirty="0"/>
            <a:t> </a:t>
          </a:r>
        </a:p>
      </dsp:txBody>
      <dsp:txXfrm>
        <a:off x="321931" y="884218"/>
        <a:ext cx="1930687" cy="441201"/>
      </dsp:txXfrm>
    </dsp:sp>
    <dsp:sp modelId="{550D2CC4-BD41-134F-BB3A-407FAFDC8523}">
      <dsp:nvSpPr>
        <dsp:cNvPr id="0" name=""/>
        <dsp:cNvSpPr/>
      </dsp:nvSpPr>
      <dsp:spPr>
        <a:xfrm>
          <a:off x="0" y="831496"/>
          <a:ext cx="551502" cy="5515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0F2A18-BAFB-E24B-854F-874CAADA816D}">
      <dsp:nvSpPr>
        <dsp:cNvPr id="0" name=""/>
        <dsp:cNvSpPr/>
      </dsp:nvSpPr>
      <dsp:spPr>
        <a:xfrm>
          <a:off x="575358" y="2129144"/>
          <a:ext cx="1677736" cy="441201"/>
        </a:xfrm>
        <a:prstGeom prst="rect">
          <a:avLst/>
        </a:prstGeom>
        <a:solidFill>
          <a:schemeClr val="accent2">
            <a:shade val="80000"/>
            <a:hueOff val="122799"/>
            <a:satOff val="2075"/>
            <a:lumOff val="826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0204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</a:rPr>
            <a:t>Weaknesses</a:t>
          </a:r>
        </a:p>
      </dsp:txBody>
      <dsp:txXfrm>
        <a:off x="575358" y="2129144"/>
        <a:ext cx="1677736" cy="441201"/>
      </dsp:txXfrm>
    </dsp:sp>
    <dsp:sp modelId="{8A2616E0-0172-A840-8814-B482BBAF9CE6}">
      <dsp:nvSpPr>
        <dsp:cNvPr id="0" name=""/>
        <dsp:cNvSpPr/>
      </dsp:nvSpPr>
      <dsp:spPr>
        <a:xfrm>
          <a:off x="304766" y="2076037"/>
          <a:ext cx="551502" cy="5515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122799"/>
              <a:satOff val="2075"/>
              <a:lumOff val="82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9C2E3-C0C5-304A-8F50-ECFF78C425FD}">
      <dsp:nvSpPr>
        <dsp:cNvPr id="0" name=""/>
        <dsp:cNvSpPr/>
      </dsp:nvSpPr>
      <dsp:spPr>
        <a:xfrm>
          <a:off x="575358" y="3194395"/>
          <a:ext cx="1677736" cy="441201"/>
        </a:xfrm>
        <a:prstGeom prst="rect">
          <a:avLst/>
        </a:prstGeom>
        <a:solidFill>
          <a:schemeClr val="accent2">
            <a:shade val="80000"/>
            <a:hueOff val="245598"/>
            <a:satOff val="4151"/>
            <a:lumOff val="1653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0204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</a:rPr>
            <a:t>Opportunities</a:t>
          </a:r>
        </a:p>
      </dsp:txBody>
      <dsp:txXfrm>
        <a:off x="575358" y="3194395"/>
        <a:ext cx="1677736" cy="441201"/>
      </dsp:txXfrm>
    </dsp:sp>
    <dsp:sp modelId="{D5452AFE-DCAA-8F41-8F0C-16A3F2EC6D4D}">
      <dsp:nvSpPr>
        <dsp:cNvPr id="0" name=""/>
        <dsp:cNvSpPr/>
      </dsp:nvSpPr>
      <dsp:spPr>
        <a:xfrm>
          <a:off x="276491" y="3142211"/>
          <a:ext cx="551502" cy="5515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245598"/>
              <a:satOff val="4151"/>
              <a:lumOff val="165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F55531-39CA-1544-BEE2-C096B5A55852}">
      <dsp:nvSpPr>
        <dsp:cNvPr id="0" name=""/>
        <dsp:cNvSpPr/>
      </dsp:nvSpPr>
      <dsp:spPr>
        <a:xfrm>
          <a:off x="363518" y="4224844"/>
          <a:ext cx="1930687" cy="441201"/>
        </a:xfrm>
        <a:prstGeom prst="rect">
          <a:avLst/>
        </a:prstGeom>
        <a:solidFill>
          <a:schemeClr val="accent2">
            <a:shade val="80000"/>
            <a:hueOff val="368397"/>
            <a:satOff val="6226"/>
            <a:lumOff val="2480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0204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</a:rPr>
            <a:t>Threats</a:t>
          </a:r>
        </a:p>
      </dsp:txBody>
      <dsp:txXfrm>
        <a:off x="363518" y="4224844"/>
        <a:ext cx="1930687" cy="441201"/>
      </dsp:txXfrm>
    </dsp:sp>
    <dsp:sp modelId="{63A537EC-8B0D-5449-B70D-18C5D937E559}">
      <dsp:nvSpPr>
        <dsp:cNvPr id="0" name=""/>
        <dsp:cNvSpPr/>
      </dsp:nvSpPr>
      <dsp:spPr>
        <a:xfrm>
          <a:off x="86295" y="4132426"/>
          <a:ext cx="551502" cy="5515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368397"/>
              <a:satOff val="6226"/>
              <a:lumOff val="248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B4C9A0-31C1-1541-82BE-52932E7DAA8D}">
      <dsp:nvSpPr>
        <dsp:cNvPr id="0" name=""/>
        <dsp:cNvSpPr/>
      </dsp:nvSpPr>
      <dsp:spPr>
        <a:xfrm>
          <a:off x="0" y="4765"/>
          <a:ext cx="9825455" cy="154882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>
            <a:solidFill>
              <a:schemeClr val="tx1"/>
            </a:solidFill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-Effective management have a positive impact on employees and companies productivity within eBay and Argos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-The team’s performance and efficiency and the manager’s relationship with their staff are directly tied in both organisations 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-Argos fosters excitement and freedom of expression of the employees; their KMS guarantees staff members the chance to develop strategically; 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-Employees talent =the greatest asset of Argos and eBay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 dirty="0"/>
        </a:p>
      </dsp:txBody>
      <dsp:txXfrm>
        <a:off x="75607" y="80372"/>
        <a:ext cx="9674241" cy="1397611"/>
      </dsp:txXfrm>
    </dsp:sp>
    <dsp:sp modelId="{989146AF-0A66-4A4D-996E-EAF4CF51B65A}">
      <dsp:nvSpPr>
        <dsp:cNvPr id="0" name=""/>
        <dsp:cNvSpPr/>
      </dsp:nvSpPr>
      <dsp:spPr>
        <a:xfrm>
          <a:off x="0" y="1561430"/>
          <a:ext cx="9825455" cy="1401259"/>
        </a:xfrm>
        <a:prstGeom prst="roundRect">
          <a:avLst/>
        </a:prstGeom>
        <a:gradFill rotWithShape="0">
          <a:gsLst>
            <a:gs pos="0">
              <a:schemeClr val="accent5">
                <a:hueOff val="-561544"/>
                <a:satOff val="-2648"/>
                <a:lumOff val="653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-561544"/>
                <a:satOff val="-2648"/>
                <a:lumOff val="653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-561544"/>
                <a:satOff val="-2648"/>
                <a:lumOff val="653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-Scammers that pose as sellers </a:t>
          </a:r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-Dishonest sellers that are only after people's money and personal information </a:t>
          </a:r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-Reduced employees enthusiasm as significantly reduced expected outcome and damage of the KM </a:t>
          </a:r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-Challenges in identifying dishonest sellers    </a:t>
          </a:r>
        </a:p>
      </dsp:txBody>
      <dsp:txXfrm>
        <a:off x="68404" y="1629834"/>
        <a:ext cx="9688647" cy="1264451"/>
      </dsp:txXfrm>
    </dsp:sp>
    <dsp:sp modelId="{10ECB719-4C7F-0242-81AA-196DA3DB7EEF}">
      <dsp:nvSpPr>
        <dsp:cNvPr id="0" name=""/>
        <dsp:cNvSpPr/>
      </dsp:nvSpPr>
      <dsp:spPr>
        <a:xfrm>
          <a:off x="0" y="2987406"/>
          <a:ext cx="9825455" cy="1401259"/>
        </a:xfrm>
        <a:prstGeom prst="roundRect">
          <a:avLst/>
        </a:prstGeom>
        <a:gradFill rotWithShape="0">
          <a:gsLst>
            <a:gs pos="0">
              <a:schemeClr val="accent5">
                <a:hueOff val="-1123087"/>
                <a:satOff val="-5296"/>
                <a:lumOff val="1307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-1123087"/>
                <a:satOff val="-5296"/>
                <a:lumOff val="1307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-1123087"/>
                <a:satOff val="-5296"/>
                <a:lumOff val="1307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>
            <a:solidFill>
              <a:schemeClr val="tx1"/>
            </a:solidFill>
          </a:endParaRP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-employees development to increase abilities and performance inside eBay; collaboration between employees hierarchy for teaching and mentorship purposes; cutting edge technology investment: on demand courses, special channels for continual feed back, and  personalised learning environment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-Further education and financial aid for professional certification; Use of 10-20-70 strategy; performance appraisal for employees' development evaluation 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-Argos’s staff can asses one another's contributions, achievements and discuss talent development according to business requires; this is an ongoing and cycle process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</dsp:txBody>
      <dsp:txXfrm>
        <a:off x="68404" y="3055810"/>
        <a:ext cx="9688647" cy="1264451"/>
      </dsp:txXfrm>
    </dsp:sp>
    <dsp:sp modelId="{652F613C-9495-524D-B87F-B5CAA684595A}">
      <dsp:nvSpPr>
        <dsp:cNvPr id="0" name=""/>
        <dsp:cNvSpPr/>
      </dsp:nvSpPr>
      <dsp:spPr>
        <a:xfrm>
          <a:off x="0" y="4379627"/>
          <a:ext cx="9825455" cy="1401259"/>
        </a:xfrm>
        <a:prstGeom prst="roundRect">
          <a:avLst/>
        </a:prstGeom>
        <a:gradFill rotWithShape="0">
          <a:gsLst>
            <a:gs pos="0">
              <a:schemeClr val="accent5">
                <a:hueOff val="-1684631"/>
                <a:satOff val="-7944"/>
                <a:lumOff val="196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-1684631"/>
                <a:satOff val="-7944"/>
                <a:lumOff val="196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-1684631"/>
                <a:satOff val="-7944"/>
                <a:lumOff val="196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Unfair  reviews destroys fair competition; negative impact on employees 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-Data usage laws 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-Environmental requirements –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The Paris Agreement (Argos is more affected because of the physical stores)</a:t>
          </a:r>
          <a:endParaRPr lang="en-GB" sz="1200" kern="1200" dirty="0"/>
        </a:p>
      </dsp:txBody>
      <dsp:txXfrm>
        <a:off x="68404" y="4448031"/>
        <a:ext cx="9688647" cy="126445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88EF4A-3591-0547-ACAB-B6E380ABFAED}">
      <dsp:nvSpPr>
        <dsp:cNvPr id="0" name=""/>
        <dsp:cNvSpPr/>
      </dsp:nvSpPr>
      <dsp:spPr>
        <a:xfrm>
          <a:off x="0" y="700471"/>
          <a:ext cx="7934993" cy="4943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tx1"/>
              </a:solidFill>
            </a:rPr>
            <a:t>Preserve competitiveness by capturing value strategy( competitive advantage)</a:t>
          </a:r>
        </a:p>
      </dsp:txBody>
      <dsp:txXfrm>
        <a:off x="24131" y="724602"/>
        <a:ext cx="7886731" cy="446063"/>
      </dsp:txXfrm>
    </dsp:sp>
    <dsp:sp modelId="{B4426EDD-E54C-704C-A315-31CCA57EAF4F}">
      <dsp:nvSpPr>
        <dsp:cNvPr id="0" name=""/>
        <dsp:cNvSpPr/>
      </dsp:nvSpPr>
      <dsp:spPr>
        <a:xfrm>
          <a:off x="0" y="1232236"/>
          <a:ext cx="7934993" cy="494325"/>
        </a:xfrm>
        <a:prstGeom prst="roundRect">
          <a:avLst/>
        </a:prstGeom>
        <a:solidFill>
          <a:schemeClr val="accent5">
            <a:hueOff val="-240662"/>
            <a:satOff val="-1135"/>
            <a:lumOff val="28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tx1"/>
              </a:solidFill>
            </a:rPr>
            <a:t>A lucrative company makes profit; marketing goods it’s crucial; unique services, skilled workforce and finances are brand strengths</a:t>
          </a:r>
        </a:p>
      </dsp:txBody>
      <dsp:txXfrm>
        <a:off x="24131" y="1256367"/>
        <a:ext cx="7886731" cy="446063"/>
      </dsp:txXfrm>
    </dsp:sp>
    <dsp:sp modelId="{A6B45614-506A-E142-AF17-ED98E7A0C1E5}">
      <dsp:nvSpPr>
        <dsp:cNvPr id="0" name=""/>
        <dsp:cNvSpPr/>
      </dsp:nvSpPr>
      <dsp:spPr>
        <a:xfrm>
          <a:off x="0" y="1764001"/>
          <a:ext cx="7934993" cy="494325"/>
        </a:xfrm>
        <a:prstGeom prst="roundRect">
          <a:avLst/>
        </a:prstGeom>
        <a:solidFill>
          <a:schemeClr val="accent5">
            <a:hueOff val="-481323"/>
            <a:satOff val="-2270"/>
            <a:lumOff val="56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tx1"/>
              </a:solidFill>
            </a:rPr>
            <a:t>Both eBay and Argos register the skills and performance of employees through KM; they manage the knowledge value to improve efficiency; development, exchange of knowledge, application and evaluation are KM chain values</a:t>
          </a:r>
        </a:p>
      </dsp:txBody>
      <dsp:txXfrm>
        <a:off x="24131" y="1788132"/>
        <a:ext cx="7886731" cy="446063"/>
      </dsp:txXfrm>
    </dsp:sp>
    <dsp:sp modelId="{0C158778-1809-CF40-B57C-37F78EBCE8FA}">
      <dsp:nvSpPr>
        <dsp:cNvPr id="0" name=""/>
        <dsp:cNvSpPr/>
      </dsp:nvSpPr>
      <dsp:spPr>
        <a:xfrm>
          <a:off x="0" y="2295766"/>
          <a:ext cx="7934993" cy="494325"/>
        </a:xfrm>
        <a:prstGeom prst="roundRect">
          <a:avLst/>
        </a:prstGeom>
        <a:solidFill>
          <a:schemeClr val="accent5">
            <a:hueOff val="-721985"/>
            <a:satOff val="-3405"/>
            <a:lumOff val="84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tx1"/>
              </a:solidFill>
            </a:rPr>
            <a:t>Employees data shows the talent shortage, and necessary training of the personnel and Argos and eBay use this knowledge to help and promote the personnel</a:t>
          </a:r>
        </a:p>
      </dsp:txBody>
      <dsp:txXfrm>
        <a:off x="24131" y="2319897"/>
        <a:ext cx="7886731" cy="446063"/>
      </dsp:txXfrm>
    </dsp:sp>
    <dsp:sp modelId="{16A9102F-F2B2-944D-A9B0-9D99E8255176}">
      <dsp:nvSpPr>
        <dsp:cNvPr id="0" name=""/>
        <dsp:cNvSpPr/>
      </dsp:nvSpPr>
      <dsp:spPr>
        <a:xfrm>
          <a:off x="0" y="2808813"/>
          <a:ext cx="7934993" cy="494325"/>
        </a:xfrm>
        <a:prstGeom prst="roundRect">
          <a:avLst/>
        </a:prstGeom>
        <a:solidFill>
          <a:schemeClr val="accent5">
            <a:hueOff val="-962646"/>
            <a:satOff val="-4539"/>
            <a:lumOff val="112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tx1"/>
              </a:solidFill>
            </a:rPr>
            <a:t>Implicit knowledge( gained through incidental tasks) is implemented and used in both companies</a:t>
          </a:r>
        </a:p>
      </dsp:txBody>
      <dsp:txXfrm>
        <a:off x="24131" y="2832944"/>
        <a:ext cx="7886731" cy="446063"/>
      </dsp:txXfrm>
    </dsp:sp>
    <dsp:sp modelId="{8F4EEA28-AA71-E047-8511-56DF5CCD2CCA}">
      <dsp:nvSpPr>
        <dsp:cNvPr id="0" name=""/>
        <dsp:cNvSpPr/>
      </dsp:nvSpPr>
      <dsp:spPr>
        <a:xfrm>
          <a:off x="0" y="3359297"/>
          <a:ext cx="7934993" cy="494325"/>
        </a:xfrm>
        <a:prstGeom prst="roundRect">
          <a:avLst/>
        </a:prstGeom>
        <a:solidFill>
          <a:schemeClr val="accent5">
            <a:hueOff val="-1203308"/>
            <a:satOff val="-5674"/>
            <a:lumOff val="140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tx1"/>
              </a:solidFill>
            </a:rPr>
            <a:t>Explicit knowledge in a company is most learned during  training, and it’s easy to reach because it has been documented</a:t>
          </a:r>
        </a:p>
      </dsp:txBody>
      <dsp:txXfrm>
        <a:off x="24131" y="3383428"/>
        <a:ext cx="7886731" cy="446063"/>
      </dsp:txXfrm>
    </dsp:sp>
    <dsp:sp modelId="{37117284-FACD-694E-A3AF-701A2A6993DC}">
      <dsp:nvSpPr>
        <dsp:cNvPr id="0" name=""/>
        <dsp:cNvSpPr/>
      </dsp:nvSpPr>
      <dsp:spPr>
        <a:xfrm>
          <a:off x="0" y="3891062"/>
          <a:ext cx="7934993" cy="494325"/>
        </a:xfrm>
        <a:prstGeom prst="roundRect">
          <a:avLst/>
        </a:prstGeom>
        <a:solidFill>
          <a:schemeClr val="accent5">
            <a:hueOff val="-1443969"/>
            <a:satOff val="-6809"/>
            <a:lumOff val="168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tx1"/>
              </a:solidFill>
            </a:rPr>
            <a:t>eBay is on top of data management  and use algorithms to learn customer’s habits; use of open strategies to encourage experimentation and innovation</a:t>
          </a:r>
        </a:p>
      </dsp:txBody>
      <dsp:txXfrm>
        <a:off x="24131" y="3915193"/>
        <a:ext cx="7886731" cy="446063"/>
      </dsp:txXfrm>
    </dsp:sp>
    <dsp:sp modelId="{8BDC8430-820D-9B49-B696-231D0FCA8B57}">
      <dsp:nvSpPr>
        <dsp:cNvPr id="0" name=""/>
        <dsp:cNvSpPr/>
      </dsp:nvSpPr>
      <dsp:spPr>
        <a:xfrm>
          <a:off x="0" y="4422827"/>
          <a:ext cx="7934993" cy="494325"/>
        </a:xfrm>
        <a:prstGeom prst="roundRect">
          <a:avLst/>
        </a:prstGeom>
        <a:solidFill>
          <a:schemeClr val="accent5">
            <a:hueOff val="-1684631"/>
            <a:satOff val="-7944"/>
            <a:lumOff val="196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tx1"/>
              </a:solidFill>
            </a:rPr>
            <a:t>According to Porter (2008), the use of data at highest levels has limitation because in some companies the HR offers more problems than solutions </a:t>
          </a:r>
        </a:p>
      </dsp:txBody>
      <dsp:txXfrm>
        <a:off x="24131" y="4446958"/>
        <a:ext cx="7886731" cy="4460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1FA81-E2FE-CB44-B6A3-D46578DA9A31}">
      <dsp:nvSpPr>
        <dsp:cNvPr id="0" name=""/>
        <dsp:cNvSpPr/>
      </dsp:nvSpPr>
      <dsp:spPr>
        <a:xfrm>
          <a:off x="0" y="231201"/>
          <a:ext cx="5770179" cy="3462108"/>
        </a:xfrm>
        <a:prstGeom prst="rect">
          <a:avLst/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                       Argos Talent retention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 err="1">
              <a:solidFill>
                <a:schemeClr val="tx1"/>
              </a:solidFill>
            </a:rPr>
            <a:t>eGain</a:t>
          </a:r>
          <a:r>
            <a:rPr lang="en-US" sz="1600" kern="1200" dirty="0">
              <a:solidFill>
                <a:schemeClr val="tx1"/>
              </a:solidFill>
            </a:rPr>
            <a:t> </a:t>
          </a:r>
          <a:r>
            <a:rPr lang="en-US" sz="1600" kern="1200" dirty="0" err="1">
              <a:solidFill>
                <a:schemeClr val="tx1"/>
              </a:solidFill>
            </a:rPr>
            <a:t>KnowledgeAgent</a:t>
          </a:r>
          <a:r>
            <a:rPr lang="en-US" sz="1600" kern="1200" dirty="0">
              <a:solidFill>
                <a:schemeClr val="tx1"/>
              </a:solidFill>
            </a:rPr>
            <a:t> usage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</a:rPr>
            <a:t>Complex Customer Request Problem Solving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</a:rPr>
            <a:t>Rigorous Knowledge Management System Implementation to solve more complex request for household goods and services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</a:rPr>
            <a:t>Network Engineering Apprenticeship for skills growth of the employees and carrier progression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solidFill>
                <a:schemeClr val="tx1"/>
              </a:solidFill>
            </a:rPr>
            <a:t>Access to different technologies and procedures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</a:rPr>
            <a:t>Opportunities to take part in meaningful projects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solidFill>
                <a:schemeClr val="tx1"/>
              </a:solidFill>
            </a:rPr>
            <a:t>Apprenticeship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</a:rPr>
            <a:t>Early career opportunities/career change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</a:rPr>
            <a:t>Internship for specific students</a:t>
          </a:r>
        </a:p>
      </dsp:txBody>
      <dsp:txXfrm>
        <a:off x="0" y="231201"/>
        <a:ext cx="5770179" cy="34621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E08C44-03AF-EB4D-95A2-0B656AAA7ACA}">
      <dsp:nvSpPr>
        <dsp:cNvPr id="0" name=""/>
        <dsp:cNvSpPr/>
      </dsp:nvSpPr>
      <dsp:spPr>
        <a:xfrm>
          <a:off x="581199" y="387"/>
          <a:ext cx="8359973" cy="5015983"/>
        </a:xfrm>
        <a:prstGeom prst="rect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</a:rPr>
            <a:t>Recommendations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</a:rPr>
            <a:t>eBay and Argos must consider the knowledge protection of IP(Internet Protocol) security/IP as a knowledge-intensive task, depends on IP specialists' knowledge and awareness of end users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solidFill>
                <a:schemeClr val="tx1"/>
              </a:solidFill>
            </a:rPr>
            <a:t>eBay need to improve the training in knowledge management and tools for sharing information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</a:rPr>
            <a:t>Argos need improvement of forecasting tools to keep up with forecasted demand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</a:rPr>
            <a:t>Encouraging innovation for competitive advantage as both companies can benefit on e-commerce market; market share can increase as well and can support the corporate goals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</a:rPr>
            <a:t>More diverse courier service (customers aim for cheapest and safest delivery service)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</a:rPr>
            <a:t>Continues development of KM as customers can change their preferences and employees their workplace</a:t>
          </a:r>
        </a:p>
      </dsp:txBody>
      <dsp:txXfrm>
        <a:off x="581199" y="387"/>
        <a:ext cx="8359973" cy="50159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3867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199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11/9/22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0377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8185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11/9/22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8342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11/9/22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1188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11/9/22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12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3272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97FD56A-AAB8-4544-A495-D0645413C9E3}" type="datetime1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5519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1342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096C-64ED-4153-A483-5C02E44AD5C3}" type="datetime1">
              <a:rPr lang="en-US" smtClean="0"/>
              <a:t>11/9/22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2306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11/9/22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8839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79ADE-47F1-9968-DEAB-BA622B4CC6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142" y="725467"/>
            <a:ext cx="5414255" cy="2784496"/>
          </a:xfrm>
        </p:spPr>
        <p:txBody>
          <a:bodyPr>
            <a:normAutofit/>
          </a:bodyPr>
          <a:lstStyle/>
          <a:p>
            <a:pPr algn="l"/>
            <a:r>
              <a:rPr lang="en-US" sz="3800" dirty="0">
                <a:solidFill>
                  <a:schemeClr val="tx1">
                    <a:alpha val="80000"/>
                  </a:schemeClr>
                </a:solidFill>
                <a:latin typeface="Garamond" panose="02020404030301010803" pitchFamily="18" charset="0"/>
              </a:rPr>
              <a:t>Knowledge and Information Management Skills for the Workplace   BMSW-5106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582C12-360B-52B5-23E7-698231F07B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3142" y="3602038"/>
            <a:ext cx="5414255" cy="1560594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US" dirty="0">
                <a:solidFill>
                  <a:schemeClr val="tx1">
                    <a:alpha val="80000"/>
                  </a:schemeClr>
                </a:solidFill>
                <a:latin typeface="Garamond" panose="02020404030301010803" pitchFamily="18" charset="0"/>
              </a:rPr>
              <a:t>Argos and eBay Talent and Knowledge Management </a:t>
            </a:r>
          </a:p>
          <a:p>
            <a:pPr algn="l"/>
            <a:r>
              <a:rPr lang="en-US" dirty="0">
                <a:solidFill>
                  <a:schemeClr val="tx1">
                    <a:alpha val="80000"/>
                  </a:schemeClr>
                </a:solidFill>
                <a:latin typeface="Garamond" panose="02020404030301010803" pitchFamily="18" charset="0"/>
              </a:rPr>
              <a:t>Lecturer: </a:t>
            </a:r>
            <a:r>
              <a:rPr lang="en-US" dirty="0" err="1">
                <a:solidFill>
                  <a:schemeClr val="tx1">
                    <a:alpha val="80000"/>
                  </a:schemeClr>
                </a:solidFill>
                <a:latin typeface="Garamond" panose="02020404030301010803" pitchFamily="18" charset="0"/>
              </a:rPr>
              <a:t>Oluwaseun</a:t>
            </a: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Garamond" panose="02020404030301010803" pitchFamily="18" charset="0"/>
              </a:rPr>
              <a:t> Adegbite</a:t>
            </a:r>
          </a:p>
          <a:p>
            <a:pPr algn="l"/>
            <a:r>
              <a:rPr lang="en-US" dirty="0">
                <a:solidFill>
                  <a:schemeClr val="tx1">
                    <a:alpha val="80000"/>
                  </a:schemeClr>
                </a:solidFill>
                <a:latin typeface="Garamond" panose="02020404030301010803" pitchFamily="18" charset="0"/>
              </a:rPr>
              <a:t>Student: Paulina </a:t>
            </a:r>
            <a:r>
              <a:rPr lang="en-US" dirty="0" err="1">
                <a:solidFill>
                  <a:schemeClr val="tx1">
                    <a:alpha val="80000"/>
                  </a:schemeClr>
                </a:solidFill>
                <a:latin typeface="Garamond" panose="02020404030301010803" pitchFamily="18" charset="0"/>
              </a:rPr>
              <a:t>Andone</a:t>
            </a: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Garamond" panose="02020404030301010803" pitchFamily="18" charset="0"/>
              </a:rPr>
              <a:t>(2027237)</a:t>
            </a:r>
          </a:p>
        </p:txBody>
      </p:sp>
      <p:pic>
        <p:nvPicPr>
          <p:cNvPr id="4" name="Picture 3" descr="A colourful light bulb with business icons">
            <a:extLst>
              <a:ext uri="{FF2B5EF4-FFF2-40B4-BE49-F238E27FC236}">
                <a16:creationId xmlns:a16="http://schemas.microsoft.com/office/drawing/2014/main" id="{340C3B6B-208C-EF7D-61E6-8F4DF13411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29" r="24997" b="-1"/>
          <a:stretch/>
        </p:blipFill>
        <p:spPr>
          <a:xfrm>
            <a:off x="6189156" y="-3440"/>
            <a:ext cx="6015813" cy="686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042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01D6B-6DFA-86B7-BB10-F194D3D89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4715" y="363683"/>
            <a:ext cx="4952999" cy="1778008"/>
          </a:xfrm>
        </p:spPr>
        <p:txBody>
          <a:bodyPr>
            <a:normAutofit/>
          </a:bodyPr>
          <a:lstStyle/>
          <a:p>
            <a:r>
              <a:rPr lang="en-US" sz="2800" dirty="0"/>
              <a:t>eBay and Argos organizational activities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12F73AE-FE97-602C-C181-CA0931955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711" y="1861167"/>
            <a:ext cx="5363613" cy="244501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5600" dirty="0"/>
              <a:t>eBay –established in1995 by </a:t>
            </a:r>
            <a:r>
              <a:rPr lang="en-GB" sz="5600" b="0" i="0" dirty="0">
                <a:effectLst/>
              </a:rPr>
              <a:t>Pierre Omidyar</a:t>
            </a:r>
          </a:p>
          <a:p>
            <a:pPr marL="0" indent="0">
              <a:buNone/>
            </a:pPr>
            <a:r>
              <a:rPr lang="en-US" sz="5600" dirty="0"/>
              <a:t>           -headquarters in San Jose, California </a:t>
            </a:r>
          </a:p>
          <a:p>
            <a:pPr marL="0" indent="0">
              <a:buNone/>
            </a:pPr>
            <a:r>
              <a:rPr lang="en-US" sz="5600" dirty="0"/>
              <a:t>          -global e-commerce platform, digital marketing</a:t>
            </a:r>
          </a:p>
          <a:p>
            <a:pPr marL="0" indent="0">
              <a:buNone/>
            </a:pPr>
            <a:r>
              <a:rPr lang="en-US" sz="5600" dirty="0"/>
              <a:t>           and multichannel retailer</a:t>
            </a:r>
          </a:p>
          <a:p>
            <a:pPr marL="0" indent="0">
              <a:buNone/>
            </a:pPr>
            <a:r>
              <a:rPr lang="en-US" sz="5600" dirty="0"/>
              <a:t>          -owner of GSI Commerce since 17</a:t>
            </a:r>
            <a:r>
              <a:rPr lang="en-US" sz="5600" baseline="30000" dirty="0"/>
              <a:t>th </a:t>
            </a:r>
            <a:r>
              <a:rPr lang="en-US" sz="5600" dirty="0"/>
              <a:t>June 2011 </a:t>
            </a:r>
          </a:p>
          <a:p>
            <a:pPr marL="0" indent="0">
              <a:buNone/>
            </a:pPr>
            <a:r>
              <a:rPr lang="en-US" sz="5600" dirty="0"/>
              <a:t>          -leader in connecting millions of sellers and</a:t>
            </a:r>
          </a:p>
          <a:p>
            <a:pPr marL="0" indent="0">
              <a:buNone/>
            </a:pPr>
            <a:r>
              <a:rPr lang="en-US" sz="5600" dirty="0"/>
              <a:t>           buyers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          </a:t>
            </a:r>
          </a:p>
          <a:p>
            <a:pPr marL="0" indent="0">
              <a:buNone/>
            </a:pPr>
            <a:r>
              <a:rPr lang="en-US" sz="1800" baseline="30000" dirty="0">
                <a:solidFill>
                  <a:schemeClr val="tx2"/>
                </a:solidFill>
              </a:rPr>
              <a:t>                </a:t>
            </a:r>
          </a:p>
        </p:txBody>
      </p:sp>
      <p:pic>
        <p:nvPicPr>
          <p:cNvPr id="5" name="Content Placeholder 4" descr="A sign outside of a building&#10;&#10;Description automatically generated with medium confidence">
            <a:extLst>
              <a:ext uri="{FF2B5EF4-FFF2-40B4-BE49-F238E27FC236}">
                <a16:creationId xmlns:a16="http://schemas.microsoft.com/office/drawing/2014/main" id="{3C320DB3-0E28-A39A-FB92-197C946084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6232"/>
          <a:stretch/>
        </p:blipFill>
        <p:spPr>
          <a:xfrm>
            <a:off x="6307738" y="-12"/>
            <a:ext cx="5884248" cy="3434754"/>
          </a:xfrm>
          <a:custGeom>
            <a:avLst/>
            <a:gdLst/>
            <a:ahLst/>
            <a:cxnLst/>
            <a:rect l="l" t="t" r="r" b="b"/>
            <a:pathLst>
              <a:path w="5884248" h="3434754">
                <a:moveTo>
                  <a:pt x="316869" y="0"/>
                </a:moveTo>
                <a:lnTo>
                  <a:pt x="5884248" y="0"/>
                </a:lnTo>
                <a:lnTo>
                  <a:pt x="5884248" y="3434754"/>
                </a:lnTo>
                <a:lnTo>
                  <a:pt x="325503" y="3434754"/>
                </a:lnTo>
                <a:lnTo>
                  <a:pt x="323244" y="3429005"/>
                </a:lnTo>
                <a:cubicBezTo>
                  <a:pt x="17667" y="2624343"/>
                  <a:pt x="-174229" y="1819680"/>
                  <a:pt x="229286" y="307795"/>
                </a:cubicBezTo>
                <a:close/>
              </a:path>
            </a:pathLst>
          </a:custGeom>
        </p:spPr>
      </p:pic>
      <p:pic>
        <p:nvPicPr>
          <p:cNvPr id="7" name="Picture 6" descr="A picture containing text, building, outdoor, sign&#10;&#10;Description automatically generated">
            <a:extLst>
              <a:ext uri="{FF2B5EF4-FFF2-40B4-BE49-F238E27FC236}">
                <a16:creationId xmlns:a16="http://schemas.microsoft.com/office/drawing/2014/main" id="{70DC7959-2821-5E21-4137-7FBFEBB7182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376" b="-1"/>
          <a:stretch/>
        </p:blipFill>
        <p:spPr>
          <a:xfrm>
            <a:off x="6632063" y="3431708"/>
            <a:ext cx="5559947" cy="3430537"/>
          </a:xfrm>
          <a:custGeom>
            <a:avLst/>
            <a:gdLst/>
            <a:ahLst/>
            <a:cxnLst/>
            <a:rect l="l" t="t" r="r" b="b"/>
            <a:pathLst>
              <a:path w="5559947" h="3430537">
                <a:moveTo>
                  <a:pt x="0" y="0"/>
                </a:moveTo>
                <a:lnTo>
                  <a:pt x="5559947" y="0"/>
                </a:lnTo>
                <a:lnTo>
                  <a:pt x="5559947" y="3430537"/>
                </a:lnTo>
                <a:lnTo>
                  <a:pt x="780186" y="3430537"/>
                </a:lnTo>
                <a:cubicBezTo>
                  <a:pt x="780186" y="1928500"/>
                  <a:pt x="431602" y="1083605"/>
                  <a:pt x="126095" y="320852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509C919-59CC-C1E7-BCF9-7FB7FDD265A7}"/>
              </a:ext>
            </a:extLst>
          </p:cNvPr>
          <p:cNvSpPr txBox="1"/>
          <p:nvPr/>
        </p:nvSpPr>
        <p:spPr>
          <a:xfrm>
            <a:off x="387711" y="4200223"/>
            <a:ext cx="589965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Argos –a business to business organization with</a:t>
            </a:r>
          </a:p>
          <a:p>
            <a:r>
              <a:rPr lang="en-US" sz="1400" dirty="0"/>
              <a:t>             e-commerce activity  </a:t>
            </a:r>
          </a:p>
          <a:p>
            <a:r>
              <a:rPr lang="en-US" sz="1400" dirty="0"/>
              <a:t>            -established in 1973 as Argos Limited</a:t>
            </a:r>
          </a:p>
          <a:p>
            <a:r>
              <a:rPr lang="en-US" sz="1400" dirty="0"/>
              <a:t>            -emerge to Sainsbury’s in 2016</a:t>
            </a:r>
          </a:p>
          <a:p>
            <a:r>
              <a:rPr lang="en-US" sz="1400" dirty="0"/>
              <a:t>            -additionally, UK and Ireland physical stores for</a:t>
            </a:r>
          </a:p>
          <a:p>
            <a:r>
              <a:rPr lang="en-US" sz="1400" dirty="0"/>
              <a:t>             market demand</a:t>
            </a:r>
          </a:p>
          <a:p>
            <a:r>
              <a:rPr lang="en-US" sz="1400" dirty="0"/>
              <a:t>            -catalog in store retailer</a:t>
            </a:r>
          </a:p>
          <a:p>
            <a:r>
              <a:rPr lang="en-US" dirty="0"/>
              <a:t>              </a:t>
            </a:r>
          </a:p>
          <a:p>
            <a:r>
              <a:rPr lang="en-US" sz="1600" dirty="0"/>
              <a:t>          </a:t>
            </a:r>
          </a:p>
        </p:txBody>
      </p:sp>
    </p:spTree>
    <p:extLst>
      <p:ext uri="{BB962C8B-B14F-4D97-AF65-F5344CB8AC3E}">
        <p14:creationId xmlns:p14="http://schemas.microsoft.com/office/powerpoint/2010/main" val="3024974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DD8D9-EC24-F8DB-D35F-22EE14AE9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095" y="299075"/>
            <a:ext cx="9603275" cy="1049235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Knowledge, Knowledge Management, and Knowledge Management System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3884DEA3-E695-BD78-0D0B-108C11DE0D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1424648"/>
              </p:ext>
            </p:extLst>
          </p:nvPr>
        </p:nvGraphicFramePr>
        <p:xfrm>
          <a:off x="-350876" y="1424763"/>
          <a:ext cx="6974959" cy="5210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A0082398-D60E-F198-18BE-1017C90B2BCE}"/>
              </a:ext>
            </a:extLst>
          </p:cNvPr>
          <p:cNvSpPr txBox="1">
            <a:spLocks/>
          </p:cNvSpPr>
          <p:nvPr/>
        </p:nvSpPr>
        <p:spPr>
          <a:xfrm>
            <a:off x="457200" y="222622"/>
            <a:ext cx="107229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9EE57CDE-4E68-3A3A-C574-682FEA31DD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0607729"/>
              </p:ext>
            </p:extLst>
          </p:nvPr>
        </p:nvGraphicFramePr>
        <p:xfrm>
          <a:off x="4600280" y="121671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431550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E8EAA-85C2-1ADB-27C3-5624E91C0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730" y="161122"/>
            <a:ext cx="11538737" cy="939257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eBay and Argos SWOT analysis in relationship with KMS</a:t>
            </a:r>
          </a:p>
        </p:txBody>
      </p:sp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0F98394A-92B1-AA3E-F725-885E2D2EC1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0605151"/>
              </p:ext>
            </p:extLst>
          </p:nvPr>
        </p:nvGraphicFramePr>
        <p:xfrm>
          <a:off x="-80110" y="1114381"/>
          <a:ext cx="2294341" cy="5214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9DF53827-A3DA-F15E-FE7C-6345B3AB0B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2702559"/>
              </p:ext>
            </p:extLst>
          </p:nvPr>
        </p:nvGraphicFramePr>
        <p:xfrm>
          <a:off x="2081631" y="900624"/>
          <a:ext cx="9825455" cy="5785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70F84E71-323D-F317-BFDF-32DEC7103E9F}"/>
              </a:ext>
            </a:extLst>
          </p:cNvPr>
          <p:cNvSpPr txBox="1"/>
          <p:nvPr/>
        </p:nvSpPr>
        <p:spPr>
          <a:xfrm>
            <a:off x="22827" y="2053931"/>
            <a:ext cx="376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5AD44F14-0069-3FFB-687A-3F5B7268141C}"/>
              </a:ext>
            </a:extLst>
          </p:cNvPr>
          <p:cNvSpPr txBox="1"/>
          <p:nvPr/>
        </p:nvSpPr>
        <p:spPr>
          <a:xfrm>
            <a:off x="289375" y="3303989"/>
            <a:ext cx="409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89DDB0E1-71BC-172B-CFA6-E62D9E677DFE}"/>
              </a:ext>
            </a:extLst>
          </p:cNvPr>
          <p:cNvSpPr txBox="1"/>
          <p:nvPr/>
        </p:nvSpPr>
        <p:spPr>
          <a:xfrm>
            <a:off x="270797" y="4365962"/>
            <a:ext cx="323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DF59F51E-C50B-7BF3-1384-317851F01DDD}"/>
              </a:ext>
            </a:extLst>
          </p:cNvPr>
          <p:cNvSpPr txBox="1"/>
          <p:nvPr/>
        </p:nvSpPr>
        <p:spPr>
          <a:xfrm>
            <a:off x="97758" y="5348083"/>
            <a:ext cx="190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58F446-369B-C4CD-7F7F-9F561A8ADDCF}"/>
              </a:ext>
            </a:extLst>
          </p:cNvPr>
          <p:cNvSpPr txBox="1"/>
          <p:nvPr/>
        </p:nvSpPr>
        <p:spPr>
          <a:xfrm>
            <a:off x="0" y="7315200"/>
            <a:ext cx="1037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SWOT analysis is the tool strategically used to identify the above factors.</a:t>
            </a:r>
          </a:p>
        </p:txBody>
      </p:sp>
    </p:spTree>
    <p:extLst>
      <p:ext uri="{BB962C8B-B14F-4D97-AF65-F5344CB8AC3E}">
        <p14:creationId xmlns:p14="http://schemas.microsoft.com/office/powerpoint/2010/main" val="333915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A7B06-4D16-2472-B183-8E56780A9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980" y="481352"/>
            <a:ext cx="3702696" cy="5531079"/>
          </a:xfrm>
        </p:spPr>
        <p:txBody>
          <a:bodyPr>
            <a:normAutofit/>
          </a:bodyPr>
          <a:lstStyle/>
          <a:p>
            <a:r>
              <a:rPr lang="en-US" sz="4100" dirty="0"/>
              <a:t> </a:t>
            </a:r>
            <a:r>
              <a:rPr lang="en-US" sz="2800" dirty="0"/>
              <a:t>Critical Evaluation of Knowledge Management Value Chain in both Organizations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9084B7D-0A99-B7C5-7687-30242A750C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764168"/>
              </p:ext>
            </p:extLst>
          </p:nvPr>
        </p:nvGraphicFramePr>
        <p:xfrm>
          <a:off x="3678865" y="116957"/>
          <a:ext cx="7934993" cy="5617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7186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C6A16-7DDD-7439-B6F5-4335813D8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325" y="315311"/>
            <a:ext cx="10471530" cy="819806"/>
          </a:xfrm>
        </p:spPr>
        <p:txBody>
          <a:bodyPr>
            <a:normAutofit/>
          </a:bodyPr>
          <a:lstStyle/>
          <a:p>
            <a:r>
              <a:rPr lang="en-US" sz="2800" dirty="0"/>
              <a:t>Talent retention in relationship with Km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5DB75D-B5EA-ACFA-8378-11ED9CFBF260}"/>
              </a:ext>
            </a:extLst>
          </p:cNvPr>
          <p:cNvSpPr txBox="1"/>
          <p:nvPr/>
        </p:nvSpPr>
        <p:spPr>
          <a:xfrm>
            <a:off x="325820" y="2285998"/>
            <a:ext cx="57701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            eBay Talent retention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Financial Leadership Development </a:t>
            </a:r>
          </a:p>
          <a:p>
            <a:r>
              <a:rPr lang="en-US" dirty="0"/>
              <a:t>Program (FLDP)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Challenging Projects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Intensive Leadership Training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Senior Management Mentorship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Weekly Management Studying for </a:t>
            </a:r>
          </a:p>
          <a:p>
            <a:r>
              <a:rPr lang="en-US" dirty="0"/>
              <a:t>Program Members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Learning Teams and Groups </a:t>
            </a:r>
          </a:p>
          <a:p>
            <a:r>
              <a:rPr lang="en-US" dirty="0"/>
              <a:t>Dynamics in Weeks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018735-1405-59F8-E697-216A75086B7F}"/>
              </a:ext>
            </a:extLst>
          </p:cNvPr>
          <p:cNvSpPr txBox="1"/>
          <p:nvPr/>
        </p:nvSpPr>
        <p:spPr>
          <a:xfrm>
            <a:off x="583325" y="1130928"/>
            <a:ext cx="8928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Incentives added as bonuses/ allowances to the base salary, and are similar in both organization </a:t>
            </a:r>
          </a:p>
        </p:txBody>
      </p:sp>
      <p:graphicFrame>
        <p:nvGraphicFramePr>
          <p:cNvPr id="11" name="TextBox 7">
            <a:extLst>
              <a:ext uri="{FF2B5EF4-FFF2-40B4-BE49-F238E27FC236}">
                <a16:creationId xmlns:a16="http://schemas.microsoft.com/office/drawing/2014/main" id="{562003E2-923A-841A-CE12-794960EDBD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4822367"/>
              </p:ext>
            </p:extLst>
          </p:nvPr>
        </p:nvGraphicFramePr>
        <p:xfrm>
          <a:off x="6096000" y="2033753"/>
          <a:ext cx="5770180" cy="4247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4231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6661F2-5960-5A22-4577-EB3A89AA8EFB}"/>
              </a:ext>
            </a:extLst>
          </p:cNvPr>
          <p:cNvSpPr txBox="1"/>
          <p:nvPr/>
        </p:nvSpPr>
        <p:spPr>
          <a:xfrm>
            <a:off x="520995" y="659219"/>
            <a:ext cx="857570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Conclusion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Drastically changes in the nature of </a:t>
            </a:r>
            <a:r>
              <a:rPr lang="en-US" sz="1400" dirty="0" err="1"/>
              <a:t>labour</a:t>
            </a:r>
            <a:r>
              <a:rPr lang="en-US" sz="1400" dirty="0"/>
              <a:t> because of advancement in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Argos and eBay use the same methodologies for HR management and staff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Argos need to reorganize the workplace for better transition to the digital era; more strategic talent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Both eBay and Argos are confronting with a variety of difficulties- retaining people and knowledge development (Argos has high turnover rates)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Getting bored from a repetitive workflow prevent people from reaching full potential, both </a:t>
            </a:r>
          </a:p>
          <a:p>
            <a:r>
              <a:rPr lang="en-US" sz="1400" dirty="0"/>
              <a:t>personally, and professionally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Analyzing the most desirable skills for the future, promoting them and attracting the top talent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Inclusive workplace, diversity, hybrid working hours, better connections with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eBay and Argos have several programs in place for talent development; retaining talent as they train people for higher hierarchical positions; employees get more motivated as they want to develop </a:t>
            </a:r>
            <a:r>
              <a:rPr lang="en-US" sz="1400" dirty="0" err="1"/>
              <a:t>profesionaly</a:t>
            </a:r>
            <a:r>
              <a:rPr lang="en-US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90954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9E5DDF21-AE27-4130-AF56-A9014BECF6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3169725"/>
              </p:ext>
            </p:extLst>
          </p:nvPr>
        </p:nvGraphicFramePr>
        <p:xfrm>
          <a:off x="1481592" y="648586"/>
          <a:ext cx="9522372" cy="5016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4909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4CE516-C725-4D29-AA32-F729A7A86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31D6CD-3D20-4ADC-8A45-9ED56381F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0992"/>
            <a:ext cx="5130800" cy="5570753"/>
          </a:xfrm>
          <a:prstGeom prst="rect">
            <a:avLst/>
          </a:prstGeom>
          <a:solidFill>
            <a:srgbClr val="FFFFFF"/>
          </a:solidFill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2159B4E-9EA4-7E3B-8257-099D2C66D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531088"/>
            <a:ext cx="5119332" cy="284554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7153DDC-19A1-4FDA-979B-54CB234A9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0527" y="640992"/>
            <a:ext cx="5139475" cy="5567965"/>
          </a:xfrm>
          <a:prstGeom prst="rect">
            <a:avLst/>
          </a:prstGeom>
          <a:solidFill>
            <a:srgbClr val="FFFFFF"/>
          </a:solidFill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5E73C294-8F88-C7D1-C290-806E746B69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1396" y="1808137"/>
            <a:ext cx="4823475" cy="256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03697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{3065AD45-4214-CE4F-9394-17EAFDBCC0F7}tf10001119_mac</Template>
  <TotalTime>1711</TotalTime>
  <Words>1131</Words>
  <Application>Microsoft Macintosh PowerPoint</Application>
  <PresentationFormat>Widescreen</PresentationFormat>
  <Paragraphs>114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Garamond</vt:lpstr>
      <vt:lpstr>Gill Sans MT</vt:lpstr>
      <vt:lpstr>Gallery</vt:lpstr>
      <vt:lpstr>Knowledge and Information Management Skills for the Workplace   BMSW-5106</vt:lpstr>
      <vt:lpstr>eBay and Argos organizational activities </vt:lpstr>
      <vt:lpstr>Knowledge, Knowledge Management, and Knowledge Management System</vt:lpstr>
      <vt:lpstr>eBay and Argos SWOT analysis in relationship with KMS</vt:lpstr>
      <vt:lpstr> Critical Evaluation of Knowledge Management Value Chain in both Organizations </vt:lpstr>
      <vt:lpstr>Talent retention in relationship with Km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Information Management Skills for the Workplace   BMSW-5106</dc:title>
  <dc:creator>Paulina Andone (2027237)</dc:creator>
  <cp:lastModifiedBy>Paulina Andone (2027237)</cp:lastModifiedBy>
  <cp:revision>2</cp:revision>
  <dcterms:created xsi:type="dcterms:W3CDTF">2022-11-09T10:34:38Z</dcterms:created>
  <dcterms:modified xsi:type="dcterms:W3CDTF">2022-11-10T15:06:19Z</dcterms:modified>
</cp:coreProperties>
</file>