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3"/>
  </p:notesMasterIdLst>
  <p:sldIdLst>
    <p:sldId id="256" r:id="rId2"/>
    <p:sldId id="257" r:id="rId3"/>
    <p:sldId id="258" r:id="rId4"/>
    <p:sldId id="259" r:id="rId5"/>
    <p:sldId id="260" r:id="rId6"/>
    <p:sldId id="261" r:id="rId7"/>
    <p:sldId id="266" r:id="rId8"/>
    <p:sldId id="263" r:id="rId9"/>
    <p:sldId id="267" r:id="rId10"/>
    <p:sldId id="262" r:id="rId11"/>
    <p:sldId id="26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DCF18A-2161-8A49-AE0B-7CEA1FD28022}" v="5" dt="2021-11-08T11:30:01.3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4843"/>
    <p:restoredTop sz="65044"/>
  </p:normalViewPr>
  <p:slideViewPr>
    <p:cSldViewPr snapToGrid="0" snapToObjects="1">
      <p:cViewPr>
        <p:scale>
          <a:sx n="64" d="100"/>
          <a:sy n="64" d="100"/>
        </p:scale>
        <p:origin x="1288" y="6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7EE8F6-9BA5-834F-A428-3F5E049C3756}" type="datetimeFigureOut">
              <a:rPr lang="en-US" smtClean="0"/>
              <a:t>11/8/21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D5DE7E-D85C-AD43-A611-9693CF3FC9A5}" type="slidenum">
              <a:rPr lang="en-US" smtClean="0"/>
              <a:t>‹#›</a:t>
            </a:fld>
            <a:endParaRPr lang="en-US"/>
          </a:p>
        </p:txBody>
      </p:sp>
    </p:spTree>
    <p:extLst>
      <p:ext uri="{BB962C8B-B14F-4D97-AF65-F5344CB8AC3E}">
        <p14:creationId xmlns:p14="http://schemas.microsoft.com/office/powerpoint/2010/main" val="20875160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8D5DE7E-D85C-AD43-A611-9693CF3FC9A5}" type="slidenum">
              <a:rPr lang="en-US" smtClean="0"/>
              <a:t>1</a:t>
            </a:fld>
            <a:endParaRPr lang="en-US"/>
          </a:p>
        </p:txBody>
      </p:sp>
    </p:spTree>
    <p:extLst>
      <p:ext uri="{BB962C8B-B14F-4D97-AF65-F5344CB8AC3E}">
        <p14:creationId xmlns:p14="http://schemas.microsoft.com/office/powerpoint/2010/main" val="5623294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As a background, there are a lot of things that cause stress, however, data demonstrates that the main factor causing stress tends to be the workplace, thing demonstrating that the relationship between the employee and employer is not developed in a way that is helping employees and keep them motivated and relax for the work they have  to do</a:t>
            </a:r>
            <a:endParaRPr lang="en-US" dirty="0"/>
          </a:p>
        </p:txBody>
      </p:sp>
      <p:sp>
        <p:nvSpPr>
          <p:cNvPr id="4" name="Slide Number Placeholder 3"/>
          <p:cNvSpPr>
            <a:spLocks noGrp="1"/>
          </p:cNvSpPr>
          <p:nvPr>
            <p:ph type="sldNum" sz="quarter" idx="5"/>
          </p:nvPr>
        </p:nvSpPr>
        <p:spPr/>
        <p:txBody>
          <a:bodyPr/>
          <a:lstStyle/>
          <a:p>
            <a:fld id="{98D5DE7E-D85C-AD43-A611-9693CF3FC9A5}" type="slidenum">
              <a:rPr lang="en-US" smtClean="0"/>
              <a:t>3</a:t>
            </a:fld>
            <a:endParaRPr lang="en-US"/>
          </a:p>
        </p:txBody>
      </p:sp>
    </p:spTree>
    <p:extLst>
      <p:ext uri="{BB962C8B-B14F-4D97-AF65-F5344CB8AC3E}">
        <p14:creationId xmlns:p14="http://schemas.microsoft.com/office/powerpoint/2010/main" val="8475028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95D1C95F-63A2-3D4D-9DFF-97CB37A0B9B0}" type="datetimeFigureOut">
              <a:rPr lang="en-US" smtClean="0"/>
              <a:t>11/8/21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5AE9DD9-0FCA-C142-96BF-1F0DE647C6A6}" type="slidenum">
              <a:rPr lang="en-US" smtClean="0"/>
              <a:t>‹#›</a:t>
            </a:fld>
            <a:endParaRPr lang="en-US"/>
          </a:p>
        </p:txBody>
      </p:sp>
    </p:spTree>
    <p:extLst>
      <p:ext uri="{BB962C8B-B14F-4D97-AF65-F5344CB8AC3E}">
        <p14:creationId xmlns:p14="http://schemas.microsoft.com/office/powerpoint/2010/main" val="428416338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5D1C95F-63A2-3D4D-9DFF-97CB37A0B9B0}" type="datetimeFigureOut">
              <a:rPr lang="en-US" smtClean="0"/>
              <a:t>11/8/21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5AE9DD9-0FCA-C142-96BF-1F0DE647C6A6}" type="slidenum">
              <a:rPr lang="en-US" smtClean="0"/>
              <a:t>‹#›</a:t>
            </a:fld>
            <a:endParaRPr lang="en-US"/>
          </a:p>
        </p:txBody>
      </p:sp>
    </p:spTree>
    <p:extLst>
      <p:ext uri="{BB962C8B-B14F-4D97-AF65-F5344CB8AC3E}">
        <p14:creationId xmlns:p14="http://schemas.microsoft.com/office/powerpoint/2010/main" val="18123630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95D1C95F-63A2-3D4D-9DFF-97CB37A0B9B0}" type="datetimeFigureOut">
              <a:rPr lang="en-US" smtClean="0"/>
              <a:t>11/8/21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5AE9DD9-0FCA-C142-96BF-1F0DE647C6A6}" type="slidenum">
              <a:rPr lang="en-US" smtClean="0"/>
              <a:t>‹#›</a:t>
            </a:fld>
            <a:endParaRPr lang="en-US"/>
          </a:p>
        </p:txBody>
      </p:sp>
    </p:spTree>
    <p:extLst>
      <p:ext uri="{BB962C8B-B14F-4D97-AF65-F5344CB8AC3E}">
        <p14:creationId xmlns:p14="http://schemas.microsoft.com/office/powerpoint/2010/main" val="384412465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95D1C95F-63A2-3D4D-9DFF-97CB37A0B9B0}" type="datetimeFigureOut">
              <a:rPr lang="en-US" smtClean="0"/>
              <a:t>11/8/21</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25AE9DD9-0FCA-C142-96BF-1F0DE647C6A6}" type="slidenum">
              <a:rPr lang="en-US" smtClean="0"/>
              <a:t>‹#›</a:t>
            </a:fld>
            <a:endParaRPr lang="en-US"/>
          </a:p>
        </p:txBody>
      </p:sp>
    </p:spTree>
    <p:extLst>
      <p:ext uri="{BB962C8B-B14F-4D97-AF65-F5344CB8AC3E}">
        <p14:creationId xmlns:p14="http://schemas.microsoft.com/office/powerpoint/2010/main" val="39379334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95D1C95F-63A2-3D4D-9DFF-97CB37A0B9B0}" type="datetimeFigureOut">
              <a:rPr lang="en-US" smtClean="0"/>
              <a:t>11/8/21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5AE9DD9-0FCA-C142-96BF-1F0DE647C6A6}"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30750802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5D1C95F-63A2-3D4D-9DFF-97CB37A0B9B0}" type="datetimeFigureOut">
              <a:rPr lang="en-US" smtClean="0"/>
              <a:t>11/8/21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5AE9DD9-0FCA-C142-96BF-1F0DE647C6A6}" type="slidenum">
              <a:rPr lang="en-US" smtClean="0"/>
              <a:t>‹#›</a:t>
            </a:fld>
            <a:endParaRPr lang="en-US"/>
          </a:p>
        </p:txBody>
      </p:sp>
    </p:spTree>
    <p:extLst>
      <p:ext uri="{BB962C8B-B14F-4D97-AF65-F5344CB8AC3E}">
        <p14:creationId xmlns:p14="http://schemas.microsoft.com/office/powerpoint/2010/main" val="9182141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5D1C95F-63A2-3D4D-9DFF-97CB37A0B9B0}" type="datetimeFigureOut">
              <a:rPr lang="en-US" smtClean="0"/>
              <a:t>11/8/21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5AE9DD9-0FCA-C142-96BF-1F0DE647C6A6}" type="slidenum">
              <a:rPr lang="en-US" smtClean="0"/>
              <a:t>‹#›</a:t>
            </a:fld>
            <a:endParaRPr lang="en-US"/>
          </a:p>
        </p:txBody>
      </p:sp>
    </p:spTree>
    <p:extLst>
      <p:ext uri="{BB962C8B-B14F-4D97-AF65-F5344CB8AC3E}">
        <p14:creationId xmlns:p14="http://schemas.microsoft.com/office/powerpoint/2010/main" val="31690418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95D1C95F-63A2-3D4D-9DFF-97CB37A0B9B0}" type="datetimeFigureOut">
              <a:rPr lang="en-US" smtClean="0"/>
              <a:t>11/8/21</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25AE9DD9-0FCA-C142-96BF-1F0DE647C6A6}" type="slidenum">
              <a:rPr lang="en-US" smtClean="0"/>
              <a:t>‹#›</a:t>
            </a:fld>
            <a:endParaRPr lang="en-US"/>
          </a:p>
        </p:txBody>
      </p:sp>
    </p:spTree>
    <p:extLst>
      <p:ext uri="{BB962C8B-B14F-4D97-AF65-F5344CB8AC3E}">
        <p14:creationId xmlns:p14="http://schemas.microsoft.com/office/powerpoint/2010/main" val="6674840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95D1C95F-63A2-3D4D-9DFF-97CB37A0B9B0}" type="datetimeFigureOut">
              <a:rPr lang="en-US" smtClean="0"/>
              <a:t>11/8/21</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25AE9DD9-0FCA-C142-96BF-1F0DE647C6A6}" type="slidenum">
              <a:rPr lang="en-US" smtClean="0"/>
              <a:t>‹#›</a:t>
            </a:fld>
            <a:endParaRPr lang="en-US"/>
          </a:p>
        </p:txBody>
      </p:sp>
    </p:spTree>
    <p:extLst>
      <p:ext uri="{BB962C8B-B14F-4D97-AF65-F5344CB8AC3E}">
        <p14:creationId xmlns:p14="http://schemas.microsoft.com/office/powerpoint/2010/main" val="13491835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5D1C95F-63A2-3D4D-9DFF-97CB37A0B9B0}" type="datetimeFigureOut">
              <a:rPr lang="en-US" smtClean="0"/>
              <a:t>11/8/21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5AE9DD9-0FCA-C142-96BF-1F0DE647C6A6}" type="slidenum">
              <a:rPr lang="en-US" smtClean="0"/>
              <a:t>‹#›</a:t>
            </a:fld>
            <a:endParaRPr lang="en-US"/>
          </a:p>
        </p:txBody>
      </p:sp>
    </p:spTree>
    <p:extLst>
      <p:ext uri="{BB962C8B-B14F-4D97-AF65-F5344CB8AC3E}">
        <p14:creationId xmlns:p14="http://schemas.microsoft.com/office/powerpoint/2010/main" val="2432224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5D1C95F-63A2-3D4D-9DFF-97CB37A0B9B0}" type="datetimeFigureOut">
              <a:rPr lang="en-US" smtClean="0"/>
              <a:t>11/8/21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5AE9DD9-0FCA-C142-96BF-1F0DE647C6A6}" type="slidenum">
              <a:rPr lang="en-US" smtClean="0"/>
              <a:t>‹#›</a:t>
            </a:fld>
            <a:endParaRPr lang="en-US"/>
          </a:p>
        </p:txBody>
      </p:sp>
    </p:spTree>
    <p:extLst>
      <p:ext uri="{BB962C8B-B14F-4D97-AF65-F5344CB8AC3E}">
        <p14:creationId xmlns:p14="http://schemas.microsoft.com/office/powerpoint/2010/main" val="34563366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95D1C95F-63A2-3D4D-9DFF-97CB37A0B9B0}" type="datetimeFigureOut">
              <a:rPr lang="en-US" smtClean="0"/>
              <a:t>11/8/21</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25AE9DD9-0FCA-C142-96BF-1F0DE647C6A6}" type="slidenum">
              <a:rPr lang="en-US" smtClean="0"/>
              <a:t>‹#›</a:t>
            </a:fld>
            <a:endParaRPr lang="en-US"/>
          </a:p>
        </p:txBody>
      </p:sp>
    </p:spTree>
    <p:extLst>
      <p:ext uri="{BB962C8B-B14F-4D97-AF65-F5344CB8AC3E}">
        <p14:creationId xmlns:p14="http://schemas.microsoft.com/office/powerpoint/2010/main" val="229530672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C7FF834-B204-4967-8D47-8BB36EAF0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F780A22D-61EA-43E3-BD94-3E39CF9021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18509"/>
            <a:ext cx="12192000" cy="193949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D81CEC-2A2B-4F44-917F-8A9103C31437}"/>
              </a:ext>
            </a:extLst>
          </p:cNvPr>
          <p:cNvSpPr>
            <a:spLocks noGrp="1"/>
          </p:cNvSpPr>
          <p:nvPr>
            <p:ph type="ctrTitle"/>
          </p:nvPr>
        </p:nvSpPr>
        <p:spPr>
          <a:xfrm>
            <a:off x="1600199" y="3797566"/>
            <a:ext cx="8991600" cy="1264762"/>
          </a:xfrm>
        </p:spPr>
        <p:txBody>
          <a:bodyPr>
            <a:normAutofit/>
          </a:bodyPr>
          <a:lstStyle/>
          <a:p>
            <a:r>
              <a:rPr lang="en-US" sz="3200" b="1" dirty="0">
                <a:latin typeface="Arial" panose="020B0604020202020204" pitchFamily="34" charset="0"/>
                <a:cs typeface="Arial" panose="020B0604020202020204" pitchFamily="34" charset="0"/>
              </a:rPr>
              <a:t>Problem Solving &amp; Decision Making</a:t>
            </a:r>
          </a:p>
        </p:txBody>
      </p:sp>
      <p:sp>
        <p:nvSpPr>
          <p:cNvPr id="3" name="Subtitle 2">
            <a:extLst>
              <a:ext uri="{FF2B5EF4-FFF2-40B4-BE49-F238E27FC236}">
                <a16:creationId xmlns:a16="http://schemas.microsoft.com/office/drawing/2014/main" id="{5F248777-CFCA-3C46-AF84-9A50A7D9ADC6}"/>
              </a:ext>
            </a:extLst>
          </p:cNvPr>
          <p:cNvSpPr>
            <a:spLocks noGrp="1"/>
          </p:cNvSpPr>
          <p:nvPr>
            <p:ph type="subTitle" idx="1"/>
          </p:nvPr>
        </p:nvSpPr>
        <p:spPr>
          <a:xfrm>
            <a:off x="2695194" y="5062329"/>
            <a:ext cx="6801612" cy="1162332"/>
          </a:xfrm>
        </p:spPr>
        <p:txBody>
          <a:bodyPr>
            <a:normAutofit lnSpcReduction="10000"/>
          </a:bodyPr>
          <a:lstStyle/>
          <a:p>
            <a:r>
              <a:rPr lang="en-US" sz="1800" dirty="0">
                <a:solidFill>
                  <a:srgbClr val="FFFFFF"/>
                </a:solidFill>
              </a:rPr>
              <a:t>Student Name: Florin Petrisor Zinica(2028364)</a:t>
            </a:r>
          </a:p>
          <a:p>
            <a:r>
              <a:rPr lang="en-US" sz="1800" dirty="0">
                <a:solidFill>
                  <a:srgbClr val="FFFFFF"/>
                </a:solidFill>
              </a:rPr>
              <a:t>BMSW4004 Task 1</a:t>
            </a:r>
          </a:p>
          <a:p>
            <a:r>
              <a:rPr lang="en-US" sz="1800" dirty="0">
                <a:solidFill>
                  <a:srgbClr val="FFFFFF"/>
                </a:solidFill>
              </a:rPr>
              <a:t>Lecturer : Abdi Rahman </a:t>
            </a:r>
          </a:p>
          <a:p>
            <a:endParaRPr lang="en-US" sz="1800" dirty="0">
              <a:solidFill>
                <a:srgbClr val="FFFFFF"/>
              </a:solidFill>
            </a:endParaRPr>
          </a:p>
          <a:p>
            <a:endParaRPr lang="en-US" sz="1800" dirty="0">
              <a:solidFill>
                <a:srgbClr val="FFFFFF"/>
              </a:solidFill>
            </a:endParaRPr>
          </a:p>
          <a:p>
            <a:endParaRPr lang="en-US" sz="1800" dirty="0">
              <a:solidFill>
                <a:srgbClr val="FFFFFF"/>
              </a:solidFill>
            </a:endParaRPr>
          </a:p>
          <a:p>
            <a:endParaRPr lang="en-US" sz="1800" dirty="0">
              <a:solidFill>
                <a:srgbClr val="FFFFFF"/>
              </a:solidFill>
            </a:endParaRPr>
          </a:p>
        </p:txBody>
      </p:sp>
      <p:pic>
        <p:nvPicPr>
          <p:cNvPr id="1026" name="Picture 2" descr="A 5-Step Guide to Diagnosing Technical SEO Problems">
            <a:extLst>
              <a:ext uri="{FF2B5EF4-FFF2-40B4-BE49-F238E27FC236}">
                <a16:creationId xmlns:a16="http://schemas.microsoft.com/office/drawing/2014/main" id="{DE4133DD-969C-C347-B16C-33BB026D0F8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827" r="1" b="29204"/>
          <a:stretch/>
        </p:blipFill>
        <p:spPr bwMode="auto">
          <a:xfrm>
            <a:off x="963611" y="640078"/>
            <a:ext cx="10264777" cy="33013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266719"/>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8DCA398B-8CB4-4C0C-89C6-A8AB6F78D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07291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D61D09-B063-D444-A666-FF1B4A637F61}"/>
              </a:ext>
            </a:extLst>
          </p:cNvPr>
          <p:cNvSpPr>
            <a:spLocks noGrp="1"/>
          </p:cNvSpPr>
          <p:nvPr>
            <p:ph type="title"/>
          </p:nvPr>
        </p:nvSpPr>
        <p:spPr>
          <a:xfrm>
            <a:off x="798511" y="394877"/>
            <a:ext cx="4475892" cy="1188720"/>
          </a:xfrm>
          <a:solidFill>
            <a:srgbClr val="FFFFFF"/>
          </a:solidFill>
          <a:ln>
            <a:solidFill>
              <a:srgbClr val="404040"/>
            </a:solidFill>
          </a:ln>
        </p:spPr>
        <p:txBody>
          <a:bodyPr>
            <a:normAutofit/>
          </a:bodyPr>
          <a:lstStyle/>
          <a:p>
            <a:r>
              <a:rPr lang="en-US" b="1" u="sng" dirty="0">
                <a:latin typeface="Arial" panose="020B0604020202020204" pitchFamily="34" charset="0"/>
                <a:cs typeface="Arial" panose="020B0604020202020204" pitchFamily="34" charset="0"/>
              </a:rPr>
              <a:t>Introduction</a:t>
            </a:r>
          </a:p>
        </p:txBody>
      </p:sp>
      <p:sp>
        <p:nvSpPr>
          <p:cNvPr id="73" name="Rectangle 72">
            <a:extLst>
              <a:ext uri="{FF2B5EF4-FFF2-40B4-BE49-F238E27FC236}">
                <a16:creationId xmlns:a16="http://schemas.microsoft.com/office/drawing/2014/main" id="{9E8345C6-0280-4226-BD83-7333BA6C3A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3032" y="640080"/>
            <a:ext cx="4818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52" name="Rectangle 74">
            <a:extLst>
              <a:ext uri="{FF2B5EF4-FFF2-40B4-BE49-F238E27FC236}">
                <a16:creationId xmlns:a16="http://schemas.microsoft.com/office/drawing/2014/main" id="{99823778-D290-4538-B146-1F73C3755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843" y="806357"/>
            <a:ext cx="4511266"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What&amp;#39;s Most Important to Job Seekers in 2019?">
            <a:extLst>
              <a:ext uri="{FF2B5EF4-FFF2-40B4-BE49-F238E27FC236}">
                <a16:creationId xmlns:a16="http://schemas.microsoft.com/office/drawing/2014/main" id="{BE7AC6DB-E401-0845-A39F-A0DD30EBCEA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612" r="25293" b="1"/>
          <a:stretch/>
        </p:blipFill>
        <p:spPr bwMode="auto">
          <a:xfrm>
            <a:off x="7208520" y="1126397"/>
            <a:ext cx="3867912" cy="4288536"/>
          </a:xfrm>
          <a:prstGeom prst="rect">
            <a:avLst/>
          </a:prstGeom>
          <a:noFill/>
          <a:ln w="31750">
            <a:noFill/>
          </a:ln>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1824715-EC4F-BF4B-8216-E3322502E84A}"/>
              </a:ext>
            </a:extLst>
          </p:cNvPr>
          <p:cNvSpPr txBox="1"/>
          <p:nvPr/>
        </p:nvSpPr>
        <p:spPr>
          <a:xfrm>
            <a:off x="313879" y="2020196"/>
            <a:ext cx="5445156" cy="4401205"/>
          </a:xfrm>
          <a:prstGeom prst="rect">
            <a:avLst/>
          </a:prstGeom>
          <a:noFill/>
        </p:spPr>
        <p:txBody>
          <a:bodyPr wrap="square" rtlCol="0">
            <a:spAutoFit/>
          </a:bodyPr>
          <a:lstStyle/>
          <a:p>
            <a:r>
              <a:rPr lang="en-US" sz="2800" dirty="0"/>
              <a:t>The main purpose of this presentation is : </a:t>
            </a:r>
          </a:p>
          <a:p>
            <a:pPr marL="285750" indent="-285750">
              <a:buFontTx/>
              <a:buChar char="-"/>
            </a:pPr>
            <a:r>
              <a:rPr lang="en-US" sz="2800" dirty="0"/>
              <a:t>To work around the given learning outcomes </a:t>
            </a:r>
          </a:p>
          <a:p>
            <a:pPr marL="285750" indent="-285750">
              <a:buFontTx/>
              <a:buChar char="-"/>
            </a:pPr>
            <a:r>
              <a:rPr lang="en-US" sz="2800" dirty="0"/>
              <a:t>To develop a PESTLE analysis of the given problem</a:t>
            </a:r>
          </a:p>
          <a:p>
            <a:pPr marL="285750" indent="-285750">
              <a:buFontTx/>
              <a:buChar char="-"/>
            </a:pPr>
            <a:r>
              <a:rPr lang="en-US" sz="2800" dirty="0"/>
              <a:t>To propose some solutions that could be effective for solving the problem</a:t>
            </a:r>
          </a:p>
          <a:p>
            <a:pPr marL="285750" indent="-285750">
              <a:buFontTx/>
              <a:buChar char="-"/>
            </a:pPr>
            <a:r>
              <a:rPr lang="en-US" sz="2800" dirty="0"/>
              <a:t>Evaluate the solutions proposed. </a:t>
            </a:r>
          </a:p>
        </p:txBody>
      </p:sp>
    </p:spTree>
    <p:extLst>
      <p:ext uri="{BB962C8B-B14F-4D97-AF65-F5344CB8AC3E}">
        <p14:creationId xmlns:p14="http://schemas.microsoft.com/office/powerpoint/2010/main" val="19434900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86885-B431-4248-ABBE-C4C8050A91C1}"/>
              </a:ext>
            </a:extLst>
          </p:cNvPr>
          <p:cNvSpPr>
            <a:spLocks noGrp="1"/>
          </p:cNvSpPr>
          <p:nvPr>
            <p:ph type="title"/>
          </p:nvPr>
        </p:nvSpPr>
        <p:spPr>
          <a:xfrm>
            <a:off x="459054" y="33761"/>
            <a:ext cx="6231561" cy="1325563"/>
          </a:xfrm>
          <a:ln>
            <a:noFill/>
          </a:ln>
        </p:spPr>
        <p:txBody>
          <a:bodyPr>
            <a:normAutofit fontScale="90000"/>
          </a:bodyPr>
          <a:lstStyle/>
          <a:p>
            <a:pPr algn="ctr"/>
            <a:r>
              <a:rPr lang="en-US" sz="3600" b="1" u="sng" dirty="0">
                <a:latin typeface="Arial" panose="020B0604020202020204" pitchFamily="34" charset="0"/>
                <a:cs typeface="Arial" panose="020B0604020202020204" pitchFamily="34" charset="0"/>
              </a:rPr>
              <a:t>Background of the issue</a:t>
            </a:r>
          </a:p>
        </p:txBody>
      </p:sp>
      <p:sp>
        <p:nvSpPr>
          <p:cNvPr id="3" name="Content Placeholder 2">
            <a:extLst>
              <a:ext uri="{FF2B5EF4-FFF2-40B4-BE49-F238E27FC236}">
                <a16:creationId xmlns:a16="http://schemas.microsoft.com/office/drawing/2014/main" id="{09AD06AC-BF0C-944B-A35C-7C9AC5171C7F}"/>
              </a:ext>
            </a:extLst>
          </p:cNvPr>
          <p:cNvSpPr>
            <a:spLocks noGrp="1"/>
          </p:cNvSpPr>
          <p:nvPr>
            <p:ph idx="1"/>
          </p:nvPr>
        </p:nvSpPr>
        <p:spPr>
          <a:xfrm>
            <a:off x="387035" y="1511898"/>
            <a:ext cx="6084367" cy="4351338"/>
          </a:xfrm>
        </p:spPr>
        <p:txBody>
          <a:bodyPr>
            <a:normAutofit/>
          </a:bodyPr>
          <a:lstStyle/>
          <a:p>
            <a:r>
              <a:rPr lang="en-US" sz="2400" dirty="0"/>
              <a:t>As the given case study discusses, there are a lot of people that deal with stress in the UK Every year. </a:t>
            </a:r>
          </a:p>
          <a:p>
            <a:r>
              <a:rPr lang="en-US" sz="2400" dirty="0"/>
              <a:t>As a background, there are a lot of things that cause stress, however, data demonstrates that the main factor causing stress tends to be the workplace, thing demonstrating that the relationship between the employee and employer is not developed in a way that is helping employees and keep them motivated and relax for the work they have  to do. </a:t>
            </a:r>
          </a:p>
        </p:txBody>
      </p:sp>
      <p:pic>
        <p:nvPicPr>
          <p:cNvPr id="3074" name="Picture 2" descr="October 2019 – Brandformers">
            <a:extLst>
              <a:ext uri="{FF2B5EF4-FFF2-40B4-BE49-F238E27FC236}">
                <a16:creationId xmlns:a16="http://schemas.microsoft.com/office/drawing/2014/main" id="{D5424CB7-BE66-244E-B9B5-F35E8E19580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139" r="35861" b="2"/>
          <a:stretch/>
        </p:blipFill>
        <p:spPr bwMode="auto">
          <a:xfrm>
            <a:off x="6610708" y="740998"/>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cxnSp>
        <p:nvCxnSpPr>
          <p:cNvPr id="5" name="Straight Connector 4">
            <a:extLst>
              <a:ext uri="{FF2B5EF4-FFF2-40B4-BE49-F238E27FC236}">
                <a16:creationId xmlns:a16="http://schemas.microsoft.com/office/drawing/2014/main" id="{FC669072-7FC2-CD46-87D5-EA983A8853C8}"/>
              </a:ext>
            </a:extLst>
          </p:cNvPr>
          <p:cNvCxnSpPr>
            <a:cxnSpLocks/>
          </p:cNvCxnSpPr>
          <p:nvPr/>
        </p:nvCxnSpPr>
        <p:spPr>
          <a:xfrm>
            <a:off x="-1948070" y="1511898"/>
            <a:ext cx="0" cy="6858000"/>
          </a:xfrm>
          <a:prstGeom prst="line">
            <a:avLst/>
          </a:prstGeom>
          <a:ln w="762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EC8A300-73E2-454C-8EA4-8CBBF2005932}"/>
              </a:ext>
            </a:extLst>
          </p:cNvPr>
          <p:cNvCxnSpPr>
            <a:cxnSpLocks/>
          </p:cNvCxnSpPr>
          <p:nvPr/>
        </p:nvCxnSpPr>
        <p:spPr>
          <a:xfrm>
            <a:off x="117756" y="6604"/>
            <a:ext cx="0" cy="6858000"/>
          </a:xfrm>
          <a:prstGeom prst="line">
            <a:avLst/>
          </a:prstGeom>
          <a:ln w="7620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Rectangle 3">
            <a:extLst>
              <a:ext uri="{FF2B5EF4-FFF2-40B4-BE49-F238E27FC236}">
                <a16:creationId xmlns:a16="http://schemas.microsoft.com/office/drawing/2014/main" id="{5542FC56-8BDD-6A4D-87C9-F02E767C17F3}"/>
              </a:ext>
            </a:extLst>
          </p:cNvPr>
          <p:cNvSpPr/>
          <p:nvPr/>
        </p:nvSpPr>
        <p:spPr>
          <a:xfrm>
            <a:off x="-2" y="6284586"/>
            <a:ext cx="12192000" cy="5833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B7B4082-8503-3D42-BD38-78EF891FCF29}"/>
              </a:ext>
            </a:extLst>
          </p:cNvPr>
          <p:cNvSpPr/>
          <p:nvPr/>
        </p:nvSpPr>
        <p:spPr>
          <a:xfrm rot="16200000">
            <a:off x="-3363717" y="3357111"/>
            <a:ext cx="6871208" cy="14377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Diamond 7">
            <a:extLst>
              <a:ext uri="{FF2B5EF4-FFF2-40B4-BE49-F238E27FC236}">
                <a16:creationId xmlns:a16="http://schemas.microsoft.com/office/drawing/2014/main" id="{4BD4E377-03CA-5344-A472-223A609D6D1C}"/>
              </a:ext>
            </a:extLst>
          </p:cNvPr>
          <p:cNvSpPr/>
          <p:nvPr/>
        </p:nvSpPr>
        <p:spPr>
          <a:xfrm rot="2602192">
            <a:off x="11115673" y="-236932"/>
            <a:ext cx="1252014" cy="1350801"/>
          </a:xfrm>
          <a:prstGeom prst="diamond">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Diamond 14">
            <a:extLst>
              <a:ext uri="{FF2B5EF4-FFF2-40B4-BE49-F238E27FC236}">
                <a16:creationId xmlns:a16="http://schemas.microsoft.com/office/drawing/2014/main" id="{106AA086-C901-8C4A-8A37-96F367788852}"/>
              </a:ext>
            </a:extLst>
          </p:cNvPr>
          <p:cNvSpPr/>
          <p:nvPr/>
        </p:nvSpPr>
        <p:spPr>
          <a:xfrm rot="2602192">
            <a:off x="10822522" y="225572"/>
            <a:ext cx="1252014" cy="1350801"/>
          </a:xfrm>
          <a:prstGeom prst="diamond">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7850609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A20B2-CB9D-1344-BEE3-E80B2E74E573}"/>
              </a:ext>
            </a:extLst>
          </p:cNvPr>
          <p:cNvSpPr>
            <a:spLocks noGrp="1"/>
          </p:cNvSpPr>
          <p:nvPr>
            <p:ph type="title"/>
          </p:nvPr>
        </p:nvSpPr>
        <p:spPr>
          <a:xfrm>
            <a:off x="5462016" y="374560"/>
            <a:ext cx="5925310" cy="1174991"/>
          </a:xfrm>
          <a:ln>
            <a:noFill/>
          </a:ln>
        </p:spPr>
        <p:txBody>
          <a:bodyPr>
            <a:normAutofit/>
          </a:bodyPr>
          <a:lstStyle/>
          <a:p>
            <a:r>
              <a:rPr lang="en-US" sz="2400" b="1" u="sng" dirty="0">
                <a:latin typeface="Arial" panose="020B0604020202020204" pitchFamily="34" charset="0"/>
                <a:cs typeface="Arial" panose="020B0604020202020204" pitchFamily="34" charset="0"/>
              </a:rPr>
              <a:t>Impact of the problem</a:t>
            </a:r>
          </a:p>
        </p:txBody>
      </p:sp>
      <p:pic>
        <p:nvPicPr>
          <p:cNvPr id="4" name="Picture 3" descr="Text&#10;&#10;Description automatically generated">
            <a:extLst>
              <a:ext uri="{FF2B5EF4-FFF2-40B4-BE49-F238E27FC236}">
                <a16:creationId xmlns:a16="http://schemas.microsoft.com/office/drawing/2014/main" id="{7E908FBA-29E4-BF4C-960E-CE7CBD574010}"/>
              </a:ext>
            </a:extLst>
          </p:cNvPr>
          <p:cNvPicPr>
            <a:picLocks noChangeAspect="1"/>
          </p:cNvPicPr>
          <p:nvPr/>
        </p:nvPicPr>
        <p:blipFill rotWithShape="1">
          <a:blip r:embed="rId2"/>
          <a:srcRect l="29414" r="25254" b="-1"/>
          <a:stretch/>
        </p:blipFill>
        <p:spPr>
          <a:xfrm>
            <a:off x="20" y="10"/>
            <a:ext cx="4657325" cy="6857990"/>
          </a:xfrm>
          <a:prstGeom prst="rect">
            <a:avLst/>
          </a:prstGeom>
        </p:spPr>
      </p:pic>
      <p:sp>
        <p:nvSpPr>
          <p:cNvPr id="3" name="Content Placeholder 2">
            <a:extLst>
              <a:ext uri="{FF2B5EF4-FFF2-40B4-BE49-F238E27FC236}">
                <a16:creationId xmlns:a16="http://schemas.microsoft.com/office/drawing/2014/main" id="{37123063-8F4C-8540-B287-B72DD342E8C1}"/>
              </a:ext>
            </a:extLst>
          </p:cNvPr>
          <p:cNvSpPr>
            <a:spLocks noGrp="1"/>
          </p:cNvSpPr>
          <p:nvPr>
            <p:ph idx="1"/>
          </p:nvPr>
        </p:nvSpPr>
        <p:spPr>
          <a:xfrm>
            <a:off x="5269831" y="1900989"/>
            <a:ext cx="6641431" cy="4582451"/>
          </a:xfrm>
        </p:spPr>
        <p:txBody>
          <a:bodyPr>
            <a:normAutofit lnSpcReduction="10000"/>
          </a:bodyPr>
          <a:lstStyle/>
          <a:p>
            <a:pPr marL="0" indent="0">
              <a:buNone/>
            </a:pPr>
            <a:r>
              <a:rPr lang="en-US" sz="2400" b="1" dirty="0"/>
              <a:t>The case study outlines that there are more negative impacts some being: </a:t>
            </a:r>
          </a:p>
          <a:p>
            <a:pPr>
              <a:buFontTx/>
              <a:buChar char="-"/>
            </a:pPr>
            <a:r>
              <a:rPr lang="en-US" sz="2400" dirty="0"/>
              <a:t>943000 people have showed chest pain due to stress in 2019</a:t>
            </a:r>
          </a:p>
          <a:p>
            <a:pPr marL="0" indent="0">
              <a:buNone/>
            </a:pPr>
            <a:r>
              <a:rPr lang="en-US" sz="2400" dirty="0"/>
              <a:t>- People can develop any other stress-related illnesses </a:t>
            </a:r>
          </a:p>
          <a:p>
            <a:pPr>
              <a:buFontTx/>
              <a:buChar char="-"/>
            </a:pPr>
            <a:r>
              <a:rPr lang="en-US" sz="2400" dirty="0"/>
              <a:t>Their performance at work and in day-to-day basis decreases significantly. </a:t>
            </a:r>
          </a:p>
          <a:p>
            <a:pPr marL="0" indent="0">
              <a:buNone/>
            </a:pPr>
            <a:r>
              <a:rPr lang="en-US" sz="2400" dirty="0"/>
              <a:t>-People can live with the conditions they develop because of stress for their whole life and struggle with trauma. </a:t>
            </a:r>
          </a:p>
        </p:txBody>
      </p:sp>
      <p:sp>
        <p:nvSpPr>
          <p:cNvPr id="10" name="Rectangle 9">
            <a:extLst>
              <a:ext uri="{FF2B5EF4-FFF2-40B4-BE49-F238E27FC236}">
                <a16:creationId xmlns:a16="http://schemas.microsoft.com/office/drawing/2014/main" id="{71F481F0-36D6-9F46-A901-F787864A9E42}"/>
              </a:ext>
            </a:extLst>
          </p:cNvPr>
          <p:cNvSpPr/>
          <p:nvPr/>
        </p:nvSpPr>
        <p:spPr>
          <a:xfrm>
            <a:off x="4657344" y="6483440"/>
            <a:ext cx="7534653" cy="3844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192932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76012-D063-2442-9DC7-FAC1DC0AA02D}"/>
              </a:ext>
            </a:extLst>
          </p:cNvPr>
          <p:cNvSpPr>
            <a:spLocks noGrp="1"/>
          </p:cNvSpPr>
          <p:nvPr>
            <p:ph type="title"/>
          </p:nvPr>
        </p:nvSpPr>
        <p:spPr>
          <a:xfrm>
            <a:off x="2543957" y="384735"/>
            <a:ext cx="7729728" cy="1188720"/>
          </a:xfrm>
        </p:spPr>
        <p:txBody>
          <a:bodyPr>
            <a:normAutofit fontScale="90000"/>
          </a:bodyPr>
          <a:lstStyle/>
          <a:p>
            <a:pPr algn="ctr"/>
            <a:r>
              <a:rPr lang="en-US" sz="4000" b="1" u="sng" dirty="0">
                <a:latin typeface="Arial" panose="020B0604020202020204" pitchFamily="34" charset="0"/>
                <a:cs typeface="Arial" panose="020B0604020202020204" pitchFamily="34" charset="0"/>
              </a:rPr>
              <a:t>Cause-and-effect analysis</a:t>
            </a:r>
          </a:p>
        </p:txBody>
      </p:sp>
      <p:pic>
        <p:nvPicPr>
          <p:cNvPr id="5122" name="Picture 2" descr="Fishbone Diagram Template | aqua - Advancing Quality Alliance">
            <a:extLst>
              <a:ext uri="{FF2B5EF4-FFF2-40B4-BE49-F238E27FC236}">
                <a16:creationId xmlns:a16="http://schemas.microsoft.com/office/drawing/2014/main" id="{702B3058-3578-854E-ACDE-FBB66D0E41B7}"/>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tretch/>
        </p:blipFill>
        <p:spPr bwMode="auto">
          <a:xfrm>
            <a:off x="4754564" y="2032065"/>
            <a:ext cx="7437436" cy="38052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C89023B-DB2F-1445-A56B-F93E56752592}"/>
              </a:ext>
            </a:extLst>
          </p:cNvPr>
          <p:cNvSpPr txBox="1"/>
          <p:nvPr/>
        </p:nvSpPr>
        <p:spPr>
          <a:xfrm>
            <a:off x="6886978" y="2032585"/>
            <a:ext cx="1652271" cy="646331"/>
          </a:xfrm>
          <a:prstGeom prst="rect">
            <a:avLst/>
          </a:prstGeom>
          <a:solidFill>
            <a:srgbClr val="FFFFFF"/>
          </a:solidFill>
        </p:spPr>
        <p:txBody>
          <a:bodyPr wrap="square" rtlCol="0">
            <a:spAutoFit/>
          </a:bodyPr>
          <a:lstStyle/>
          <a:p>
            <a:r>
              <a:rPr lang="en-US" dirty="0"/>
              <a:t>Pressure at work</a:t>
            </a:r>
          </a:p>
        </p:txBody>
      </p:sp>
      <p:sp>
        <p:nvSpPr>
          <p:cNvPr id="13" name="TextBox 12">
            <a:extLst>
              <a:ext uri="{FF2B5EF4-FFF2-40B4-BE49-F238E27FC236}">
                <a16:creationId xmlns:a16="http://schemas.microsoft.com/office/drawing/2014/main" id="{2D80470C-8D5B-AF4E-9AF3-DFEC5781358B}"/>
              </a:ext>
            </a:extLst>
          </p:cNvPr>
          <p:cNvSpPr txBox="1"/>
          <p:nvPr/>
        </p:nvSpPr>
        <p:spPr>
          <a:xfrm>
            <a:off x="4764716" y="4567569"/>
            <a:ext cx="1652271" cy="1200329"/>
          </a:xfrm>
          <a:prstGeom prst="rect">
            <a:avLst/>
          </a:prstGeom>
          <a:solidFill>
            <a:srgbClr val="FFFFFF"/>
          </a:solidFill>
        </p:spPr>
        <p:txBody>
          <a:bodyPr wrap="square" rtlCol="0">
            <a:spAutoFit/>
          </a:bodyPr>
          <a:lstStyle/>
          <a:p>
            <a:r>
              <a:rPr lang="en-US" dirty="0"/>
              <a:t>Continuous stress and lowered performance</a:t>
            </a:r>
          </a:p>
        </p:txBody>
      </p:sp>
      <p:sp>
        <p:nvSpPr>
          <p:cNvPr id="15" name="TextBox 14">
            <a:extLst>
              <a:ext uri="{FF2B5EF4-FFF2-40B4-BE49-F238E27FC236}">
                <a16:creationId xmlns:a16="http://schemas.microsoft.com/office/drawing/2014/main" id="{A65F412D-9819-8C4A-8E5E-1B061202E954}"/>
              </a:ext>
            </a:extLst>
          </p:cNvPr>
          <p:cNvSpPr txBox="1"/>
          <p:nvPr/>
        </p:nvSpPr>
        <p:spPr>
          <a:xfrm>
            <a:off x="8538322" y="2056680"/>
            <a:ext cx="1652271" cy="646331"/>
          </a:xfrm>
          <a:prstGeom prst="rect">
            <a:avLst/>
          </a:prstGeom>
          <a:solidFill>
            <a:srgbClr val="FFFFFF"/>
          </a:solidFill>
        </p:spPr>
        <p:txBody>
          <a:bodyPr wrap="square" rtlCol="0">
            <a:spAutoFit/>
          </a:bodyPr>
          <a:lstStyle/>
          <a:p>
            <a:r>
              <a:rPr lang="en-US" dirty="0"/>
              <a:t>Employers asking to much </a:t>
            </a:r>
          </a:p>
        </p:txBody>
      </p:sp>
      <p:sp>
        <p:nvSpPr>
          <p:cNvPr id="16" name="TextBox 15">
            <a:extLst>
              <a:ext uri="{FF2B5EF4-FFF2-40B4-BE49-F238E27FC236}">
                <a16:creationId xmlns:a16="http://schemas.microsoft.com/office/drawing/2014/main" id="{514EE55C-A4B2-CB41-A6C3-14D3C0CFE48A}"/>
              </a:ext>
            </a:extLst>
          </p:cNvPr>
          <p:cNvSpPr txBox="1"/>
          <p:nvPr/>
        </p:nvSpPr>
        <p:spPr>
          <a:xfrm>
            <a:off x="6573342" y="4844568"/>
            <a:ext cx="1652271" cy="923330"/>
          </a:xfrm>
          <a:prstGeom prst="rect">
            <a:avLst/>
          </a:prstGeom>
          <a:solidFill>
            <a:srgbClr val="FFFFFF"/>
          </a:solidFill>
        </p:spPr>
        <p:txBody>
          <a:bodyPr wrap="square" rtlCol="0">
            <a:spAutoFit/>
          </a:bodyPr>
          <a:lstStyle/>
          <a:p>
            <a:r>
              <a:rPr lang="en-US" dirty="0"/>
              <a:t>People losing confidence and feeling useless</a:t>
            </a:r>
          </a:p>
        </p:txBody>
      </p:sp>
      <p:sp>
        <p:nvSpPr>
          <p:cNvPr id="17" name="TextBox 16">
            <a:extLst>
              <a:ext uri="{FF2B5EF4-FFF2-40B4-BE49-F238E27FC236}">
                <a16:creationId xmlns:a16="http://schemas.microsoft.com/office/drawing/2014/main" id="{1EFFCC1B-5472-C746-8D09-807549EFEE31}"/>
              </a:ext>
            </a:extLst>
          </p:cNvPr>
          <p:cNvSpPr txBox="1"/>
          <p:nvPr/>
        </p:nvSpPr>
        <p:spPr>
          <a:xfrm>
            <a:off x="4823429" y="2013432"/>
            <a:ext cx="2064476" cy="646331"/>
          </a:xfrm>
          <a:prstGeom prst="rect">
            <a:avLst/>
          </a:prstGeom>
          <a:solidFill>
            <a:srgbClr val="FFFFFF"/>
          </a:solidFill>
        </p:spPr>
        <p:txBody>
          <a:bodyPr wrap="square" rtlCol="0">
            <a:spAutoFit/>
          </a:bodyPr>
          <a:lstStyle/>
          <a:p>
            <a:r>
              <a:rPr lang="en-US" dirty="0"/>
              <a:t>Bad management and cooperation</a:t>
            </a:r>
          </a:p>
        </p:txBody>
      </p:sp>
      <p:sp>
        <p:nvSpPr>
          <p:cNvPr id="18" name="TextBox 17">
            <a:extLst>
              <a:ext uri="{FF2B5EF4-FFF2-40B4-BE49-F238E27FC236}">
                <a16:creationId xmlns:a16="http://schemas.microsoft.com/office/drawing/2014/main" id="{4ABA8884-57F2-114B-ABE2-2756D1B7D69B}"/>
              </a:ext>
            </a:extLst>
          </p:cNvPr>
          <p:cNvSpPr txBox="1"/>
          <p:nvPr/>
        </p:nvSpPr>
        <p:spPr>
          <a:xfrm>
            <a:off x="8538322" y="4913935"/>
            <a:ext cx="2021343" cy="923330"/>
          </a:xfrm>
          <a:prstGeom prst="rect">
            <a:avLst/>
          </a:prstGeom>
          <a:solidFill>
            <a:srgbClr val="FFFFFF"/>
          </a:solidFill>
        </p:spPr>
        <p:txBody>
          <a:bodyPr wrap="square" rtlCol="0">
            <a:spAutoFit/>
          </a:bodyPr>
          <a:lstStyle/>
          <a:p>
            <a:r>
              <a:rPr lang="en-US" dirty="0"/>
              <a:t>Employees do not communicate their opinion </a:t>
            </a:r>
          </a:p>
        </p:txBody>
      </p:sp>
      <p:sp>
        <p:nvSpPr>
          <p:cNvPr id="19" name="TextBox 18">
            <a:extLst>
              <a:ext uri="{FF2B5EF4-FFF2-40B4-BE49-F238E27FC236}">
                <a16:creationId xmlns:a16="http://schemas.microsoft.com/office/drawing/2014/main" id="{359052A2-495F-5F44-94D9-29BD3E9C09F4}"/>
              </a:ext>
            </a:extLst>
          </p:cNvPr>
          <p:cNvSpPr txBox="1"/>
          <p:nvPr/>
        </p:nvSpPr>
        <p:spPr>
          <a:xfrm>
            <a:off x="10559665" y="2838977"/>
            <a:ext cx="1652271" cy="1600438"/>
          </a:xfrm>
          <a:prstGeom prst="rect">
            <a:avLst/>
          </a:prstGeom>
          <a:solidFill>
            <a:srgbClr val="FFFFFF"/>
          </a:solidFill>
        </p:spPr>
        <p:txBody>
          <a:bodyPr wrap="square" rtlCol="0">
            <a:spAutoFit/>
          </a:bodyPr>
          <a:lstStyle/>
          <a:p>
            <a:r>
              <a:rPr lang="en-US" sz="1400" dirty="0"/>
              <a:t>-Illnesses developed</a:t>
            </a:r>
          </a:p>
          <a:p>
            <a:r>
              <a:rPr lang="en-US" sz="1400" dirty="0"/>
              <a:t>-People feel down</a:t>
            </a:r>
          </a:p>
          <a:p>
            <a:r>
              <a:rPr lang="en-US" sz="1400" dirty="0"/>
              <a:t>-Performance decrease </a:t>
            </a:r>
          </a:p>
          <a:p>
            <a:r>
              <a:rPr lang="en-US" sz="1400" dirty="0"/>
              <a:t>—Company can fail</a:t>
            </a:r>
          </a:p>
          <a:p>
            <a:r>
              <a:rPr lang="en-US" sz="1400" dirty="0"/>
              <a:t>- Mental health of people affected</a:t>
            </a:r>
          </a:p>
        </p:txBody>
      </p:sp>
      <p:sp>
        <p:nvSpPr>
          <p:cNvPr id="14" name="TextBox 13">
            <a:extLst>
              <a:ext uri="{FF2B5EF4-FFF2-40B4-BE49-F238E27FC236}">
                <a16:creationId xmlns:a16="http://schemas.microsoft.com/office/drawing/2014/main" id="{14B6FE0D-D6C3-1640-B9EF-35EF9CB39052}"/>
              </a:ext>
            </a:extLst>
          </p:cNvPr>
          <p:cNvSpPr txBox="1"/>
          <p:nvPr/>
        </p:nvSpPr>
        <p:spPr>
          <a:xfrm>
            <a:off x="679062" y="1961814"/>
            <a:ext cx="3729789" cy="3970318"/>
          </a:xfrm>
          <a:prstGeom prst="rect">
            <a:avLst/>
          </a:prstGeom>
          <a:noFill/>
        </p:spPr>
        <p:txBody>
          <a:bodyPr wrap="square" rtlCol="0">
            <a:spAutoFit/>
          </a:bodyPr>
          <a:lstStyle/>
          <a:p>
            <a:r>
              <a:rPr lang="en-US" dirty="0"/>
              <a:t>Cause and Effect Analysis is a technique that helps you identify all the likely causes of a problem (Robitaille, 2010).  The diagrams you create with this type of analysis are sometimes known as fishbone diagrams, because they look like the skeleton of a fish.</a:t>
            </a:r>
          </a:p>
          <a:p>
            <a:r>
              <a:rPr lang="en-US" dirty="0"/>
              <a:t>Considering the cause-and-effect analysis represented on the right on the slide, the main thing to mention is that there are a lot of causes that take people to the listed effects listed at the end of the horizontal arrow. </a:t>
            </a:r>
          </a:p>
        </p:txBody>
      </p:sp>
    </p:spTree>
    <p:extLst>
      <p:ext uri="{BB962C8B-B14F-4D97-AF65-F5344CB8AC3E}">
        <p14:creationId xmlns:p14="http://schemas.microsoft.com/office/powerpoint/2010/main" val="17371190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4" name="Picture 3" descr="Diagram&#10;&#10;Description automatically generated">
            <a:extLst>
              <a:ext uri="{FF2B5EF4-FFF2-40B4-BE49-F238E27FC236}">
                <a16:creationId xmlns:a16="http://schemas.microsoft.com/office/drawing/2014/main" id="{A5CA56A2-3535-9F40-92F4-82A70D1E1C0C}"/>
              </a:ext>
            </a:extLst>
          </p:cNvPr>
          <p:cNvPicPr>
            <a:picLocks noChangeAspect="1"/>
          </p:cNvPicPr>
          <p:nvPr/>
        </p:nvPicPr>
        <p:blipFill rotWithShape="1">
          <a:blip r:embed="rId2"/>
          <a:srcRect t="719" r="-1" b="-1"/>
          <a:stretch/>
        </p:blipFill>
        <p:spPr>
          <a:xfrm>
            <a:off x="642" y="10"/>
            <a:ext cx="6096000" cy="6857990"/>
          </a:xfrm>
          <a:prstGeom prst="rect">
            <a:avLst/>
          </a:prstGeom>
        </p:spPr>
      </p:pic>
      <p:sp>
        <p:nvSpPr>
          <p:cNvPr id="3" name="Content Placeholder 2">
            <a:extLst>
              <a:ext uri="{FF2B5EF4-FFF2-40B4-BE49-F238E27FC236}">
                <a16:creationId xmlns:a16="http://schemas.microsoft.com/office/drawing/2014/main" id="{5D5E37D8-9024-E847-B77B-FD5BF94D8364}"/>
              </a:ext>
            </a:extLst>
          </p:cNvPr>
          <p:cNvSpPr>
            <a:spLocks noGrp="1"/>
          </p:cNvSpPr>
          <p:nvPr>
            <p:ph idx="1"/>
          </p:nvPr>
        </p:nvSpPr>
        <p:spPr>
          <a:xfrm>
            <a:off x="6448926" y="976129"/>
            <a:ext cx="5743073" cy="5881871"/>
          </a:xfrm>
        </p:spPr>
        <p:txBody>
          <a:bodyPr anchor="ctr">
            <a:normAutofit/>
          </a:bodyPr>
          <a:lstStyle/>
          <a:p>
            <a:r>
              <a:rPr lang="en-US" sz="2400" dirty="0"/>
              <a:t>The PESTLE analysis is defined as being a business tool which tends to be used by businesses with the aim of investigating the macro/ external environment of the company (Perera, 2017).  </a:t>
            </a:r>
          </a:p>
          <a:p>
            <a:r>
              <a:rPr lang="en-US" sz="2400" dirty="0"/>
              <a:t>The factors that this analysis investigates are the political factors, economic factors, social factors, technological factors, legal factors, and environmental factors. </a:t>
            </a:r>
          </a:p>
          <a:p>
            <a:r>
              <a:rPr lang="en-US" sz="2400" dirty="0"/>
              <a:t>Everything that the company collects during this analysis help them draw conclusions in relation to their activity and the changes that need to be made. </a:t>
            </a:r>
          </a:p>
        </p:txBody>
      </p:sp>
      <p:sp>
        <p:nvSpPr>
          <p:cNvPr id="13" name="Rectangle 12">
            <a:extLst>
              <a:ext uri="{FF2B5EF4-FFF2-40B4-BE49-F238E27FC236}">
                <a16:creationId xmlns:a16="http://schemas.microsoft.com/office/drawing/2014/main" id="{919AC341-5117-6743-AAD9-DF9476E51289}"/>
              </a:ext>
            </a:extLst>
          </p:cNvPr>
          <p:cNvSpPr/>
          <p:nvPr/>
        </p:nvSpPr>
        <p:spPr>
          <a:xfrm>
            <a:off x="6095358" y="-1"/>
            <a:ext cx="6096000" cy="43313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4384EF3-60EF-8E4D-9C21-CE03E04CE3CF}"/>
              </a:ext>
            </a:extLst>
          </p:cNvPr>
          <p:cNvSpPr/>
          <p:nvPr/>
        </p:nvSpPr>
        <p:spPr>
          <a:xfrm>
            <a:off x="6095358" y="6665494"/>
            <a:ext cx="6096639" cy="20241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842260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02B29-F868-914D-A7C7-5BFA7CF6202C}"/>
              </a:ext>
            </a:extLst>
          </p:cNvPr>
          <p:cNvSpPr>
            <a:spLocks noGrp="1"/>
          </p:cNvSpPr>
          <p:nvPr>
            <p:ph type="title"/>
          </p:nvPr>
        </p:nvSpPr>
        <p:spPr>
          <a:xfrm>
            <a:off x="933701" y="-67979"/>
            <a:ext cx="8964970" cy="1188720"/>
          </a:xfrm>
          <a:noFill/>
          <a:ln>
            <a:noFill/>
          </a:ln>
        </p:spPr>
        <p:txBody>
          <a:bodyPr>
            <a:normAutofit/>
          </a:bodyPr>
          <a:lstStyle/>
          <a:p>
            <a:r>
              <a:rPr lang="en-US" b="1" u="sng" dirty="0">
                <a:solidFill>
                  <a:schemeClr val="accent2">
                    <a:lumMod val="50000"/>
                  </a:schemeClr>
                </a:solidFill>
                <a:latin typeface="Arial" panose="020B0604020202020204" pitchFamily="34" charset="0"/>
                <a:cs typeface="Arial" panose="020B0604020202020204" pitchFamily="34" charset="0"/>
              </a:rPr>
              <a:t>Political, Economic &amp; Social Factors</a:t>
            </a:r>
          </a:p>
        </p:txBody>
      </p:sp>
      <p:sp>
        <p:nvSpPr>
          <p:cNvPr id="3" name="Content Placeholder 2">
            <a:extLst>
              <a:ext uri="{FF2B5EF4-FFF2-40B4-BE49-F238E27FC236}">
                <a16:creationId xmlns:a16="http://schemas.microsoft.com/office/drawing/2014/main" id="{56A8B47E-2F15-EB43-BF20-7E9F2E3D4D5C}"/>
              </a:ext>
            </a:extLst>
          </p:cNvPr>
          <p:cNvSpPr>
            <a:spLocks noGrp="1"/>
          </p:cNvSpPr>
          <p:nvPr>
            <p:ph idx="1"/>
          </p:nvPr>
        </p:nvSpPr>
        <p:spPr>
          <a:xfrm>
            <a:off x="165564" y="1142519"/>
            <a:ext cx="4328618" cy="4936558"/>
          </a:xfrm>
        </p:spPr>
        <p:txBody>
          <a:bodyPr>
            <a:normAutofit/>
          </a:bodyPr>
          <a:lstStyle/>
          <a:p>
            <a:pPr marL="0" indent="0">
              <a:lnSpc>
                <a:spcPct val="90000"/>
              </a:lnSpc>
              <a:buNone/>
            </a:pPr>
            <a:r>
              <a:rPr lang="en-US" b="1" dirty="0"/>
              <a:t>Political Factors:</a:t>
            </a:r>
          </a:p>
          <a:p>
            <a:pPr>
              <a:lnSpc>
                <a:spcPct val="90000"/>
              </a:lnSpc>
              <a:buFontTx/>
              <a:buChar char="-"/>
            </a:pPr>
            <a:r>
              <a:rPr lang="en-US" dirty="0"/>
              <a:t>The political Stability </a:t>
            </a:r>
          </a:p>
          <a:p>
            <a:pPr>
              <a:lnSpc>
                <a:spcPct val="90000"/>
              </a:lnSpc>
              <a:buFontTx/>
              <a:buChar char="-"/>
            </a:pPr>
            <a:r>
              <a:rPr lang="en-US" dirty="0"/>
              <a:t>The change in COVID-19 regulations </a:t>
            </a:r>
          </a:p>
          <a:p>
            <a:pPr marL="0" indent="0">
              <a:lnSpc>
                <a:spcPct val="90000"/>
              </a:lnSpc>
              <a:buNone/>
            </a:pPr>
            <a:endParaRPr lang="en-US" dirty="0"/>
          </a:p>
          <a:p>
            <a:pPr marL="0" indent="0">
              <a:lnSpc>
                <a:spcPct val="90000"/>
              </a:lnSpc>
              <a:buNone/>
            </a:pPr>
            <a:r>
              <a:rPr lang="en-US" b="1" dirty="0"/>
              <a:t>Economic Factors: </a:t>
            </a:r>
          </a:p>
          <a:p>
            <a:pPr>
              <a:lnSpc>
                <a:spcPct val="90000"/>
              </a:lnSpc>
              <a:buFontTx/>
              <a:buChar char="-"/>
            </a:pPr>
            <a:r>
              <a:rPr lang="en-US" dirty="0"/>
              <a:t>Increase of tax employees &amp; employers have to pay </a:t>
            </a:r>
          </a:p>
          <a:p>
            <a:pPr>
              <a:lnSpc>
                <a:spcPct val="90000"/>
              </a:lnSpc>
              <a:buFontTx/>
              <a:buChar char="-"/>
            </a:pPr>
            <a:r>
              <a:rPr lang="en-US" dirty="0"/>
              <a:t>Changes in wages and rates </a:t>
            </a:r>
          </a:p>
          <a:p>
            <a:pPr>
              <a:lnSpc>
                <a:spcPct val="90000"/>
              </a:lnSpc>
              <a:buFontTx/>
              <a:buChar char="-"/>
            </a:pPr>
            <a:r>
              <a:rPr lang="en-US" dirty="0"/>
              <a:t>Disposable income of consumers </a:t>
            </a:r>
          </a:p>
          <a:p>
            <a:pPr marL="0" indent="0">
              <a:lnSpc>
                <a:spcPct val="90000"/>
              </a:lnSpc>
              <a:buNone/>
            </a:pPr>
            <a:r>
              <a:rPr lang="en-US" b="1" dirty="0"/>
              <a:t>Social Factors:</a:t>
            </a:r>
          </a:p>
          <a:p>
            <a:pPr>
              <a:lnSpc>
                <a:spcPct val="90000"/>
              </a:lnSpc>
              <a:buFontTx/>
              <a:buChar char="-"/>
            </a:pPr>
            <a:r>
              <a:rPr lang="en-US" dirty="0"/>
              <a:t>Cultural barriers </a:t>
            </a:r>
          </a:p>
          <a:p>
            <a:pPr>
              <a:lnSpc>
                <a:spcPct val="90000"/>
              </a:lnSpc>
              <a:buFontTx/>
              <a:buChar char="-"/>
            </a:pPr>
            <a:r>
              <a:rPr lang="en-US" dirty="0"/>
              <a:t>Change in customer’s perspectives &amp; expectations. </a:t>
            </a:r>
          </a:p>
        </p:txBody>
      </p:sp>
      <p:sp>
        <p:nvSpPr>
          <p:cNvPr id="9" name="Rectangle 8">
            <a:extLst>
              <a:ext uri="{FF2B5EF4-FFF2-40B4-BE49-F238E27FC236}">
                <a16:creationId xmlns:a16="http://schemas.microsoft.com/office/drawing/2014/main" id="{6515FC82-3453-4CBE-8895-4CCFF33952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4182" y="964692"/>
            <a:ext cx="6885432"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C5FD847B-65C0-4027-8DFC-70CB42451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802" y="1128683"/>
            <a:ext cx="6558192"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posing for a photo&#10;&#10;Description automatically generated with medium confidence">
            <a:extLst>
              <a:ext uri="{FF2B5EF4-FFF2-40B4-BE49-F238E27FC236}">
                <a16:creationId xmlns:a16="http://schemas.microsoft.com/office/drawing/2014/main" id="{7958E054-9494-064C-BF27-67F194058BB5}"/>
              </a:ext>
            </a:extLst>
          </p:cNvPr>
          <p:cNvPicPr>
            <a:picLocks noChangeAspect="1"/>
          </p:cNvPicPr>
          <p:nvPr/>
        </p:nvPicPr>
        <p:blipFill>
          <a:blip r:embed="rId2"/>
          <a:stretch>
            <a:fillRect/>
          </a:stretch>
        </p:blipFill>
        <p:spPr>
          <a:xfrm>
            <a:off x="4823366" y="1362472"/>
            <a:ext cx="6227064" cy="4140997"/>
          </a:xfrm>
          <a:prstGeom prst="rect">
            <a:avLst/>
          </a:prstGeom>
        </p:spPr>
      </p:pic>
    </p:spTree>
    <p:extLst>
      <p:ext uri="{BB962C8B-B14F-4D97-AF65-F5344CB8AC3E}">
        <p14:creationId xmlns:p14="http://schemas.microsoft.com/office/powerpoint/2010/main" val="20811559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76FF6-8F08-1446-8878-3766D79BB812}"/>
              </a:ext>
            </a:extLst>
          </p:cNvPr>
          <p:cNvSpPr>
            <a:spLocks noGrp="1"/>
          </p:cNvSpPr>
          <p:nvPr>
            <p:ph type="title"/>
          </p:nvPr>
        </p:nvSpPr>
        <p:spPr>
          <a:xfrm>
            <a:off x="6105361" y="216568"/>
            <a:ext cx="6086619" cy="2021306"/>
          </a:xfrm>
          <a:noFill/>
          <a:ln>
            <a:noFill/>
          </a:ln>
        </p:spPr>
        <p:txBody>
          <a:bodyPr>
            <a:normAutofit/>
          </a:bodyPr>
          <a:lstStyle/>
          <a:p>
            <a:r>
              <a:rPr lang="en-US" b="1" u="sng" dirty="0">
                <a:solidFill>
                  <a:schemeClr val="accent2">
                    <a:lumMod val="50000"/>
                  </a:schemeClr>
                </a:solidFill>
                <a:latin typeface="Arial" panose="020B0604020202020204" pitchFamily="34" charset="0"/>
                <a:cs typeface="Arial" panose="020B0604020202020204" pitchFamily="34" charset="0"/>
              </a:rPr>
              <a:t>Technological, Legal, &amp; Environmental factors</a:t>
            </a:r>
            <a:endParaRPr lang="en-US" u="sng" dirty="0">
              <a:solidFill>
                <a:schemeClr val="accent2">
                  <a:lumMod val="50000"/>
                </a:schemeClr>
              </a:solidFill>
            </a:endParaRPr>
          </a:p>
        </p:txBody>
      </p:sp>
      <p:pic>
        <p:nvPicPr>
          <p:cNvPr id="4" name="Picture 3">
            <a:extLst>
              <a:ext uri="{FF2B5EF4-FFF2-40B4-BE49-F238E27FC236}">
                <a16:creationId xmlns:a16="http://schemas.microsoft.com/office/drawing/2014/main" id="{6953B987-7B71-DA42-994B-195E47922817}"/>
              </a:ext>
            </a:extLst>
          </p:cNvPr>
          <p:cNvPicPr>
            <a:picLocks noChangeAspect="1"/>
          </p:cNvPicPr>
          <p:nvPr/>
        </p:nvPicPr>
        <p:blipFill rotWithShape="1">
          <a:blip r:embed="rId2"/>
          <a:srcRect l="31584" r="19603" b="1"/>
          <a:stretch/>
        </p:blipFill>
        <p:spPr>
          <a:xfrm>
            <a:off x="20" y="10"/>
            <a:ext cx="6086621" cy="6857990"/>
          </a:xfrm>
          <a:prstGeom prst="rect">
            <a:avLst/>
          </a:prstGeom>
        </p:spPr>
      </p:pic>
      <p:sp>
        <p:nvSpPr>
          <p:cNvPr id="3" name="Content Placeholder 2">
            <a:extLst>
              <a:ext uri="{FF2B5EF4-FFF2-40B4-BE49-F238E27FC236}">
                <a16:creationId xmlns:a16="http://schemas.microsoft.com/office/drawing/2014/main" id="{48B56801-6F44-0844-956B-BDEAA67E237C}"/>
              </a:ext>
            </a:extLst>
          </p:cNvPr>
          <p:cNvSpPr>
            <a:spLocks noGrp="1"/>
          </p:cNvSpPr>
          <p:nvPr>
            <p:ph idx="1"/>
          </p:nvPr>
        </p:nvSpPr>
        <p:spPr>
          <a:xfrm>
            <a:off x="6400799" y="1949116"/>
            <a:ext cx="5582653" cy="4692316"/>
          </a:xfrm>
        </p:spPr>
        <p:txBody>
          <a:bodyPr>
            <a:normAutofit fontScale="92500" lnSpcReduction="20000"/>
          </a:bodyPr>
          <a:lstStyle/>
          <a:p>
            <a:pPr marL="0" indent="0">
              <a:lnSpc>
                <a:spcPct val="90000"/>
              </a:lnSpc>
              <a:buNone/>
            </a:pPr>
            <a:r>
              <a:rPr lang="en-US" sz="2800" b="1" dirty="0"/>
              <a:t>Technological factors:</a:t>
            </a:r>
          </a:p>
          <a:p>
            <a:pPr>
              <a:lnSpc>
                <a:spcPct val="90000"/>
              </a:lnSpc>
              <a:buFontTx/>
              <a:buChar char="-"/>
            </a:pPr>
            <a:r>
              <a:rPr lang="en-US" sz="2800" dirty="0"/>
              <a:t>Development of new devices stressed people have to adapt to </a:t>
            </a:r>
          </a:p>
          <a:p>
            <a:pPr>
              <a:lnSpc>
                <a:spcPct val="90000"/>
              </a:lnSpc>
              <a:buFontTx/>
              <a:buChar char="-"/>
            </a:pPr>
            <a:r>
              <a:rPr lang="en-US" sz="2800" dirty="0"/>
              <a:t>Work pressure of being active on social media, different technological platforms </a:t>
            </a:r>
          </a:p>
          <a:p>
            <a:pPr marL="0" indent="0">
              <a:lnSpc>
                <a:spcPct val="90000"/>
              </a:lnSpc>
              <a:buNone/>
            </a:pPr>
            <a:r>
              <a:rPr lang="en-US" sz="2800" b="1" dirty="0"/>
              <a:t>Legal Factors: </a:t>
            </a:r>
          </a:p>
          <a:p>
            <a:pPr>
              <a:lnSpc>
                <a:spcPct val="90000"/>
              </a:lnSpc>
              <a:buFontTx/>
              <a:buChar char="-"/>
            </a:pPr>
            <a:r>
              <a:rPr lang="en-US" sz="2800" dirty="0"/>
              <a:t>Laws of employment </a:t>
            </a:r>
          </a:p>
          <a:p>
            <a:pPr>
              <a:lnSpc>
                <a:spcPct val="90000"/>
              </a:lnSpc>
              <a:buFontTx/>
              <a:buChar char="-"/>
            </a:pPr>
            <a:r>
              <a:rPr lang="en-US" sz="2800" dirty="0"/>
              <a:t>Anti-trust laws</a:t>
            </a:r>
          </a:p>
          <a:p>
            <a:pPr marL="0" indent="0">
              <a:lnSpc>
                <a:spcPct val="90000"/>
              </a:lnSpc>
              <a:buNone/>
            </a:pPr>
            <a:r>
              <a:rPr lang="en-US" sz="2800" b="1" dirty="0"/>
              <a:t>Environmental factors</a:t>
            </a:r>
          </a:p>
          <a:p>
            <a:pPr>
              <a:lnSpc>
                <a:spcPct val="90000"/>
              </a:lnSpc>
              <a:buFontTx/>
              <a:buChar char="-"/>
            </a:pPr>
            <a:r>
              <a:rPr lang="en-US" sz="2800" dirty="0"/>
              <a:t>Policies regarding the environment </a:t>
            </a:r>
          </a:p>
          <a:p>
            <a:pPr>
              <a:lnSpc>
                <a:spcPct val="90000"/>
              </a:lnSpc>
              <a:buFontTx/>
              <a:buChar char="-"/>
            </a:pPr>
            <a:r>
              <a:rPr lang="en-US" sz="2800" dirty="0"/>
              <a:t>The inputs available </a:t>
            </a:r>
          </a:p>
        </p:txBody>
      </p:sp>
      <p:sp>
        <p:nvSpPr>
          <p:cNvPr id="11" name="Rectangle 10">
            <a:extLst>
              <a:ext uri="{FF2B5EF4-FFF2-40B4-BE49-F238E27FC236}">
                <a16:creationId xmlns:a16="http://schemas.microsoft.com/office/drawing/2014/main" id="{91D3A03C-2654-AF4E-9625-16DEEEDBC487}"/>
              </a:ext>
            </a:extLst>
          </p:cNvPr>
          <p:cNvSpPr/>
          <p:nvPr/>
        </p:nvSpPr>
        <p:spPr>
          <a:xfrm>
            <a:off x="6095361" y="6756794"/>
            <a:ext cx="6096639" cy="20241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598151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44653"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88851C-B030-5D41-AC4C-30ADF2950D63}"/>
              </a:ext>
            </a:extLst>
          </p:cNvPr>
          <p:cNvSpPr>
            <a:spLocks noGrp="1"/>
          </p:cNvSpPr>
          <p:nvPr>
            <p:ph type="title"/>
          </p:nvPr>
        </p:nvSpPr>
        <p:spPr>
          <a:xfrm>
            <a:off x="478141" y="0"/>
            <a:ext cx="6242719" cy="1728044"/>
          </a:xfrm>
          <a:noFill/>
          <a:ln>
            <a:noFill/>
          </a:ln>
        </p:spPr>
        <p:txBody>
          <a:bodyPr wrap="square">
            <a:normAutofit/>
          </a:bodyPr>
          <a:lstStyle/>
          <a:p>
            <a:r>
              <a:rPr lang="en-US" b="1" u="sng" dirty="0">
                <a:solidFill>
                  <a:schemeClr val="tx2">
                    <a:lumMod val="20000"/>
                    <a:lumOff val="80000"/>
                  </a:schemeClr>
                </a:solidFill>
                <a:latin typeface="Arial" panose="020B0604020202020204" pitchFamily="34" charset="0"/>
                <a:cs typeface="Arial" panose="020B0604020202020204" pitchFamily="34" charset="0"/>
              </a:rPr>
              <a:t>Proposed solutions for improvement</a:t>
            </a:r>
          </a:p>
        </p:txBody>
      </p:sp>
      <p:sp>
        <p:nvSpPr>
          <p:cNvPr id="3" name="Content Placeholder 2">
            <a:extLst>
              <a:ext uri="{FF2B5EF4-FFF2-40B4-BE49-F238E27FC236}">
                <a16:creationId xmlns:a16="http://schemas.microsoft.com/office/drawing/2014/main" id="{ABBD8BFB-CED3-1D4F-A37E-361B3F10835B}"/>
              </a:ext>
            </a:extLst>
          </p:cNvPr>
          <p:cNvSpPr>
            <a:spLocks noGrp="1"/>
          </p:cNvSpPr>
          <p:nvPr>
            <p:ph idx="1"/>
          </p:nvPr>
        </p:nvSpPr>
        <p:spPr>
          <a:xfrm>
            <a:off x="192505" y="1728044"/>
            <a:ext cx="6400111" cy="5129956"/>
          </a:xfrm>
        </p:spPr>
        <p:txBody>
          <a:bodyPr>
            <a:normAutofit fontScale="92500" lnSpcReduction="10000"/>
          </a:bodyPr>
          <a:lstStyle/>
          <a:p>
            <a:pPr marL="0" indent="0">
              <a:buNone/>
            </a:pPr>
            <a:r>
              <a:rPr lang="en-US" sz="2800" b="1" dirty="0">
                <a:solidFill>
                  <a:schemeClr val="bg1"/>
                </a:solidFill>
              </a:rPr>
              <a:t>Solutions are necessary to put the company back on track. Some of the solutions include: </a:t>
            </a:r>
          </a:p>
          <a:p>
            <a:pPr>
              <a:buFontTx/>
              <a:buChar char="-"/>
            </a:pPr>
            <a:r>
              <a:rPr lang="en-US" sz="2800" dirty="0">
                <a:solidFill>
                  <a:schemeClr val="bg1"/>
                </a:solidFill>
              </a:rPr>
              <a:t>Work on the development of the relationship between employees and employers </a:t>
            </a:r>
          </a:p>
          <a:p>
            <a:pPr>
              <a:buFontTx/>
              <a:buChar char="-"/>
            </a:pPr>
            <a:r>
              <a:rPr lang="en-US" sz="2800" dirty="0">
                <a:solidFill>
                  <a:schemeClr val="bg1"/>
                </a:solidFill>
              </a:rPr>
              <a:t>Make sure employees have who to communicate with when they feel overwhelmed </a:t>
            </a:r>
          </a:p>
          <a:p>
            <a:pPr>
              <a:buFontTx/>
              <a:buChar char="-"/>
            </a:pPr>
            <a:r>
              <a:rPr lang="en-US" sz="2800" dirty="0">
                <a:solidFill>
                  <a:schemeClr val="bg1"/>
                </a:solidFill>
              </a:rPr>
              <a:t>Try and keep people work gradually as they go instead of throwing a bunch of work to do at once. </a:t>
            </a:r>
          </a:p>
        </p:txBody>
      </p:sp>
      <p:pic>
        <p:nvPicPr>
          <p:cNvPr id="11266" name="Picture 2" descr="My City - Be a part of solution">
            <a:extLst>
              <a:ext uri="{FF2B5EF4-FFF2-40B4-BE49-F238E27FC236}">
                <a16:creationId xmlns:a16="http://schemas.microsoft.com/office/drawing/2014/main" id="{F79D2A79-392E-9545-AEDD-B6B775A0B55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592617" y="2106816"/>
            <a:ext cx="5599383" cy="34156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47173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E4737-9DF8-D643-842C-2FB537B4F0FC}"/>
              </a:ext>
            </a:extLst>
          </p:cNvPr>
          <p:cNvSpPr>
            <a:spLocks noGrp="1"/>
          </p:cNvSpPr>
          <p:nvPr>
            <p:ph type="title"/>
          </p:nvPr>
        </p:nvSpPr>
        <p:spPr>
          <a:xfrm>
            <a:off x="5051420" y="192505"/>
            <a:ext cx="6713461" cy="1140477"/>
          </a:xfrm>
          <a:noFill/>
          <a:ln>
            <a:noFill/>
          </a:ln>
        </p:spPr>
        <p:txBody>
          <a:bodyPr>
            <a:normAutofit fontScale="90000"/>
          </a:bodyPr>
          <a:lstStyle/>
          <a:p>
            <a:r>
              <a:rPr lang="en-US" sz="3200" b="1" u="sng" dirty="0">
                <a:solidFill>
                  <a:schemeClr val="tx2"/>
                </a:solidFill>
                <a:latin typeface="Arial" panose="020B0604020202020204" pitchFamily="34" charset="0"/>
                <a:cs typeface="Arial" panose="020B0604020202020204" pitchFamily="34" charset="0"/>
              </a:rPr>
              <a:t>Evaluation of the proposed solutions</a:t>
            </a:r>
          </a:p>
        </p:txBody>
      </p:sp>
      <p:pic>
        <p:nvPicPr>
          <p:cNvPr id="12290" name="Picture 2" descr="The Top Characteristics Of Solution-Oriented Leaders">
            <a:extLst>
              <a:ext uri="{FF2B5EF4-FFF2-40B4-BE49-F238E27FC236}">
                <a16:creationId xmlns:a16="http://schemas.microsoft.com/office/drawing/2014/main" id="{9129158D-B5DA-E54D-9567-A622022FD0F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703" r="35342"/>
          <a:stretch/>
        </p:blipFill>
        <p:spPr bwMode="auto">
          <a:xfrm>
            <a:off x="20" y="10"/>
            <a:ext cx="4657325"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D71C42B-FD77-7046-B6D8-62A584F89748}"/>
              </a:ext>
            </a:extLst>
          </p:cNvPr>
          <p:cNvSpPr>
            <a:spLocks noGrp="1"/>
          </p:cNvSpPr>
          <p:nvPr>
            <p:ph idx="1"/>
          </p:nvPr>
        </p:nvSpPr>
        <p:spPr>
          <a:xfrm>
            <a:off x="5193797" y="1525487"/>
            <a:ext cx="6713460" cy="5332513"/>
          </a:xfrm>
        </p:spPr>
        <p:txBody>
          <a:bodyPr>
            <a:normAutofit/>
          </a:bodyPr>
          <a:lstStyle/>
          <a:p>
            <a:r>
              <a:rPr lang="en-US" sz="2400" dirty="0"/>
              <a:t>Considering everything that has been discussed, and the case study that has been provided for this piece of work the main conclusion to draw in relation to the proposed solutions is that the employers must be more implicated in the mental health of their employees, and the reason why the focus is on workplaces is because the biggest stress rates are caused by the workplaces. </a:t>
            </a:r>
          </a:p>
          <a:p>
            <a:r>
              <a:rPr lang="en-US" sz="2400" dirty="0"/>
              <a:t>If employees do not start to take action in maintaining a good mental health of their employees, there are disadvantages for both- their company and the performance of their employees. </a:t>
            </a:r>
          </a:p>
        </p:txBody>
      </p:sp>
    </p:spTree>
    <p:extLst>
      <p:ext uri="{BB962C8B-B14F-4D97-AF65-F5344CB8AC3E}">
        <p14:creationId xmlns:p14="http://schemas.microsoft.com/office/powerpoint/2010/main" val="19278417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E165D-4969-FF4B-8F13-C3BA05FE2470}"/>
              </a:ext>
            </a:extLst>
          </p:cNvPr>
          <p:cNvSpPr>
            <a:spLocks noGrp="1"/>
          </p:cNvSpPr>
          <p:nvPr>
            <p:ph type="title"/>
          </p:nvPr>
        </p:nvSpPr>
        <p:spPr/>
        <p:txBody>
          <a:bodyPr/>
          <a:lstStyle/>
          <a:p>
            <a:pPr algn="ctr"/>
            <a:r>
              <a:rPr lang="en-US" b="1" u="sng" dirty="0">
                <a:latin typeface="Arial" panose="020B0604020202020204" pitchFamily="34" charset="0"/>
                <a:cs typeface="Arial" panose="020B0604020202020204" pitchFamily="34" charset="0"/>
              </a:rPr>
              <a:t>References List</a:t>
            </a:r>
          </a:p>
        </p:txBody>
      </p:sp>
      <p:sp>
        <p:nvSpPr>
          <p:cNvPr id="3" name="Content Placeholder 2">
            <a:extLst>
              <a:ext uri="{FF2B5EF4-FFF2-40B4-BE49-F238E27FC236}">
                <a16:creationId xmlns:a16="http://schemas.microsoft.com/office/drawing/2014/main" id="{4DA51A28-D7FC-374F-A8D4-8860B11D0189}"/>
              </a:ext>
            </a:extLst>
          </p:cNvPr>
          <p:cNvSpPr>
            <a:spLocks noGrp="1"/>
          </p:cNvSpPr>
          <p:nvPr>
            <p:ph idx="1"/>
          </p:nvPr>
        </p:nvSpPr>
        <p:spPr/>
        <p:txBody>
          <a:bodyPr/>
          <a:lstStyle/>
          <a:p>
            <a:r>
              <a:rPr lang="en-US" dirty="0"/>
              <a:t>Perera, R., (2017), </a:t>
            </a:r>
            <a:r>
              <a:rPr lang="en-US" i="1" dirty="0"/>
              <a:t>The PESTLE Analysis</a:t>
            </a:r>
            <a:r>
              <a:rPr lang="en-US" dirty="0"/>
              <a:t>., Nerdynaut Publishing, pp: 134</a:t>
            </a:r>
          </a:p>
          <a:p>
            <a:r>
              <a:rPr lang="en-US" dirty="0"/>
              <a:t>Robitaille,  D., (2010), </a:t>
            </a:r>
            <a:r>
              <a:rPr lang="en-US" i="1" dirty="0"/>
              <a:t>Root Cause Analysis</a:t>
            </a:r>
            <a:r>
              <a:rPr lang="en-US" dirty="0"/>
              <a:t>., Paton Professionals Publishing. </a:t>
            </a:r>
            <a:endParaRPr lang="en-US" i="1" dirty="0"/>
          </a:p>
        </p:txBody>
      </p:sp>
    </p:spTree>
    <p:extLst>
      <p:ext uri="{BB962C8B-B14F-4D97-AF65-F5344CB8AC3E}">
        <p14:creationId xmlns:p14="http://schemas.microsoft.com/office/powerpoint/2010/main" val="1041566058"/>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{CF60561E-CFC1-BD40-99F5-547D83D3C548}tf10001120</Template>
  <TotalTime>141</TotalTime>
  <Words>818</Words>
  <Application>Microsoft Macintosh PowerPoint</Application>
  <PresentationFormat>Widescreen</PresentationFormat>
  <Paragraphs>74</Paragraphs>
  <Slides>11</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Gill Sans MT</vt:lpstr>
      <vt:lpstr>Parcel</vt:lpstr>
      <vt:lpstr>Problem Solving &amp; Decision Making</vt:lpstr>
      <vt:lpstr>Introduction</vt:lpstr>
      <vt:lpstr>Background of the issue</vt:lpstr>
      <vt:lpstr>Impact of the problem</vt:lpstr>
      <vt:lpstr>Cause-and-effect analysis</vt:lpstr>
      <vt:lpstr>PowerPoint Presentation</vt:lpstr>
      <vt:lpstr>Political, Economic &amp; Social Factors</vt:lpstr>
      <vt:lpstr>Technological, Legal, &amp; Environmental factors</vt:lpstr>
      <vt:lpstr>Proposed solutions for improvement</vt:lpstr>
      <vt:lpstr>Evaluation of the proposed solutions</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Policica Dansatoarea</dc:creator>
  <cp:lastModifiedBy>Florin Petrisor Zinica (2028364)</cp:lastModifiedBy>
  <cp:revision>9</cp:revision>
  <dcterms:created xsi:type="dcterms:W3CDTF">2021-07-27T05:42:27Z</dcterms:created>
  <dcterms:modified xsi:type="dcterms:W3CDTF">2021-11-08T11:37:58Z</dcterms:modified>
</cp:coreProperties>
</file>