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5" autoAdjust="0"/>
    <p:restoredTop sz="93350"/>
  </p:normalViewPr>
  <p:slideViewPr>
    <p:cSldViewPr snapToGrid="0">
      <p:cViewPr varScale="1">
        <p:scale>
          <a:sx n="62" d="100"/>
          <a:sy n="62" d="100"/>
        </p:scale>
        <p:origin x="112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EB604B-5BDB-43E9-851A-C9A51B7F6F0F}" type="datetimeFigureOut">
              <a:rPr lang="en-IN" smtClean="0"/>
              <a:t>26/07/23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829F7D-5842-49B8-B841-C741210E67A9}" type="slidenum">
              <a:rPr lang="en-IN" smtClean="0"/>
              <a:t>‹#›</a:t>
            </a:fld>
            <a:endParaRPr lang="en-IN"/>
          </a:p>
        </p:txBody>
      </p:sp>
    </p:spTree>
    <p:extLst>
      <p:ext uri="{BB962C8B-B14F-4D97-AF65-F5344CB8AC3E}">
        <p14:creationId xmlns:p14="http://schemas.microsoft.com/office/powerpoint/2010/main" val="2394318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6350" marR="1255395" indent="-6350" algn="just">
              <a:lnSpc>
                <a:spcPct val="200000"/>
              </a:lnSpc>
            </a:pPr>
            <a:r>
              <a:rPr lang="en-IN" sz="1800" b="1" kern="100" dirty="0">
                <a:solidFill>
                  <a:srgbClr val="000000"/>
                </a:solidFill>
                <a:effectLst/>
                <a:uFill>
                  <a:solidFill>
                    <a:srgbClr val="000000"/>
                  </a:solidFill>
                </a:uFill>
                <a:latin typeface="Times New Roman" panose="02020603050405020304" pitchFamily="18" charset="0"/>
                <a:cs typeface="Calibri" panose="020F0502020204030204" pitchFamily="34" charset="0"/>
              </a:rPr>
              <a:t>Introduction </a:t>
            </a:r>
          </a:p>
          <a:p>
            <a:pPr marL="6350" indent="-6350" algn="just">
              <a:lnSpc>
                <a:spcPct val="200000"/>
              </a:lnSpc>
              <a:spcAft>
                <a:spcPts val="25"/>
              </a:spcAft>
            </a:pP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 following presentation will cover different cultural challenges and issues that every multinational venture experiences while expanding its business abroad. However, to maintain a successful alliance and smoothen business operations, communication is considered the key factor. Therefore, to get informed about foreign culture, traditions, public preferences and their needs, it is imperative to collect more information. Hence, the presentation will elaborate on divergent intercultural communication theories or hypotheses that will explain the subject matter thoroughly. Afterwards, it will highlight and evaluate different international cultures within the business in a global context. Lastly, to conclude the discussion, an analysis will be done to discuss the business communication situations in the same context. </a:t>
            </a:r>
          </a:p>
          <a:p>
            <a:endParaRPr lang="en-IN" dirty="0"/>
          </a:p>
        </p:txBody>
      </p:sp>
      <p:sp>
        <p:nvSpPr>
          <p:cNvPr id="4" name="Slide Number Placeholder 3"/>
          <p:cNvSpPr>
            <a:spLocks noGrp="1"/>
          </p:cNvSpPr>
          <p:nvPr>
            <p:ph type="sldNum" sz="quarter" idx="5"/>
          </p:nvPr>
        </p:nvSpPr>
        <p:spPr/>
        <p:txBody>
          <a:bodyPr/>
          <a:lstStyle/>
          <a:p>
            <a:fld id="{1A829F7D-5842-49B8-B841-C741210E67A9}" type="slidenum">
              <a:rPr lang="en-IN" smtClean="0"/>
              <a:t>3</a:t>
            </a:fld>
            <a:endParaRPr lang="en-IN"/>
          </a:p>
        </p:txBody>
      </p:sp>
    </p:spTree>
    <p:extLst>
      <p:ext uri="{BB962C8B-B14F-4D97-AF65-F5344CB8AC3E}">
        <p14:creationId xmlns:p14="http://schemas.microsoft.com/office/powerpoint/2010/main" val="12977898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6350" marR="1255395" indent="-6350" algn="just">
              <a:lnSpc>
                <a:spcPct val="200000"/>
              </a:lnSpc>
            </a:pPr>
            <a:r>
              <a:rPr lang="en-IN" sz="1800" b="1" kern="100" dirty="0">
                <a:solidFill>
                  <a:srgbClr val="000000"/>
                </a:solidFill>
                <a:effectLst/>
                <a:uFill>
                  <a:solidFill>
                    <a:srgbClr val="000000"/>
                  </a:solidFill>
                </a:uFill>
                <a:latin typeface="Times New Roman" panose="02020603050405020304" pitchFamily="18" charset="0"/>
                <a:cs typeface="Calibri" panose="020F0502020204030204" pitchFamily="34" charset="0"/>
              </a:rPr>
              <a:t>Critical evaluation of intercultural communication theories </a:t>
            </a:r>
          </a:p>
          <a:p>
            <a:pPr marL="6350" indent="-6350" algn="just">
              <a:lnSpc>
                <a:spcPct val="200000"/>
              </a:lnSpc>
              <a:spcAft>
                <a:spcPts val="25"/>
              </a:spcAft>
            </a:pP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There are numerous intercultural communication theories developed by experts that guide business associates to comprehend the importance of intercultural interactions. Moreover, it assists the decision-makers to analyse how people belonging to different cultural backgrounds communicate with others maintaining mutual respect. Additionally, it provides multifaceted aspects of the subject matter like the advantages, barriers, dynamics and system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Szkudlarek</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2020)</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p>
          <a:p>
            <a:pPr marL="6350" indent="-6350" algn="just">
              <a:lnSpc>
                <a:spcPct val="200000"/>
              </a:lnSpc>
              <a:spcAft>
                <a:spcPts val="25"/>
              </a:spcAft>
            </a:pP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Cultural Dimensions Theory</a:t>
            </a:r>
            <a:endPar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lnSpc>
                <a:spcPct val="200000"/>
              </a:lnSpc>
              <a:spcAft>
                <a:spcPts val="25"/>
              </a:spcAft>
            </a:pP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 theory, developed by Geert Hofstede, explains that there are basically six dimensions of culture. They are power distance, individualism vs. collectivism, masculinity vs. femininity, uncertainty avoidance, long-term vs. short-term orientation and indulgence vs. restraint. A thorough understanding can help the business associate with the system that works within that particular region. Therefore, the new venture can penetrate the dynamics of the industry and meet the requirements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Canestrino</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2020)</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p>
          <a:p>
            <a:pPr marL="6350" indent="-6350" algn="just">
              <a:lnSpc>
                <a:spcPct val="200000"/>
              </a:lnSpc>
              <a:spcAft>
                <a:spcPts val="25"/>
              </a:spcAft>
            </a:pP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Communication Accommodation Theory</a:t>
            </a:r>
            <a:endPar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lnSpc>
                <a:spcPct val="200000"/>
              </a:lnSpc>
              <a:spcAft>
                <a:spcPts val="25"/>
              </a:spcAft>
            </a:pP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The respective theory was developed by Giles and it identifies the ways ventures adapt their ways and mode of communication to accommodate others. This implies that the individual’s point of view regarding their intercultural counterparts' similarities or gaps may cause disruption. Hence, the British company, aspiring to enter an Asian market especially China, must adapt to their mode of communication for business. The communication gap is a major disadvantage in business that must be mitigated to ensure a successful trade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Presbitero</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2021)</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p>
          <a:p>
            <a:pPr marL="6350" indent="-6350" algn="just">
              <a:lnSpc>
                <a:spcPct val="200000"/>
              </a:lnSpc>
              <a:spcAft>
                <a:spcPts val="25"/>
              </a:spcAft>
            </a:pP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Face Negotiation Theory </a:t>
            </a:r>
            <a:endPar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lnSpc>
                <a:spcPct val="200000"/>
              </a:lnSpc>
              <a:spcAft>
                <a:spcPts val="25"/>
              </a:spcAft>
            </a:pP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However, the wide range of cultural differences leaves a profound impact on the ways decision-makers and administration manage and negotiate the brand image during communication. While shifting or expanding venture from one region to another necessitates a great ability to adapt to the change. Moreover, they are expected to follow the local or regional cultural norms and traditions. However, the theory highlights the significance of maintaining professionalism and reducing the chance of any conflict in the intercultural context. This can help them to gain support, appreciation and local market advantages in the foreign land thereby expanding the revenue. </a:t>
            </a:r>
          </a:p>
          <a:p>
            <a:endParaRPr lang="en-IN" dirty="0"/>
          </a:p>
        </p:txBody>
      </p:sp>
      <p:sp>
        <p:nvSpPr>
          <p:cNvPr id="4" name="Slide Number Placeholder 3"/>
          <p:cNvSpPr>
            <a:spLocks noGrp="1"/>
          </p:cNvSpPr>
          <p:nvPr>
            <p:ph type="sldNum" sz="quarter" idx="5"/>
          </p:nvPr>
        </p:nvSpPr>
        <p:spPr/>
        <p:txBody>
          <a:bodyPr/>
          <a:lstStyle/>
          <a:p>
            <a:fld id="{1A829F7D-5842-49B8-B841-C741210E67A9}" type="slidenum">
              <a:rPr lang="en-IN" smtClean="0"/>
              <a:t>4</a:t>
            </a:fld>
            <a:endParaRPr lang="en-IN"/>
          </a:p>
        </p:txBody>
      </p:sp>
    </p:spTree>
    <p:extLst>
      <p:ext uri="{BB962C8B-B14F-4D97-AF65-F5344CB8AC3E}">
        <p14:creationId xmlns:p14="http://schemas.microsoft.com/office/powerpoint/2010/main" val="33463540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6350" indent="-6350" algn="just">
              <a:lnSpc>
                <a:spcPct val="200000"/>
              </a:lnSpc>
              <a:spcAft>
                <a:spcPts val="25"/>
              </a:spcAft>
            </a:pP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Uncertainty Reduction Theory </a:t>
            </a:r>
            <a:endPar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lnSpc>
                <a:spcPct val="200000"/>
              </a:lnSpc>
              <a:spcAft>
                <a:spcPts val="25"/>
              </a:spcAft>
            </a:pP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Developed by Berger and Calabrese Berger, the hypothesis emphasises the importance of lessening uncertainty or tension while interacting with foreign clients or stakeholders from different cultures. Any trivial inconvenience and misunderstanding can cause damage to the entire business deal or operations. Moreover, it also outlines the significance of maintaining ethical conduct, behaviour and body language while establishing partnerships to minimise the chances of a dispute. </a:t>
            </a:r>
          </a:p>
          <a:p>
            <a:pPr marL="6350" indent="-6350" algn="just">
              <a:lnSpc>
                <a:spcPct val="200000"/>
              </a:lnSpc>
              <a:spcAft>
                <a:spcPts val="25"/>
              </a:spcAft>
            </a:pP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Cultural Adaptation </a:t>
            </a:r>
            <a:endPar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lnSpc>
                <a:spcPct val="200000"/>
              </a:lnSpc>
              <a:spcAft>
                <a:spcPts val="25"/>
              </a:spcAft>
            </a:pP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 cultural adaptation theory describes the procedure that a company goes through to cultivate the skills to adapt and adjust to a new culture. While expanding one venture from one continent to another, public opinion, trends and preferences get highly changed. However, the proposition describes different phases of transformation like honeymoon, crisis, recovery, and adjustment, highlighting the barriers and methods. Following the stages thoroughly can help the companies to predict the lingering challenges that they may mitigate before that damage the business procedure </a:t>
            </a:r>
            <a:r>
              <a:rPr lang="en-US"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t>
            </a:r>
            <a:r>
              <a:rPr lang="en-US"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forbes</a:t>
            </a:r>
            <a:r>
              <a:rPr lang="en-US"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2021)</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p>
          <a:p>
            <a:endParaRPr lang="en-IN" b="1" dirty="0"/>
          </a:p>
        </p:txBody>
      </p:sp>
      <p:sp>
        <p:nvSpPr>
          <p:cNvPr id="4" name="Slide Number Placeholder 3"/>
          <p:cNvSpPr>
            <a:spLocks noGrp="1"/>
          </p:cNvSpPr>
          <p:nvPr>
            <p:ph type="sldNum" sz="quarter" idx="5"/>
          </p:nvPr>
        </p:nvSpPr>
        <p:spPr/>
        <p:txBody>
          <a:bodyPr/>
          <a:lstStyle/>
          <a:p>
            <a:fld id="{1A829F7D-5842-49B8-B841-C741210E67A9}" type="slidenum">
              <a:rPr lang="en-IN" smtClean="0"/>
              <a:t>5</a:t>
            </a:fld>
            <a:endParaRPr lang="en-IN"/>
          </a:p>
        </p:txBody>
      </p:sp>
    </p:spTree>
    <p:extLst>
      <p:ext uri="{BB962C8B-B14F-4D97-AF65-F5344CB8AC3E}">
        <p14:creationId xmlns:p14="http://schemas.microsoft.com/office/powerpoint/2010/main" val="9260132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6350" indent="-6350" algn="just">
              <a:lnSpc>
                <a:spcPct val="200000"/>
              </a:lnSpc>
              <a:spcAft>
                <a:spcPts val="25"/>
              </a:spcAft>
            </a:pP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Co-Cultural Theory </a:t>
            </a:r>
            <a:endPar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lnSpc>
                <a:spcPct val="200000"/>
              </a:lnSpc>
              <a:spcAft>
                <a:spcPts val="25"/>
              </a:spcAft>
            </a:pP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 primary focus of this theory is on the experiences that marginalised and minority communities face within the dominant cultures. Moreover, it investigates the identity, communication and intercultural encounter management strategies of these co-cultural communities.</a:t>
            </a:r>
          </a:p>
          <a:p>
            <a:endParaRPr lang="en-IN" dirty="0"/>
          </a:p>
        </p:txBody>
      </p:sp>
      <p:sp>
        <p:nvSpPr>
          <p:cNvPr id="4" name="Slide Number Placeholder 3"/>
          <p:cNvSpPr>
            <a:spLocks noGrp="1"/>
          </p:cNvSpPr>
          <p:nvPr>
            <p:ph type="sldNum" sz="quarter" idx="5"/>
          </p:nvPr>
        </p:nvSpPr>
        <p:spPr/>
        <p:txBody>
          <a:bodyPr/>
          <a:lstStyle/>
          <a:p>
            <a:fld id="{1A829F7D-5842-49B8-B841-C741210E67A9}" type="slidenum">
              <a:rPr lang="en-IN" smtClean="0"/>
              <a:t>6</a:t>
            </a:fld>
            <a:endParaRPr lang="en-IN"/>
          </a:p>
        </p:txBody>
      </p:sp>
    </p:spTree>
    <p:extLst>
      <p:ext uri="{BB962C8B-B14F-4D97-AF65-F5344CB8AC3E}">
        <p14:creationId xmlns:p14="http://schemas.microsoft.com/office/powerpoint/2010/main" val="2774868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6350" marR="1255395" indent="-6350" algn="just">
              <a:lnSpc>
                <a:spcPct val="200000"/>
              </a:lnSpc>
            </a:pPr>
            <a:r>
              <a:rPr lang="en-IN" sz="1800" b="1" kern="100" dirty="0">
                <a:solidFill>
                  <a:srgbClr val="000000"/>
                </a:solidFill>
                <a:effectLst/>
                <a:uFill>
                  <a:solidFill>
                    <a:srgbClr val="000000"/>
                  </a:solidFill>
                </a:uFill>
                <a:latin typeface="Times New Roman" panose="02020603050405020304" pitchFamily="18" charset="0"/>
                <a:cs typeface="Calibri" panose="020F0502020204030204" pitchFamily="34" charset="0"/>
              </a:rPr>
              <a:t>Evaluation and interpretation of the diverse international cultures within the business </a:t>
            </a:r>
          </a:p>
          <a:p>
            <a:pPr marL="6350" indent="-6350" algn="just">
              <a:lnSpc>
                <a:spcPct val="200000"/>
              </a:lnSpc>
              <a:spcAft>
                <a:spcPts val="25"/>
              </a:spcAft>
            </a:pP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Different international cultures that exist within the industry carry both opportunities and challenges that every multinational venture must take into consideration. This approach can assist the ventures in undertaking many executive decisions for smoothening the business operations. </a:t>
            </a:r>
          </a:p>
          <a:p>
            <a:pPr marL="6350" indent="-6350" algn="just">
              <a:lnSpc>
                <a:spcPct val="200000"/>
              </a:lnSpc>
              <a:spcAft>
                <a:spcPts val="25"/>
              </a:spcAft>
            </a:pPr>
            <a:r>
              <a:rPr lang="en-IN" sz="1800" b="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Opportunities </a:t>
            </a:r>
            <a:endPar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lnSpc>
                <a:spcPct val="200000"/>
              </a:lnSpc>
              <a:spcAft>
                <a:spcPts val="25"/>
              </a:spcAft>
            </a:pP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Cultural diversity </a:t>
            </a:r>
            <a:endPar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lnSpc>
                <a:spcPct val="200000"/>
              </a:lnSpc>
              <a:spcAft>
                <a:spcPts val="25"/>
              </a:spcAft>
            </a:pP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Diverse international cultures contribute a huge range of viewpoints, concepts and business strategies that can expand the perspective of the business. Within organisations, this diversity can foster innovation, creativity and problem-solving skills in the decision-making process. Diverse cultural experiences can also offer fresh perspectives that help firms create goods and services as well as modify the pre-existing ones that appeal to a worldwide clientele </a:t>
            </a:r>
            <a:r>
              <a:rPr lang="en-US"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(BBC, 2023)</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t>
            </a:r>
          </a:p>
          <a:p>
            <a:pPr marL="6350" indent="-6350" algn="just">
              <a:lnSpc>
                <a:spcPct val="200000"/>
              </a:lnSpc>
              <a:spcAft>
                <a:spcPts val="25"/>
              </a:spcAft>
            </a:pP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Communication Styles</a:t>
            </a:r>
            <a:endPar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lnSpc>
                <a:spcPct val="200000"/>
              </a:lnSpc>
              <a:spcAft>
                <a:spcPts val="25"/>
              </a:spcAft>
            </a:pP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Different communication styles between cultures are common to witness and this can leave immense effect on the ways operations manoeuvre. Some cultures also focus on direct communication, whereas nonverbal modes of transmission sometimes are considered valuable to other cultural venture. However, these differences are crucial for productive collaboration, negotiation and relationship development within two ventures. Cultural sensitivity and adaptability are required to mitigate communication barriers thereby improving the overall system (</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Caputo et al., 2019)</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p>
          <a:p>
            <a:endParaRPr lang="en-IN" dirty="0"/>
          </a:p>
        </p:txBody>
      </p:sp>
      <p:sp>
        <p:nvSpPr>
          <p:cNvPr id="4" name="Slide Number Placeholder 3"/>
          <p:cNvSpPr>
            <a:spLocks noGrp="1"/>
          </p:cNvSpPr>
          <p:nvPr>
            <p:ph type="sldNum" sz="quarter" idx="5"/>
          </p:nvPr>
        </p:nvSpPr>
        <p:spPr/>
        <p:txBody>
          <a:bodyPr/>
          <a:lstStyle/>
          <a:p>
            <a:fld id="{1A829F7D-5842-49B8-B841-C741210E67A9}" type="slidenum">
              <a:rPr lang="en-IN" smtClean="0"/>
              <a:t>7</a:t>
            </a:fld>
            <a:endParaRPr lang="en-IN"/>
          </a:p>
        </p:txBody>
      </p:sp>
    </p:spTree>
    <p:extLst>
      <p:ext uri="{BB962C8B-B14F-4D97-AF65-F5344CB8AC3E}">
        <p14:creationId xmlns:p14="http://schemas.microsoft.com/office/powerpoint/2010/main" val="10445953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6350" indent="-6350" algn="just">
              <a:lnSpc>
                <a:spcPct val="200000"/>
              </a:lnSpc>
              <a:spcAft>
                <a:spcPts val="25"/>
              </a:spcAft>
            </a:pP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Decision-Making Processes</a:t>
            </a:r>
            <a:endPar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lnSpc>
                <a:spcPct val="200000"/>
              </a:lnSpc>
              <a:spcAft>
                <a:spcPts val="25"/>
              </a:spcAft>
            </a:pP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Cultural variations can have a significant impact on decision-making processes as well and bring profit to the venture. Many companies embrace more decentralised, consensus-based approaches, while certain cultures place a higher value on hierarchical structures and centralised decision-making. Moreover, recognising and resolving these disparities within international teams can improve decision-making efficiency and promote inclusive decision-making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Sniazhko</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2019)</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t>
            </a:r>
          </a:p>
          <a:p>
            <a:pPr marL="6350" indent="-6350" algn="just">
              <a:lnSpc>
                <a:spcPct val="200000"/>
              </a:lnSpc>
              <a:spcAft>
                <a:spcPts val="25"/>
              </a:spcAft>
            </a:pP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Work Ethics and Values</a:t>
            </a:r>
            <a:endPar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lnSpc>
                <a:spcPct val="200000"/>
              </a:lnSpc>
              <a:spcAft>
                <a:spcPts val="25"/>
              </a:spcAft>
            </a:pP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Cultural differences in work ethics, values, and attitudes towards employment may have an impact on business practices. For instance, although some cultures reward long hours and a strong work ethic, others place a higher importance on finding a work-life balance and participating in leisure activities. Understanding and upholding these cultural values is crucial for leading teams, setting clear expectations, and fostering a productive work environment.</a:t>
            </a:r>
          </a:p>
          <a:p>
            <a:endParaRPr lang="en-IN" dirty="0"/>
          </a:p>
        </p:txBody>
      </p:sp>
      <p:sp>
        <p:nvSpPr>
          <p:cNvPr id="4" name="Slide Number Placeholder 3"/>
          <p:cNvSpPr>
            <a:spLocks noGrp="1"/>
          </p:cNvSpPr>
          <p:nvPr>
            <p:ph type="sldNum" sz="quarter" idx="5"/>
          </p:nvPr>
        </p:nvSpPr>
        <p:spPr/>
        <p:txBody>
          <a:bodyPr/>
          <a:lstStyle/>
          <a:p>
            <a:fld id="{1A829F7D-5842-49B8-B841-C741210E67A9}" type="slidenum">
              <a:rPr lang="en-IN" smtClean="0"/>
              <a:t>8</a:t>
            </a:fld>
            <a:endParaRPr lang="en-IN"/>
          </a:p>
        </p:txBody>
      </p:sp>
    </p:spTree>
    <p:extLst>
      <p:ext uri="{BB962C8B-B14F-4D97-AF65-F5344CB8AC3E}">
        <p14:creationId xmlns:p14="http://schemas.microsoft.com/office/powerpoint/2010/main" val="23958116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6350" indent="-6350" algn="just">
              <a:lnSpc>
                <a:spcPct val="200000"/>
              </a:lnSpc>
              <a:spcAft>
                <a:spcPts val="25"/>
              </a:spcAft>
            </a:pPr>
            <a:r>
              <a:rPr lang="en-IN" sz="1800" b="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Challenges </a:t>
            </a:r>
            <a:endPar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lnSpc>
                <a:spcPct val="200000"/>
              </a:lnSpc>
              <a:spcAft>
                <a:spcPts val="25"/>
              </a:spcAft>
            </a:pP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Legal and Regulatory Frameworks</a:t>
            </a:r>
            <a:endPar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lnSpc>
                <a:spcPct val="200000"/>
              </a:lnSpc>
              <a:spcAft>
                <a:spcPts val="25"/>
              </a:spcAft>
            </a:pP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International cultures have an impact on the legal and regulatory environments in which businesses operate. There may be significant geographical variations in the laws, regulations and business practices and thus, it may become complicated. However, in order to successfully expand internationally and avoid legal pitfalls, business associates must adapt to numerous legal frameworks, compliance requirements, and business practices  </a:t>
            </a:r>
            <a:r>
              <a:rPr lang="en-US"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(BBC, 2023)</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t>
            </a:r>
          </a:p>
          <a:p>
            <a:pPr marL="6350" indent="-6350" algn="just">
              <a:lnSpc>
                <a:spcPct val="200000"/>
              </a:lnSpc>
              <a:spcAft>
                <a:spcPts val="25"/>
              </a:spcAft>
            </a:pP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Ethical Considerations</a:t>
            </a:r>
            <a:endPar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lnSpc>
                <a:spcPct val="200000"/>
              </a:lnSpc>
              <a:spcAft>
                <a:spcPts val="25"/>
              </a:spcAft>
            </a:pP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Many challenges can be witnessed in ethical standards and practices that may cause problems in international commerce. This is possible that what is moral in one culture may not be viewed the same way in another. Businesses must overcome these obstacles in order to assure ethical corporate activity across cultural barriers by creating a strong ethical framework, carrying out due diligence, and abiding by international norms.</a:t>
            </a:r>
          </a:p>
          <a:p>
            <a:endParaRPr lang="en-IN" dirty="0"/>
          </a:p>
        </p:txBody>
      </p:sp>
      <p:sp>
        <p:nvSpPr>
          <p:cNvPr id="4" name="Slide Number Placeholder 3"/>
          <p:cNvSpPr>
            <a:spLocks noGrp="1"/>
          </p:cNvSpPr>
          <p:nvPr>
            <p:ph type="sldNum" sz="quarter" idx="5"/>
          </p:nvPr>
        </p:nvSpPr>
        <p:spPr/>
        <p:txBody>
          <a:bodyPr/>
          <a:lstStyle/>
          <a:p>
            <a:fld id="{1A829F7D-5842-49B8-B841-C741210E67A9}" type="slidenum">
              <a:rPr lang="en-IN" smtClean="0"/>
              <a:t>9</a:t>
            </a:fld>
            <a:endParaRPr lang="en-IN"/>
          </a:p>
        </p:txBody>
      </p:sp>
    </p:spTree>
    <p:extLst>
      <p:ext uri="{BB962C8B-B14F-4D97-AF65-F5344CB8AC3E}">
        <p14:creationId xmlns:p14="http://schemas.microsoft.com/office/powerpoint/2010/main" val="10487847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6350" marR="1255395" indent="-6350" algn="just">
              <a:lnSpc>
                <a:spcPct val="200000"/>
              </a:lnSpc>
            </a:pPr>
            <a:r>
              <a:rPr lang="en-IN" sz="1800" b="1" kern="100" dirty="0">
                <a:solidFill>
                  <a:srgbClr val="000000"/>
                </a:solidFill>
                <a:effectLst/>
                <a:uFill>
                  <a:solidFill>
                    <a:srgbClr val="000000"/>
                  </a:solidFill>
                </a:uFill>
                <a:latin typeface="Times New Roman" panose="02020603050405020304" pitchFamily="18" charset="0"/>
                <a:cs typeface="Calibri" panose="020F0502020204030204" pitchFamily="34" charset="0"/>
              </a:rPr>
              <a:t>Analysis on business communication situations </a:t>
            </a:r>
          </a:p>
          <a:p>
            <a:pPr marL="6350" indent="-6350" algn="just">
              <a:lnSpc>
                <a:spcPct val="200000"/>
              </a:lnSpc>
              <a:spcAft>
                <a:spcPts val="25"/>
              </a:spcAft>
            </a:pP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Business communication is an important aspect of the industry as the entire system solely depends on the way of communication. However, there are several situations that are common in the industry to manoeuvre business operations.  </a:t>
            </a:r>
          </a:p>
          <a:p>
            <a:pPr marL="6350" indent="-6350" algn="just">
              <a:lnSpc>
                <a:spcPct val="200000"/>
              </a:lnSpc>
              <a:spcAft>
                <a:spcPts val="25"/>
              </a:spcAft>
            </a:pP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Meetings</a:t>
            </a:r>
            <a:endPar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lnSpc>
                <a:spcPct val="200000"/>
              </a:lnSpc>
              <a:spcAft>
                <a:spcPts val="25"/>
              </a:spcAft>
            </a:pP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First and foremost, meetings are the most fundamental way of communication in the business world. However, every venture, despite its size, organises meetings for discussion where significant associates of the venture are involved. Multinational companies must take into consideration the process to undertake executive decisions, setting goals, providing valuable insights, actively listening and inducing positive work culture. Especially, while expanding business in foreign markets, maintaining communication is important to gain international market advantages. Through facilitating feedback and feedforward, reviews and performance assessment the improvements must be mitigated and encouraged to elevate culture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Krchova</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Svejnova</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Hoesova</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2021) </a:t>
            </a:r>
          </a:p>
          <a:p>
            <a:endParaRPr lang="en-IN" dirty="0"/>
          </a:p>
        </p:txBody>
      </p:sp>
      <p:sp>
        <p:nvSpPr>
          <p:cNvPr id="4" name="Slide Number Placeholder 3"/>
          <p:cNvSpPr>
            <a:spLocks noGrp="1"/>
          </p:cNvSpPr>
          <p:nvPr>
            <p:ph type="sldNum" sz="quarter" idx="5"/>
          </p:nvPr>
        </p:nvSpPr>
        <p:spPr/>
        <p:txBody>
          <a:bodyPr/>
          <a:lstStyle/>
          <a:p>
            <a:fld id="{1A829F7D-5842-49B8-B841-C741210E67A9}" type="slidenum">
              <a:rPr lang="en-IN" smtClean="0"/>
              <a:t>10</a:t>
            </a:fld>
            <a:endParaRPr lang="en-IN"/>
          </a:p>
        </p:txBody>
      </p:sp>
    </p:spTree>
    <p:extLst>
      <p:ext uri="{BB962C8B-B14F-4D97-AF65-F5344CB8AC3E}">
        <p14:creationId xmlns:p14="http://schemas.microsoft.com/office/powerpoint/2010/main" val="10729690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6350" indent="-6350" algn="just">
              <a:lnSpc>
                <a:spcPct val="200000"/>
              </a:lnSpc>
              <a:spcAft>
                <a:spcPts val="25"/>
              </a:spcAft>
            </a:pP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Presentations </a:t>
            </a:r>
            <a:endPar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lnSpc>
                <a:spcPct val="200000"/>
              </a:lnSpc>
              <a:spcAft>
                <a:spcPts val="25"/>
              </a:spcAft>
            </a:pP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Presentations are a structured way to share knowledge with a group of people. For any form of presentation, including sales pitches, project updates, and training sessions, a well-organised and engaging presentation is essential. Concise messaging, visually appealing slides, and confident delivery are crucial elements. Presenters should anticipate and address any questions or concerns that might arise to promote audience knowledge and involvement </a:t>
            </a:r>
            <a:r>
              <a:rPr lang="en-US"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t>
            </a:r>
            <a:r>
              <a:rPr lang="en-US"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Gostin</a:t>
            </a:r>
            <a:r>
              <a:rPr lang="en-US"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2022)</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t>
            </a:r>
          </a:p>
          <a:p>
            <a:pPr marL="6350" indent="-6350" algn="just">
              <a:lnSpc>
                <a:spcPct val="200000"/>
              </a:lnSpc>
              <a:spcAft>
                <a:spcPts val="25"/>
              </a:spcAft>
            </a:pP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Written communication </a:t>
            </a:r>
            <a:endPar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lnSpc>
                <a:spcPct val="200000"/>
              </a:lnSpc>
              <a:spcAft>
                <a:spcPts val="25"/>
              </a:spcAft>
            </a:pP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However, in the business world, written communication includes letters, memos, reports and other types of correspondence. Any written document provides clarity if that is written with conciseness and appropriate formatting as they are crucial for effective this kind of communication. Furthermore, the utilisation of appropriate language and tone, considering the message's intended audience and purpose and proofreading for grammatical and spelling errors before sending.</a:t>
            </a:r>
          </a:p>
          <a:p>
            <a:endParaRPr lang="en-IN" dirty="0"/>
          </a:p>
        </p:txBody>
      </p:sp>
      <p:sp>
        <p:nvSpPr>
          <p:cNvPr id="4" name="Slide Number Placeholder 3"/>
          <p:cNvSpPr>
            <a:spLocks noGrp="1"/>
          </p:cNvSpPr>
          <p:nvPr>
            <p:ph type="sldNum" sz="quarter" idx="5"/>
          </p:nvPr>
        </p:nvSpPr>
        <p:spPr/>
        <p:txBody>
          <a:bodyPr/>
          <a:lstStyle/>
          <a:p>
            <a:fld id="{1A829F7D-5842-49B8-B841-C741210E67A9}" type="slidenum">
              <a:rPr lang="en-IN" smtClean="0"/>
              <a:t>11</a:t>
            </a:fld>
            <a:endParaRPr lang="en-IN"/>
          </a:p>
        </p:txBody>
      </p:sp>
    </p:spTree>
    <p:extLst>
      <p:ext uri="{BB962C8B-B14F-4D97-AF65-F5344CB8AC3E}">
        <p14:creationId xmlns:p14="http://schemas.microsoft.com/office/powerpoint/2010/main" val="33139758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6350" indent="-6350" algn="just">
              <a:lnSpc>
                <a:spcPct val="200000"/>
              </a:lnSpc>
              <a:spcAft>
                <a:spcPts val="25"/>
              </a:spcAft>
            </a:pP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Conflict resolution </a:t>
            </a:r>
            <a:endPar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lnSpc>
                <a:spcPct val="200000"/>
              </a:lnSpc>
              <a:spcAft>
                <a:spcPts val="25"/>
              </a:spcAft>
            </a:pP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Conflicts will inevitably arise in corporate settings and the administration must consider mitigating it for the success of the ventures. When disagreements arise, it's crucial to find a swift and polite solution. Active listening, empathy, and an open mind are necessary for comprehending different points of view. Effective conflict resolution communication includes expressing issues, seeking out common ground, and working towards a settlement that preserves relationships and promotes a positive work environment.</a:t>
            </a:r>
          </a:p>
          <a:p>
            <a:endParaRPr lang="en-IN" dirty="0"/>
          </a:p>
        </p:txBody>
      </p:sp>
      <p:sp>
        <p:nvSpPr>
          <p:cNvPr id="4" name="Slide Number Placeholder 3"/>
          <p:cNvSpPr>
            <a:spLocks noGrp="1"/>
          </p:cNvSpPr>
          <p:nvPr>
            <p:ph type="sldNum" sz="quarter" idx="5"/>
          </p:nvPr>
        </p:nvSpPr>
        <p:spPr/>
        <p:txBody>
          <a:bodyPr/>
          <a:lstStyle/>
          <a:p>
            <a:fld id="{1A829F7D-5842-49B8-B841-C741210E67A9}" type="slidenum">
              <a:rPr lang="en-IN" smtClean="0"/>
              <a:t>12</a:t>
            </a:fld>
            <a:endParaRPr lang="en-IN"/>
          </a:p>
        </p:txBody>
      </p:sp>
    </p:spTree>
    <p:extLst>
      <p:ext uri="{BB962C8B-B14F-4D97-AF65-F5344CB8AC3E}">
        <p14:creationId xmlns:p14="http://schemas.microsoft.com/office/powerpoint/2010/main" val="41575883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6350" indent="-6350" algn="just">
              <a:lnSpc>
                <a:spcPct val="200000"/>
              </a:lnSpc>
              <a:spcAft>
                <a:spcPts val="25"/>
              </a:spcAft>
            </a:pP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Customer service</a:t>
            </a:r>
            <a:endPar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lnSpc>
                <a:spcPct val="200000"/>
              </a:lnSpc>
              <a:spcAft>
                <a:spcPts val="25"/>
              </a:spcAft>
            </a:pP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Customer care communications are meant to provide information, solve issues, and extend assistance. Active listening, empathy, and clear communication are necessary for comprehending the needs of the customer and providing the appropriate solutions. Maintaining a polite and professional demeanour is essential to building and maintaining customer relationships, especially under tough conditions </a:t>
            </a:r>
            <a:r>
              <a:rPr lang="en-US"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t>
            </a:r>
            <a:r>
              <a:rPr lang="en-US"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Iwuozor</a:t>
            </a:r>
            <a:r>
              <a:rPr lang="en-US"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2023)</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t>
            </a:r>
          </a:p>
          <a:p>
            <a:endParaRPr lang="en-IN" dirty="0"/>
          </a:p>
        </p:txBody>
      </p:sp>
      <p:sp>
        <p:nvSpPr>
          <p:cNvPr id="4" name="Slide Number Placeholder 3"/>
          <p:cNvSpPr>
            <a:spLocks noGrp="1"/>
          </p:cNvSpPr>
          <p:nvPr>
            <p:ph type="sldNum" sz="quarter" idx="5"/>
          </p:nvPr>
        </p:nvSpPr>
        <p:spPr/>
        <p:txBody>
          <a:bodyPr/>
          <a:lstStyle/>
          <a:p>
            <a:fld id="{1A829F7D-5842-49B8-B841-C741210E67A9}" type="slidenum">
              <a:rPr lang="en-IN" smtClean="0"/>
              <a:t>13</a:t>
            </a:fld>
            <a:endParaRPr lang="en-IN"/>
          </a:p>
        </p:txBody>
      </p:sp>
    </p:spTree>
    <p:extLst>
      <p:ext uri="{BB962C8B-B14F-4D97-AF65-F5344CB8AC3E}">
        <p14:creationId xmlns:p14="http://schemas.microsoft.com/office/powerpoint/2010/main" val="10204332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6350" marR="1255395" indent="-6350" algn="just">
              <a:lnSpc>
                <a:spcPct val="200000"/>
              </a:lnSpc>
            </a:pPr>
            <a:r>
              <a:rPr lang="en-IN" sz="1800" b="1" kern="100" dirty="0">
                <a:solidFill>
                  <a:srgbClr val="000000"/>
                </a:solidFill>
                <a:effectLst/>
                <a:uFill>
                  <a:solidFill>
                    <a:srgbClr val="000000"/>
                  </a:solidFill>
                </a:uFill>
                <a:latin typeface="Times New Roman" panose="02020603050405020304" pitchFamily="18" charset="0"/>
                <a:cs typeface="Calibri" panose="020F0502020204030204" pitchFamily="34" charset="0"/>
              </a:rPr>
              <a:t>Conclusion </a:t>
            </a:r>
          </a:p>
          <a:p>
            <a:pPr marL="6350" indent="-6350" algn="just">
              <a:lnSpc>
                <a:spcPct val="200000"/>
              </a:lnSpc>
              <a:spcAft>
                <a:spcPts val="25"/>
              </a:spcAft>
            </a:pP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 aforementioned presentation has discussed many cultural difficulties and problems that every multinational company faces when growing its operations abroad. However, communication culture is the primary topic that the presentation has covered in respect of expanding ventures globally. Therefore, it becomes essential to gather additional information in order to learn about foreign culture, traditions, public preferences and their demands. Hence, at first, to fully understand the topic, the presentation has elaborated on a variety of intercultural communication theories or hypotheses. Then, in a worldwide environment, it has emphasised and assessed many international cultures within the firm. The analysis has been done to explore the corporate communication issues in the same context to round out the topic.</a:t>
            </a:r>
          </a:p>
          <a:p>
            <a:endParaRPr lang="en-IN" dirty="0"/>
          </a:p>
        </p:txBody>
      </p:sp>
      <p:sp>
        <p:nvSpPr>
          <p:cNvPr id="4" name="Slide Number Placeholder 3"/>
          <p:cNvSpPr>
            <a:spLocks noGrp="1"/>
          </p:cNvSpPr>
          <p:nvPr>
            <p:ph type="sldNum" sz="quarter" idx="5"/>
          </p:nvPr>
        </p:nvSpPr>
        <p:spPr/>
        <p:txBody>
          <a:bodyPr/>
          <a:lstStyle/>
          <a:p>
            <a:fld id="{1A829F7D-5842-49B8-B841-C741210E67A9}" type="slidenum">
              <a:rPr lang="en-IN" smtClean="0"/>
              <a:t>14</a:t>
            </a:fld>
            <a:endParaRPr lang="en-IN"/>
          </a:p>
        </p:txBody>
      </p:sp>
    </p:spTree>
    <p:extLst>
      <p:ext uri="{BB962C8B-B14F-4D97-AF65-F5344CB8AC3E}">
        <p14:creationId xmlns:p14="http://schemas.microsoft.com/office/powerpoint/2010/main" val="29916208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EE9DA-3AE4-BDD9-3B5F-1C3EFB06BBF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690CBB84-2ED6-0999-385E-5F17815ECE9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17DDA992-BFC8-EBE9-B9BD-08ECD7697954}"/>
              </a:ext>
            </a:extLst>
          </p:cNvPr>
          <p:cNvSpPr>
            <a:spLocks noGrp="1"/>
          </p:cNvSpPr>
          <p:nvPr>
            <p:ph type="dt" sz="half" idx="10"/>
          </p:nvPr>
        </p:nvSpPr>
        <p:spPr/>
        <p:txBody>
          <a:bodyPr/>
          <a:lstStyle/>
          <a:p>
            <a:fld id="{87DA7D91-5705-4E09-93E1-D8243799D42D}" type="datetimeFigureOut">
              <a:rPr lang="en-IN" smtClean="0"/>
              <a:t>26/07/23</a:t>
            </a:fld>
            <a:endParaRPr lang="en-IN"/>
          </a:p>
        </p:txBody>
      </p:sp>
      <p:sp>
        <p:nvSpPr>
          <p:cNvPr id="5" name="Footer Placeholder 4">
            <a:extLst>
              <a:ext uri="{FF2B5EF4-FFF2-40B4-BE49-F238E27FC236}">
                <a16:creationId xmlns:a16="http://schemas.microsoft.com/office/drawing/2014/main" id="{D39706A0-1653-AB62-0A9E-FB57C93D535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37FF4B2-8F2D-737A-5246-B9CC7DEF11BB}"/>
              </a:ext>
            </a:extLst>
          </p:cNvPr>
          <p:cNvSpPr>
            <a:spLocks noGrp="1"/>
          </p:cNvSpPr>
          <p:nvPr>
            <p:ph type="sldNum" sz="quarter" idx="12"/>
          </p:nvPr>
        </p:nvSpPr>
        <p:spPr/>
        <p:txBody>
          <a:bodyPr/>
          <a:lstStyle/>
          <a:p>
            <a:fld id="{82644DA5-E59A-47E4-B04D-C259408AC1D8}" type="slidenum">
              <a:rPr lang="en-IN" smtClean="0"/>
              <a:t>‹#›</a:t>
            </a:fld>
            <a:endParaRPr lang="en-IN"/>
          </a:p>
        </p:txBody>
      </p:sp>
    </p:spTree>
    <p:extLst>
      <p:ext uri="{BB962C8B-B14F-4D97-AF65-F5344CB8AC3E}">
        <p14:creationId xmlns:p14="http://schemas.microsoft.com/office/powerpoint/2010/main" val="13905475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7CEE5-F652-8B38-7450-74A3C3EEBFC3}"/>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4EEB4806-5354-4E48-6ED8-9B0972D592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73A48A0-40CD-9A02-A39F-553526C7B8EE}"/>
              </a:ext>
            </a:extLst>
          </p:cNvPr>
          <p:cNvSpPr>
            <a:spLocks noGrp="1"/>
          </p:cNvSpPr>
          <p:nvPr>
            <p:ph type="dt" sz="half" idx="10"/>
          </p:nvPr>
        </p:nvSpPr>
        <p:spPr/>
        <p:txBody>
          <a:bodyPr/>
          <a:lstStyle/>
          <a:p>
            <a:fld id="{87DA7D91-5705-4E09-93E1-D8243799D42D}" type="datetimeFigureOut">
              <a:rPr lang="en-IN" smtClean="0"/>
              <a:t>26/07/23</a:t>
            </a:fld>
            <a:endParaRPr lang="en-IN"/>
          </a:p>
        </p:txBody>
      </p:sp>
      <p:sp>
        <p:nvSpPr>
          <p:cNvPr id="5" name="Footer Placeholder 4">
            <a:extLst>
              <a:ext uri="{FF2B5EF4-FFF2-40B4-BE49-F238E27FC236}">
                <a16:creationId xmlns:a16="http://schemas.microsoft.com/office/drawing/2014/main" id="{7E3E6DF7-C941-2967-84A4-1DFFFCBCAA1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377374F-BB66-ED63-3736-621D0CB87E15}"/>
              </a:ext>
            </a:extLst>
          </p:cNvPr>
          <p:cNvSpPr>
            <a:spLocks noGrp="1"/>
          </p:cNvSpPr>
          <p:nvPr>
            <p:ph type="sldNum" sz="quarter" idx="12"/>
          </p:nvPr>
        </p:nvSpPr>
        <p:spPr/>
        <p:txBody>
          <a:bodyPr/>
          <a:lstStyle/>
          <a:p>
            <a:fld id="{82644DA5-E59A-47E4-B04D-C259408AC1D8}" type="slidenum">
              <a:rPr lang="en-IN" smtClean="0"/>
              <a:t>‹#›</a:t>
            </a:fld>
            <a:endParaRPr lang="en-IN"/>
          </a:p>
        </p:txBody>
      </p:sp>
    </p:spTree>
    <p:extLst>
      <p:ext uri="{BB962C8B-B14F-4D97-AF65-F5344CB8AC3E}">
        <p14:creationId xmlns:p14="http://schemas.microsoft.com/office/powerpoint/2010/main" val="3666239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F3F41-E268-62CA-E153-C2FA788E4F2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F5E3C3C6-EAFC-DFDF-7793-DE1042ADCE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60A547-1EB5-F256-14D6-75EC73946112}"/>
              </a:ext>
            </a:extLst>
          </p:cNvPr>
          <p:cNvSpPr>
            <a:spLocks noGrp="1"/>
          </p:cNvSpPr>
          <p:nvPr>
            <p:ph type="dt" sz="half" idx="10"/>
          </p:nvPr>
        </p:nvSpPr>
        <p:spPr/>
        <p:txBody>
          <a:bodyPr/>
          <a:lstStyle/>
          <a:p>
            <a:fld id="{87DA7D91-5705-4E09-93E1-D8243799D42D}" type="datetimeFigureOut">
              <a:rPr lang="en-IN" smtClean="0"/>
              <a:t>26/07/23</a:t>
            </a:fld>
            <a:endParaRPr lang="en-IN"/>
          </a:p>
        </p:txBody>
      </p:sp>
      <p:sp>
        <p:nvSpPr>
          <p:cNvPr id="5" name="Footer Placeholder 4">
            <a:extLst>
              <a:ext uri="{FF2B5EF4-FFF2-40B4-BE49-F238E27FC236}">
                <a16:creationId xmlns:a16="http://schemas.microsoft.com/office/drawing/2014/main" id="{B6FDD0CF-977D-B519-96CB-FCEB660686A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9FC93CB-913F-EFFC-8D31-61085DD17ABB}"/>
              </a:ext>
            </a:extLst>
          </p:cNvPr>
          <p:cNvSpPr>
            <a:spLocks noGrp="1"/>
          </p:cNvSpPr>
          <p:nvPr>
            <p:ph type="sldNum" sz="quarter" idx="12"/>
          </p:nvPr>
        </p:nvSpPr>
        <p:spPr/>
        <p:txBody>
          <a:bodyPr/>
          <a:lstStyle/>
          <a:p>
            <a:fld id="{82644DA5-E59A-47E4-B04D-C259408AC1D8}" type="slidenum">
              <a:rPr lang="en-IN" smtClean="0"/>
              <a:t>‹#›</a:t>
            </a:fld>
            <a:endParaRPr lang="en-IN"/>
          </a:p>
        </p:txBody>
      </p:sp>
    </p:spTree>
    <p:extLst>
      <p:ext uri="{BB962C8B-B14F-4D97-AF65-F5344CB8AC3E}">
        <p14:creationId xmlns:p14="http://schemas.microsoft.com/office/powerpoint/2010/main" val="5525184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75178-419C-5CA8-14B1-DC31A5A14CD6}"/>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F0A058A-975E-C699-D51B-B3C6371BF0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70FBE20A-7568-F7F6-E991-21342FC6410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C0BE1D35-8D79-1FA0-BC2D-E3EA36066AE8}"/>
              </a:ext>
            </a:extLst>
          </p:cNvPr>
          <p:cNvSpPr>
            <a:spLocks noGrp="1"/>
          </p:cNvSpPr>
          <p:nvPr>
            <p:ph type="dt" sz="half" idx="10"/>
          </p:nvPr>
        </p:nvSpPr>
        <p:spPr/>
        <p:txBody>
          <a:bodyPr/>
          <a:lstStyle/>
          <a:p>
            <a:fld id="{87DA7D91-5705-4E09-93E1-D8243799D42D}" type="datetimeFigureOut">
              <a:rPr lang="en-IN" smtClean="0"/>
              <a:t>26/07/23</a:t>
            </a:fld>
            <a:endParaRPr lang="en-IN"/>
          </a:p>
        </p:txBody>
      </p:sp>
      <p:sp>
        <p:nvSpPr>
          <p:cNvPr id="6" name="Footer Placeholder 5">
            <a:extLst>
              <a:ext uri="{FF2B5EF4-FFF2-40B4-BE49-F238E27FC236}">
                <a16:creationId xmlns:a16="http://schemas.microsoft.com/office/drawing/2014/main" id="{089C68C6-4CA8-5BAC-F99A-E63B852004F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DD56000-3680-A62F-6914-6B70DC6E671B}"/>
              </a:ext>
            </a:extLst>
          </p:cNvPr>
          <p:cNvSpPr>
            <a:spLocks noGrp="1"/>
          </p:cNvSpPr>
          <p:nvPr>
            <p:ph type="sldNum" sz="quarter" idx="12"/>
          </p:nvPr>
        </p:nvSpPr>
        <p:spPr/>
        <p:txBody>
          <a:bodyPr/>
          <a:lstStyle/>
          <a:p>
            <a:fld id="{82644DA5-E59A-47E4-B04D-C259408AC1D8}" type="slidenum">
              <a:rPr lang="en-IN" smtClean="0"/>
              <a:t>‹#›</a:t>
            </a:fld>
            <a:endParaRPr lang="en-IN"/>
          </a:p>
        </p:txBody>
      </p:sp>
    </p:spTree>
    <p:extLst>
      <p:ext uri="{BB962C8B-B14F-4D97-AF65-F5344CB8AC3E}">
        <p14:creationId xmlns:p14="http://schemas.microsoft.com/office/powerpoint/2010/main" val="9486056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8646B-72E2-B94B-9410-90755CE70BB4}"/>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CD56981-1A97-AFE1-84D1-63E0A593BB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0EB1BBA-692F-8FF8-C3A6-E487BB2A8B4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23327139-159B-121D-B9D5-92EB5B88513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51358AE-720D-91AD-75F3-F7246959F65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C6747CB0-4F23-98FE-86DC-37F7CAB197B3}"/>
              </a:ext>
            </a:extLst>
          </p:cNvPr>
          <p:cNvSpPr>
            <a:spLocks noGrp="1"/>
          </p:cNvSpPr>
          <p:nvPr>
            <p:ph type="dt" sz="half" idx="10"/>
          </p:nvPr>
        </p:nvSpPr>
        <p:spPr/>
        <p:txBody>
          <a:bodyPr/>
          <a:lstStyle/>
          <a:p>
            <a:fld id="{87DA7D91-5705-4E09-93E1-D8243799D42D}" type="datetimeFigureOut">
              <a:rPr lang="en-IN" smtClean="0"/>
              <a:t>26/07/23</a:t>
            </a:fld>
            <a:endParaRPr lang="en-IN"/>
          </a:p>
        </p:txBody>
      </p:sp>
      <p:sp>
        <p:nvSpPr>
          <p:cNvPr id="8" name="Footer Placeholder 7">
            <a:extLst>
              <a:ext uri="{FF2B5EF4-FFF2-40B4-BE49-F238E27FC236}">
                <a16:creationId xmlns:a16="http://schemas.microsoft.com/office/drawing/2014/main" id="{D1F04808-F1C1-1D94-75F8-6173192C7273}"/>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A8ABD91F-D49C-78FA-7FCD-4E6FCABD0E13}"/>
              </a:ext>
            </a:extLst>
          </p:cNvPr>
          <p:cNvSpPr>
            <a:spLocks noGrp="1"/>
          </p:cNvSpPr>
          <p:nvPr>
            <p:ph type="sldNum" sz="quarter" idx="12"/>
          </p:nvPr>
        </p:nvSpPr>
        <p:spPr/>
        <p:txBody>
          <a:bodyPr/>
          <a:lstStyle/>
          <a:p>
            <a:fld id="{82644DA5-E59A-47E4-B04D-C259408AC1D8}" type="slidenum">
              <a:rPr lang="en-IN" smtClean="0"/>
              <a:t>‹#›</a:t>
            </a:fld>
            <a:endParaRPr lang="en-IN"/>
          </a:p>
        </p:txBody>
      </p:sp>
    </p:spTree>
    <p:extLst>
      <p:ext uri="{BB962C8B-B14F-4D97-AF65-F5344CB8AC3E}">
        <p14:creationId xmlns:p14="http://schemas.microsoft.com/office/powerpoint/2010/main" val="2957482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E9286-1508-4907-93C9-A1CBA408D0F1}"/>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EAAA2B13-7FF6-1960-D1CE-25FEB1D867A6}"/>
              </a:ext>
            </a:extLst>
          </p:cNvPr>
          <p:cNvSpPr>
            <a:spLocks noGrp="1"/>
          </p:cNvSpPr>
          <p:nvPr>
            <p:ph type="dt" sz="half" idx="10"/>
          </p:nvPr>
        </p:nvSpPr>
        <p:spPr/>
        <p:txBody>
          <a:bodyPr/>
          <a:lstStyle/>
          <a:p>
            <a:fld id="{87DA7D91-5705-4E09-93E1-D8243799D42D}" type="datetimeFigureOut">
              <a:rPr lang="en-IN" smtClean="0"/>
              <a:t>26/07/23</a:t>
            </a:fld>
            <a:endParaRPr lang="en-IN"/>
          </a:p>
        </p:txBody>
      </p:sp>
      <p:sp>
        <p:nvSpPr>
          <p:cNvPr id="4" name="Footer Placeholder 3">
            <a:extLst>
              <a:ext uri="{FF2B5EF4-FFF2-40B4-BE49-F238E27FC236}">
                <a16:creationId xmlns:a16="http://schemas.microsoft.com/office/drawing/2014/main" id="{62C17EE7-46AF-5B9F-C0EF-F8E0E8DBC46F}"/>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D2A1AB8E-7FEA-58A5-0DAA-306F77BD0765}"/>
              </a:ext>
            </a:extLst>
          </p:cNvPr>
          <p:cNvSpPr>
            <a:spLocks noGrp="1"/>
          </p:cNvSpPr>
          <p:nvPr>
            <p:ph type="sldNum" sz="quarter" idx="12"/>
          </p:nvPr>
        </p:nvSpPr>
        <p:spPr/>
        <p:txBody>
          <a:bodyPr/>
          <a:lstStyle/>
          <a:p>
            <a:fld id="{82644DA5-E59A-47E4-B04D-C259408AC1D8}" type="slidenum">
              <a:rPr lang="en-IN" smtClean="0"/>
              <a:t>‹#›</a:t>
            </a:fld>
            <a:endParaRPr lang="en-IN"/>
          </a:p>
        </p:txBody>
      </p:sp>
    </p:spTree>
    <p:extLst>
      <p:ext uri="{BB962C8B-B14F-4D97-AF65-F5344CB8AC3E}">
        <p14:creationId xmlns:p14="http://schemas.microsoft.com/office/powerpoint/2010/main" val="518574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0ACBE1-EF7E-D054-4FD1-40B299A79F62}"/>
              </a:ext>
            </a:extLst>
          </p:cNvPr>
          <p:cNvSpPr>
            <a:spLocks noGrp="1"/>
          </p:cNvSpPr>
          <p:nvPr>
            <p:ph type="dt" sz="half" idx="10"/>
          </p:nvPr>
        </p:nvSpPr>
        <p:spPr/>
        <p:txBody>
          <a:bodyPr/>
          <a:lstStyle/>
          <a:p>
            <a:fld id="{87DA7D91-5705-4E09-93E1-D8243799D42D}" type="datetimeFigureOut">
              <a:rPr lang="en-IN" smtClean="0"/>
              <a:t>26/07/23</a:t>
            </a:fld>
            <a:endParaRPr lang="en-IN"/>
          </a:p>
        </p:txBody>
      </p:sp>
      <p:sp>
        <p:nvSpPr>
          <p:cNvPr id="3" name="Footer Placeholder 2">
            <a:extLst>
              <a:ext uri="{FF2B5EF4-FFF2-40B4-BE49-F238E27FC236}">
                <a16:creationId xmlns:a16="http://schemas.microsoft.com/office/drawing/2014/main" id="{4CCBB295-CE36-43AB-D41C-811A7BEFE849}"/>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AC81E41B-56DF-4A66-F699-776F3D2DEAB1}"/>
              </a:ext>
            </a:extLst>
          </p:cNvPr>
          <p:cNvSpPr>
            <a:spLocks noGrp="1"/>
          </p:cNvSpPr>
          <p:nvPr>
            <p:ph type="sldNum" sz="quarter" idx="12"/>
          </p:nvPr>
        </p:nvSpPr>
        <p:spPr/>
        <p:txBody>
          <a:bodyPr/>
          <a:lstStyle/>
          <a:p>
            <a:fld id="{82644DA5-E59A-47E4-B04D-C259408AC1D8}" type="slidenum">
              <a:rPr lang="en-IN" smtClean="0"/>
              <a:t>‹#›</a:t>
            </a:fld>
            <a:endParaRPr lang="en-IN"/>
          </a:p>
        </p:txBody>
      </p:sp>
    </p:spTree>
    <p:extLst>
      <p:ext uri="{BB962C8B-B14F-4D97-AF65-F5344CB8AC3E}">
        <p14:creationId xmlns:p14="http://schemas.microsoft.com/office/powerpoint/2010/main" val="9359330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151F8-63B8-4B49-FABB-E079B213D9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69351E5A-5D0E-BE5B-A645-35269FE5D5E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0CA4CFE4-8B54-CCCB-0FA3-5D0AC7C7D7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0E0D5B-FCE0-6013-DDA3-174F22B6C302}"/>
              </a:ext>
            </a:extLst>
          </p:cNvPr>
          <p:cNvSpPr>
            <a:spLocks noGrp="1"/>
          </p:cNvSpPr>
          <p:nvPr>
            <p:ph type="dt" sz="half" idx="10"/>
          </p:nvPr>
        </p:nvSpPr>
        <p:spPr/>
        <p:txBody>
          <a:bodyPr/>
          <a:lstStyle/>
          <a:p>
            <a:fld id="{87DA7D91-5705-4E09-93E1-D8243799D42D}" type="datetimeFigureOut">
              <a:rPr lang="en-IN" smtClean="0"/>
              <a:t>26/07/23</a:t>
            </a:fld>
            <a:endParaRPr lang="en-IN"/>
          </a:p>
        </p:txBody>
      </p:sp>
      <p:sp>
        <p:nvSpPr>
          <p:cNvPr id="6" name="Footer Placeholder 5">
            <a:extLst>
              <a:ext uri="{FF2B5EF4-FFF2-40B4-BE49-F238E27FC236}">
                <a16:creationId xmlns:a16="http://schemas.microsoft.com/office/drawing/2014/main" id="{F6D626CA-939E-96D6-B60B-CC10C3C6EE8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AC6F409-F92D-D85F-6FAF-1FF3586EEBDB}"/>
              </a:ext>
            </a:extLst>
          </p:cNvPr>
          <p:cNvSpPr>
            <a:spLocks noGrp="1"/>
          </p:cNvSpPr>
          <p:nvPr>
            <p:ph type="sldNum" sz="quarter" idx="12"/>
          </p:nvPr>
        </p:nvSpPr>
        <p:spPr/>
        <p:txBody>
          <a:bodyPr/>
          <a:lstStyle/>
          <a:p>
            <a:fld id="{82644DA5-E59A-47E4-B04D-C259408AC1D8}" type="slidenum">
              <a:rPr lang="en-IN" smtClean="0"/>
              <a:t>‹#›</a:t>
            </a:fld>
            <a:endParaRPr lang="en-IN"/>
          </a:p>
        </p:txBody>
      </p:sp>
    </p:spTree>
    <p:extLst>
      <p:ext uri="{BB962C8B-B14F-4D97-AF65-F5344CB8AC3E}">
        <p14:creationId xmlns:p14="http://schemas.microsoft.com/office/powerpoint/2010/main" val="30388864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E95C8-0B29-9894-2B89-71C923DC9E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69744578-9959-C588-4089-A39BAF240F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A9A4315A-5650-C86F-ADE1-33E8E1778B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CECD2B-B07D-510C-A8D2-8F05CD4E7AA8}"/>
              </a:ext>
            </a:extLst>
          </p:cNvPr>
          <p:cNvSpPr>
            <a:spLocks noGrp="1"/>
          </p:cNvSpPr>
          <p:nvPr>
            <p:ph type="dt" sz="half" idx="10"/>
          </p:nvPr>
        </p:nvSpPr>
        <p:spPr/>
        <p:txBody>
          <a:bodyPr/>
          <a:lstStyle/>
          <a:p>
            <a:fld id="{87DA7D91-5705-4E09-93E1-D8243799D42D}" type="datetimeFigureOut">
              <a:rPr lang="en-IN" smtClean="0"/>
              <a:t>26/07/23</a:t>
            </a:fld>
            <a:endParaRPr lang="en-IN"/>
          </a:p>
        </p:txBody>
      </p:sp>
      <p:sp>
        <p:nvSpPr>
          <p:cNvPr id="6" name="Footer Placeholder 5">
            <a:extLst>
              <a:ext uri="{FF2B5EF4-FFF2-40B4-BE49-F238E27FC236}">
                <a16:creationId xmlns:a16="http://schemas.microsoft.com/office/drawing/2014/main" id="{D0627A41-BB03-EAEB-349C-EE957DCA88D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56BE914-78E8-CEB6-B8A2-732BA99166E6}"/>
              </a:ext>
            </a:extLst>
          </p:cNvPr>
          <p:cNvSpPr>
            <a:spLocks noGrp="1"/>
          </p:cNvSpPr>
          <p:nvPr>
            <p:ph type="sldNum" sz="quarter" idx="12"/>
          </p:nvPr>
        </p:nvSpPr>
        <p:spPr/>
        <p:txBody>
          <a:bodyPr/>
          <a:lstStyle/>
          <a:p>
            <a:fld id="{82644DA5-E59A-47E4-B04D-C259408AC1D8}" type="slidenum">
              <a:rPr lang="en-IN" smtClean="0"/>
              <a:t>‹#›</a:t>
            </a:fld>
            <a:endParaRPr lang="en-IN"/>
          </a:p>
        </p:txBody>
      </p:sp>
    </p:spTree>
    <p:extLst>
      <p:ext uri="{BB962C8B-B14F-4D97-AF65-F5344CB8AC3E}">
        <p14:creationId xmlns:p14="http://schemas.microsoft.com/office/powerpoint/2010/main" val="3010537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C085D-261E-FB17-6578-CE5376C0032B}"/>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8E4DDD3C-A783-40E0-5F7D-7366B6DF7E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E383617-CFE3-620C-2A26-4F3E7C076262}"/>
              </a:ext>
            </a:extLst>
          </p:cNvPr>
          <p:cNvSpPr>
            <a:spLocks noGrp="1"/>
          </p:cNvSpPr>
          <p:nvPr>
            <p:ph type="dt" sz="half" idx="10"/>
          </p:nvPr>
        </p:nvSpPr>
        <p:spPr/>
        <p:txBody>
          <a:bodyPr/>
          <a:lstStyle/>
          <a:p>
            <a:fld id="{87DA7D91-5705-4E09-93E1-D8243799D42D}" type="datetimeFigureOut">
              <a:rPr lang="en-IN" smtClean="0"/>
              <a:t>26/07/23</a:t>
            </a:fld>
            <a:endParaRPr lang="en-IN"/>
          </a:p>
        </p:txBody>
      </p:sp>
      <p:sp>
        <p:nvSpPr>
          <p:cNvPr id="5" name="Footer Placeholder 4">
            <a:extLst>
              <a:ext uri="{FF2B5EF4-FFF2-40B4-BE49-F238E27FC236}">
                <a16:creationId xmlns:a16="http://schemas.microsoft.com/office/drawing/2014/main" id="{0818D5F5-4E27-4B00-4097-281557110E4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D6C10B3-A0C4-FE02-4EA8-50435F173F6B}"/>
              </a:ext>
            </a:extLst>
          </p:cNvPr>
          <p:cNvSpPr>
            <a:spLocks noGrp="1"/>
          </p:cNvSpPr>
          <p:nvPr>
            <p:ph type="sldNum" sz="quarter" idx="12"/>
          </p:nvPr>
        </p:nvSpPr>
        <p:spPr/>
        <p:txBody>
          <a:bodyPr/>
          <a:lstStyle/>
          <a:p>
            <a:fld id="{82644DA5-E59A-47E4-B04D-C259408AC1D8}" type="slidenum">
              <a:rPr lang="en-IN" smtClean="0"/>
              <a:t>‹#›</a:t>
            </a:fld>
            <a:endParaRPr lang="en-IN"/>
          </a:p>
        </p:txBody>
      </p:sp>
    </p:spTree>
    <p:extLst>
      <p:ext uri="{BB962C8B-B14F-4D97-AF65-F5344CB8AC3E}">
        <p14:creationId xmlns:p14="http://schemas.microsoft.com/office/powerpoint/2010/main" val="27645277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495D13-5AD0-19CD-0773-4252AB73498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0E41DF3A-A146-ADD7-F80B-FFFD7F086D6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8D10299-EC86-1D3F-BD19-15E70EE7050F}"/>
              </a:ext>
            </a:extLst>
          </p:cNvPr>
          <p:cNvSpPr>
            <a:spLocks noGrp="1"/>
          </p:cNvSpPr>
          <p:nvPr>
            <p:ph type="dt" sz="half" idx="10"/>
          </p:nvPr>
        </p:nvSpPr>
        <p:spPr/>
        <p:txBody>
          <a:bodyPr/>
          <a:lstStyle/>
          <a:p>
            <a:fld id="{87DA7D91-5705-4E09-93E1-D8243799D42D}" type="datetimeFigureOut">
              <a:rPr lang="en-IN" smtClean="0"/>
              <a:t>26/07/23</a:t>
            </a:fld>
            <a:endParaRPr lang="en-IN"/>
          </a:p>
        </p:txBody>
      </p:sp>
      <p:sp>
        <p:nvSpPr>
          <p:cNvPr id="5" name="Footer Placeholder 4">
            <a:extLst>
              <a:ext uri="{FF2B5EF4-FFF2-40B4-BE49-F238E27FC236}">
                <a16:creationId xmlns:a16="http://schemas.microsoft.com/office/drawing/2014/main" id="{A6734885-545B-F425-FA55-CCB798850BF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16C6574-9160-38E7-E747-0B3F5F7C7178}"/>
              </a:ext>
            </a:extLst>
          </p:cNvPr>
          <p:cNvSpPr>
            <a:spLocks noGrp="1"/>
          </p:cNvSpPr>
          <p:nvPr>
            <p:ph type="sldNum" sz="quarter" idx="12"/>
          </p:nvPr>
        </p:nvSpPr>
        <p:spPr/>
        <p:txBody>
          <a:bodyPr/>
          <a:lstStyle/>
          <a:p>
            <a:fld id="{82644DA5-E59A-47E4-B04D-C259408AC1D8}" type="slidenum">
              <a:rPr lang="en-IN" smtClean="0"/>
              <a:t>‹#›</a:t>
            </a:fld>
            <a:endParaRPr lang="en-IN"/>
          </a:p>
        </p:txBody>
      </p:sp>
    </p:spTree>
    <p:extLst>
      <p:ext uri="{BB962C8B-B14F-4D97-AF65-F5344CB8AC3E}">
        <p14:creationId xmlns:p14="http://schemas.microsoft.com/office/powerpoint/2010/main" val="42876833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8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02C870-42C1-9D39-AE0F-48B664A725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14FED219-8EBD-AE79-3AA9-CEE7086DC15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6503634-276F-9569-33B4-B48E7E3454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DA7D91-5705-4E09-93E1-D8243799D42D}" type="datetimeFigureOut">
              <a:rPr lang="en-IN" smtClean="0"/>
              <a:t>26/07/23</a:t>
            </a:fld>
            <a:endParaRPr lang="en-IN"/>
          </a:p>
        </p:txBody>
      </p:sp>
      <p:sp>
        <p:nvSpPr>
          <p:cNvPr id="5" name="Footer Placeholder 4">
            <a:extLst>
              <a:ext uri="{FF2B5EF4-FFF2-40B4-BE49-F238E27FC236}">
                <a16:creationId xmlns:a16="http://schemas.microsoft.com/office/drawing/2014/main" id="{B7AC26C5-4D86-6690-7102-087EA2B21E8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EC47C8A9-4DFA-ABF2-8666-36AB6277BB3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644DA5-E59A-47E4-B04D-C259408AC1D8}" type="slidenum">
              <a:rPr lang="en-IN" smtClean="0"/>
              <a:t>‹#›</a:t>
            </a:fld>
            <a:endParaRPr lang="en-IN"/>
          </a:p>
        </p:txBody>
      </p:sp>
    </p:spTree>
    <p:extLst>
      <p:ext uri="{BB962C8B-B14F-4D97-AF65-F5344CB8AC3E}">
        <p14:creationId xmlns:p14="http://schemas.microsoft.com/office/powerpoint/2010/main" val="6190097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000"/>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B105828-3DF2-ED70-40DB-3BE8A681194A}"/>
              </a:ext>
            </a:extLst>
          </p:cNvPr>
          <p:cNvSpPr txBox="1"/>
          <p:nvPr/>
        </p:nvSpPr>
        <p:spPr>
          <a:xfrm>
            <a:off x="2371725" y="2114550"/>
            <a:ext cx="7305675" cy="1815882"/>
          </a:xfrm>
          <a:prstGeom prst="rect">
            <a:avLst/>
          </a:prstGeom>
          <a:noFill/>
        </p:spPr>
        <p:txBody>
          <a:bodyPr wrap="square" rtlCol="0">
            <a:spAutoFit/>
          </a:bodyPr>
          <a:lstStyle/>
          <a:p>
            <a:pPr marL="6350" indent="-6350" algn="ctr">
              <a:spcAft>
                <a:spcPts val="25"/>
              </a:spcAft>
            </a:pPr>
            <a:r>
              <a:rPr lang="en-GB" sz="2800" b="1" dirty="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Calibri" panose="020F0502020204030204" pitchFamily="34" charset="0"/>
              </a:rPr>
              <a:t>LCBB6001</a:t>
            </a:r>
            <a:endParaRPr lang="en-IN" sz="2800" dirty="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ctr">
              <a:spcAft>
                <a:spcPts val="25"/>
              </a:spcAft>
            </a:pPr>
            <a:r>
              <a:rPr lang="en-GB" sz="2800" b="1" dirty="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Calibri" panose="020F0502020204030204" pitchFamily="34" charset="0"/>
              </a:rPr>
              <a:t>International Business Communications</a:t>
            </a:r>
            <a:endParaRPr lang="en-IN" sz="2800" dirty="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ctr">
              <a:spcAft>
                <a:spcPts val="25"/>
              </a:spcAft>
            </a:pPr>
            <a:r>
              <a:rPr lang="en-GB" sz="2800" b="1" dirty="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Calibri" panose="020F0502020204030204" pitchFamily="34" charset="0"/>
              </a:rPr>
              <a:t>Practical: Individual Presentation</a:t>
            </a:r>
            <a:endParaRPr lang="en-IN" sz="2800" dirty="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Calibri" panose="020F0502020204030204" pitchFamily="34" charset="0"/>
            </a:endParaRPr>
          </a:p>
          <a:p>
            <a:endParaRPr lang="en-IN" sz="2800" dirty="0">
              <a:effectLst>
                <a:outerShdw blurRad="38100" dist="38100" dir="2700000" algn="tl">
                  <a:srgbClr val="000000">
                    <a:alpha val="43137"/>
                  </a:srgbClr>
                </a:outerShdw>
              </a:effectLst>
            </a:endParaRPr>
          </a:p>
        </p:txBody>
      </p:sp>
      <p:sp>
        <p:nvSpPr>
          <p:cNvPr id="5" name="TextBox 4">
            <a:extLst>
              <a:ext uri="{FF2B5EF4-FFF2-40B4-BE49-F238E27FC236}">
                <a16:creationId xmlns:a16="http://schemas.microsoft.com/office/drawing/2014/main" id="{01994E2C-DC7A-4437-3E36-ED234573FEA7}"/>
              </a:ext>
            </a:extLst>
          </p:cNvPr>
          <p:cNvSpPr txBox="1"/>
          <p:nvPr/>
        </p:nvSpPr>
        <p:spPr>
          <a:xfrm>
            <a:off x="3657600" y="4371975"/>
            <a:ext cx="4619625" cy="1815882"/>
          </a:xfrm>
          <a:prstGeom prst="rect">
            <a:avLst/>
          </a:prstGeom>
          <a:noFill/>
        </p:spPr>
        <p:txBody>
          <a:bodyPr wrap="square" rtlCol="0">
            <a:spAutoFit/>
          </a:bodyPr>
          <a:lstStyle/>
          <a:p>
            <a:pPr marL="6350" indent="-6350" algn="ctr">
              <a:spcAft>
                <a:spcPts val="25"/>
              </a:spcAft>
            </a:pPr>
            <a:r>
              <a:rPr lang="en-GB" sz="2800" b="1" dirty="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Calibri" panose="020F0502020204030204" pitchFamily="34" charset="0"/>
              </a:rPr>
              <a:t>Student </a:t>
            </a:r>
            <a:r>
              <a:rPr lang="en-GB" sz="2800" b="1" dirty="0" err="1">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Calibri" panose="020F0502020204030204" pitchFamily="34" charset="0"/>
              </a:rPr>
              <a:t>Name:Alexandra</a:t>
            </a:r>
            <a:r>
              <a:rPr lang="en-GB" sz="2800" b="1" dirty="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Calibri" panose="020F0502020204030204" pitchFamily="34" charset="0"/>
              </a:rPr>
              <a:t> Alina </a:t>
            </a:r>
            <a:r>
              <a:rPr lang="en-GB" sz="2800" b="1" dirty="0" err="1">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Calibri" panose="020F0502020204030204" pitchFamily="34" charset="0"/>
              </a:rPr>
              <a:t>Tinca</a:t>
            </a:r>
            <a:endParaRPr lang="en-IN" sz="2800" dirty="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ctr">
              <a:spcAft>
                <a:spcPts val="25"/>
              </a:spcAft>
            </a:pPr>
            <a:r>
              <a:rPr lang="en-GB" sz="2800" b="1" dirty="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Calibri" panose="020F0502020204030204" pitchFamily="34" charset="0"/>
              </a:rPr>
              <a:t>Student ID:2028610</a:t>
            </a:r>
            <a:endParaRPr lang="en-IN" sz="2800" dirty="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Calibri" panose="020F0502020204030204" pitchFamily="34" charset="0"/>
            </a:endParaRPr>
          </a:p>
          <a:p>
            <a:endParaRPr lang="en-IN" sz="28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52087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9B7611A-9A27-A4F2-8EC5-A7AEE19A2D01}"/>
              </a:ext>
            </a:extLst>
          </p:cNvPr>
          <p:cNvSpPr txBox="1"/>
          <p:nvPr/>
        </p:nvSpPr>
        <p:spPr>
          <a:xfrm>
            <a:off x="285750" y="323850"/>
            <a:ext cx="6105525"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Table of Content </a:t>
            </a:r>
            <a:endParaRPr lang="en-IN" sz="2800"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76B8CA1A-2E0E-EA0F-0B29-93914732F409}"/>
              </a:ext>
            </a:extLst>
          </p:cNvPr>
          <p:cNvSpPr txBox="1"/>
          <p:nvPr/>
        </p:nvSpPr>
        <p:spPr>
          <a:xfrm>
            <a:off x="409574" y="1733550"/>
            <a:ext cx="11320309" cy="2806987"/>
          </a:xfrm>
          <a:prstGeom prst="rect">
            <a:avLst/>
          </a:prstGeom>
          <a:noFill/>
        </p:spPr>
        <p:txBody>
          <a:bodyPr wrap="square" rtlCol="0">
            <a:spAutoFit/>
          </a:bodyPr>
          <a:lstStyle/>
          <a:p>
            <a:pPr algn="just">
              <a:lnSpc>
                <a:spcPct val="150000"/>
              </a:lnSpc>
            </a:pPr>
            <a:r>
              <a:rPr lang="en-US" sz="2000" b="1" dirty="0">
                <a:latin typeface="Times New Roman" panose="02020603050405020304" pitchFamily="18" charset="0"/>
                <a:cs typeface="Times New Roman" panose="02020603050405020304" pitchFamily="18" charset="0"/>
              </a:rPr>
              <a:t>Introduction …………………………………………………………………………………………………..3</a:t>
            </a:r>
          </a:p>
          <a:p>
            <a:pPr algn="just">
              <a:lnSpc>
                <a:spcPct val="150000"/>
              </a:lnSpc>
            </a:pPr>
            <a:r>
              <a:rPr lang="en-IN" sz="2000" b="1" kern="100" dirty="0">
                <a:solidFill>
                  <a:srgbClr val="000000"/>
                </a:solidFill>
                <a:effectLst/>
                <a:uFill>
                  <a:solidFill>
                    <a:srgbClr val="000000"/>
                  </a:solidFill>
                </a:uFill>
                <a:latin typeface="Times New Roman" panose="02020603050405020304" pitchFamily="18" charset="0"/>
                <a:cs typeface="Times New Roman" panose="02020603050405020304" pitchFamily="18" charset="0"/>
              </a:rPr>
              <a:t>Critical evaluation of intercultural communication theories ……………………………………………4-6</a:t>
            </a:r>
          </a:p>
          <a:p>
            <a:pPr algn="just">
              <a:lnSpc>
                <a:spcPct val="150000"/>
              </a:lnSpc>
            </a:pPr>
            <a:r>
              <a:rPr lang="en-IN" sz="2000" b="1" kern="100" dirty="0">
                <a:solidFill>
                  <a:srgbClr val="000000"/>
                </a:solidFill>
                <a:effectLst/>
                <a:uFill>
                  <a:solidFill>
                    <a:srgbClr val="000000"/>
                  </a:solidFill>
                </a:uFill>
                <a:latin typeface="Times New Roman" panose="02020603050405020304" pitchFamily="18" charset="0"/>
                <a:cs typeface="Times New Roman" panose="02020603050405020304" pitchFamily="18" charset="0"/>
              </a:rPr>
              <a:t>Evaluation and interpretation of the diverse international cultures within the business……………...7-9</a:t>
            </a:r>
          </a:p>
          <a:p>
            <a:pPr algn="just">
              <a:lnSpc>
                <a:spcPct val="150000"/>
              </a:lnSpc>
            </a:pPr>
            <a:r>
              <a:rPr lang="en-IN" sz="2000" b="1" kern="100" dirty="0">
                <a:solidFill>
                  <a:srgbClr val="000000"/>
                </a:solidFill>
                <a:effectLst/>
                <a:uFill>
                  <a:solidFill>
                    <a:srgbClr val="000000"/>
                  </a:solidFill>
                </a:uFill>
                <a:latin typeface="Times New Roman" panose="02020603050405020304" pitchFamily="18" charset="0"/>
                <a:cs typeface="Times New Roman" panose="02020603050405020304" pitchFamily="18" charset="0"/>
              </a:rPr>
              <a:t>Analysis on business communication situations ……………………………………………………….10-13</a:t>
            </a:r>
          </a:p>
          <a:p>
            <a:pPr algn="just">
              <a:lnSpc>
                <a:spcPct val="150000"/>
              </a:lnSpc>
            </a:pPr>
            <a:r>
              <a:rPr lang="en-IN" sz="2000" b="1" kern="100" dirty="0">
                <a:solidFill>
                  <a:srgbClr val="000000"/>
                </a:solidFill>
                <a:effectLst/>
                <a:uFill>
                  <a:solidFill>
                    <a:srgbClr val="000000"/>
                  </a:solidFill>
                </a:uFill>
                <a:latin typeface="Times New Roman" panose="02020603050405020304" pitchFamily="18" charset="0"/>
                <a:cs typeface="Times New Roman" panose="02020603050405020304" pitchFamily="18" charset="0"/>
              </a:rPr>
              <a:t>Conclusion……………………………………………………………………………………………………14</a:t>
            </a:r>
          </a:p>
          <a:p>
            <a:pPr algn="just">
              <a:lnSpc>
                <a:spcPct val="150000"/>
              </a:lnSpc>
            </a:pPr>
            <a:r>
              <a:rPr lang="en-IN" sz="2000" b="1" kern="100" dirty="0">
                <a:solidFill>
                  <a:srgbClr val="000000"/>
                </a:solidFill>
                <a:effectLst/>
                <a:uFill>
                  <a:solidFill>
                    <a:srgbClr val="000000"/>
                  </a:solidFill>
                </a:uFill>
                <a:latin typeface="Times New Roman" panose="02020603050405020304" pitchFamily="18" charset="0"/>
                <a:cs typeface="Times New Roman" panose="02020603050405020304" pitchFamily="18" charset="0"/>
              </a:rPr>
              <a:t>References …………………………………………………………………………………………………..15</a:t>
            </a:r>
          </a:p>
        </p:txBody>
      </p:sp>
    </p:spTree>
    <p:extLst>
      <p:ext uri="{BB962C8B-B14F-4D97-AF65-F5344CB8AC3E}">
        <p14:creationId xmlns:p14="http://schemas.microsoft.com/office/powerpoint/2010/main" val="28411108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31F44C8-F88B-D7DE-7074-E7B22ABAEBE3}"/>
              </a:ext>
            </a:extLst>
          </p:cNvPr>
          <p:cNvSpPr txBox="1"/>
          <p:nvPr/>
        </p:nvSpPr>
        <p:spPr>
          <a:xfrm>
            <a:off x="409575" y="390525"/>
            <a:ext cx="4886325"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Introduction </a:t>
            </a:r>
            <a:endParaRPr lang="en-IN" sz="2800" b="1"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F0F912A7-EAAD-16FF-95D7-A3E1310FECB3}"/>
              </a:ext>
            </a:extLst>
          </p:cNvPr>
          <p:cNvSpPr txBox="1"/>
          <p:nvPr/>
        </p:nvSpPr>
        <p:spPr>
          <a:xfrm>
            <a:off x="229521" y="1357773"/>
            <a:ext cx="7911589" cy="4616648"/>
          </a:xfrm>
          <a:prstGeom prst="rect">
            <a:avLst/>
          </a:prstGeom>
          <a:noFill/>
        </p:spPr>
        <p:txBody>
          <a:bodyPr wrap="square" rtlCol="0">
            <a:spAutoFit/>
          </a:bodyPr>
          <a:lstStyle/>
          <a:p>
            <a:pPr marL="285750" indent="-285750" algn="just">
              <a:spcAft>
                <a:spcPts val="25"/>
              </a:spcAft>
              <a:buFont typeface="Wingdings" panose="05000000000000000000" pitchFamily="2" charset="2"/>
              <a:buChar char="Ø"/>
            </a:pP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 following presentation will cover different cultural challenges and issues that every multinational venture experiences while expanding its business abroad. </a:t>
            </a:r>
          </a:p>
          <a:p>
            <a:pPr marL="285750" indent="-285750" algn="just">
              <a:spcAft>
                <a:spcPts val="25"/>
              </a:spcAft>
              <a:buFont typeface="Wingdings" panose="05000000000000000000" pitchFamily="2" charset="2"/>
              <a:buChar char="Ø"/>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Ø"/>
            </a:pPr>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Ø"/>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Ø"/>
            </a:pPr>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Ø"/>
            </a:pP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However, to maintain a successful alliance and smoothen business operations, communication is considered the key factor. </a:t>
            </a:r>
          </a:p>
          <a:p>
            <a:pPr marL="285750" indent="-285750" algn="just">
              <a:spcAft>
                <a:spcPts val="25"/>
              </a:spcAft>
              <a:buFont typeface="Wingdings" panose="05000000000000000000" pitchFamily="2" charset="2"/>
              <a:buChar char="Ø"/>
            </a:pPr>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Ø"/>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algn="just">
              <a:spcAft>
                <a:spcPts val="25"/>
              </a:spcAft>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Ø"/>
            </a:pPr>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Ø"/>
            </a:pP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Hence, the presentation will elaborate on divergent intercultural communication theories or hypotheses that will explain the subject matter thoroughly. </a:t>
            </a:r>
          </a:p>
          <a:p>
            <a:pPr algn="just">
              <a:spcAft>
                <a:spcPts val="25"/>
              </a:spcAft>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Ø"/>
            </a:pPr>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Ø"/>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Ø"/>
            </a:pPr>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Ø"/>
            </a:pP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Lastly, to conclude the discussion, an analysis will be done to discuss the business communication situations in the same context. </a:t>
            </a:r>
          </a:p>
          <a:p>
            <a:pPr marL="285750" indent="-285750" algn="just">
              <a:buFont typeface="Wingdings" panose="05000000000000000000" pitchFamily="2" charset="2"/>
              <a:buChar char="Ø"/>
            </a:pPr>
            <a:endParaRPr lang="en-IN" sz="1400" dirty="0"/>
          </a:p>
        </p:txBody>
      </p:sp>
      <p:pic>
        <p:nvPicPr>
          <p:cNvPr id="9" name="Picture 8">
            <a:extLst>
              <a:ext uri="{FF2B5EF4-FFF2-40B4-BE49-F238E27FC236}">
                <a16:creationId xmlns:a16="http://schemas.microsoft.com/office/drawing/2014/main" id="{F78A3D3F-381F-EA18-B546-5FE8A0052A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04578" y="2010953"/>
            <a:ext cx="3557901" cy="246272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0" name="TextBox 9">
            <a:extLst>
              <a:ext uri="{FF2B5EF4-FFF2-40B4-BE49-F238E27FC236}">
                <a16:creationId xmlns:a16="http://schemas.microsoft.com/office/drawing/2014/main" id="{E26467F6-4FF2-BC9C-48A0-0B539407C9E0}"/>
              </a:ext>
            </a:extLst>
          </p:cNvPr>
          <p:cNvSpPr txBox="1"/>
          <p:nvPr/>
        </p:nvSpPr>
        <p:spPr>
          <a:xfrm>
            <a:off x="9065342" y="4798142"/>
            <a:ext cx="2310581" cy="276999"/>
          </a:xfrm>
          <a:prstGeom prst="rect">
            <a:avLst/>
          </a:prstGeom>
          <a:noFill/>
        </p:spPr>
        <p:txBody>
          <a:bodyPr wrap="square" rtlCol="0">
            <a:spAutoFit/>
          </a:bodyPr>
          <a:lstStyle/>
          <a:p>
            <a:r>
              <a:rPr lang="en-IN" sz="12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t>
            </a:r>
            <a:r>
              <a:rPr lang="en-IN"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Szkudlarek</a:t>
            </a: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2020)</a:t>
            </a:r>
            <a:endParaRPr lang="en-IN" sz="12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5183360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79C5E1C-8323-8345-9598-D67964A82FFD}"/>
              </a:ext>
            </a:extLst>
          </p:cNvPr>
          <p:cNvSpPr txBox="1"/>
          <p:nvPr/>
        </p:nvSpPr>
        <p:spPr>
          <a:xfrm>
            <a:off x="2802194" y="235974"/>
            <a:ext cx="9281652" cy="954107"/>
          </a:xfrm>
          <a:prstGeom prst="rect">
            <a:avLst/>
          </a:prstGeom>
          <a:noFill/>
        </p:spPr>
        <p:txBody>
          <a:bodyPr wrap="square" rtlCol="0">
            <a:spAutoFit/>
          </a:bodyPr>
          <a:lstStyle/>
          <a:p>
            <a:r>
              <a:rPr lang="en-IN" sz="2800" b="1" kern="100" dirty="0">
                <a:solidFill>
                  <a:srgbClr val="000000"/>
                </a:solidFill>
                <a:effectLst/>
                <a:uFill>
                  <a:solidFill>
                    <a:srgbClr val="000000"/>
                  </a:solidFill>
                </a:uFill>
                <a:latin typeface="Times New Roman" panose="02020603050405020304" pitchFamily="18" charset="0"/>
                <a:cs typeface="Calibri" panose="020F0502020204030204" pitchFamily="34" charset="0"/>
              </a:rPr>
              <a:t>Critical evaluation of intercultural communication theories </a:t>
            </a:r>
          </a:p>
          <a:p>
            <a:endParaRPr lang="en-IN" sz="2800" dirty="0"/>
          </a:p>
        </p:txBody>
      </p:sp>
      <p:sp>
        <p:nvSpPr>
          <p:cNvPr id="6" name="TextBox 5">
            <a:extLst>
              <a:ext uri="{FF2B5EF4-FFF2-40B4-BE49-F238E27FC236}">
                <a16:creationId xmlns:a16="http://schemas.microsoft.com/office/drawing/2014/main" id="{686FFBAC-428F-82C4-6209-5B178EB8A2D5}"/>
              </a:ext>
            </a:extLst>
          </p:cNvPr>
          <p:cNvSpPr txBox="1"/>
          <p:nvPr/>
        </p:nvSpPr>
        <p:spPr>
          <a:xfrm>
            <a:off x="4532672" y="1593204"/>
            <a:ext cx="7374193" cy="4401205"/>
          </a:xfrm>
          <a:prstGeom prst="rect">
            <a:avLst/>
          </a:prstGeom>
          <a:noFill/>
        </p:spPr>
        <p:txBody>
          <a:bodyPr wrap="square" rtlCol="0">
            <a:spAutoFit/>
          </a:bodyPr>
          <a:lstStyle/>
          <a:p>
            <a:pPr marL="285750" indent="-285750" algn="just">
              <a:buFont typeface="Wingdings" panose="05000000000000000000" pitchFamily="2" charset="2"/>
              <a:buChar char="q"/>
            </a:pPr>
            <a:r>
              <a:rPr lang="en-IN" sz="14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There are numerous intercultural communication theories developed by experts that guide business associates to comprehend the importance of intercultural interactions. </a:t>
            </a:r>
          </a:p>
          <a:p>
            <a:pPr marL="285750" indent="-285750" algn="just">
              <a:buFont typeface="Wingdings" panose="05000000000000000000" pitchFamily="2" charset="2"/>
              <a:buChar char="q"/>
            </a:pPr>
            <a:endParaRPr lang="en-IN" sz="14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buFont typeface="Wingdings" panose="05000000000000000000" pitchFamily="2" charset="2"/>
              <a:buChar char="q"/>
            </a:pPr>
            <a:endParaRPr lang="en-IN" sz="1400" kern="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q"/>
            </a:pPr>
            <a:r>
              <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Cultural Dimensions Theory</a:t>
            </a: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algn="just"/>
            <a:r>
              <a:rPr lang="en-IN" sz="14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 theory, developed by Geert Hofstede, explains that there are basically six dimensions of culture.</a:t>
            </a:r>
          </a:p>
          <a:p>
            <a:pPr algn="just"/>
            <a:r>
              <a:rPr lang="en-IN" sz="14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p>
          <a:p>
            <a:pPr marL="285750" indent="-285750" algn="just">
              <a:buFont typeface="Wingdings" panose="05000000000000000000" pitchFamily="2" charset="2"/>
              <a:buChar char="q"/>
            </a:pPr>
            <a:endParaRPr lang="en-IN" sz="14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buFont typeface="Wingdings" panose="05000000000000000000" pitchFamily="2" charset="2"/>
              <a:buChar char="q"/>
            </a:pPr>
            <a:endParaRPr lang="en-IN" sz="1400" kern="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q"/>
            </a:pPr>
            <a:r>
              <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Communication Accommodation Theory</a:t>
            </a: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algn="just"/>
            <a:r>
              <a:rPr lang="en-IN" sz="14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 respective theory was developed by Giles and it identifies the ways ventures adapt their ways and mode of communication to accommodate others. </a:t>
            </a:r>
          </a:p>
          <a:p>
            <a:pPr algn="just"/>
            <a:endParaRPr lang="en-IN" sz="14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buFont typeface="Wingdings" panose="05000000000000000000" pitchFamily="2" charset="2"/>
              <a:buChar char="q"/>
            </a:pPr>
            <a:endParaRPr lang="en-IN" sz="14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buFont typeface="Wingdings" panose="05000000000000000000" pitchFamily="2" charset="2"/>
              <a:buChar char="q"/>
            </a:pPr>
            <a:endParaRPr lang="en-IN" sz="1400" kern="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q"/>
            </a:pPr>
            <a:r>
              <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Face Negotiation Theory </a:t>
            </a: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algn="just"/>
            <a:r>
              <a:rPr lang="en-IN" sz="14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However, the wide range of cultural differences leaves a profound impact on the ways decision-makers and administration manage and negotiate the brand image during communication. </a:t>
            </a:r>
          </a:p>
          <a:p>
            <a:pPr marL="285750" indent="-285750" algn="just">
              <a:buFont typeface="Wingdings" panose="05000000000000000000" pitchFamily="2" charset="2"/>
              <a:buChar char="q"/>
            </a:pPr>
            <a:endParaRPr lang="en-IN" sz="1400" kern="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285750" indent="-285750" algn="just">
              <a:buFont typeface="Wingdings" panose="05000000000000000000" pitchFamily="2" charset="2"/>
              <a:buChar char="q"/>
            </a:pPr>
            <a:endParaRPr lang="en-IN" sz="1400" dirty="0"/>
          </a:p>
        </p:txBody>
      </p:sp>
      <p:pic>
        <p:nvPicPr>
          <p:cNvPr id="8" name="Picture 7">
            <a:extLst>
              <a:ext uri="{FF2B5EF4-FFF2-40B4-BE49-F238E27FC236}">
                <a16:creationId xmlns:a16="http://schemas.microsoft.com/office/drawing/2014/main" id="{E04F2950-EAD9-033A-9906-EABF7AD4170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5136" y="1828800"/>
            <a:ext cx="3637936" cy="2728452"/>
          </a:xfrm>
          <a:prstGeom prst="rect">
            <a:avLst/>
          </a:prstGeom>
          <a:ln>
            <a:noFill/>
          </a:ln>
          <a:effectLst>
            <a:outerShdw blurRad="190500" algn="tl" rotWithShape="0">
              <a:srgbClr val="000000">
                <a:alpha val="70000"/>
              </a:srgbClr>
            </a:outerShdw>
          </a:effectLst>
        </p:spPr>
      </p:pic>
      <p:sp>
        <p:nvSpPr>
          <p:cNvPr id="9" name="TextBox 8">
            <a:extLst>
              <a:ext uri="{FF2B5EF4-FFF2-40B4-BE49-F238E27FC236}">
                <a16:creationId xmlns:a16="http://schemas.microsoft.com/office/drawing/2014/main" id="{6D453355-547F-33EB-7B90-5F1769F22BB4}"/>
              </a:ext>
            </a:extLst>
          </p:cNvPr>
          <p:cNvSpPr txBox="1"/>
          <p:nvPr/>
        </p:nvSpPr>
        <p:spPr>
          <a:xfrm>
            <a:off x="629265" y="5093110"/>
            <a:ext cx="2172929" cy="276999"/>
          </a:xfrm>
          <a:prstGeom prst="rect">
            <a:avLst/>
          </a:prstGeom>
          <a:noFill/>
        </p:spPr>
        <p:txBody>
          <a:bodyPr wrap="square" rtlCol="0">
            <a:spAutoFit/>
          </a:bodyPr>
          <a:lstStyle/>
          <a:p>
            <a:r>
              <a:rPr lang="en-IN" sz="12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t>
            </a:r>
            <a:r>
              <a:rPr lang="en-IN" sz="1200" kern="0" dirty="0" err="1">
                <a:effectLst/>
                <a:latin typeface="Times New Roman" panose="02020603050405020304" pitchFamily="18" charset="0"/>
                <a:ea typeface="Calibri" panose="020F0502020204030204" pitchFamily="34" charset="0"/>
              </a:rPr>
              <a:t>Canestrino</a:t>
            </a:r>
            <a:r>
              <a:rPr lang="en-IN" sz="1200" kern="0" dirty="0">
                <a:effectLst/>
                <a:latin typeface="Times New Roman" panose="02020603050405020304" pitchFamily="18" charset="0"/>
                <a:ea typeface="Calibri" panose="020F0502020204030204" pitchFamily="34" charset="0"/>
              </a:rPr>
              <a:t> et al., 2020)</a:t>
            </a:r>
            <a:endParaRPr lang="en-IN" sz="1200" dirty="0"/>
          </a:p>
        </p:txBody>
      </p:sp>
    </p:spTree>
    <p:extLst>
      <p:ext uri="{BB962C8B-B14F-4D97-AF65-F5344CB8AC3E}">
        <p14:creationId xmlns:p14="http://schemas.microsoft.com/office/powerpoint/2010/main" val="34005577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8168D9A-1D75-5D99-31E2-B0E5316B65B9}"/>
              </a:ext>
            </a:extLst>
          </p:cNvPr>
          <p:cNvSpPr txBox="1"/>
          <p:nvPr/>
        </p:nvSpPr>
        <p:spPr>
          <a:xfrm>
            <a:off x="432619" y="275303"/>
            <a:ext cx="4601497" cy="523220"/>
          </a:xfrm>
          <a:prstGeom prst="rect">
            <a:avLst/>
          </a:prstGeom>
          <a:noFill/>
        </p:spPr>
        <p:txBody>
          <a:bodyPr wrap="square" rtlCol="0">
            <a:spAutoFit/>
          </a:bodyPr>
          <a:lstStyle/>
          <a:p>
            <a:r>
              <a:rPr lang="en-US" sz="2800" b="1" dirty="0" err="1">
                <a:latin typeface="Times New Roman" panose="02020603050405020304" pitchFamily="18" charset="0"/>
                <a:cs typeface="Times New Roman" panose="02020603050405020304" pitchFamily="18" charset="0"/>
              </a:rPr>
              <a:t>Contd</a:t>
            </a:r>
            <a:r>
              <a:rPr lang="en-US" sz="2800" b="1" dirty="0">
                <a:latin typeface="Times New Roman" panose="02020603050405020304" pitchFamily="18" charset="0"/>
                <a:cs typeface="Times New Roman" panose="02020603050405020304" pitchFamily="18" charset="0"/>
              </a:rPr>
              <a:t>…</a:t>
            </a:r>
          </a:p>
        </p:txBody>
      </p:sp>
      <p:sp>
        <p:nvSpPr>
          <p:cNvPr id="6" name="TextBox 5">
            <a:extLst>
              <a:ext uri="{FF2B5EF4-FFF2-40B4-BE49-F238E27FC236}">
                <a16:creationId xmlns:a16="http://schemas.microsoft.com/office/drawing/2014/main" id="{FAA6D075-4ACF-7662-49F7-59607D34A000}"/>
              </a:ext>
            </a:extLst>
          </p:cNvPr>
          <p:cNvSpPr txBox="1"/>
          <p:nvPr/>
        </p:nvSpPr>
        <p:spPr>
          <a:xfrm>
            <a:off x="432619" y="1297858"/>
            <a:ext cx="7344805" cy="5047536"/>
          </a:xfrm>
          <a:prstGeom prst="rect">
            <a:avLst/>
          </a:prstGeom>
          <a:noFill/>
        </p:spPr>
        <p:txBody>
          <a:bodyPr wrap="square" rtlCol="0">
            <a:spAutoFit/>
          </a:bodyPr>
          <a:lstStyle/>
          <a:p>
            <a:pPr marL="6350" indent="-6350" algn="just">
              <a:spcAft>
                <a:spcPts val="25"/>
              </a:spcAft>
            </a:pPr>
            <a:r>
              <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Uncertainty Reduction Theory </a:t>
            </a:r>
          </a:p>
          <a:p>
            <a:pPr marL="6350" indent="-6350" algn="just">
              <a:spcAft>
                <a:spcPts val="25"/>
              </a:spcAft>
            </a:pPr>
            <a:endPar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ü"/>
            </a:pP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Any trivial inconvenience and misunderstanding can cause damage to the entire business deal or operations.</a:t>
            </a:r>
          </a:p>
          <a:p>
            <a:pPr algn="just">
              <a:spcAft>
                <a:spcPts val="25"/>
              </a:spcAft>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ü"/>
            </a:pPr>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ü"/>
            </a:pP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Moreover, it also outlines the significance of maintaining ethical conduct, behaviour and body language while establishing partnerships to minimise the chances of a dispute. </a:t>
            </a:r>
          </a:p>
          <a:p>
            <a:pPr algn="just">
              <a:spcAft>
                <a:spcPts val="25"/>
              </a:spcAft>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r>
              <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Cultural Adaptation </a:t>
            </a:r>
          </a:p>
          <a:p>
            <a:pPr marL="6350" indent="-6350" algn="just">
              <a:spcAft>
                <a:spcPts val="25"/>
              </a:spcAft>
            </a:pPr>
            <a:endPar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ü"/>
            </a:pP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 cultural adaptation theory describes the procedure that a company goes through to cultivate the skills to adapt and adjust to a new culture. </a:t>
            </a:r>
          </a:p>
          <a:p>
            <a:pPr algn="just">
              <a:spcAft>
                <a:spcPts val="25"/>
              </a:spcAft>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ü"/>
            </a:pPr>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ü"/>
            </a:pP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While expanding one venture from one continent to another, public opinion, trends and preferences get highly changed. </a:t>
            </a:r>
          </a:p>
          <a:p>
            <a:pPr marL="285750" indent="-285750" algn="just">
              <a:spcAft>
                <a:spcPts val="25"/>
              </a:spcAft>
              <a:buFont typeface="Wingdings" panose="05000000000000000000" pitchFamily="2" charset="2"/>
              <a:buChar char="ü"/>
            </a:pPr>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algn="just"/>
            <a:endParaRPr lang="en-IN" sz="1400" dirty="0"/>
          </a:p>
        </p:txBody>
      </p:sp>
      <p:pic>
        <p:nvPicPr>
          <p:cNvPr id="8" name="Picture 7">
            <a:extLst>
              <a:ext uri="{FF2B5EF4-FFF2-40B4-BE49-F238E27FC236}">
                <a16:creationId xmlns:a16="http://schemas.microsoft.com/office/drawing/2014/main" id="{D5BEBB75-B66B-6D5E-29F8-53D4DA420CE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82116" y="2004905"/>
            <a:ext cx="3883742" cy="2586572"/>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9" name="TextBox 8">
            <a:extLst>
              <a:ext uri="{FF2B5EF4-FFF2-40B4-BE49-F238E27FC236}">
                <a16:creationId xmlns:a16="http://schemas.microsoft.com/office/drawing/2014/main" id="{94524647-7750-2914-E1B3-48744C654C58}"/>
              </a:ext>
            </a:extLst>
          </p:cNvPr>
          <p:cNvSpPr txBox="1"/>
          <p:nvPr/>
        </p:nvSpPr>
        <p:spPr>
          <a:xfrm>
            <a:off x="8622890" y="5014452"/>
            <a:ext cx="2566220" cy="276999"/>
          </a:xfrm>
          <a:prstGeom prst="rect">
            <a:avLst/>
          </a:prstGeom>
          <a:noFill/>
        </p:spPr>
        <p:txBody>
          <a:bodyPr wrap="square" rtlCol="0">
            <a:spAutoFit/>
          </a:bodyPr>
          <a:lstStyle/>
          <a:p>
            <a:r>
              <a:rPr lang="en-IN" sz="12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t>
            </a:r>
            <a:r>
              <a:rPr lang="en-IN" sz="1200" kern="0" dirty="0" err="1">
                <a:effectLst/>
                <a:latin typeface="Times New Roman" panose="02020603050405020304" pitchFamily="18" charset="0"/>
                <a:ea typeface="Calibri" panose="020F0502020204030204" pitchFamily="34" charset="0"/>
              </a:rPr>
              <a:t>Presbitero</a:t>
            </a:r>
            <a:r>
              <a:rPr lang="en-IN" sz="1200" kern="0" dirty="0">
                <a:effectLst/>
                <a:latin typeface="Times New Roman" panose="02020603050405020304" pitchFamily="18" charset="0"/>
                <a:ea typeface="Calibri" panose="020F0502020204030204" pitchFamily="34" charset="0"/>
              </a:rPr>
              <a:t>, 2021)</a:t>
            </a:r>
            <a:endParaRPr lang="en-IN" sz="1200" dirty="0"/>
          </a:p>
        </p:txBody>
      </p:sp>
    </p:spTree>
    <p:extLst>
      <p:ext uri="{BB962C8B-B14F-4D97-AF65-F5344CB8AC3E}">
        <p14:creationId xmlns:p14="http://schemas.microsoft.com/office/powerpoint/2010/main" val="23275430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4BEEDAC-F907-8DBC-BFF4-C1FDE66D36FA}"/>
              </a:ext>
            </a:extLst>
          </p:cNvPr>
          <p:cNvSpPr txBox="1"/>
          <p:nvPr/>
        </p:nvSpPr>
        <p:spPr>
          <a:xfrm>
            <a:off x="8652387" y="206477"/>
            <a:ext cx="3342968" cy="523220"/>
          </a:xfrm>
          <a:prstGeom prst="rect">
            <a:avLst/>
          </a:prstGeom>
          <a:noFill/>
        </p:spPr>
        <p:txBody>
          <a:bodyPr wrap="square" rtlCol="0">
            <a:spAutoFit/>
          </a:bodyPr>
          <a:lstStyle/>
          <a:p>
            <a:r>
              <a:rPr lang="en-US" sz="2800" b="1" dirty="0" err="1">
                <a:latin typeface="Times New Roman" panose="02020603050405020304" pitchFamily="18" charset="0"/>
                <a:cs typeface="Times New Roman" panose="02020603050405020304" pitchFamily="18" charset="0"/>
              </a:rPr>
              <a:t>Contd</a:t>
            </a:r>
            <a:r>
              <a:rPr lang="en-US" sz="2800" b="1" dirty="0">
                <a:latin typeface="Times New Roman" panose="02020603050405020304" pitchFamily="18" charset="0"/>
                <a:cs typeface="Times New Roman" panose="02020603050405020304" pitchFamily="18" charset="0"/>
              </a:rPr>
              <a:t>…</a:t>
            </a:r>
          </a:p>
        </p:txBody>
      </p:sp>
      <p:sp>
        <p:nvSpPr>
          <p:cNvPr id="7" name="TextBox 6">
            <a:extLst>
              <a:ext uri="{FF2B5EF4-FFF2-40B4-BE49-F238E27FC236}">
                <a16:creationId xmlns:a16="http://schemas.microsoft.com/office/drawing/2014/main" id="{D9BF691A-E91D-F183-2CBE-F6A3829D383A}"/>
              </a:ext>
            </a:extLst>
          </p:cNvPr>
          <p:cNvSpPr txBox="1"/>
          <p:nvPr/>
        </p:nvSpPr>
        <p:spPr>
          <a:xfrm>
            <a:off x="550606" y="1347019"/>
            <a:ext cx="11012129" cy="738664"/>
          </a:xfrm>
          <a:prstGeom prst="rect">
            <a:avLst/>
          </a:prstGeom>
          <a:noFill/>
        </p:spPr>
        <p:txBody>
          <a:bodyPr wrap="square" rtlCol="0">
            <a:spAutoFit/>
          </a:bodyPr>
          <a:lstStyle/>
          <a:p>
            <a:pPr marL="6350" indent="-6350" algn="just">
              <a:spcAft>
                <a:spcPts val="25"/>
              </a:spcAft>
            </a:pPr>
            <a:r>
              <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Co-Cultural Theory </a:t>
            </a:r>
          </a:p>
          <a:p>
            <a:pPr marL="6350" indent="-6350" algn="just">
              <a:spcAft>
                <a:spcPts val="25"/>
              </a:spcAft>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 primary focus of this theory is on the experiences that marginalised and minority communities face within the dominant cultures. </a:t>
            </a:r>
            <a:endParaRPr lang="en-IN" sz="1400" dirty="0"/>
          </a:p>
        </p:txBody>
      </p:sp>
      <p:sp>
        <p:nvSpPr>
          <p:cNvPr id="8" name="TextBox 7">
            <a:extLst>
              <a:ext uri="{FF2B5EF4-FFF2-40B4-BE49-F238E27FC236}">
                <a16:creationId xmlns:a16="http://schemas.microsoft.com/office/drawing/2014/main" id="{C25D65E0-143C-24F9-38F0-FD9F6DE5FCFA}"/>
              </a:ext>
            </a:extLst>
          </p:cNvPr>
          <p:cNvSpPr txBox="1"/>
          <p:nvPr/>
        </p:nvSpPr>
        <p:spPr>
          <a:xfrm>
            <a:off x="550606" y="5397288"/>
            <a:ext cx="9979742" cy="738664"/>
          </a:xfrm>
          <a:prstGeom prst="rect">
            <a:avLst/>
          </a:prstGeom>
          <a:noFill/>
        </p:spPr>
        <p:txBody>
          <a:bodyPr wrap="square" rtlCol="0">
            <a:spAutoFit/>
          </a:bodyPr>
          <a:lstStyle/>
          <a:p>
            <a:pPr algn="just"/>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Moreover, it investigates the identity, communication and intercultural encounter management strategies of these co-cultural communities.</a:t>
            </a:r>
          </a:p>
          <a:p>
            <a:pPr algn="just"/>
            <a:endParaRPr lang="en-IN" sz="1400" dirty="0"/>
          </a:p>
        </p:txBody>
      </p:sp>
      <p:pic>
        <p:nvPicPr>
          <p:cNvPr id="10" name="Picture 9">
            <a:extLst>
              <a:ext uri="{FF2B5EF4-FFF2-40B4-BE49-F238E27FC236}">
                <a16:creationId xmlns:a16="http://schemas.microsoft.com/office/drawing/2014/main" id="{E4723E21-A798-F064-96D2-5C8498883E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46323" y="2522158"/>
            <a:ext cx="4012907" cy="2250160"/>
          </a:xfrm>
          <a:prstGeom prst="rect">
            <a:avLst/>
          </a:prstGeom>
          <a:ln>
            <a:noFill/>
          </a:ln>
          <a:effectLst>
            <a:outerShdw blurRad="190500" algn="tl" rotWithShape="0">
              <a:srgbClr val="000000">
                <a:alpha val="70000"/>
              </a:srgbClr>
            </a:outerShdw>
          </a:effectLst>
        </p:spPr>
      </p:pic>
      <p:sp>
        <p:nvSpPr>
          <p:cNvPr id="11" name="TextBox 10">
            <a:extLst>
              <a:ext uri="{FF2B5EF4-FFF2-40B4-BE49-F238E27FC236}">
                <a16:creationId xmlns:a16="http://schemas.microsoft.com/office/drawing/2014/main" id="{86DF9E49-7DCA-FC41-6A17-3CD6B509F38A}"/>
              </a:ext>
            </a:extLst>
          </p:cNvPr>
          <p:cNvSpPr txBox="1"/>
          <p:nvPr/>
        </p:nvSpPr>
        <p:spPr>
          <a:xfrm>
            <a:off x="4350774" y="4807803"/>
            <a:ext cx="1189703" cy="276999"/>
          </a:xfrm>
          <a:prstGeom prst="rect">
            <a:avLst/>
          </a:prstGeom>
          <a:noFill/>
        </p:spPr>
        <p:txBody>
          <a:bodyPr wrap="square" rtlCol="0">
            <a:spAutoFit/>
          </a:bodyPr>
          <a:lstStyle/>
          <a:p>
            <a:r>
              <a:rPr lang="en-US" sz="12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t>
            </a:r>
            <a:r>
              <a:rPr lang="en-US" sz="1200" kern="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forbes</a:t>
            </a:r>
            <a:r>
              <a:rPr lang="en-US" sz="12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2021)</a:t>
            </a:r>
            <a:endParaRPr lang="en-IN" sz="1200" dirty="0"/>
          </a:p>
        </p:txBody>
      </p:sp>
    </p:spTree>
    <p:extLst>
      <p:ext uri="{BB962C8B-B14F-4D97-AF65-F5344CB8AC3E}">
        <p14:creationId xmlns:p14="http://schemas.microsoft.com/office/powerpoint/2010/main" val="20708807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7C11DF0-F622-21ED-D17B-F6865BD0586B}"/>
              </a:ext>
            </a:extLst>
          </p:cNvPr>
          <p:cNvSpPr txBox="1"/>
          <p:nvPr/>
        </p:nvSpPr>
        <p:spPr>
          <a:xfrm>
            <a:off x="393290" y="275303"/>
            <a:ext cx="11493910" cy="830997"/>
          </a:xfrm>
          <a:prstGeom prst="rect">
            <a:avLst/>
          </a:prstGeom>
          <a:noFill/>
        </p:spPr>
        <p:txBody>
          <a:bodyPr wrap="square" rtlCol="0">
            <a:spAutoFit/>
          </a:bodyPr>
          <a:lstStyle/>
          <a:p>
            <a:r>
              <a:rPr lang="en-IN" sz="2400" b="1" kern="100" dirty="0">
                <a:solidFill>
                  <a:srgbClr val="000000"/>
                </a:solidFill>
                <a:effectLst/>
                <a:uFill>
                  <a:solidFill>
                    <a:srgbClr val="000000"/>
                  </a:solidFill>
                </a:uFill>
                <a:latin typeface="Times New Roman" panose="02020603050405020304" pitchFamily="18" charset="0"/>
                <a:cs typeface="Calibri" panose="020F0502020204030204" pitchFamily="34" charset="0"/>
              </a:rPr>
              <a:t>Evaluation and interpretation of the diverse international cultures within the business </a:t>
            </a:r>
          </a:p>
          <a:p>
            <a:endParaRPr lang="en-IN" sz="2400" dirty="0"/>
          </a:p>
        </p:txBody>
      </p:sp>
      <p:sp>
        <p:nvSpPr>
          <p:cNvPr id="5" name="TextBox 4">
            <a:extLst>
              <a:ext uri="{FF2B5EF4-FFF2-40B4-BE49-F238E27FC236}">
                <a16:creationId xmlns:a16="http://schemas.microsoft.com/office/drawing/2014/main" id="{9AB13DCA-1D01-8B3D-A225-8C8AE7A16561}"/>
              </a:ext>
            </a:extLst>
          </p:cNvPr>
          <p:cNvSpPr txBox="1"/>
          <p:nvPr/>
        </p:nvSpPr>
        <p:spPr>
          <a:xfrm>
            <a:off x="491613" y="1592826"/>
            <a:ext cx="7148052" cy="3970318"/>
          </a:xfrm>
          <a:prstGeom prst="rect">
            <a:avLst/>
          </a:prstGeom>
          <a:noFill/>
        </p:spPr>
        <p:txBody>
          <a:bodyPr wrap="square" rtlCol="0">
            <a:spAutoFit/>
          </a:bodyPr>
          <a:lstStyle/>
          <a:p>
            <a:pPr algn="just"/>
            <a:r>
              <a:rPr lang="en-IN" sz="14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Different international cultures that exist within the industry carry both opportunities and challenges that every multinational venture must take into consideration. </a:t>
            </a:r>
          </a:p>
          <a:p>
            <a:pPr algn="just"/>
            <a:endParaRPr lang="en-IN" sz="14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algn="just"/>
            <a:endParaRPr lang="en-IN" sz="1400" kern="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r>
              <a:rPr lang="en-IN" sz="1400" b="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Opportunities </a:t>
            </a:r>
          </a:p>
          <a:p>
            <a:pPr marL="6350" indent="-6350" algn="just">
              <a:spcAft>
                <a:spcPts val="25"/>
              </a:spcAft>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q"/>
            </a:pPr>
            <a:r>
              <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Cultural diversity </a:t>
            </a:r>
          </a:p>
          <a:p>
            <a:pPr algn="just">
              <a:spcAft>
                <a:spcPts val="25"/>
              </a:spcAft>
            </a:pPr>
            <a:endPar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q"/>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algn="just"/>
            <a:r>
              <a:rPr lang="en-IN" sz="14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Diverse international cultures contribute a huge range of viewpoints, concepts and business strategies that can expand the perspective of the business. </a:t>
            </a:r>
          </a:p>
          <a:p>
            <a:pPr algn="just"/>
            <a:endParaRPr lang="en-IN" sz="14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buFont typeface="Wingdings" panose="05000000000000000000" pitchFamily="2" charset="2"/>
              <a:buChar char="q"/>
            </a:pPr>
            <a:endParaRPr lang="en-IN" sz="1400" kern="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q"/>
            </a:pPr>
            <a:r>
              <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Communication Styles</a:t>
            </a:r>
          </a:p>
          <a:p>
            <a:pPr algn="just">
              <a:spcAft>
                <a:spcPts val="25"/>
              </a:spcAft>
            </a:pPr>
            <a:endPar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algn="just"/>
            <a:r>
              <a:rPr lang="en-IN" sz="14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Different communication styles between cultures are common to witness and this can leave immense effect on the ways operations manoeuvre.</a:t>
            </a:r>
            <a:endParaRPr lang="en-IN" sz="1400" dirty="0"/>
          </a:p>
        </p:txBody>
      </p:sp>
      <p:pic>
        <p:nvPicPr>
          <p:cNvPr id="7" name="Picture 6">
            <a:extLst>
              <a:ext uri="{FF2B5EF4-FFF2-40B4-BE49-F238E27FC236}">
                <a16:creationId xmlns:a16="http://schemas.microsoft.com/office/drawing/2014/main" id="{D235950C-3E38-A1B4-8EA4-7995870F47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19439" y="2133600"/>
            <a:ext cx="3480947" cy="2748116"/>
          </a:xfrm>
          <a:prstGeom prst="rect">
            <a:avLst/>
          </a:prstGeom>
        </p:spPr>
      </p:pic>
      <p:sp>
        <p:nvSpPr>
          <p:cNvPr id="8" name="TextBox 7">
            <a:extLst>
              <a:ext uri="{FF2B5EF4-FFF2-40B4-BE49-F238E27FC236}">
                <a16:creationId xmlns:a16="http://schemas.microsoft.com/office/drawing/2014/main" id="{C7CD419A-47E1-D609-11D3-6A20ECAB66F5}"/>
              </a:ext>
            </a:extLst>
          </p:cNvPr>
          <p:cNvSpPr txBox="1"/>
          <p:nvPr/>
        </p:nvSpPr>
        <p:spPr>
          <a:xfrm>
            <a:off x="9252155" y="5122606"/>
            <a:ext cx="2005780" cy="276999"/>
          </a:xfrm>
          <a:prstGeom prst="rect">
            <a:avLst/>
          </a:prstGeom>
          <a:noFill/>
        </p:spPr>
        <p:txBody>
          <a:bodyPr wrap="square" rtlCol="0">
            <a:spAutoFit/>
          </a:bodyPr>
          <a:lstStyle/>
          <a:p>
            <a:r>
              <a:rPr lang="en-US" sz="12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(BBC, 2023)</a:t>
            </a:r>
            <a:endParaRPr lang="en-IN" sz="1200" dirty="0"/>
          </a:p>
        </p:txBody>
      </p:sp>
    </p:spTree>
    <p:extLst>
      <p:ext uri="{BB962C8B-B14F-4D97-AF65-F5344CB8AC3E}">
        <p14:creationId xmlns:p14="http://schemas.microsoft.com/office/powerpoint/2010/main" val="40319026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A5BF1B3-BF3B-BD1D-8C25-4AC59710B81A}"/>
              </a:ext>
            </a:extLst>
          </p:cNvPr>
          <p:cNvSpPr txBox="1"/>
          <p:nvPr/>
        </p:nvSpPr>
        <p:spPr>
          <a:xfrm>
            <a:off x="9960077" y="235973"/>
            <a:ext cx="1809136" cy="523220"/>
          </a:xfrm>
          <a:prstGeom prst="rect">
            <a:avLst/>
          </a:prstGeom>
          <a:noFill/>
        </p:spPr>
        <p:txBody>
          <a:bodyPr wrap="square" rtlCol="0">
            <a:spAutoFit/>
          </a:bodyPr>
          <a:lstStyle/>
          <a:p>
            <a:r>
              <a:rPr lang="en-US" sz="2800" b="1" dirty="0" err="1">
                <a:latin typeface="Times New Roman" panose="02020603050405020304" pitchFamily="18" charset="0"/>
                <a:cs typeface="Times New Roman" panose="02020603050405020304" pitchFamily="18" charset="0"/>
              </a:rPr>
              <a:t>Contd</a:t>
            </a:r>
            <a:r>
              <a:rPr lang="en-US" sz="2800" b="1" dirty="0">
                <a:latin typeface="Times New Roman" panose="02020603050405020304" pitchFamily="18" charset="0"/>
                <a:cs typeface="Times New Roman" panose="02020603050405020304" pitchFamily="18" charset="0"/>
              </a:rPr>
              <a:t>…</a:t>
            </a:r>
          </a:p>
        </p:txBody>
      </p:sp>
      <p:sp>
        <p:nvSpPr>
          <p:cNvPr id="5" name="TextBox 4">
            <a:extLst>
              <a:ext uri="{FF2B5EF4-FFF2-40B4-BE49-F238E27FC236}">
                <a16:creationId xmlns:a16="http://schemas.microsoft.com/office/drawing/2014/main" id="{8D9BDAC7-EE3C-4428-C24A-B955CF4CC82B}"/>
              </a:ext>
            </a:extLst>
          </p:cNvPr>
          <p:cNvSpPr txBox="1"/>
          <p:nvPr/>
        </p:nvSpPr>
        <p:spPr>
          <a:xfrm>
            <a:off x="4434348" y="1415845"/>
            <a:ext cx="7334865" cy="4401205"/>
          </a:xfrm>
          <a:prstGeom prst="rect">
            <a:avLst/>
          </a:prstGeom>
          <a:noFill/>
        </p:spPr>
        <p:txBody>
          <a:bodyPr wrap="square" rtlCol="0">
            <a:spAutoFit/>
          </a:bodyPr>
          <a:lstStyle/>
          <a:p>
            <a:pPr marL="6350" indent="-6350" algn="just">
              <a:spcAft>
                <a:spcPts val="25"/>
              </a:spcAft>
            </a:pPr>
            <a:r>
              <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Decision-Making Processes</a:t>
            </a:r>
          </a:p>
          <a:p>
            <a:pPr marL="6350" indent="-6350" algn="just">
              <a:spcAft>
                <a:spcPts val="25"/>
              </a:spcAft>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q"/>
            </a:pP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Cultural variations can have a significant impact on decision-making processes as well and bring profit to the venture. </a:t>
            </a:r>
          </a:p>
          <a:p>
            <a:pPr marL="285750" indent="-285750" algn="just">
              <a:spcAft>
                <a:spcPts val="25"/>
              </a:spcAft>
              <a:buFont typeface="Wingdings" panose="05000000000000000000" pitchFamily="2" charset="2"/>
              <a:buChar char="q"/>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q"/>
            </a:pPr>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q"/>
            </a:pP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Many companies embrace more decentralised, consensus-based approaches, while certain cultures place a higher value on hierarchical structures and centralised decision-making. </a:t>
            </a:r>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r>
              <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Work Ethics and Values</a:t>
            </a:r>
          </a:p>
          <a:p>
            <a:pPr marL="285750" indent="-285750" algn="just">
              <a:spcAft>
                <a:spcPts val="25"/>
              </a:spcAft>
              <a:buFont typeface="Wingdings" panose="05000000000000000000" pitchFamily="2" charset="2"/>
              <a:buChar char="q"/>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q"/>
            </a:pP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Cultural differences in work ethics, values, and attitudes towards employment may have an impact on business practices. </a:t>
            </a:r>
          </a:p>
          <a:p>
            <a:pPr marL="285750" indent="-285750" algn="just">
              <a:spcAft>
                <a:spcPts val="25"/>
              </a:spcAft>
              <a:buFont typeface="Wingdings" panose="05000000000000000000" pitchFamily="2" charset="2"/>
              <a:buChar char="q"/>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q"/>
            </a:pPr>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q"/>
            </a:pP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Understanding and upholding these cultural values is crucial for leading teams, setting clear expectations, and fostering a productive work environment.</a:t>
            </a:r>
          </a:p>
          <a:p>
            <a:endParaRPr lang="en-IN" sz="1400" dirty="0"/>
          </a:p>
        </p:txBody>
      </p:sp>
      <p:pic>
        <p:nvPicPr>
          <p:cNvPr id="7" name="Picture 6">
            <a:extLst>
              <a:ext uri="{FF2B5EF4-FFF2-40B4-BE49-F238E27FC236}">
                <a16:creationId xmlns:a16="http://schemas.microsoft.com/office/drawing/2014/main" id="{A350F814-7335-89C0-EFF6-5EF922732E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4744" y="2007010"/>
            <a:ext cx="3537770" cy="235851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8" name="TextBox 7">
            <a:extLst>
              <a:ext uri="{FF2B5EF4-FFF2-40B4-BE49-F238E27FC236}">
                <a16:creationId xmlns:a16="http://schemas.microsoft.com/office/drawing/2014/main" id="{173BDB05-274D-AF63-B151-F20E24F3BB24}"/>
              </a:ext>
            </a:extLst>
          </p:cNvPr>
          <p:cNvSpPr txBox="1"/>
          <p:nvPr/>
        </p:nvSpPr>
        <p:spPr>
          <a:xfrm>
            <a:off x="914400" y="4670323"/>
            <a:ext cx="1691148" cy="276999"/>
          </a:xfrm>
          <a:prstGeom prst="rect">
            <a:avLst/>
          </a:prstGeom>
          <a:noFill/>
        </p:spPr>
        <p:txBody>
          <a:bodyPr wrap="square" rtlCol="0">
            <a:spAutoFit/>
          </a:bodyPr>
          <a:lstStyle/>
          <a:p>
            <a:r>
              <a:rPr lang="en-IN" sz="12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t>
            </a:r>
            <a:r>
              <a:rPr lang="en-IN"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Sniazhko</a:t>
            </a: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2019)</a:t>
            </a:r>
            <a:endParaRPr lang="en-IN" sz="12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594674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15BD008-D480-62A0-1F9E-8E05CC1E1605}"/>
              </a:ext>
            </a:extLst>
          </p:cNvPr>
          <p:cNvSpPr txBox="1"/>
          <p:nvPr/>
        </p:nvSpPr>
        <p:spPr>
          <a:xfrm>
            <a:off x="314632" y="422787"/>
            <a:ext cx="3844413" cy="523220"/>
          </a:xfrm>
          <a:prstGeom prst="rect">
            <a:avLst/>
          </a:prstGeom>
          <a:noFill/>
        </p:spPr>
        <p:txBody>
          <a:bodyPr wrap="square" rtlCol="0">
            <a:spAutoFit/>
          </a:bodyPr>
          <a:lstStyle/>
          <a:p>
            <a:r>
              <a:rPr lang="en-US" sz="2800" b="1" dirty="0" err="1">
                <a:latin typeface="Times New Roman" panose="02020603050405020304" pitchFamily="18" charset="0"/>
                <a:cs typeface="Times New Roman" panose="02020603050405020304" pitchFamily="18" charset="0"/>
              </a:rPr>
              <a:t>Contd</a:t>
            </a:r>
            <a:r>
              <a:rPr lang="en-US" sz="2800" b="1" dirty="0">
                <a:latin typeface="Times New Roman" panose="02020603050405020304" pitchFamily="18" charset="0"/>
                <a:cs typeface="Times New Roman" panose="02020603050405020304" pitchFamily="18" charset="0"/>
              </a:rPr>
              <a:t>…</a:t>
            </a:r>
          </a:p>
        </p:txBody>
      </p:sp>
      <p:sp>
        <p:nvSpPr>
          <p:cNvPr id="6" name="TextBox 5">
            <a:extLst>
              <a:ext uri="{FF2B5EF4-FFF2-40B4-BE49-F238E27FC236}">
                <a16:creationId xmlns:a16="http://schemas.microsoft.com/office/drawing/2014/main" id="{470BC8D9-204B-9FE3-DF35-DADE3B33674A}"/>
              </a:ext>
            </a:extLst>
          </p:cNvPr>
          <p:cNvSpPr txBox="1"/>
          <p:nvPr/>
        </p:nvSpPr>
        <p:spPr>
          <a:xfrm>
            <a:off x="314633" y="1710813"/>
            <a:ext cx="7905136" cy="4401205"/>
          </a:xfrm>
          <a:prstGeom prst="rect">
            <a:avLst/>
          </a:prstGeom>
          <a:noFill/>
        </p:spPr>
        <p:txBody>
          <a:bodyPr wrap="square" rtlCol="0">
            <a:spAutoFit/>
          </a:bodyPr>
          <a:lstStyle/>
          <a:p>
            <a:pPr marL="6350" indent="-6350" algn="just">
              <a:spcAft>
                <a:spcPts val="25"/>
              </a:spcAft>
            </a:pPr>
            <a:r>
              <a:rPr lang="en-IN" sz="1400" b="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Challenges </a:t>
            </a:r>
          </a:p>
          <a:p>
            <a:pPr marL="6350" indent="-6350" algn="just">
              <a:spcAft>
                <a:spcPts val="25"/>
              </a:spcAft>
            </a:pPr>
            <a:endParaRPr lang="en-IN" sz="1400" b="1"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r>
              <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Legal and Regulatory Frameworks</a:t>
            </a:r>
          </a:p>
          <a:p>
            <a:pPr marL="6350" indent="-6350" algn="just">
              <a:spcAft>
                <a:spcPts val="25"/>
              </a:spcAft>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ü"/>
            </a:pP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International cultures have an impact on the legal and regulatory environments in which businesses operate. </a:t>
            </a:r>
          </a:p>
          <a:p>
            <a:pPr marL="285750" indent="-285750" algn="just">
              <a:spcAft>
                <a:spcPts val="25"/>
              </a:spcAft>
              <a:buFont typeface="Wingdings" panose="05000000000000000000" pitchFamily="2" charset="2"/>
              <a:buChar char="ü"/>
            </a:pPr>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ü"/>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ü"/>
            </a:pP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There may be significant geographical variations in the laws, regulations and business practices and thus, it may become complicated. </a:t>
            </a:r>
          </a:p>
          <a:p>
            <a:pPr marL="6350" indent="-6350" algn="just">
              <a:spcAft>
                <a:spcPts val="25"/>
              </a:spcAft>
            </a:pPr>
            <a:endParaRPr lang="en-IN" sz="1400" i="1"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endPar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r>
              <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Ethical Considerations</a:t>
            </a:r>
          </a:p>
          <a:p>
            <a:pPr marL="6350" indent="-6350" algn="just">
              <a:spcAft>
                <a:spcPts val="25"/>
              </a:spcAft>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ü"/>
            </a:pP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Many challenges can be witnessed in ethical standards and practices that may cause problems in international commerce. </a:t>
            </a:r>
          </a:p>
          <a:p>
            <a:pPr marL="285750" indent="-285750" algn="just">
              <a:spcAft>
                <a:spcPts val="25"/>
              </a:spcAft>
              <a:buFont typeface="Wingdings" panose="05000000000000000000" pitchFamily="2" charset="2"/>
              <a:buChar char="ü"/>
            </a:pPr>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ü"/>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ü"/>
            </a:pP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This is possible that what is moral in one culture may not be viewed the same way in another. </a:t>
            </a:r>
            <a:endParaRPr lang="en-IN" sz="1400" dirty="0"/>
          </a:p>
        </p:txBody>
      </p:sp>
      <p:pic>
        <p:nvPicPr>
          <p:cNvPr id="8" name="Picture 7">
            <a:extLst>
              <a:ext uri="{FF2B5EF4-FFF2-40B4-BE49-F238E27FC236}">
                <a16:creationId xmlns:a16="http://schemas.microsoft.com/office/drawing/2014/main" id="{E52D0BED-D07D-00C0-AE0C-564561F75D1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0" y="2045712"/>
            <a:ext cx="3495367" cy="2324419"/>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9" name="TextBox 8">
            <a:extLst>
              <a:ext uri="{FF2B5EF4-FFF2-40B4-BE49-F238E27FC236}">
                <a16:creationId xmlns:a16="http://schemas.microsoft.com/office/drawing/2014/main" id="{D1CA1F66-F037-4A87-3A5A-343F78DECEDB}"/>
              </a:ext>
            </a:extLst>
          </p:cNvPr>
          <p:cNvSpPr txBox="1"/>
          <p:nvPr/>
        </p:nvSpPr>
        <p:spPr>
          <a:xfrm>
            <a:off x="9183329" y="4935794"/>
            <a:ext cx="1612490" cy="276999"/>
          </a:xfrm>
          <a:prstGeom prst="rect">
            <a:avLst/>
          </a:prstGeom>
          <a:noFill/>
        </p:spPr>
        <p:txBody>
          <a:bodyPr wrap="square" rtlCol="0">
            <a:spAutoFit/>
          </a:bodyPr>
          <a:lstStyle/>
          <a:p>
            <a:r>
              <a:rPr lang="en-US" sz="12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(BBC, 2023)</a:t>
            </a:r>
            <a:endParaRPr lang="en-IN" sz="1200" dirty="0"/>
          </a:p>
        </p:txBody>
      </p:sp>
    </p:spTree>
    <p:extLst>
      <p:ext uri="{BB962C8B-B14F-4D97-AF65-F5344CB8AC3E}">
        <p14:creationId xmlns:p14="http://schemas.microsoft.com/office/powerpoint/2010/main" val="4821395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C72CF0-3017-BCA2-9AB5-7B81F946A69E}"/>
              </a:ext>
            </a:extLst>
          </p:cNvPr>
          <p:cNvSpPr txBox="1"/>
          <p:nvPr/>
        </p:nvSpPr>
        <p:spPr>
          <a:xfrm>
            <a:off x="4611329" y="1592825"/>
            <a:ext cx="7364362" cy="4832092"/>
          </a:xfrm>
          <a:prstGeom prst="rect">
            <a:avLst/>
          </a:prstGeom>
          <a:noFill/>
        </p:spPr>
        <p:txBody>
          <a:bodyPr wrap="square" rtlCol="0">
            <a:spAutoFit/>
          </a:bodyPr>
          <a:lstStyle/>
          <a:p>
            <a:pPr marL="6350" marR="1255395" indent="-6350" algn="just"/>
            <a:endParaRPr lang="en-IN" sz="1400" b="1" kern="100" dirty="0">
              <a:solidFill>
                <a:srgbClr val="000000"/>
              </a:solidFill>
              <a:uFill>
                <a:solidFill>
                  <a:srgbClr val="000000"/>
                </a:solidFill>
              </a:uFill>
              <a:latin typeface="Times New Roman" panose="02020603050405020304" pitchFamily="18" charset="0"/>
              <a:cs typeface="Calibri" panose="020F0502020204030204" pitchFamily="34" charset="0"/>
            </a:endParaRPr>
          </a:p>
          <a:p>
            <a:pPr marL="6350" marR="1255395" indent="-6350" algn="just"/>
            <a:endParaRPr lang="en-IN" sz="1400" b="1" kern="100" dirty="0">
              <a:solidFill>
                <a:srgbClr val="000000"/>
              </a:solidFill>
              <a:effectLst/>
              <a:uFill>
                <a:solidFill>
                  <a:srgbClr val="000000"/>
                </a:solidFill>
              </a:uFill>
              <a:latin typeface="Times New Roman" panose="02020603050405020304" pitchFamily="18" charset="0"/>
              <a:cs typeface="Calibri" panose="020F0502020204030204" pitchFamily="34" charset="0"/>
            </a:endParaRPr>
          </a:p>
          <a:p>
            <a:pPr marL="6350" indent="-6350" algn="just">
              <a:spcAft>
                <a:spcPts val="25"/>
              </a:spcAft>
            </a:pP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Business communication is an important aspect of the industry as the entire system solely depends on the way of communication. </a:t>
            </a:r>
          </a:p>
          <a:p>
            <a:pPr marL="6350" indent="-6350" algn="just">
              <a:spcAft>
                <a:spcPts val="25"/>
              </a:spcAft>
            </a:pPr>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r>
              <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Meetings</a:t>
            </a:r>
          </a:p>
          <a:p>
            <a:pPr marL="6350" indent="-6350" algn="just">
              <a:spcAft>
                <a:spcPts val="25"/>
              </a:spcAft>
            </a:pPr>
            <a:endPar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q"/>
            </a:pP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First and foremost, meetings are the most fundamental way of communication in the business world. </a:t>
            </a:r>
          </a:p>
          <a:p>
            <a:pPr marL="285750" indent="-285750" algn="just">
              <a:spcAft>
                <a:spcPts val="25"/>
              </a:spcAft>
              <a:buFont typeface="Wingdings" panose="05000000000000000000" pitchFamily="2" charset="2"/>
              <a:buChar char="q"/>
            </a:pPr>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q"/>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q"/>
            </a:pPr>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q"/>
            </a:pP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However, every venture, despite its size, organises meetings for discussion where significant associates of the venture are involved. </a:t>
            </a:r>
          </a:p>
          <a:p>
            <a:pPr marL="285750" indent="-285750" algn="just">
              <a:spcAft>
                <a:spcPts val="25"/>
              </a:spcAft>
              <a:buFont typeface="Wingdings" panose="05000000000000000000" pitchFamily="2" charset="2"/>
              <a:buChar char="q"/>
            </a:pPr>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q"/>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q"/>
            </a:pP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Multinational companies must take into consideration the process to undertake executive decisions, setting goals, providing valuable insights, actively listening and inducing positive work culture. </a:t>
            </a:r>
          </a:p>
          <a:p>
            <a:endParaRPr lang="en-IN" sz="1400" dirty="0"/>
          </a:p>
        </p:txBody>
      </p:sp>
      <p:sp>
        <p:nvSpPr>
          <p:cNvPr id="5" name="TextBox 4">
            <a:extLst>
              <a:ext uri="{FF2B5EF4-FFF2-40B4-BE49-F238E27FC236}">
                <a16:creationId xmlns:a16="http://schemas.microsoft.com/office/drawing/2014/main" id="{EB975996-BA71-7B8E-1EFD-BFB68A4D8D9F}"/>
              </a:ext>
            </a:extLst>
          </p:cNvPr>
          <p:cNvSpPr txBox="1"/>
          <p:nvPr/>
        </p:nvSpPr>
        <p:spPr>
          <a:xfrm>
            <a:off x="4395020" y="412955"/>
            <a:ext cx="7364362" cy="523220"/>
          </a:xfrm>
          <a:prstGeom prst="rect">
            <a:avLst/>
          </a:prstGeom>
          <a:noFill/>
        </p:spPr>
        <p:txBody>
          <a:bodyPr wrap="square" rtlCol="0">
            <a:spAutoFit/>
          </a:bodyPr>
          <a:lstStyle/>
          <a:p>
            <a:r>
              <a:rPr lang="en-IN" sz="2800" b="1" kern="100" dirty="0">
                <a:solidFill>
                  <a:srgbClr val="000000"/>
                </a:solidFill>
                <a:effectLst/>
                <a:uFill>
                  <a:solidFill>
                    <a:srgbClr val="000000"/>
                  </a:solidFill>
                </a:uFill>
                <a:latin typeface="Times New Roman" panose="02020603050405020304" pitchFamily="18" charset="0"/>
                <a:cs typeface="Calibri" panose="020F0502020204030204" pitchFamily="34" charset="0"/>
              </a:rPr>
              <a:t>Analysis on business communication situations </a:t>
            </a:r>
          </a:p>
        </p:txBody>
      </p:sp>
      <p:pic>
        <p:nvPicPr>
          <p:cNvPr id="7" name="Picture 6">
            <a:extLst>
              <a:ext uri="{FF2B5EF4-FFF2-40B4-BE49-F238E27FC236}">
                <a16:creationId xmlns:a16="http://schemas.microsoft.com/office/drawing/2014/main" id="{65327033-B008-11C1-9DAD-9C450A4CC8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1894" y="1848465"/>
            <a:ext cx="3590003" cy="2393336"/>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8" name="TextBox 7">
            <a:extLst>
              <a:ext uri="{FF2B5EF4-FFF2-40B4-BE49-F238E27FC236}">
                <a16:creationId xmlns:a16="http://schemas.microsoft.com/office/drawing/2014/main" id="{5DA62505-26BA-79CF-4309-A6EADD8EC017}"/>
              </a:ext>
            </a:extLst>
          </p:cNvPr>
          <p:cNvSpPr txBox="1"/>
          <p:nvPr/>
        </p:nvSpPr>
        <p:spPr>
          <a:xfrm>
            <a:off x="835742" y="4680155"/>
            <a:ext cx="2281084" cy="246221"/>
          </a:xfrm>
          <a:prstGeom prst="rect">
            <a:avLst/>
          </a:prstGeom>
          <a:noFill/>
        </p:spPr>
        <p:txBody>
          <a:bodyPr wrap="square" rtlCol="0">
            <a:spAutoFit/>
          </a:bodyPr>
          <a:lstStyle/>
          <a:p>
            <a:r>
              <a:rPr lang="en-IN" sz="10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t>
            </a:r>
            <a:r>
              <a:rPr lang="en-IN" sz="10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Krchova</a:t>
            </a:r>
            <a:r>
              <a:rPr lang="en-IN" sz="1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IN" sz="10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Svejnova</a:t>
            </a:r>
            <a:r>
              <a:rPr lang="en-IN" sz="1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0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Hoesova</a:t>
            </a:r>
            <a:r>
              <a:rPr lang="en-IN" sz="1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0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2021) </a:t>
            </a:r>
          </a:p>
        </p:txBody>
      </p:sp>
    </p:spTree>
    <p:extLst>
      <p:ext uri="{BB962C8B-B14F-4D97-AF65-F5344CB8AC3E}">
        <p14:creationId xmlns:p14="http://schemas.microsoft.com/office/powerpoint/2010/main" val="7294125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E9CC50-555B-3919-A54B-D513E0598DF6}"/>
              </a:ext>
            </a:extLst>
          </p:cNvPr>
          <p:cNvSpPr txBox="1"/>
          <p:nvPr/>
        </p:nvSpPr>
        <p:spPr>
          <a:xfrm>
            <a:off x="432619" y="285135"/>
            <a:ext cx="3067665" cy="523220"/>
          </a:xfrm>
          <a:prstGeom prst="rect">
            <a:avLst/>
          </a:prstGeom>
          <a:noFill/>
        </p:spPr>
        <p:txBody>
          <a:bodyPr wrap="square" rtlCol="0">
            <a:spAutoFit/>
          </a:bodyPr>
          <a:lstStyle/>
          <a:p>
            <a:r>
              <a:rPr lang="en-US" sz="2800" b="1" dirty="0" err="1">
                <a:latin typeface="Times New Roman" panose="02020603050405020304" pitchFamily="18" charset="0"/>
                <a:cs typeface="Times New Roman" panose="02020603050405020304" pitchFamily="18" charset="0"/>
              </a:rPr>
              <a:t>Contd</a:t>
            </a:r>
            <a:r>
              <a:rPr lang="en-US" sz="2800" b="1" dirty="0">
                <a:latin typeface="Times New Roman" panose="02020603050405020304" pitchFamily="18" charset="0"/>
                <a:cs typeface="Times New Roman" panose="02020603050405020304" pitchFamily="18" charset="0"/>
              </a:rPr>
              <a:t>…</a:t>
            </a:r>
            <a:endParaRPr lang="en-IN" sz="2800"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4C94DD66-93F2-23E4-982E-B35055DF77E3}"/>
              </a:ext>
            </a:extLst>
          </p:cNvPr>
          <p:cNvSpPr txBox="1"/>
          <p:nvPr/>
        </p:nvSpPr>
        <p:spPr>
          <a:xfrm>
            <a:off x="432619" y="1551563"/>
            <a:ext cx="7659329" cy="3970318"/>
          </a:xfrm>
          <a:prstGeom prst="rect">
            <a:avLst/>
          </a:prstGeom>
          <a:noFill/>
        </p:spPr>
        <p:txBody>
          <a:bodyPr wrap="square" rtlCol="0">
            <a:spAutoFit/>
          </a:bodyPr>
          <a:lstStyle/>
          <a:p>
            <a:pPr marL="6350" indent="-6350" algn="just">
              <a:spcAft>
                <a:spcPts val="25"/>
              </a:spcAft>
            </a:pPr>
            <a:r>
              <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Presentations </a:t>
            </a:r>
          </a:p>
          <a:p>
            <a:pPr marL="6350" indent="-6350" algn="just">
              <a:spcAft>
                <a:spcPts val="25"/>
              </a:spcAft>
            </a:pPr>
            <a:endParaRPr lang="en-IN" sz="1400" i="1"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Arial" panose="020B0604020202020204" pitchFamily="34" charset="0"/>
              <a:buChar char="•"/>
            </a:pP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Presentations are a structured way to share knowledge with a group of people. </a:t>
            </a:r>
          </a:p>
          <a:p>
            <a:pPr marL="285750" indent="-285750" algn="just">
              <a:spcAft>
                <a:spcPts val="25"/>
              </a:spcAft>
              <a:buFont typeface="Arial" panose="020B0604020202020204" pitchFamily="34" charset="0"/>
              <a:buChar char="•"/>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Arial" panose="020B0604020202020204" pitchFamily="34" charset="0"/>
              <a:buChar char="•"/>
            </a:pPr>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Arial" panose="020B0604020202020204" pitchFamily="34" charset="0"/>
              <a:buChar char="•"/>
            </a:pP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For any form of presentation, including sales pitches, project updates, and training sessions, a well-organised and engaging presentation is essential. </a:t>
            </a:r>
          </a:p>
          <a:p>
            <a:pPr marL="6350" indent="-6350" algn="just">
              <a:spcAft>
                <a:spcPts val="25"/>
              </a:spcAft>
            </a:pPr>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r>
              <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Written communication </a:t>
            </a:r>
          </a:p>
          <a:p>
            <a:pPr marL="6350" indent="-6350" algn="just">
              <a:spcAft>
                <a:spcPts val="25"/>
              </a:spcAft>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Arial" panose="020B0604020202020204" pitchFamily="34" charset="0"/>
              <a:buChar char="•"/>
            </a:pP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However, in the business world, written communication includes letters, memos, reports and other types of correspondence. </a:t>
            </a:r>
          </a:p>
          <a:p>
            <a:pPr marL="285750" indent="-285750" algn="just">
              <a:spcAft>
                <a:spcPts val="25"/>
              </a:spcAft>
              <a:buFont typeface="Arial" panose="020B0604020202020204" pitchFamily="34" charset="0"/>
              <a:buChar char="•"/>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Arial" panose="020B0604020202020204" pitchFamily="34" charset="0"/>
              <a:buChar char="•"/>
            </a:pPr>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Arial" panose="020B0604020202020204" pitchFamily="34" charset="0"/>
              <a:buChar char="•"/>
            </a:pP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Any written document provides clarity if that is written with conciseness and appropriate formatting as they are crucial for effective this kind of communication. </a:t>
            </a:r>
            <a:endParaRPr lang="en-IN" sz="1400" dirty="0"/>
          </a:p>
        </p:txBody>
      </p:sp>
      <p:pic>
        <p:nvPicPr>
          <p:cNvPr id="7" name="Picture 6">
            <a:extLst>
              <a:ext uri="{FF2B5EF4-FFF2-40B4-BE49-F238E27FC236}">
                <a16:creationId xmlns:a16="http://schemas.microsoft.com/office/drawing/2014/main" id="{58A1CA6A-5398-9413-ABB0-EE9F5C1039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65771" y="1936954"/>
            <a:ext cx="3600085" cy="261568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extBox 7">
            <a:extLst>
              <a:ext uri="{FF2B5EF4-FFF2-40B4-BE49-F238E27FC236}">
                <a16:creationId xmlns:a16="http://schemas.microsoft.com/office/drawing/2014/main" id="{A72CB43E-74EA-B43F-9B63-63FD743E90C9}"/>
              </a:ext>
            </a:extLst>
          </p:cNvPr>
          <p:cNvSpPr txBox="1"/>
          <p:nvPr/>
        </p:nvSpPr>
        <p:spPr>
          <a:xfrm>
            <a:off x="9340645" y="5063613"/>
            <a:ext cx="1700981" cy="276999"/>
          </a:xfrm>
          <a:prstGeom prst="rect">
            <a:avLst/>
          </a:prstGeom>
          <a:noFill/>
        </p:spPr>
        <p:txBody>
          <a:bodyPr wrap="square" rtlCol="0">
            <a:spAutoFit/>
          </a:bodyPr>
          <a:lstStyle/>
          <a:p>
            <a:r>
              <a:rPr lang="en-US" sz="12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t>
            </a:r>
            <a:r>
              <a:rPr lang="en-US" sz="12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Gostin</a:t>
            </a:r>
            <a:r>
              <a:rPr lang="en-US" sz="12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2022)</a:t>
            </a:r>
            <a:endParaRPr lang="en-IN" sz="12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859339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783EFC1-4BDF-5B7C-7597-025EF2E0641F}"/>
              </a:ext>
            </a:extLst>
          </p:cNvPr>
          <p:cNvSpPr txBox="1"/>
          <p:nvPr/>
        </p:nvSpPr>
        <p:spPr>
          <a:xfrm>
            <a:off x="8229600" y="422787"/>
            <a:ext cx="3519948" cy="523220"/>
          </a:xfrm>
          <a:prstGeom prst="rect">
            <a:avLst/>
          </a:prstGeom>
          <a:noFill/>
        </p:spPr>
        <p:txBody>
          <a:bodyPr wrap="square" rtlCol="0">
            <a:spAutoFit/>
          </a:bodyPr>
          <a:lstStyle/>
          <a:p>
            <a:r>
              <a:rPr lang="en-US" sz="2800" b="1" dirty="0" err="1">
                <a:latin typeface="Times New Roman" panose="02020603050405020304" pitchFamily="18" charset="0"/>
                <a:cs typeface="Times New Roman" panose="02020603050405020304" pitchFamily="18" charset="0"/>
              </a:rPr>
              <a:t>Contd</a:t>
            </a:r>
            <a:r>
              <a:rPr lang="en-US" sz="2800" b="1" dirty="0">
                <a:latin typeface="Times New Roman" panose="02020603050405020304" pitchFamily="18" charset="0"/>
                <a:cs typeface="Times New Roman" panose="02020603050405020304" pitchFamily="18" charset="0"/>
              </a:rPr>
              <a:t>… </a:t>
            </a:r>
            <a:endParaRPr lang="en-IN" sz="2800"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703925FF-13A5-DCA0-7D1E-4ECDEFC06316}"/>
              </a:ext>
            </a:extLst>
          </p:cNvPr>
          <p:cNvSpPr txBox="1"/>
          <p:nvPr/>
        </p:nvSpPr>
        <p:spPr>
          <a:xfrm>
            <a:off x="4508089" y="1386348"/>
            <a:ext cx="7049729" cy="4616648"/>
          </a:xfrm>
          <a:prstGeom prst="rect">
            <a:avLst/>
          </a:prstGeom>
          <a:noFill/>
        </p:spPr>
        <p:txBody>
          <a:bodyPr wrap="square" rtlCol="0">
            <a:spAutoFit/>
          </a:bodyPr>
          <a:lstStyle/>
          <a:p>
            <a:pPr marL="6350" indent="-6350" algn="just">
              <a:spcAft>
                <a:spcPts val="25"/>
              </a:spcAft>
            </a:pPr>
            <a:r>
              <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Conflict resolution </a:t>
            </a:r>
          </a:p>
          <a:p>
            <a:pPr marL="6350" indent="-6350" algn="just">
              <a:spcAft>
                <a:spcPts val="25"/>
              </a:spcAft>
            </a:pPr>
            <a:endParaRPr lang="en-IN" sz="1400" i="1"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endPar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ü"/>
            </a:pP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Conflicts will inevitably arise in corporate settings and the administration must consider mitigating it for the success of the ventures. </a:t>
            </a:r>
          </a:p>
          <a:p>
            <a:pPr marL="285750" indent="-285750" algn="just">
              <a:spcAft>
                <a:spcPts val="25"/>
              </a:spcAft>
              <a:buFont typeface="Wingdings" panose="05000000000000000000" pitchFamily="2" charset="2"/>
              <a:buChar char="ü"/>
            </a:pPr>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ü"/>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ü"/>
            </a:pPr>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ü"/>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ü"/>
            </a:pPr>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ü"/>
            </a:pP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When disagreements arise, it's crucial to find a swift and polite solution. </a:t>
            </a:r>
          </a:p>
          <a:p>
            <a:pPr marL="285750" indent="-285750" algn="just">
              <a:spcAft>
                <a:spcPts val="25"/>
              </a:spcAft>
              <a:buFont typeface="Wingdings" panose="05000000000000000000" pitchFamily="2" charset="2"/>
              <a:buChar char="ü"/>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ü"/>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ü"/>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ü"/>
            </a:pPr>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ü"/>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ü"/>
            </a:pP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Active listening, empathy, and an open mind are necessary for comprehending different points of view. </a:t>
            </a:r>
          </a:p>
          <a:p>
            <a:pPr marL="6350" indent="-6350" algn="just">
              <a:spcAft>
                <a:spcPts val="25"/>
              </a:spcAft>
            </a:pPr>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endParaRPr lang="en-IN" sz="1400" dirty="0"/>
          </a:p>
        </p:txBody>
      </p:sp>
      <p:pic>
        <p:nvPicPr>
          <p:cNvPr id="7" name="Picture 6">
            <a:extLst>
              <a:ext uri="{FF2B5EF4-FFF2-40B4-BE49-F238E27FC236}">
                <a16:creationId xmlns:a16="http://schemas.microsoft.com/office/drawing/2014/main" id="{60AB72E9-076E-FDDC-BF3D-86061B71EE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1111" y="1917290"/>
            <a:ext cx="3614260" cy="2408904"/>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8" name="TextBox 7">
            <a:extLst>
              <a:ext uri="{FF2B5EF4-FFF2-40B4-BE49-F238E27FC236}">
                <a16:creationId xmlns:a16="http://schemas.microsoft.com/office/drawing/2014/main" id="{D108778D-3948-FCB4-6BEF-1C88D4BA55FD}"/>
              </a:ext>
            </a:extLst>
          </p:cNvPr>
          <p:cNvSpPr txBox="1"/>
          <p:nvPr/>
        </p:nvSpPr>
        <p:spPr>
          <a:xfrm>
            <a:off x="811557" y="5053781"/>
            <a:ext cx="2733368" cy="276999"/>
          </a:xfrm>
          <a:prstGeom prst="rect">
            <a:avLst/>
          </a:prstGeom>
          <a:noFill/>
        </p:spPr>
        <p:txBody>
          <a:bodyPr wrap="square" rtlCol="0">
            <a:spAutoFit/>
          </a:bodyPr>
          <a:lstStyle/>
          <a:p>
            <a:r>
              <a:rPr lang="en-IN" sz="12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t>
            </a:r>
            <a:r>
              <a:rPr lang="en-IN"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Krchova</a:t>
            </a: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IN"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Svejnova</a:t>
            </a: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Hoesova</a:t>
            </a: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2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2021)</a:t>
            </a:r>
          </a:p>
        </p:txBody>
      </p:sp>
    </p:spTree>
    <p:extLst>
      <p:ext uri="{BB962C8B-B14F-4D97-AF65-F5344CB8AC3E}">
        <p14:creationId xmlns:p14="http://schemas.microsoft.com/office/powerpoint/2010/main" val="30166153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D58CE31-A2CF-D50A-F1D6-5553B512C077}"/>
              </a:ext>
            </a:extLst>
          </p:cNvPr>
          <p:cNvSpPr txBox="1"/>
          <p:nvPr/>
        </p:nvSpPr>
        <p:spPr>
          <a:xfrm>
            <a:off x="471948" y="324465"/>
            <a:ext cx="3470787" cy="523220"/>
          </a:xfrm>
          <a:prstGeom prst="rect">
            <a:avLst/>
          </a:prstGeom>
          <a:noFill/>
        </p:spPr>
        <p:txBody>
          <a:bodyPr wrap="square" rtlCol="0">
            <a:spAutoFit/>
          </a:bodyPr>
          <a:lstStyle/>
          <a:p>
            <a:r>
              <a:rPr lang="en-US" sz="2800" b="1" dirty="0" err="1">
                <a:latin typeface="Times New Roman" panose="02020603050405020304" pitchFamily="18" charset="0"/>
                <a:cs typeface="Times New Roman" panose="02020603050405020304" pitchFamily="18" charset="0"/>
              </a:rPr>
              <a:t>Contd</a:t>
            </a:r>
            <a:r>
              <a:rPr lang="en-US" sz="2800" b="1" dirty="0">
                <a:latin typeface="Times New Roman" panose="02020603050405020304" pitchFamily="18" charset="0"/>
                <a:cs typeface="Times New Roman" panose="02020603050405020304" pitchFamily="18" charset="0"/>
              </a:rPr>
              <a:t>… </a:t>
            </a:r>
            <a:endParaRPr lang="en-IN"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359C6AD1-AAC3-6520-ACD0-AA69100EA152}"/>
              </a:ext>
            </a:extLst>
          </p:cNvPr>
          <p:cNvSpPr txBox="1"/>
          <p:nvPr/>
        </p:nvSpPr>
        <p:spPr>
          <a:xfrm>
            <a:off x="540774" y="1551563"/>
            <a:ext cx="7895303" cy="3539430"/>
          </a:xfrm>
          <a:prstGeom prst="rect">
            <a:avLst/>
          </a:prstGeom>
          <a:noFill/>
        </p:spPr>
        <p:txBody>
          <a:bodyPr wrap="square" rtlCol="0">
            <a:spAutoFit/>
          </a:bodyPr>
          <a:lstStyle/>
          <a:p>
            <a:pPr marL="6350" indent="-6350" algn="just">
              <a:spcAft>
                <a:spcPts val="25"/>
              </a:spcAft>
            </a:pPr>
            <a:r>
              <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Customer service</a:t>
            </a:r>
          </a:p>
          <a:p>
            <a:pPr marL="6350" indent="-6350" algn="just">
              <a:spcAft>
                <a:spcPts val="25"/>
              </a:spcAft>
            </a:pPr>
            <a:endParaRPr lang="en-IN" sz="1400" i="1"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endPar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q"/>
            </a:pP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Customer care communications are meant to provide information, solve issues, and extend assistance. </a:t>
            </a:r>
          </a:p>
          <a:p>
            <a:pPr marL="285750" indent="-285750" algn="just">
              <a:spcAft>
                <a:spcPts val="25"/>
              </a:spcAft>
              <a:buFont typeface="Wingdings" panose="05000000000000000000" pitchFamily="2" charset="2"/>
              <a:buChar char="q"/>
            </a:pPr>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q"/>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q"/>
            </a:pPr>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q"/>
            </a:pP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Active listening, empathy, and clear communication are necessary for comprehending the needs of the customer and providing the appropriate solutions. </a:t>
            </a:r>
          </a:p>
          <a:p>
            <a:pPr marL="285750" indent="-285750" algn="just">
              <a:spcAft>
                <a:spcPts val="25"/>
              </a:spcAft>
              <a:buFont typeface="Wingdings" panose="05000000000000000000" pitchFamily="2" charset="2"/>
              <a:buChar char="q"/>
            </a:pPr>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q"/>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q"/>
            </a:pP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q"/>
            </a:pPr>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marL="285750" indent="-285750" algn="just">
              <a:spcAft>
                <a:spcPts val="25"/>
              </a:spcAft>
              <a:buFont typeface="Wingdings" panose="05000000000000000000" pitchFamily="2" charset="2"/>
              <a:buChar char="q"/>
            </a:pP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Maintaining a polite and professional demeanour is essential to building and maintaining customer relationships, especially under tough conditions. </a:t>
            </a:r>
            <a:endParaRPr lang="en-IN" sz="1400" dirty="0"/>
          </a:p>
        </p:txBody>
      </p:sp>
      <p:pic>
        <p:nvPicPr>
          <p:cNvPr id="8" name="Picture 7">
            <a:extLst>
              <a:ext uri="{FF2B5EF4-FFF2-40B4-BE49-F238E27FC236}">
                <a16:creationId xmlns:a16="http://schemas.microsoft.com/office/drawing/2014/main" id="{DC2C5C4A-A195-0516-7772-6DDFAC12CF4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58402" y="1936955"/>
            <a:ext cx="3350920" cy="2399071"/>
          </a:xfrm>
          <a:prstGeom prst="rect">
            <a:avLst/>
          </a:prstGeom>
        </p:spPr>
      </p:pic>
      <p:sp>
        <p:nvSpPr>
          <p:cNvPr id="9" name="TextBox 8">
            <a:extLst>
              <a:ext uri="{FF2B5EF4-FFF2-40B4-BE49-F238E27FC236}">
                <a16:creationId xmlns:a16="http://schemas.microsoft.com/office/drawing/2014/main" id="{5D767B18-D036-D908-0CF4-C895E76E43F1}"/>
              </a:ext>
            </a:extLst>
          </p:cNvPr>
          <p:cNvSpPr txBox="1"/>
          <p:nvPr/>
        </p:nvSpPr>
        <p:spPr>
          <a:xfrm>
            <a:off x="9183329" y="4719484"/>
            <a:ext cx="2084439" cy="369332"/>
          </a:xfrm>
          <a:prstGeom prst="rect">
            <a:avLst/>
          </a:prstGeom>
          <a:noFill/>
        </p:spPr>
        <p:txBody>
          <a:bodyPr wrap="square" rtlCol="0">
            <a:spAutoFit/>
          </a:bodyPr>
          <a:lstStyle/>
          <a:p>
            <a:endParaRPr lang="en-IN" dirty="0"/>
          </a:p>
        </p:txBody>
      </p:sp>
      <p:sp>
        <p:nvSpPr>
          <p:cNvPr id="11" name="TextBox 10">
            <a:extLst>
              <a:ext uri="{FF2B5EF4-FFF2-40B4-BE49-F238E27FC236}">
                <a16:creationId xmlns:a16="http://schemas.microsoft.com/office/drawing/2014/main" id="{F3A56056-8B46-2C67-2EF4-FB133B96655C}"/>
              </a:ext>
            </a:extLst>
          </p:cNvPr>
          <p:cNvSpPr txBox="1"/>
          <p:nvPr/>
        </p:nvSpPr>
        <p:spPr>
          <a:xfrm>
            <a:off x="9261987" y="4640826"/>
            <a:ext cx="1671484" cy="276999"/>
          </a:xfrm>
          <a:prstGeom prst="rect">
            <a:avLst/>
          </a:prstGeom>
          <a:noFill/>
        </p:spPr>
        <p:txBody>
          <a:bodyPr wrap="square" rtlCol="0">
            <a:spAutoFit/>
          </a:bodyPr>
          <a:lstStyle/>
          <a:p>
            <a:r>
              <a:rPr lang="en-US" sz="12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t>
            </a:r>
            <a:r>
              <a:rPr lang="en-US" sz="1200" kern="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Iwuozor</a:t>
            </a:r>
            <a:r>
              <a:rPr lang="en-US" sz="12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2023)</a:t>
            </a:r>
            <a:endParaRPr lang="en-IN" sz="1200" dirty="0"/>
          </a:p>
        </p:txBody>
      </p:sp>
    </p:spTree>
    <p:extLst>
      <p:ext uri="{BB962C8B-B14F-4D97-AF65-F5344CB8AC3E}">
        <p14:creationId xmlns:p14="http://schemas.microsoft.com/office/powerpoint/2010/main" val="32478454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4A5F458-A309-1472-D68A-4F67AB6E0256}"/>
              </a:ext>
            </a:extLst>
          </p:cNvPr>
          <p:cNvSpPr txBox="1"/>
          <p:nvPr/>
        </p:nvSpPr>
        <p:spPr>
          <a:xfrm>
            <a:off x="9350477" y="255639"/>
            <a:ext cx="2467897" cy="523220"/>
          </a:xfrm>
          <a:prstGeom prst="rect">
            <a:avLst/>
          </a:prstGeom>
          <a:noFill/>
        </p:spPr>
        <p:txBody>
          <a:bodyPr wrap="square" rtlCol="0">
            <a:spAutoFit/>
          </a:bodyPr>
          <a:lstStyle/>
          <a:p>
            <a:r>
              <a:rPr lang="en-IN" sz="2800" b="1" kern="100" dirty="0">
                <a:solidFill>
                  <a:srgbClr val="000000"/>
                </a:solidFill>
                <a:effectLst/>
                <a:uFill>
                  <a:solidFill>
                    <a:srgbClr val="000000"/>
                  </a:solidFill>
                </a:uFill>
                <a:latin typeface="Times New Roman" panose="02020603050405020304" pitchFamily="18" charset="0"/>
                <a:cs typeface="Calibri" panose="020F0502020204030204" pitchFamily="34" charset="0"/>
              </a:rPr>
              <a:t>Conclusion </a:t>
            </a:r>
          </a:p>
        </p:txBody>
      </p:sp>
      <p:sp>
        <p:nvSpPr>
          <p:cNvPr id="6" name="TextBox 5">
            <a:extLst>
              <a:ext uri="{FF2B5EF4-FFF2-40B4-BE49-F238E27FC236}">
                <a16:creationId xmlns:a16="http://schemas.microsoft.com/office/drawing/2014/main" id="{ABF21AB1-90FB-8D64-973A-0D09DC001FBB}"/>
              </a:ext>
            </a:extLst>
          </p:cNvPr>
          <p:cNvSpPr txBox="1"/>
          <p:nvPr/>
        </p:nvSpPr>
        <p:spPr>
          <a:xfrm>
            <a:off x="4778478" y="1140541"/>
            <a:ext cx="7226710" cy="5262979"/>
          </a:xfrm>
          <a:prstGeom prst="rect">
            <a:avLst/>
          </a:prstGeom>
          <a:noFill/>
        </p:spPr>
        <p:txBody>
          <a:bodyPr wrap="square" rtlCol="0">
            <a:spAutoFit/>
          </a:bodyPr>
          <a:lstStyle/>
          <a:p>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 aforementioned presentation has discussed many cultural difficulties and problems that every multinational company faces when growing its operations abroad. </a:t>
            </a:r>
          </a:p>
          <a:p>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However, communication culture is the primary topic that the presentation has covered in respect of expanding ventures globally. </a:t>
            </a:r>
          </a:p>
          <a:p>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Therefore, it becomes essential to gather additional information in order to learn about foreign culture, traditions, public preferences and their demands. </a:t>
            </a:r>
          </a:p>
          <a:p>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endParaRPr lang="en-IN" sz="140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 analysis has been done to explore the corporate communication issues in the same context to round out the topic.</a:t>
            </a:r>
          </a:p>
          <a:p>
            <a:endParaRPr lang="en-IN" sz="1400" dirty="0"/>
          </a:p>
        </p:txBody>
      </p:sp>
      <p:pic>
        <p:nvPicPr>
          <p:cNvPr id="8" name="Picture 7">
            <a:extLst>
              <a:ext uri="{FF2B5EF4-FFF2-40B4-BE49-F238E27FC236}">
                <a16:creationId xmlns:a16="http://schemas.microsoft.com/office/drawing/2014/main" id="{C9C62F4A-8AE6-17EE-4891-68949ABD297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3291" y="1573162"/>
            <a:ext cx="3635749" cy="2497393"/>
          </a:xfrm>
          <a:prstGeom prst="rect">
            <a:avLst/>
          </a:prstGeom>
        </p:spPr>
      </p:pic>
      <p:sp>
        <p:nvSpPr>
          <p:cNvPr id="9" name="TextBox 8">
            <a:extLst>
              <a:ext uri="{FF2B5EF4-FFF2-40B4-BE49-F238E27FC236}">
                <a16:creationId xmlns:a16="http://schemas.microsoft.com/office/drawing/2014/main" id="{2D81630A-0534-1191-3E64-72CEFF310A91}"/>
              </a:ext>
            </a:extLst>
          </p:cNvPr>
          <p:cNvSpPr txBox="1"/>
          <p:nvPr/>
        </p:nvSpPr>
        <p:spPr>
          <a:xfrm>
            <a:off x="934065" y="4454013"/>
            <a:ext cx="2192593" cy="276999"/>
          </a:xfrm>
          <a:prstGeom prst="rect">
            <a:avLst/>
          </a:prstGeom>
          <a:noFill/>
        </p:spPr>
        <p:txBody>
          <a:bodyPr wrap="square" rtlCol="0">
            <a:spAutoFit/>
          </a:bodyPr>
          <a:lstStyle/>
          <a:p>
            <a:r>
              <a:rPr lang="en-IN" sz="12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t>
            </a:r>
            <a:r>
              <a:rPr lang="en-IN" sz="1200" kern="0" dirty="0" err="1">
                <a:effectLst/>
                <a:latin typeface="Times New Roman" panose="02020603050405020304" pitchFamily="18" charset="0"/>
                <a:ea typeface="Calibri" panose="020F0502020204030204" pitchFamily="34" charset="0"/>
              </a:rPr>
              <a:t>Sniazhko</a:t>
            </a:r>
            <a:r>
              <a:rPr lang="en-IN" sz="1200" kern="0" dirty="0">
                <a:effectLst/>
                <a:latin typeface="Times New Roman" panose="02020603050405020304" pitchFamily="18" charset="0"/>
                <a:ea typeface="Calibri" panose="020F0502020204030204" pitchFamily="34" charset="0"/>
              </a:rPr>
              <a:t>, 2019)</a:t>
            </a:r>
            <a:endParaRPr lang="en-IN" sz="1200" dirty="0"/>
          </a:p>
        </p:txBody>
      </p:sp>
    </p:spTree>
    <p:extLst>
      <p:ext uri="{BB962C8B-B14F-4D97-AF65-F5344CB8AC3E}">
        <p14:creationId xmlns:p14="http://schemas.microsoft.com/office/powerpoint/2010/main" val="16992543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C02576E-1470-CD05-B1D6-DDA1AAD965F1}"/>
              </a:ext>
            </a:extLst>
          </p:cNvPr>
          <p:cNvSpPr txBox="1"/>
          <p:nvPr/>
        </p:nvSpPr>
        <p:spPr>
          <a:xfrm>
            <a:off x="383458" y="235974"/>
            <a:ext cx="590918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References </a:t>
            </a:r>
            <a:endParaRPr lang="en-IN" sz="2800"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72349763-F636-B60C-4FED-9E9624F46F48}"/>
              </a:ext>
            </a:extLst>
          </p:cNvPr>
          <p:cNvSpPr txBox="1"/>
          <p:nvPr/>
        </p:nvSpPr>
        <p:spPr>
          <a:xfrm>
            <a:off x="688258" y="1288025"/>
            <a:ext cx="10550013" cy="5047536"/>
          </a:xfrm>
          <a:prstGeom prst="rect">
            <a:avLst/>
          </a:prstGeom>
          <a:noFill/>
        </p:spPr>
        <p:txBody>
          <a:bodyPr wrap="square" rtlCol="0">
            <a:spAutoFit/>
          </a:bodyPr>
          <a:lstStyle/>
          <a:p>
            <a:pPr marL="6350" indent="-6350" algn="just">
              <a:spcAft>
                <a:spcPts val="25"/>
              </a:spcAft>
            </a:pP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BBC, (2023). Diversity and inclusion. [Online] Available at: https://www.bbc.co.uk/bitesize/guides/zt4m6fr/revision/2 [Accessed 16 July 2023].</a:t>
            </a: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BBC, (2023). Regulation. [Online] Available at: https://www.bbc.com/aboutthebbc/governance/regulation [Accessed 15 July 2023].</a:t>
            </a: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r>
              <a:rPr lang="en-IN"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Canestrino</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 C </a:t>
            </a:r>
            <a:r>
              <a:rPr lang="en-IN"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wiklicki</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t>
            </a:r>
            <a:r>
              <a:rPr lang="en-IN"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Magliocca</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 and </a:t>
            </a:r>
            <a:r>
              <a:rPr lang="en-IN"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Pawełek</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 (2020). Understanding social entrepreneurship: A cultural perspective in business research. Journal of Business Research, 110, pp.132-143.</a:t>
            </a: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Caputo, A., </a:t>
            </a:r>
            <a:r>
              <a:rPr lang="en-IN"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Ayoko</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O.B., </a:t>
            </a:r>
            <a:r>
              <a:rPr lang="en-IN"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Amoo</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N. and Menke, C., (2019). The relationship between cultural values, cultural intelligence and negotiation styles. Journal of business research, 99, pp.23-36.</a:t>
            </a: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r>
              <a:rPr lang="en-IN"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forbes</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(2021). How To Build a Culture Of Adaptability. [Online] Available at: https://www.forbes.com/sites/forbesbusinesscouncil/2021/06/23/heres-how-to-build-a-culture-of-adaptability/?sh=16ae5ae93b78 [Accessed 14 July 2023].</a:t>
            </a: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r>
              <a:rPr lang="en-IN"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Gostin</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 (2022). Eight Tips for Delivering A Great Presentation. [Online] Available at: https://www.forbes.com/sites/forbescommunicationscouncil/2022/06/14/eight-tips-for-delivering-a-great-presentation/?sh=725c79ec7609 [Accessed 16 July 2023].</a:t>
            </a: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r>
              <a:rPr lang="en-IN"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Iwuozor</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 (2023). What Is Customer Service? Definition &amp; Best Practices. [Online] Available at: https://www.forbes.com/advisor/business/what-is-customer-service-definition-best-practices/ [Accessed 16 July 2023].</a:t>
            </a: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r>
              <a:rPr lang="en-IN"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Krchova</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 and </a:t>
            </a:r>
            <a:r>
              <a:rPr lang="en-IN"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Svejnova</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Hoesova</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K., (2021). The impact of modern communication marketing tools to increase the innovativeness of business. Marketing </a:t>
            </a:r>
            <a:r>
              <a:rPr lang="en-IN"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menedžment</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innovacij</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(3), pp.117-126.</a:t>
            </a: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r>
              <a:rPr lang="en-IN"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Presbitero</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(2021). Communication accommodation within global virtual team: The influence of cultural intelligence and the impact on interpersonal process effectiveness. Journal of International Management, 27(1), p.100809.</a:t>
            </a: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r>
              <a:rPr lang="en-IN"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Sniazhko</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(2019). Uncertainty in decision-making: A review of the international business literature. Cogent Business &amp; Management, 6(1), p.1650692.</a:t>
            </a: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indent="-6350" algn="just">
              <a:spcAft>
                <a:spcPts val="25"/>
              </a:spcAft>
            </a:pPr>
            <a:r>
              <a:rPr lang="en-IN"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Szkudlarek</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 </a:t>
            </a:r>
            <a:r>
              <a:rPr lang="en-IN"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Osland</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J.S., </a:t>
            </a:r>
            <a:r>
              <a:rPr lang="en-IN"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Nardon</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 and Zander, L., (2020). Communication and culture in international business–Moving the field forward. Journal of World Business, 55(6), p.101126.</a:t>
            </a:r>
            <a:endPar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endParaRPr lang="en-IN" sz="1400" dirty="0"/>
          </a:p>
        </p:txBody>
      </p:sp>
    </p:spTree>
    <p:extLst>
      <p:ext uri="{BB962C8B-B14F-4D97-AF65-F5344CB8AC3E}">
        <p14:creationId xmlns:p14="http://schemas.microsoft.com/office/powerpoint/2010/main" val="41251329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3384</Words>
  <Application>Microsoft Macintosh PowerPoint</Application>
  <PresentationFormat>Widescreen</PresentationFormat>
  <Paragraphs>286</Paragraphs>
  <Slides>15</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2023-07-17T11:33:07Z</dcterms:created>
  <dcterms:modified xsi:type="dcterms:W3CDTF">2023-07-26T05:41:44Z</dcterms:modified>
</cp:coreProperties>
</file>