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1"/>
  </p:sldMasterIdLst>
  <p:notesMasterIdLst>
    <p:notesMasterId r:id="rId41"/>
  </p:notesMasterIdLst>
  <p:sldIdLst>
    <p:sldId id="256" r:id="rId2"/>
    <p:sldId id="257" r:id="rId3"/>
    <p:sldId id="461" r:id="rId4"/>
    <p:sldId id="374" r:id="rId5"/>
    <p:sldId id="380" r:id="rId6"/>
    <p:sldId id="390" r:id="rId7"/>
    <p:sldId id="393" r:id="rId8"/>
    <p:sldId id="400" r:id="rId9"/>
    <p:sldId id="457" r:id="rId10"/>
    <p:sldId id="462" r:id="rId11"/>
    <p:sldId id="463" r:id="rId12"/>
    <p:sldId id="464" r:id="rId13"/>
    <p:sldId id="465" r:id="rId14"/>
    <p:sldId id="466" r:id="rId15"/>
    <p:sldId id="467" r:id="rId16"/>
    <p:sldId id="268" r:id="rId17"/>
    <p:sldId id="267" r:id="rId18"/>
    <p:sldId id="459" r:id="rId19"/>
    <p:sldId id="274" r:id="rId20"/>
    <p:sldId id="275" r:id="rId21"/>
    <p:sldId id="276" r:id="rId22"/>
    <p:sldId id="258" r:id="rId23"/>
    <p:sldId id="259" r:id="rId24"/>
    <p:sldId id="458" r:id="rId25"/>
    <p:sldId id="260" r:id="rId26"/>
    <p:sldId id="261" r:id="rId27"/>
    <p:sldId id="262" r:id="rId28"/>
    <p:sldId id="263" r:id="rId29"/>
    <p:sldId id="264" r:id="rId30"/>
    <p:sldId id="265" r:id="rId31"/>
    <p:sldId id="266" r:id="rId32"/>
    <p:sldId id="269" r:id="rId33"/>
    <p:sldId id="270" r:id="rId34"/>
    <p:sldId id="271" r:id="rId35"/>
    <p:sldId id="272" r:id="rId36"/>
    <p:sldId id="273" r:id="rId37"/>
    <p:sldId id="277" r:id="rId38"/>
    <p:sldId id="281" r:id="rId39"/>
    <p:sldId id="287"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894E64-8D77-49F9-DBBA-6DE4A147159D}" v="4477" dt="2024-06-04T07:44:52.2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60"/>
  </p:normalViewPr>
  <p:slideViewPr>
    <p:cSldViewPr snapToGrid="0">
      <p:cViewPr varScale="1">
        <p:scale>
          <a:sx n="67" d="100"/>
          <a:sy n="67" d="100"/>
        </p:scale>
        <p:origin x="60" y="8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D8568-77BD-40F1-A376-B61A501AE1F2}" type="datetimeFigureOut">
              <a:rPr lang="en-GB" smtClean="0"/>
              <a:t>14/06/2024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43D6E2-9618-41AD-BBC5-CC4A802C4AE7}" type="slidenum">
              <a:rPr lang="en-GB" smtClean="0"/>
              <a:t>‹#›</a:t>
            </a:fld>
            <a:endParaRPr lang="en-GB"/>
          </a:p>
        </p:txBody>
      </p:sp>
    </p:spTree>
    <p:extLst>
      <p:ext uri="{BB962C8B-B14F-4D97-AF65-F5344CB8AC3E}">
        <p14:creationId xmlns:p14="http://schemas.microsoft.com/office/powerpoint/2010/main" val="57744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7CF715E9-52D2-1AAC-EC9F-6B0CB44328A8}"/>
              </a:ext>
            </a:extLst>
          </p:cNvPr>
          <p:cNvSpPr>
            <a:spLocks noGrp="1" noChangeArrowheads="1"/>
          </p:cNvSpPr>
          <p:nvPr>
            <p:ph type="sldNum" sz="quarter" idx="5"/>
          </p:nvPr>
        </p:nvSpPr>
        <p:spPr>
          <a:noFill/>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1FAC7E39-9808-4C07-AA1F-C1F606115B88}" type="slidenum">
              <a:rPr lang="en-GB" altLang="en-US" sz="1200" b="0"/>
              <a:pPr/>
              <a:t>4</a:t>
            </a:fld>
            <a:endParaRPr lang="en-GB" altLang="en-US" sz="1200" b="0"/>
          </a:p>
        </p:txBody>
      </p:sp>
      <p:sp>
        <p:nvSpPr>
          <p:cNvPr id="9219" name="Rectangle 2">
            <a:extLst>
              <a:ext uri="{FF2B5EF4-FFF2-40B4-BE49-F238E27FC236}">
                <a16:creationId xmlns:a16="http://schemas.microsoft.com/office/drawing/2014/main" id="{C0D99872-37BE-994D-A878-478203C95EA1}"/>
              </a:ext>
            </a:extLst>
          </p:cNvPr>
          <p:cNvSpPr>
            <a:spLocks noChangeArrowheads="1" noTextEdit="1"/>
          </p:cNvSpPr>
          <p:nvPr>
            <p:ph type="sldImg"/>
          </p:nvPr>
        </p:nvSpPr>
        <p:spPr>
          <a:ln/>
        </p:spPr>
      </p:sp>
      <p:sp>
        <p:nvSpPr>
          <p:cNvPr id="9220" name="Rectangle 3">
            <a:extLst>
              <a:ext uri="{FF2B5EF4-FFF2-40B4-BE49-F238E27FC236}">
                <a16:creationId xmlns:a16="http://schemas.microsoft.com/office/drawing/2014/main" id="{89F26EF9-8A1C-B7C4-821F-CE1A11116547}"/>
              </a:ext>
            </a:extLst>
          </p:cNvPr>
          <p:cNvSpPr>
            <a:spLocks noGrp="1" noChangeArrowheads="1"/>
          </p:cNvSpPr>
          <p:nvPr>
            <p:ph type="body" idx="1"/>
          </p:nvPr>
        </p:nvSpPr>
        <p:spPr>
          <a:noFill/>
        </p:spPr>
        <p:txBody>
          <a:bodyPr/>
          <a:lstStyle/>
          <a:p>
            <a:endParaRPr lang="en-US" altLang="en-US">
              <a:ea typeface="Calibri" panose="020F0502020204030204" pitchFamily="34" charset="0"/>
              <a:cs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E4F3979C-5C19-6D1C-E573-1838F6900207}"/>
              </a:ext>
            </a:extLst>
          </p:cNvPr>
          <p:cNvSpPr>
            <a:spLocks noGrp="1" noChangeArrowheads="1"/>
          </p:cNvSpPr>
          <p:nvPr>
            <p:ph type="sldNum" sz="quarter" idx="5"/>
          </p:nvPr>
        </p:nvSpPr>
        <p:spPr>
          <a:noFill/>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A56FA550-08A4-4A7D-AC53-65D6DFE4F2F3}" type="slidenum">
              <a:rPr lang="en-GB" altLang="en-US" sz="1200" b="0"/>
              <a:pPr/>
              <a:t>5</a:t>
            </a:fld>
            <a:endParaRPr lang="en-GB" altLang="en-US" sz="1200" b="0"/>
          </a:p>
        </p:txBody>
      </p:sp>
      <p:sp>
        <p:nvSpPr>
          <p:cNvPr id="11267" name="Rectangle 2">
            <a:extLst>
              <a:ext uri="{FF2B5EF4-FFF2-40B4-BE49-F238E27FC236}">
                <a16:creationId xmlns:a16="http://schemas.microsoft.com/office/drawing/2014/main" id="{ED0EED99-BA3E-D24C-4E44-A7116739CB34}"/>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11268" name="Rectangle 3">
            <a:extLst>
              <a:ext uri="{FF2B5EF4-FFF2-40B4-BE49-F238E27FC236}">
                <a16:creationId xmlns:a16="http://schemas.microsoft.com/office/drawing/2014/main" id="{A3EC5E87-EA2D-3EEB-9F1B-FAD9F1B81115}"/>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2</a:t>
            </a:r>
          </a:p>
        </p:txBody>
      </p:sp>
      <p:sp>
        <p:nvSpPr>
          <p:cNvPr id="11269" name="Rectangle 4">
            <a:extLst>
              <a:ext uri="{FF2B5EF4-FFF2-40B4-BE49-F238E27FC236}">
                <a16:creationId xmlns:a16="http://schemas.microsoft.com/office/drawing/2014/main" id="{3B56396A-3ABF-5BCC-674C-EEC9782A9C1D}"/>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11270" name="Rectangle 5">
            <a:extLst>
              <a:ext uri="{FF2B5EF4-FFF2-40B4-BE49-F238E27FC236}">
                <a16:creationId xmlns:a16="http://schemas.microsoft.com/office/drawing/2014/main" id="{E84327BB-27A7-24FF-F2C2-C7DA6AAE4D59}"/>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11271" name="Rectangle 6">
            <a:extLst>
              <a:ext uri="{FF2B5EF4-FFF2-40B4-BE49-F238E27FC236}">
                <a16:creationId xmlns:a16="http://schemas.microsoft.com/office/drawing/2014/main" id="{DAE84875-7400-4D97-4C06-05BCF16C4901}"/>
              </a:ext>
            </a:extLst>
          </p:cNvPr>
          <p:cNvSpPr>
            <a:spLocks noGrp="1" noChangeArrowheads="1"/>
          </p:cNvSpPr>
          <p:nvPr>
            <p:ph type="body" idx="1"/>
          </p:nvPr>
        </p:nvSpPr>
        <p:spPr>
          <a:xfrm>
            <a:off x="914400" y="4643438"/>
            <a:ext cx="5029200" cy="4397375"/>
          </a:xfrm>
          <a:noFill/>
        </p:spPr>
        <p:txBody>
          <a:bodyPr lIns="92075" tIns="46038" rIns="92075" bIns="46038"/>
          <a:lstStyle/>
          <a:p>
            <a:endParaRPr lang="en-US" altLang="en-US"/>
          </a:p>
        </p:txBody>
      </p:sp>
      <p:sp>
        <p:nvSpPr>
          <p:cNvPr id="11272" name="Rectangle 7">
            <a:extLst>
              <a:ext uri="{FF2B5EF4-FFF2-40B4-BE49-F238E27FC236}">
                <a16:creationId xmlns:a16="http://schemas.microsoft.com/office/drawing/2014/main" id="{93640E58-0EA7-23FF-130A-92DDA03213C3}"/>
              </a:ext>
            </a:extLst>
          </p:cNvPr>
          <p:cNvSpPr>
            <a:spLocks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25C91BD8-08C8-7648-3130-D1B2B9DD7EEB}"/>
              </a:ext>
            </a:extLst>
          </p:cNvPr>
          <p:cNvSpPr>
            <a:spLocks noGrp="1" noChangeArrowheads="1"/>
          </p:cNvSpPr>
          <p:nvPr>
            <p:ph type="sldNum" sz="quarter" idx="5"/>
          </p:nvPr>
        </p:nvSpPr>
        <p:spPr>
          <a:noFill/>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221482B3-C761-4213-8F88-AEA93DC4075B}" type="slidenum">
              <a:rPr lang="en-GB" altLang="en-US" sz="1200" b="0"/>
              <a:pPr/>
              <a:t>6</a:t>
            </a:fld>
            <a:endParaRPr lang="en-GB" altLang="en-US" sz="1200" b="0"/>
          </a:p>
        </p:txBody>
      </p:sp>
      <p:sp>
        <p:nvSpPr>
          <p:cNvPr id="25603" name="Rectangle 2">
            <a:extLst>
              <a:ext uri="{FF2B5EF4-FFF2-40B4-BE49-F238E27FC236}">
                <a16:creationId xmlns:a16="http://schemas.microsoft.com/office/drawing/2014/main" id="{BDA9B66F-49B8-E04A-9383-D6A31A2ABB56}"/>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25604" name="Rectangle 3">
            <a:extLst>
              <a:ext uri="{FF2B5EF4-FFF2-40B4-BE49-F238E27FC236}">
                <a16:creationId xmlns:a16="http://schemas.microsoft.com/office/drawing/2014/main" id="{F186A945-C573-3151-257F-C813AD51BF3B}"/>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3</a:t>
            </a:r>
          </a:p>
        </p:txBody>
      </p:sp>
      <p:sp>
        <p:nvSpPr>
          <p:cNvPr id="25605" name="Rectangle 4">
            <a:extLst>
              <a:ext uri="{FF2B5EF4-FFF2-40B4-BE49-F238E27FC236}">
                <a16:creationId xmlns:a16="http://schemas.microsoft.com/office/drawing/2014/main" id="{B953BFC0-CA4C-C446-E86C-E7C47C58A48B}"/>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25606" name="Rectangle 5">
            <a:extLst>
              <a:ext uri="{FF2B5EF4-FFF2-40B4-BE49-F238E27FC236}">
                <a16:creationId xmlns:a16="http://schemas.microsoft.com/office/drawing/2014/main" id="{4A3FD452-C5E7-09E6-1229-C3F1F1A853A0}"/>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25607" name="Rectangle 6">
            <a:extLst>
              <a:ext uri="{FF2B5EF4-FFF2-40B4-BE49-F238E27FC236}">
                <a16:creationId xmlns:a16="http://schemas.microsoft.com/office/drawing/2014/main" id="{AD61B245-C207-05BB-0491-24BAFC784A33}"/>
              </a:ext>
            </a:extLst>
          </p:cNvPr>
          <p:cNvSpPr>
            <a:spLocks noGrp="1" noChangeArrowheads="1"/>
          </p:cNvSpPr>
          <p:nvPr>
            <p:ph type="body" idx="1"/>
          </p:nvPr>
        </p:nvSpPr>
        <p:spPr>
          <a:xfrm>
            <a:off x="914400" y="4643438"/>
            <a:ext cx="5029200" cy="4397375"/>
          </a:xfrm>
          <a:noFill/>
        </p:spPr>
        <p:txBody>
          <a:bodyPr lIns="92075" tIns="46038" rIns="92075" bIns="46038"/>
          <a:lstStyle/>
          <a:p>
            <a:endParaRPr lang="en-US" altLang="en-US">
              <a:ea typeface="Calibri" panose="020F0502020204030204" pitchFamily="34" charset="0"/>
              <a:cs typeface="Times New Roman" panose="02020603050405020304" pitchFamily="18" charset="0"/>
            </a:endParaRPr>
          </a:p>
        </p:txBody>
      </p:sp>
      <p:sp>
        <p:nvSpPr>
          <p:cNvPr id="25608" name="Rectangle 7">
            <a:extLst>
              <a:ext uri="{FF2B5EF4-FFF2-40B4-BE49-F238E27FC236}">
                <a16:creationId xmlns:a16="http://schemas.microsoft.com/office/drawing/2014/main" id="{50D422E7-7DA5-29A4-2080-E681F32888FE}"/>
              </a:ext>
            </a:extLst>
          </p:cNvPr>
          <p:cNvSpPr>
            <a:spLocks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0D160211-BE4F-03C7-033D-94727B088359}"/>
              </a:ext>
            </a:extLst>
          </p:cNvPr>
          <p:cNvSpPr>
            <a:spLocks noGrp="1" noChangeArrowheads="1"/>
          </p:cNvSpPr>
          <p:nvPr>
            <p:ph type="sldNum" sz="quarter" idx="5"/>
          </p:nvPr>
        </p:nvSpPr>
        <p:spPr>
          <a:noFill/>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B2A91797-84E9-4026-9722-042D2EC28C36}" type="slidenum">
              <a:rPr lang="en-GB" altLang="en-US" sz="1200" b="0"/>
              <a:pPr/>
              <a:t>7</a:t>
            </a:fld>
            <a:endParaRPr lang="en-GB" altLang="en-US" sz="1200" b="0"/>
          </a:p>
        </p:txBody>
      </p:sp>
      <p:sp>
        <p:nvSpPr>
          <p:cNvPr id="31747" name="Rectangle 2">
            <a:extLst>
              <a:ext uri="{FF2B5EF4-FFF2-40B4-BE49-F238E27FC236}">
                <a16:creationId xmlns:a16="http://schemas.microsoft.com/office/drawing/2014/main" id="{DC31EC55-E5BD-9D45-879A-737FA24F9CA9}"/>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31748" name="Rectangle 3">
            <a:extLst>
              <a:ext uri="{FF2B5EF4-FFF2-40B4-BE49-F238E27FC236}">
                <a16:creationId xmlns:a16="http://schemas.microsoft.com/office/drawing/2014/main" id="{54503C45-FF28-A82A-CA0E-21C69612D08E}"/>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4</a:t>
            </a:r>
          </a:p>
        </p:txBody>
      </p:sp>
      <p:sp>
        <p:nvSpPr>
          <p:cNvPr id="31749" name="Rectangle 4">
            <a:extLst>
              <a:ext uri="{FF2B5EF4-FFF2-40B4-BE49-F238E27FC236}">
                <a16:creationId xmlns:a16="http://schemas.microsoft.com/office/drawing/2014/main" id="{0A9648B4-D865-A204-69F2-1F0A94BE0DC7}"/>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31750" name="Rectangle 5">
            <a:extLst>
              <a:ext uri="{FF2B5EF4-FFF2-40B4-BE49-F238E27FC236}">
                <a16:creationId xmlns:a16="http://schemas.microsoft.com/office/drawing/2014/main" id="{6E1F5B9E-5A50-8BD9-6F74-3C44F2059FFB}"/>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31751" name="Rectangle 6">
            <a:extLst>
              <a:ext uri="{FF2B5EF4-FFF2-40B4-BE49-F238E27FC236}">
                <a16:creationId xmlns:a16="http://schemas.microsoft.com/office/drawing/2014/main" id="{5133CBEC-220E-1C3E-37BF-61F902395BDC}"/>
              </a:ext>
            </a:extLst>
          </p:cNvPr>
          <p:cNvSpPr>
            <a:spLocks noGrp="1" noChangeArrowheads="1"/>
          </p:cNvSpPr>
          <p:nvPr>
            <p:ph type="body" idx="1"/>
          </p:nvPr>
        </p:nvSpPr>
        <p:spPr>
          <a:xfrm>
            <a:off x="914400" y="4643438"/>
            <a:ext cx="5029200" cy="4397375"/>
          </a:xfrm>
          <a:noFill/>
        </p:spPr>
        <p:txBody>
          <a:bodyPr lIns="92075" tIns="46038" rIns="92075" bIns="46038"/>
          <a:lstStyle/>
          <a:p>
            <a:endParaRPr lang="en-US" altLang="en-US"/>
          </a:p>
        </p:txBody>
      </p:sp>
      <p:sp>
        <p:nvSpPr>
          <p:cNvPr id="31752" name="Rectangle 7">
            <a:extLst>
              <a:ext uri="{FF2B5EF4-FFF2-40B4-BE49-F238E27FC236}">
                <a16:creationId xmlns:a16="http://schemas.microsoft.com/office/drawing/2014/main" id="{B05530E1-6F5E-1F60-9858-F85943E43219}"/>
              </a:ext>
            </a:extLst>
          </p:cNvPr>
          <p:cNvSpPr>
            <a:spLocks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77287708-344D-996B-877C-D86AA3C22F5D}"/>
              </a:ext>
            </a:extLst>
          </p:cNvPr>
          <p:cNvSpPr>
            <a:spLocks noGrp="1" noChangeArrowheads="1"/>
          </p:cNvSpPr>
          <p:nvPr>
            <p:ph type="sldNum" sz="quarter" idx="5"/>
          </p:nvPr>
        </p:nvSpPr>
        <p:spPr>
          <a:noFill/>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7634803E-D3B9-4726-AD70-FEEBA165B0E2}" type="slidenum">
              <a:rPr lang="en-GB" altLang="en-US" sz="1200" b="0"/>
              <a:pPr/>
              <a:t>8</a:t>
            </a:fld>
            <a:endParaRPr lang="en-GB" altLang="en-US" sz="1200" b="0"/>
          </a:p>
        </p:txBody>
      </p:sp>
      <p:sp>
        <p:nvSpPr>
          <p:cNvPr id="46083" name="Rectangle 2">
            <a:extLst>
              <a:ext uri="{FF2B5EF4-FFF2-40B4-BE49-F238E27FC236}">
                <a16:creationId xmlns:a16="http://schemas.microsoft.com/office/drawing/2014/main" id="{2F1A79C8-01B7-08BF-7E8A-EF80E2FAE7F6}"/>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6084" name="Rectangle 3">
            <a:extLst>
              <a:ext uri="{FF2B5EF4-FFF2-40B4-BE49-F238E27FC236}">
                <a16:creationId xmlns:a16="http://schemas.microsoft.com/office/drawing/2014/main" id="{373EB500-5733-A185-65D3-27965C621563}"/>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t>5</a:t>
            </a:r>
          </a:p>
        </p:txBody>
      </p:sp>
      <p:sp>
        <p:nvSpPr>
          <p:cNvPr id="46085" name="Rectangle 4">
            <a:extLst>
              <a:ext uri="{FF2B5EF4-FFF2-40B4-BE49-F238E27FC236}">
                <a16:creationId xmlns:a16="http://schemas.microsoft.com/office/drawing/2014/main" id="{499635F1-3946-0CC7-1303-3D96FBCDDFDF}"/>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6086" name="Rectangle 5">
            <a:extLst>
              <a:ext uri="{FF2B5EF4-FFF2-40B4-BE49-F238E27FC236}">
                <a16:creationId xmlns:a16="http://schemas.microsoft.com/office/drawing/2014/main" id="{ED26120C-F31B-FFD5-72CC-AF61FAF8D095}"/>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p>
        </p:txBody>
      </p:sp>
      <p:sp>
        <p:nvSpPr>
          <p:cNvPr id="46087" name="Rectangle 6">
            <a:extLst>
              <a:ext uri="{FF2B5EF4-FFF2-40B4-BE49-F238E27FC236}">
                <a16:creationId xmlns:a16="http://schemas.microsoft.com/office/drawing/2014/main" id="{9D9AF3C4-A9C5-3F1E-008E-EBC6260FAA4D}"/>
              </a:ext>
            </a:extLst>
          </p:cNvPr>
          <p:cNvSpPr>
            <a:spLocks noGrp="1" noChangeArrowheads="1"/>
          </p:cNvSpPr>
          <p:nvPr>
            <p:ph type="body" idx="1"/>
          </p:nvPr>
        </p:nvSpPr>
        <p:spPr>
          <a:xfrm>
            <a:off x="914400" y="4643438"/>
            <a:ext cx="5029200" cy="4397375"/>
          </a:xfrm>
          <a:noFill/>
        </p:spPr>
        <p:txBody>
          <a:bodyPr lIns="92075" tIns="46038" rIns="92075" bIns="46038"/>
          <a:lstStyle/>
          <a:p>
            <a:pPr marL="342900" indent="-342900">
              <a:lnSpc>
                <a:spcPct val="115000"/>
              </a:lnSpc>
              <a:spcAft>
                <a:spcPts val="1000"/>
              </a:spcAft>
              <a:buFont typeface="Symbol" panose="05050102010706020507" pitchFamily="18" charset="2"/>
              <a:buChar char=""/>
            </a:pPr>
            <a:endParaRPr lang="en-US" altLang="en-US">
              <a:latin typeface="Calibri" panose="020F0502020204030204" pitchFamily="34" charset="0"/>
              <a:ea typeface="Calibri" panose="020F0502020204030204" pitchFamily="34" charset="0"/>
              <a:cs typeface="Times New Roman" panose="02020603050405020304" pitchFamily="18" charset="0"/>
            </a:endParaRPr>
          </a:p>
        </p:txBody>
      </p:sp>
      <p:sp>
        <p:nvSpPr>
          <p:cNvPr id="46088" name="Rectangle 7">
            <a:extLst>
              <a:ext uri="{FF2B5EF4-FFF2-40B4-BE49-F238E27FC236}">
                <a16:creationId xmlns:a16="http://schemas.microsoft.com/office/drawing/2014/main" id="{BE8187C0-85F4-3041-8D7A-8607C10E8445}"/>
              </a:ext>
            </a:extLst>
          </p:cNvPr>
          <p:cNvSpPr>
            <a:spLocks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048369A9-D977-C5EF-E817-AFB37440E6AE}"/>
              </a:ext>
            </a:extLst>
          </p:cNvPr>
          <p:cNvSpPr>
            <a:spLocks noGrp="1" noChangeArrowheads="1"/>
          </p:cNvSpPr>
          <p:nvPr>
            <p:ph type="sldNum" sz="quarter" idx="5"/>
          </p:nvPr>
        </p:nvSpPr>
        <p:spPr>
          <a:noFill/>
        </p:spPr>
        <p:txBody>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fld id="{93003370-DCA7-44D8-838F-D1119627DF1D}" type="slidenum">
              <a:rPr lang="en-GB" altLang="en-US" sz="1200" b="0">
                <a:solidFill>
                  <a:srgbClr val="000000"/>
                </a:solidFill>
              </a:rPr>
              <a:pPr/>
              <a:t>9</a:t>
            </a:fld>
            <a:endParaRPr lang="en-GB" altLang="en-US" sz="1200" b="0">
              <a:solidFill>
                <a:srgbClr val="000000"/>
              </a:solidFill>
            </a:endParaRPr>
          </a:p>
        </p:txBody>
      </p:sp>
      <p:sp>
        <p:nvSpPr>
          <p:cNvPr id="48131" name="Rectangle 2">
            <a:extLst>
              <a:ext uri="{FF2B5EF4-FFF2-40B4-BE49-F238E27FC236}">
                <a16:creationId xmlns:a16="http://schemas.microsoft.com/office/drawing/2014/main" id="{CB99FDBD-5455-B1B2-1252-D724A5C4CC02}"/>
              </a:ext>
            </a:extLst>
          </p:cNvPr>
          <p:cNvSpPr>
            <a:spLocks noChangeArrowheads="1"/>
          </p:cNvSpPr>
          <p:nvPr/>
        </p:nvSpPr>
        <p:spPr bwMode="auto">
          <a:xfrm>
            <a:off x="388620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solidFill>
                <a:srgbClr val="000000"/>
              </a:solidFill>
            </a:endParaRPr>
          </a:p>
        </p:txBody>
      </p:sp>
      <p:sp>
        <p:nvSpPr>
          <p:cNvPr id="48132" name="Rectangle 3">
            <a:extLst>
              <a:ext uri="{FF2B5EF4-FFF2-40B4-BE49-F238E27FC236}">
                <a16:creationId xmlns:a16="http://schemas.microsoft.com/office/drawing/2014/main" id="{CF4BD810-51EA-7013-0CBE-D9135F06AA34}"/>
              </a:ext>
            </a:extLst>
          </p:cNvPr>
          <p:cNvSpPr>
            <a:spLocks noChangeArrowheads="1"/>
          </p:cNvSpPr>
          <p:nvPr/>
        </p:nvSpPr>
        <p:spPr bwMode="auto">
          <a:xfrm>
            <a:off x="388620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defTabSz="762000">
              <a:defRPr sz="2400" b="1">
                <a:solidFill>
                  <a:schemeClr val="tx1"/>
                </a:solidFill>
                <a:latin typeface="Times New Roman" panose="02020603050405020304" pitchFamily="18" charset="0"/>
              </a:defRPr>
            </a:lvl1pPr>
            <a:lvl2pPr marL="742950" indent="-285750" defTabSz="762000">
              <a:defRPr sz="2400" b="1">
                <a:solidFill>
                  <a:schemeClr val="tx1"/>
                </a:solidFill>
                <a:latin typeface="Times New Roman" panose="02020603050405020304" pitchFamily="18" charset="0"/>
              </a:defRPr>
            </a:lvl2pPr>
            <a:lvl3pPr marL="1143000" indent="-228600" defTabSz="762000">
              <a:defRPr sz="2400" b="1">
                <a:solidFill>
                  <a:schemeClr val="tx1"/>
                </a:solidFill>
                <a:latin typeface="Times New Roman" panose="02020603050405020304" pitchFamily="18" charset="0"/>
              </a:defRPr>
            </a:lvl3pPr>
            <a:lvl4pPr marL="1600200" indent="-228600" defTabSz="762000">
              <a:defRPr sz="2400" b="1">
                <a:solidFill>
                  <a:schemeClr val="tx1"/>
                </a:solidFill>
                <a:latin typeface="Times New Roman" panose="02020603050405020304" pitchFamily="18" charset="0"/>
              </a:defRPr>
            </a:lvl4pPr>
            <a:lvl5pPr marL="2057400" indent="-228600" defTabSz="762000">
              <a:defRPr sz="2400" b="1">
                <a:solidFill>
                  <a:schemeClr val="tx1"/>
                </a:solidFill>
                <a:latin typeface="Times New Roman" panose="02020603050405020304" pitchFamily="18" charset="0"/>
              </a:defRPr>
            </a:lvl5pPr>
            <a:lvl6pPr marL="2514600" indent="-228600" defTabSz="7620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7620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7620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762000" eaLnBrk="0" fontAlgn="base" hangingPunct="0">
              <a:spcBef>
                <a:spcPct val="0"/>
              </a:spcBef>
              <a:spcAft>
                <a:spcPct val="0"/>
              </a:spcAft>
              <a:defRPr sz="2400" b="1">
                <a:solidFill>
                  <a:schemeClr val="tx1"/>
                </a:solidFill>
                <a:latin typeface="Times New Roman" panose="02020603050405020304" pitchFamily="18" charset="0"/>
              </a:defRPr>
            </a:lvl9pPr>
          </a:lstStyle>
          <a:p>
            <a:pPr algn="r"/>
            <a:r>
              <a:rPr lang="en-GB" altLang="en-US" sz="1000" b="0" i="1">
                <a:solidFill>
                  <a:srgbClr val="000000"/>
                </a:solidFill>
              </a:rPr>
              <a:t>5</a:t>
            </a:r>
          </a:p>
        </p:txBody>
      </p:sp>
      <p:sp>
        <p:nvSpPr>
          <p:cNvPr id="48133" name="Rectangle 4">
            <a:extLst>
              <a:ext uri="{FF2B5EF4-FFF2-40B4-BE49-F238E27FC236}">
                <a16:creationId xmlns:a16="http://schemas.microsoft.com/office/drawing/2014/main" id="{7A4F80AD-7C40-D4D1-4FAA-AD9A250B0BE0}"/>
              </a:ext>
            </a:extLst>
          </p:cNvPr>
          <p:cNvSpPr>
            <a:spLocks noChangeArrowheads="1"/>
          </p:cNvSpPr>
          <p:nvPr/>
        </p:nvSpPr>
        <p:spPr bwMode="auto">
          <a:xfrm>
            <a:off x="0" y="9285288"/>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solidFill>
                <a:srgbClr val="000000"/>
              </a:solidFill>
            </a:endParaRPr>
          </a:p>
        </p:txBody>
      </p:sp>
      <p:sp>
        <p:nvSpPr>
          <p:cNvPr id="48134" name="Rectangle 5">
            <a:extLst>
              <a:ext uri="{FF2B5EF4-FFF2-40B4-BE49-F238E27FC236}">
                <a16:creationId xmlns:a16="http://schemas.microsoft.com/office/drawing/2014/main" id="{B2046EC6-3F43-51A2-A5F5-BDEA39285898}"/>
              </a:ext>
            </a:extLst>
          </p:cNvPr>
          <p:cNvSpPr>
            <a:spLocks noChangeArrowheads="1"/>
          </p:cNvSpPr>
          <p:nvPr/>
        </p:nvSpPr>
        <p:spPr bwMode="auto">
          <a:xfrm>
            <a:off x="0" y="0"/>
            <a:ext cx="29718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endParaRPr lang="en-US" altLang="en-US">
              <a:solidFill>
                <a:srgbClr val="000000"/>
              </a:solidFill>
            </a:endParaRPr>
          </a:p>
        </p:txBody>
      </p:sp>
      <p:sp>
        <p:nvSpPr>
          <p:cNvPr id="48135" name="Rectangle 6">
            <a:extLst>
              <a:ext uri="{FF2B5EF4-FFF2-40B4-BE49-F238E27FC236}">
                <a16:creationId xmlns:a16="http://schemas.microsoft.com/office/drawing/2014/main" id="{4E660435-9920-4FBE-60C3-83C96CC455EF}"/>
              </a:ext>
            </a:extLst>
          </p:cNvPr>
          <p:cNvSpPr>
            <a:spLocks noGrp="1" noChangeArrowheads="1"/>
          </p:cNvSpPr>
          <p:nvPr>
            <p:ph type="body" idx="1"/>
          </p:nvPr>
        </p:nvSpPr>
        <p:spPr>
          <a:xfrm>
            <a:off x="914400" y="4643438"/>
            <a:ext cx="5029200" cy="4397375"/>
          </a:xfrm>
          <a:noFill/>
        </p:spPr>
        <p:txBody>
          <a:bodyPr lIns="92075" tIns="46038" rIns="92075" bIns="46038"/>
          <a:lstStyle/>
          <a:p>
            <a:endParaRPr lang="en-US" altLang="en-US"/>
          </a:p>
        </p:txBody>
      </p:sp>
      <p:sp>
        <p:nvSpPr>
          <p:cNvPr id="48136" name="Rectangle 7">
            <a:extLst>
              <a:ext uri="{FF2B5EF4-FFF2-40B4-BE49-F238E27FC236}">
                <a16:creationId xmlns:a16="http://schemas.microsoft.com/office/drawing/2014/main" id="{E5B7722A-28C7-32B3-6746-658235CBC43E}"/>
              </a:ext>
            </a:extLst>
          </p:cNvPr>
          <p:cNvSpPr>
            <a:spLocks noChangeArrowheads="1" noTextEdit="1"/>
          </p:cNvSpPr>
          <p:nvPr>
            <p:ph type="sldImg"/>
          </p:nvPr>
        </p:nvSpPr>
        <p:spPr>
          <a:xfrm>
            <a:off x="985838" y="733425"/>
            <a:ext cx="4886325" cy="3665538"/>
          </a:xfrm>
          <a:ln w="12700" cap="flat">
            <a:solidFill>
              <a:schemeClr val="tx1"/>
            </a:solidFill>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6/14/2024</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5551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6/14/2024</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8195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6/14/2024</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136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6/14/2024</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2064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6/14/2024</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9705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6/14/2024</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5406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6/14/2024</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8648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6/14/2024</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1739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6/14/2024</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8751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6/14/2024</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872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6/14/2024</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8881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6/14/2024</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00889911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accountingtools.com/articles/2017/5/4/customer"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ccountingtools.com/articles/2017/5/16/supplier"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theguardian.com/australia-news/audio/2024/feb/07/a-photoshop-scandal-and-the-murky-ethics-of-ai-full-story-podcast"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B4jNttRvbpU"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filecache.mediaroom.com/mr5mr_ibmnewsroom/196446/IBM_Responsible_Leadership_Report_OCT_2023_UK_1530071123.pdf" TargetMode="External"/><Relationship Id="rId2" Type="http://schemas.openxmlformats.org/officeDocument/2006/relationships/image" Target="../media/image3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arth as a particle with gold and blue">
            <a:extLst>
              <a:ext uri="{FF2B5EF4-FFF2-40B4-BE49-F238E27FC236}">
                <a16:creationId xmlns:a16="http://schemas.microsoft.com/office/drawing/2014/main" id="{C47CBD87-8E8E-6652-ECAA-A700CB32A47A}"/>
              </a:ext>
            </a:extLst>
          </p:cNvPr>
          <p:cNvPicPr>
            <a:picLocks noChangeAspect="1"/>
          </p:cNvPicPr>
          <p:nvPr/>
        </p:nvPicPr>
        <p:blipFill rotWithShape="1">
          <a:blip r:embed="rId2"/>
          <a:srcRect t="1156" r="-1" b="14552"/>
          <a:stretch/>
        </p:blipFill>
        <p:spPr>
          <a:xfrm>
            <a:off x="-3044" y="100022"/>
            <a:ext cx="12188932" cy="6857990"/>
          </a:xfrm>
          <a:prstGeom prst="rect">
            <a:avLst/>
          </a:prstGeom>
        </p:spPr>
      </p:pic>
      <p:sp>
        <p:nvSpPr>
          <p:cNvPr id="24" name="Rectangle 23">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81175" y="166190"/>
            <a:ext cx="9144000" cy="1152663"/>
          </a:xfrm>
        </p:spPr>
        <p:txBody>
          <a:bodyPr>
            <a:normAutofit/>
          </a:bodyPr>
          <a:lstStyle/>
          <a:p>
            <a:r>
              <a:rPr lang="en-US" sz="5400" dirty="0">
                <a:solidFill>
                  <a:schemeClr val="bg1"/>
                </a:solidFill>
              </a:rPr>
              <a:t>Supply and Demand</a:t>
            </a:r>
          </a:p>
        </p:txBody>
      </p:sp>
      <p:sp>
        <p:nvSpPr>
          <p:cNvPr id="3" name="Subtitle 2"/>
          <p:cNvSpPr>
            <a:spLocks noGrp="1"/>
          </p:cNvSpPr>
          <p:nvPr>
            <p:ph type="subTitle" idx="1"/>
          </p:nvPr>
        </p:nvSpPr>
        <p:spPr>
          <a:xfrm>
            <a:off x="1231107" y="5987836"/>
            <a:ext cx="10070306" cy="646785"/>
          </a:xfrm>
        </p:spPr>
        <p:txBody>
          <a:bodyPr vert="horz" lIns="91440" tIns="91440" rIns="91440" bIns="91440" rtlCol="0">
            <a:noAutofit/>
          </a:bodyPr>
          <a:lstStyle/>
          <a:p>
            <a:r>
              <a:rPr lang="en-US" sz="4800" dirty="0">
                <a:solidFill>
                  <a:schemeClr val="bg1"/>
                </a:solidFill>
              </a:rPr>
              <a:t>The role of AI in Global Business </a:t>
            </a: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Mobile device with apps">
            <a:extLst>
              <a:ext uri="{FF2B5EF4-FFF2-40B4-BE49-F238E27FC236}">
                <a16:creationId xmlns:a16="http://schemas.microsoft.com/office/drawing/2014/main" id="{99F20D75-B554-20E2-F5FD-5D9DA09FBD44}"/>
              </a:ext>
            </a:extLst>
          </p:cNvPr>
          <p:cNvPicPr>
            <a:picLocks noChangeAspect="1"/>
          </p:cNvPicPr>
          <p:nvPr/>
        </p:nvPicPr>
        <p:blipFill rotWithShape="1">
          <a:blip r:embed="rId2"/>
          <a:srcRect l="49872" r="10302"/>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64ED45-C6DF-7273-076B-35CBBCB56722}"/>
              </a:ext>
            </a:extLst>
          </p:cNvPr>
          <p:cNvSpPr>
            <a:spLocks noGrp="1"/>
          </p:cNvSpPr>
          <p:nvPr>
            <p:ph type="title"/>
          </p:nvPr>
        </p:nvSpPr>
        <p:spPr>
          <a:xfrm>
            <a:off x="5827048" y="407987"/>
            <a:ext cx="5721484" cy="1325563"/>
          </a:xfrm>
        </p:spPr>
        <p:txBody>
          <a:bodyPr>
            <a:normAutofit/>
          </a:bodyPr>
          <a:lstStyle/>
          <a:p>
            <a:r>
              <a:rPr lang="en-US" dirty="0"/>
              <a:t>In today’s session we will look at: </a:t>
            </a:r>
          </a:p>
        </p:txBody>
      </p:sp>
      <p:sp>
        <p:nvSpPr>
          <p:cNvPr id="3" name="Content Placeholder 2">
            <a:extLst>
              <a:ext uri="{FF2B5EF4-FFF2-40B4-BE49-F238E27FC236}">
                <a16:creationId xmlns:a16="http://schemas.microsoft.com/office/drawing/2014/main" id="{36430264-E7AF-4D8E-6587-ABFA6E52B41D}"/>
              </a:ext>
            </a:extLst>
          </p:cNvPr>
          <p:cNvSpPr>
            <a:spLocks noGrp="1"/>
          </p:cNvSpPr>
          <p:nvPr>
            <p:ph idx="1"/>
          </p:nvPr>
        </p:nvSpPr>
        <p:spPr>
          <a:xfrm>
            <a:off x="5827048" y="1868487"/>
            <a:ext cx="5721484" cy="4351338"/>
          </a:xfrm>
        </p:spPr>
        <p:txBody>
          <a:bodyPr vert="horz" lIns="91440" tIns="45720" rIns="91440" bIns="45720" rtlCol="0">
            <a:normAutofit/>
          </a:bodyPr>
          <a:lstStyle/>
          <a:p>
            <a:r>
              <a:rPr lang="en-US" dirty="0"/>
              <a:t>Supply and Demand</a:t>
            </a:r>
          </a:p>
          <a:p>
            <a:r>
              <a:rPr lang="en-US" dirty="0"/>
              <a:t>A firms Market Competitiveness</a:t>
            </a:r>
          </a:p>
          <a:p>
            <a:r>
              <a:rPr lang="en-US" dirty="0"/>
              <a:t>Impact of technology on the formation of international trade flows</a:t>
            </a:r>
          </a:p>
          <a:p>
            <a:r>
              <a:rPr lang="en-US" dirty="0"/>
              <a:t>Significance for international trade</a:t>
            </a:r>
          </a:p>
          <a:p>
            <a:pPr marL="0" indent="0">
              <a:buNone/>
            </a:pPr>
            <a:endParaRPr lang="en-US" dirty="0"/>
          </a:p>
        </p:txBody>
      </p:sp>
    </p:spTree>
    <p:extLst>
      <p:ext uri="{BB962C8B-B14F-4D97-AF65-F5344CB8AC3E}">
        <p14:creationId xmlns:p14="http://schemas.microsoft.com/office/powerpoint/2010/main" val="2523969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ardboard boxes on conveyor belt">
            <a:extLst>
              <a:ext uri="{FF2B5EF4-FFF2-40B4-BE49-F238E27FC236}">
                <a16:creationId xmlns:a16="http://schemas.microsoft.com/office/drawing/2014/main" id="{2C39700C-227C-DCEA-39D9-7180608488C7}"/>
              </a:ext>
            </a:extLst>
          </p:cNvPr>
          <p:cNvPicPr>
            <a:picLocks noChangeAspect="1"/>
          </p:cNvPicPr>
          <p:nvPr/>
        </p:nvPicPr>
        <p:blipFill rotWithShape="1">
          <a:blip r:embed="rId2"/>
          <a:srcRect l="31443" r="21296"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en-GB" dirty="0"/>
              <a:t>A change in demand</a:t>
            </a:r>
          </a:p>
        </p:txBody>
      </p:sp>
      <p:sp>
        <p:nvSpPr>
          <p:cNvPr id="3" name="Content Placeholder 2"/>
          <p:cNvSpPr>
            <a:spLocks noGrp="1"/>
          </p:cNvSpPr>
          <p:nvPr>
            <p:ph idx="1"/>
          </p:nvPr>
        </p:nvSpPr>
        <p:spPr>
          <a:xfrm>
            <a:off x="5300663" y="1485900"/>
            <a:ext cx="6247869" cy="4964113"/>
          </a:xfrm>
        </p:spPr>
        <p:txBody>
          <a:bodyPr>
            <a:noAutofit/>
          </a:bodyPr>
          <a:lstStyle/>
          <a:p>
            <a:r>
              <a:rPr lang="en-GB" sz="2000" dirty="0">
                <a:latin typeface="Arial" panose="020B0604020202020204" pitchFamily="34" charset="0"/>
                <a:cs typeface="Arial" panose="020B0604020202020204" pitchFamily="34" charset="0"/>
              </a:rPr>
              <a:t>Economists suggest that both demand and supply of goods and services is dependent upon price.  Yet their interaction determines price!</a:t>
            </a:r>
          </a:p>
          <a:p>
            <a:r>
              <a:rPr lang="en-GB" sz="2000" dirty="0">
                <a:latin typeface="Arial" panose="020B0604020202020204" pitchFamily="34" charset="0"/>
                <a:cs typeface="Arial" panose="020B0604020202020204" pitchFamily="34" charset="0"/>
              </a:rPr>
              <a:t>For this reason, it can be difficult to identify just what is going on when price and quantity change</a:t>
            </a:r>
          </a:p>
          <a:p>
            <a:r>
              <a:rPr lang="en-GB" sz="2000" dirty="0">
                <a:latin typeface="Arial" panose="020B0604020202020204" pitchFamily="34" charset="0"/>
                <a:cs typeface="Arial" panose="020B0604020202020204" pitchFamily="34" charset="0"/>
              </a:rPr>
              <a:t>Lets say we want to identify the demand for good X.  We observe that when the price was £90p, 1000 units were purchased.</a:t>
            </a:r>
          </a:p>
          <a:p>
            <a:r>
              <a:rPr lang="en-GB" sz="2000" dirty="0">
                <a:latin typeface="Arial" panose="020B0604020202020204" pitchFamily="34" charset="0"/>
                <a:cs typeface="Arial" panose="020B0604020202020204" pitchFamily="34" charset="0"/>
              </a:rPr>
              <a:t>At a later date, the price has risen to £1 and now 800 units are purchased.</a:t>
            </a:r>
          </a:p>
          <a:p>
            <a:r>
              <a:rPr lang="en-GB" sz="2000" dirty="0">
                <a:latin typeface="Arial" panose="020B0604020202020204" pitchFamily="34" charset="0"/>
                <a:cs typeface="Arial" panose="020B0604020202020204" pitchFamily="34" charset="0"/>
              </a:rPr>
              <a:t>What can we conclude from this about the demand?</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answer is, without further information we can conclude very little!</a:t>
            </a:r>
          </a:p>
        </p:txBody>
      </p:sp>
    </p:spTree>
    <p:extLst>
      <p:ext uri="{BB962C8B-B14F-4D97-AF65-F5344CB8AC3E}">
        <p14:creationId xmlns:p14="http://schemas.microsoft.com/office/powerpoint/2010/main" val="876630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168402" name="Rectangle 1168401">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68398" name="Picture 1168397" descr="Office building overlayed with stock market graphs">
            <a:extLst>
              <a:ext uri="{FF2B5EF4-FFF2-40B4-BE49-F238E27FC236}">
                <a16:creationId xmlns:a16="http://schemas.microsoft.com/office/drawing/2014/main" id="{2D80E453-00A2-9F0E-5BAC-3BBA532FE6E9}"/>
              </a:ext>
            </a:extLst>
          </p:cNvPr>
          <p:cNvPicPr>
            <a:picLocks noChangeAspect="1"/>
          </p:cNvPicPr>
          <p:nvPr/>
        </p:nvPicPr>
        <p:blipFill rotWithShape="1">
          <a:blip r:embed="rId4"/>
          <a:srcRect l="47076" r="584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68404"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68386" name="Rectangle 2">
            <a:extLst>
              <a:ext uri="{FF2B5EF4-FFF2-40B4-BE49-F238E27FC236}">
                <a16:creationId xmlns:a16="http://schemas.microsoft.com/office/drawing/2014/main" id="{CDB5E336-AC2C-43BF-B72F-D2BC870EE455}"/>
              </a:ext>
            </a:extLst>
          </p:cNvPr>
          <p:cNvSpPr>
            <a:spLocks noGrp="1" noChangeArrowheads="1"/>
          </p:cNvSpPr>
          <p:nvPr>
            <p:ph type="title"/>
          </p:nvPr>
        </p:nvSpPr>
        <p:spPr>
          <a:xfrm>
            <a:off x="5827048" y="407987"/>
            <a:ext cx="5721484" cy="1325563"/>
          </a:xfrm>
        </p:spPr>
        <p:txBody>
          <a:bodyPr>
            <a:normAutofit/>
          </a:bodyPr>
          <a:lstStyle/>
          <a:p>
            <a:pPr>
              <a:defRPr/>
            </a:pPr>
            <a:r>
              <a:rPr lang="en-GB" altLang="en-US"/>
              <a:t>Business in a Competitive Market</a:t>
            </a:r>
          </a:p>
        </p:txBody>
      </p:sp>
      <p:sp>
        <p:nvSpPr>
          <p:cNvPr id="1168387" name="Rectangle 3">
            <a:extLst>
              <a:ext uri="{FF2B5EF4-FFF2-40B4-BE49-F238E27FC236}">
                <a16:creationId xmlns:a16="http://schemas.microsoft.com/office/drawing/2014/main" id="{AEE7AE5D-7B1F-4DAC-8262-7B4C55C75F25}"/>
              </a:ext>
            </a:extLst>
          </p:cNvPr>
          <p:cNvSpPr>
            <a:spLocks noGrp="1" noChangeArrowheads="1"/>
          </p:cNvSpPr>
          <p:nvPr>
            <p:ph type="body" idx="1"/>
          </p:nvPr>
        </p:nvSpPr>
        <p:spPr>
          <a:xfrm>
            <a:off x="5827048" y="1868487"/>
            <a:ext cx="5721484" cy="4351338"/>
          </a:xfrm>
        </p:spPr>
        <p:txBody>
          <a:bodyPr>
            <a:normAutofit/>
          </a:bodyPr>
          <a:lstStyle/>
          <a:p>
            <a:pPr>
              <a:spcBef>
                <a:spcPct val="40000"/>
              </a:spcBef>
              <a:defRPr/>
            </a:pPr>
            <a:r>
              <a:rPr lang="en-GB" altLang="en-US" sz="2000" dirty="0">
                <a:latin typeface="Arial" panose="020B0604020202020204" pitchFamily="34" charset="0"/>
                <a:cs typeface="Arial" panose="020B0604020202020204" pitchFamily="34" charset="0"/>
              </a:rPr>
              <a:t>Importance of a firm’s market environment</a:t>
            </a:r>
          </a:p>
          <a:p>
            <a:pPr>
              <a:spcBef>
                <a:spcPct val="40000"/>
              </a:spcBef>
              <a:defRPr/>
            </a:pPr>
            <a:r>
              <a:rPr lang="en-GB" altLang="en-US" sz="2000" dirty="0">
                <a:latin typeface="Arial" panose="020B0604020202020204" pitchFamily="34" charset="0"/>
                <a:cs typeface="Arial" panose="020B0604020202020204" pitchFamily="34" charset="0"/>
              </a:rPr>
              <a:t>A perfectly competitive market</a:t>
            </a:r>
          </a:p>
          <a:p>
            <a:pPr>
              <a:spcBef>
                <a:spcPct val="40000"/>
              </a:spcBef>
              <a:defRPr/>
            </a:pPr>
            <a:r>
              <a:rPr lang="en-GB" altLang="en-US" sz="2000" dirty="0">
                <a:latin typeface="Arial" panose="020B0604020202020204" pitchFamily="34" charset="0"/>
                <a:cs typeface="Arial" panose="020B0604020202020204" pitchFamily="34" charset="0"/>
              </a:rPr>
              <a:t>The price mechanism</a:t>
            </a:r>
          </a:p>
          <a:p>
            <a:pPr lvl="1">
              <a:spcBef>
                <a:spcPct val="40000"/>
              </a:spcBef>
              <a:defRPr/>
            </a:pPr>
            <a:r>
              <a:rPr lang="en-GB" altLang="en-US" sz="2000" dirty="0">
                <a:latin typeface="Arial" panose="020B0604020202020204" pitchFamily="34" charset="0"/>
                <a:cs typeface="Arial" panose="020B0604020202020204" pitchFamily="34" charset="0"/>
              </a:rPr>
              <a:t>shortages: price rises</a:t>
            </a:r>
          </a:p>
          <a:p>
            <a:pPr lvl="1">
              <a:spcBef>
                <a:spcPct val="40000"/>
              </a:spcBef>
              <a:defRPr/>
            </a:pPr>
            <a:r>
              <a:rPr lang="en-GB" altLang="en-US" sz="2000" dirty="0">
                <a:latin typeface="Arial" panose="020B0604020202020204" pitchFamily="34" charset="0"/>
                <a:cs typeface="Arial" panose="020B0604020202020204" pitchFamily="34" charset="0"/>
              </a:rPr>
              <a:t>surpluses: price falls</a:t>
            </a:r>
          </a:p>
          <a:p>
            <a:pPr>
              <a:spcBef>
                <a:spcPct val="40000"/>
              </a:spcBef>
              <a:defRPr/>
            </a:pPr>
            <a:r>
              <a:rPr lang="en-GB" altLang="en-US" sz="2000" dirty="0">
                <a:latin typeface="Arial" panose="020B0604020202020204" pitchFamily="34" charset="0"/>
                <a:cs typeface="Arial" panose="020B0604020202020204" pitchFamily="34" charset="0"/>
              </a:rPr>
              <a:t>Effects of changes in demand and supply</a:t>
            </a:r>
          </a:p>
          <a:p>
            <a:pPr lvl="1">
              <a:spcBef>
                <a:spcPct val="40000"/>
              </a:spcBef>
              <a:defRPr/>
            </a:pPr>
            <a:r>
              <a:rPr lang="en-GB" altLang="en-US" sz="2000" dirty="0">
                <a:latin typeface="Arial" panose="020B0604020202020204" pitchFamily="34" charset="0"/>
                <a:cs typeface="Arial" panose="020B0604020202020204" pitchFamily="34" charset="0"/>
              </a:rPr>
              <a:t>a rise in demand</a:t>
            </a:r>
          </a:p>
          <a:p>
            <a:pPr lvl="2">
              <a:spcBef>
                <a:spcPct val="40000"/>
              </a:spcBef>
              <a:defRPr/>
            </a:pPr>
            <a:r>
              <a:rPr lang="en-GB" altLang="en-US" dirty="0">
                <a:latin typeface="Arial" panose="020B0604020202020204" pitchFamily="34" charset="0"/>
                <a:cs typeface="Arial" panose="020B0604020202020204" pitchFamily="34" charset="0"/>
              </a:rPr>
              <a:t>price rises </a:t>
            </a:r>
            <a:r>
              <a:rPr lang="en-GB" altLang="en-US" dirty="0">
                <a:latin typeface="Arial" panose="020B0604020202020204" pitchFamily="34" charset="0"/>
                <a:cs typeface="Arial" panose="020B0604020202020204" pitchFamily="34" charset="0"/>
                <a:sym typeface="Symbol" pitchFamily="18" charset="2"/>
              </a:rPr>
              <a:t> quantity supplied rises</a:t>
            </a:r>
            <a:endParaRPr lang="en-GB" altLang="en-US" dirty="0">
              <a:latin typeface="Arial" panose="020B0604020202020204" pitchFamily="34" charset="0"/>
              <a:cs typeface="Arial" panose="020B0604020202020204" pitchFamily="34" charset="0"/>
            </a:endParaRPr>
          </a:p>
          <a:p>
            <a:pPr lvl="1">
              <a:spcBef>
                <a:spcPct val="40000"/>
              </a:spcBef>
              <a:defRPr/>
            </a:pPr>
            <a:r>
              <a:rPr lang="en-GB" altLang="en-US" sz="2000" dirty="0">
                <a:latin typeface="Arial" panose="020B0604020202020204" pitchFamily="34" charset="0"/>
                <a:cs typeface="Arial" panose="020B0604020202020204" pitchFamily="34" charset="0"/>
              </a:rPr>
              <a:t>a rise in supply</a:t>
            </a:r>
          </a:p>
          <a:p>
            <a:pPr lvl="2">
              <a:spcBef>
                <a:spcPct val="40000"/>
              </a:spcBef>
              <a:defRPr/>
            </a:pPr>
            <a:r>
              <a:rPr lang="en-GB" altLang="en-US" dirty="0">
                <a:latin typeface="Arial" panose="020B0604020202020204" pitchFamily="34" charset="0"/>
                <a:cs typeface="Arial" panose="020B0604020202020204" pitchFamily="34" charset="0"/>
              </a:rPr>
              <a:t>price falls </a:t>
            </a:r>
            <a:r>
              <a:rPr lang="en-GB" altLang="en-US" dirty="0">
                <a:latin typeface="Arial" panose="020B0604020202020204" pitchFamily="34" charset="0"/>
                <a:cs typeface="Arial" panose="020B0604020202020204" pitchFamily="34" charset="0"/>
                <a:sym typeface="Symbol" pitchFamily="18" charset="2"/>
              </a:rPr>
              <a:t> quantity demanded rises</a:t>
            </a:r>
          </a:p>
        </p:txBody>
      </p:sp>
    </p:spTree>
    <p:custDataLst>
      <p:tags r:id="rId1"/>
    </p:custData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055A76A-D10F-91A0-81AC-D2681D081710}"/>
              </a:ext>
            </a:extLst>
          </p:cNvPr>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0243" name="Rectangle 3">
            <a:extLst>
              <a:ext uri="{FF2B5EF4-FFF2-40B4-BE49-F238E27FC236}">
                <a16:creationId xmlns:a16="http://schemas.microsoft.com/office/drawing/2014/main" id="{FF6E432F-D5F8-9118-8B1C-F2C077790741}"/>
              </a:ext>
            </a:extLst>
          </p:cNvPr>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1180676" name="Rectangle 4">
            <a:extLst>
              <a:ext uri="{FF2B5EF4-FFF2-40B4-BE49-F238E27FC236}">
                <a16:creationId xmlns:a16="http://schemas.microsoft.com/office/drawing/2014/main" id="{B1FDBABA-74FB-4D71-A96F-4184FD4DF8ED}"/>
              </a:ext>
            </a:extLst>
          </p:cNvPr>
          <p:cNvSpPr>
            <a:spLocks noGrp="1" noChangeArrowheads="1"/>
          </p:cNvSpPr>
          <p:nvPr>
            <p:ph type="title"/>
          </p:nvPr>
        </p:nvSpPr>
        <p:spPr/>
        <p:txBody>
          <a:bodyPr/>
          <a:lstStyle/>
          <a:p>
            <a:pPr>
              <a:defRPr/>
            </a:pPr>
            <a:r>
              <a:rPr lang="en-GB" altLang="en-US"/>
              <a:t>Demand</a:t>
            </a:r>
          </a:p>
        </p:txBody>
      </p:sp>
      <p:sp>
        <p:nvSpPr>
          <p:cNvPr id="1180677" name="Rectangle 5">
            <a:extLst>
              <a:ext uri="{FF2B5EF4-FFF2-40B4-BE49-F238E27FC236}">
                <a16:creationId xmlns:a16="http://schemas.microsoft.com/office/drawing/2014/main" id="{6E000E58-90AF-4C8D-ACA4-445778AA1C8C}"/>
              </a:ext>
            </a:extLst>
          </p:cNvPr>
          <p:cNvSpPr>
            <a:spLocks noGrp="1" noChangeArrowheads="1"/>
          </p:cNvSpPr>
          <p:nvPr>
            <p:ph type="body" idx="1"/>
          </p:nvPr>
        </p:nvSpPr>
        <p:spPr>
          <a:xfrm>
            <a:off x="838200" y="1352152"/>
            <a:ext cx="10515600" cy="4369991"/>
          </a:xfrm>
        </p:spPr>
        <p:txBody>
          <a:bodyPr>
            <a:normAutofit lnSpcReduction="10000"/>
          </a:bodyPr>
          <a:lstStyle/>
          <a:p>
            <a:pPr>
              <a:lnSpc>
                <a:spcPct val="100000"/>
              </a:lnSpc>
              <a:defRPr/>
            </a:pPr>
            <a:r>
              <a:rPr lang="en-GB" altLang="en-US" sz="2200" dirty="0">
                <a:latin typeface="Arial" panose="020B0604020202020204" pitchFamily="34" charset="0"/>
                <a:cs typeface="Arial" panose="020B0604020202020204" pitchFamily="34" charset="0"/>
              </a:rPr>
              <a:t>Relationship between demand and price</a:t>
            </a:r>
          </a:p>
          <a:p>
            <a:pPr lvl="1">
              <a:lnSpc>
                <a:spcPct val="100000"/>
              </a:lnSpc>
              <a:defRPr/>
            </a:pPr>
            <a:r>
              <a:rPr lang="en-GB" altLang="en-US" sz="2200" dirty="0">
                <a:latin typeface="Arial" panose="020B0604020202020204" pitchFamily="34" charset="0"/>
                <a:cs typeface="Arial" panose="020B0604020202020204" pitchFamily="34" charset="0"/>
              </a:rPr>
              <a:t>the ‘law of demand’</a:t>
            </a:r>
          </a:p>
          <a:p>
            <a:pPr lvl="2">
              <a:lnSpc>
                <a:spcPct val="100000"/>
              </a:lnSpc>
              <a:defRPr/>
            </a:pPr>
            <a:r>
              <a:rPr lang="en-GB" altLang="en-US" sz="2200" dirty="0">
                <a:latin typeface="Arial" panose="020B0604020202020204" pitchFamily="34" charset="0"/>
                <a:cs typeface="Arial" panose="020B0604020202020204" pitchFamily="34" charset="0"/>
              </a:rPr>
              <a:t>the income effect</a:t>
            </a:r>
          </a:p>
          <a:p>
            <a:pPr lvl="2">
              <a:lnSpc>
                <a:spcPct val="100000"/>
              </a:lnSpc>
              <a:defRPr/>
            </a:pPr>
            <a:r>
              <a:rPr lang="en-GB" altLang="en-US" sz="2200" dirty="0">
                <a:latin typeface="Arial" panose="020B0604020202020204" pitchFamily="34" charset="0"/>
                <a:cs typeface="Arial" panose="020B0604020202020204" pitchFamily="34" charset="0"/>
              </a:rPr>
              <a:t>the substitution effect</a:t>
            </a:r>
          </a:p>
          <a:p>
            <a:pPr>
              <a:lnSpc>
                <a:spcPct val="100000"/>
              </a:lnSpc>
              <a:defRPr/>
            </a:pPr>
            <a:r>
              <a:rPr lang="en-GB" altLang="en-US" sz="2200" dirty="0">
                <a:latin typeface="Arial" panose="020B0604020202020204" pitchFamily="34" charset="0"/>
                <a:cs typeface="Arial" panose="020B0604020202020204" pitchFamily="34" charset="0"/>
              </a:rPr>
              <a:t>The demand curve</a:t>
            </a:r>
          </a:p>
          <a:p>
            <a:pPr lvl="1">
              <a:lnSpc>
                <a:spcPct val="100000"/>
              </a:lnSpc>
              <a:defRPr/>
            </a:pPr>
            <a:r>
              <a:rPr lang="en-GB" altLang="en-US" sz="2200" dirty="0">
                <a:latin typeface="Arial" panose="020B0604020202020204" pitchFamily="34" charset="0"/>
                <a:cs typeface="Arial" panose="020B0604020202020204" pitchFamily="34" charset="0"/>
              </a:rPr>
              <a:t>constructing the demand curve</a:t>
            </a:r>
          </a:p>
          <a:p>
            <a:pPr lvl="2">
              <a:lnSpc>
                <a:spcPct val="100000"/>
              </a:lnSpc>
              <a:defRPr/>
            </a:pPr>
            <a:r>
              <a:rPr lang="en-GB" altLang="en-US" sz="2200" dirty="0">
                <a:latin typeface="Arial" panose="020B0604020202020204" pitchFamily="34" charset="0"/>
                <a:cs typeface="Arial" panose="020B0604020202020204" pitchFamily="34" charset="0"/>
              </a:rPr>
              <a:t>individual and market demand curves</a:t>
            </a:r>
          </a:p>
          <a:p>
            <a:pPr lvl="2">
              <a:lnSpc>
                <a:spcPct val="100000"/>
              </a:lnSpc>
              <a:defRPr/>
            </a:pPr>
            <a:r>
              <a:rPr lang="en-GB" altLang="en-US" sz="2200" dirty="0">
                <a:latin typeface="Arial" panose="020B0604020202020204" pitchFamily="34" charset="0"/>
                <a:cs typeface="Arial" panose="020B0604020202020204" pitchFamily="34" charset="0"/>
              </a:rPr>
              <a:t>Assumptions</a:t>
            </a:r>
          </a:p>
          <a:p>
            <a:pPr lvl="1">
              <a:lnSpc>
                <a:spcPct val="100000"/>
              </a:lnSpc>
              <a:defRPr/>
            </a:pPr>
            <a:r>
              <a:rPr lang="en-GB" altLang="en-US" sz="2200" dirty="0">
                <a:latin typeface="Arial" panose="020B0604020202020204" pitchFamily="34" charset="0"/>
                <a:cs typeface="Arial" panose="020B0604020202020204" pitchFamily="34" charset="0"/>
              </a:rPr>
              <a:t>use of demand curves</a:t>
            </a:r>
          </a:p>
          <a:p>
            <a:pPr lvl="2">
              <a:lnSpc>
                <a:spcPct val="100000"/>
              </a:lnSpc>
              <a:defRPr/>
            </a:pPr>
            <a:r>
              <a:rPr lang="en-GB" altLang="en-US" sz="2200" dirty="0">
                <a:latin typeface="Arial" panose="020B0604020202020204" pitchFamily="34" charset="0"/>
                <a:cs typeface="Arial" panose="020B0604020202020204" pitchFamily="34" charset="0"/>
              </a:rPr>
              <a:t>curves based on real data</a:t>
            </a:r>
          </a:p>
          <a:p>
            <a:pPr lvl="2">
              <a:lnSpc>
                <a:spcPct val="100000"/>
              </a:lnSpc>
              <a:defRPr/>
            </a:pPr>
            <a:r>
              <a:rPr lang="en-GB" altLang="en-US" sz="2200" dirty="0">
                <a:latin typeface="Arial" panose="020B0604020202020204" pitchFamily="34" charset="0"/>
                <a:cs typeface="Arial" panose="020B0604020202020204" pitchFamily="34" charset="0"/>
              </a:rPr>
              <a:t>sketches</a:t>
            </a:r>
          </a:p>
          <a:p>
            <a:pPr lvl="2">
              <a:lnSpc>
                <a:spcPct val="100000"/>
              </a:lnSpc>
              <a:defRPr/>
            </a:pPr>
            <a:endParaRPr lang="en-GB" altLang="en-US" dirty="0"/>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nodeType="clickEffect">
                                  <p:stCondLst>
                                    <p:cond delay="0"/>
                                  </p:stCondLst>
                                  <p:childTnLst>
                                    <p:set>
                                      <p:cBhvr>
                                        <p:cTn id="6" dur="1" fill="hold">
                                          <p:stCondLst>
                                            <p:cond delay="0"/>
                                          </p:stCondLst>
                                        </p:cTn>
                                        <p:tgtEl>
                                          <p:spTgt spid="1180676"/>
                                        </p:tgtEl>
                                        <p:attrNameLst>
                                          <p:attrName>style.visibility</p:attrName>
                                        </p:attrNameLst>
                                      </p:cBhvr>
                                      <p:to>
                                        <p:strVal val="visible"/>
                                      </p:to>
                                    </p:set>
                                    <p:anim calcmode="lin" valueType="num">
                                      <p:cBhvr>
                                        <p:cTn id="7" dur="500" fill="hold"/>
                                        <p:tgtEl>
                                          <p:spTgt spid="1180676"/>
                                        </p:tgtEl>
                                        <p:attrNameLst>
                                          <p:attrName>ppt_w</p:attrName>
                                        </p:attrNameLst>
                                      </p:cBhvr>
                                      <p:tavLst>
                                        <p:tav tm="0">
                                          <p:val>
                                            <p:strVal val="2/3*#ppt_w"/>
                                          </p:val>
                                        </p:tav>
                                        <p:tav tm="100000">
                                          <p:val>
                                            <p:strVal val="#ppt_w"/>
                                          </p:val>
                                        </p:tav>
                                      </p:tavLst>
                                    </p:anim>
                                    <p:anim calcmode="lin" valueType="num">
                                      <p:cBhvr>
                                        <p:cTn id="8" dur="500" fill="hold"/>
                                        <p:tgtEl>
                                          <p:spTgt spid="1180676"/>
                                        </p:tgtEl>
                                        <p:attrNameLst>
                                          <p:attrName>ppt_h</p:attrName>
                                        </p:attrNameLst>
                                      </p:cBhvr>
                                      <p:tavLst>
                                        <p:tav tm="0">
                                          <p:val>
                                            <p:strVal val="2/3*#ppt_h"/>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nodeType="clickEffect">
                                  <p:stCondLst>
                                    <p:cond delay="0"/>
                                  </p:stCondLst>
                                  <p:childTnLst>
                                    <p:set>
                                      <p:cBhvr>
                                        <p:cTn id="12" dur="1" fill="hold">
                                          <p:stCondLst>
                                            <p:cond delay="0"/>
                                          </p:stCondLst>
                                        </p:cTn>
                                        <p:tgtEl>
                                          <p:spTgt spid="1180677">
                                            <p:txEl>
                                              <p:pRg st="0" end="0"/>
                                            </p:txEl>
                                          </p:spTgt>
                                        </p:tgtEl>
                                        <p:attrNameLst>
                                          <p:attrName>style.visibility</p:attrName>
                                        </p:attrNameLst>
                                      </p:cBhvr>
                                      <p:to>
                                        <p:strVal val="visible"/>
                                      </p:to>
                                    </p:set>
                                    <p:anim calcmode="lin" valueType="num">
                                      <p:cBhvr additive="base">
                                        <p:cTn id="13" dur="500"/>
                                        <p:tgtEl>
                                          <p:spTgt spid="1180677">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180677">
                                            <p:txEl>
                                              <p:pRg st="0" end="0"/>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nodeType="clickEffect">
                                  <p:stCondLst>
                                    <p:cond delay="0"/>
                                  </p:stCondLst>
                                  <p:childTnLst>
                                    <p:set>
                                      <p:cBhvr>
                                        <p:cTn id="18" dur="1" fill="hold">
                                          <p:stCondLst>
                                            <p:cond delay="0"/>
                                          </p:stCondLst>
                                        </p:cTn>
                                        <p:tgtEl>
                                          <p:spTgt spid="1180677">
                                            <p:txEl>
                                              <p:pRg st="1" end="1"/>
                                            </p:txEl>
                                          </p:spTgt>
                                        </p:tgtEl>
                                        <p:attrNameLst>
                                          <p:attrName>style.visibility</p:attrName>
                                        </p:attrNameLst>
                                      </p:cBhvr>
                                      <p:to>
                                        <p:strVal val="visible"/>
                                      </p:to>
                                    </p:set>
                                    <p:anim calcmode="lin" valueType="num">
                                      <p:cBhvr additive="base">
                                        <p:cTn id="19" dur="500"/>
                                        <p:tgtEl>
                                          <p:spTgt spid="1180677">
                                            <p:txEl>
                                              <p:pRg st="1" end="1"/>
                                            </p:txEl>
                                          </p:spTgt>
                                        </p:tgtEl>
                                        <p:attrNameLst>
                                          <p:attrName>ppt_y</p:attrName>
                                        </p:attrNameLst>
                                      </p:cBhvr>
                                      <p:tavLst>
                                        <p:tav tm="0">
                                          <p:val>
                                            <p:strVal val="#ppt_y+#ppt_h*1.125000"/>
                                          </p:val>
                                        </p:tav>
                                        <p:tav tm="100000">
                                          <p:val>
                                            <p:strVal val="#ppt_y"/>
                                          </p:val>
                                        </p:tav>
                                      </p:tavLst>
                                    </p:anim>
                                    <p:animEffect transition="in" filter="wipe(up)">
                                      <p:cBhvr>
                                        <p:cTn id="20" dur="500"/>
                                        <p:tgtEl>
                                          <p:spTgt spid="1180677">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nodeType="clickEffect">
                                  <p:stCondLst>
                                    <p:cond delay="0"/>
                                  </p:stCondLst>
                                  <p:childTnLst>
                                    <p:set>
                                      <p:cBhvr>
                                        <p:cTn id="24" dur="1" fill="hold">
                                          <p:stCondLst>
                                            <p:cond delay="0"/>
                                          </p:stCondLst>
                                        </p:cTn>
                                        <p:tgtEl>
                                          <p:spTgt spid="1180677">
                                            <p:txEl>
                                              <p:pRg st="2" end="2"/>
                                            </p:txEl>
                                          </p:spTgt>
                                        </p:tgtEl>
                                        <p:attrNameLst>
                                          <p:attrName>style.visibility</p:attrName>
                                        </p:attrNameLst>
                                      </p:cBhvr>
                                      <p:to>
                                        <p:strVal val="visible"/>
                                      </p:to>
                                    </p:set>
                                    <p:anim calcmode="lin" valueType="num">
                                      <p:cBhvr additive="base">
                                        <p:cTn id="25" dur="500"/>
                                        <p:tgtEl>
                                          <p:spTgt spid="1180677">
                                            <p:txEl>
                                              <p:pRg st="2" end="2"/>
                                            </p:txEl>
                                          </p:spTgt>
                                        </p:tgtEl>
                                        <p:attrNameLst>
                                          <p:attrName>ppt_y</p:attrName>
                                        </p:attrNameLst>
                                      </p:cBhvr>
                                      <p:tavLst>
                                        <p:tav tm="0">
                                          <p:val>
                                            <p:strVal val="#ppt_y+#ppt_h*1.125000"/>
                                          </p:val>
                                        </p:tav>
                                        <p:tav tm="100000">
                                          <p:val>
                                            <p:strVal val="#ppt_y"/>
                                          </p:val>
                                        </p:tav>
                                      </p:tavLst>
                                    </p:anim>
                                    <p:animEffect transition="in" filter="wipe(up)">
                                      <p:cBhvr>
                                        <p:cTn id="26" dur="500"/>
                                        <p:tgtEl>
                                          <p:spTgt spid="1180677">
                                            <p:txEl>
                                              <p:pRg st="2" end="2"/>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nodeType="clickEffect">
                                  <p:stCondLst>
                                    <p:cond delay="0"/>
                                  </p:stCondLst>
                                  <p:childTnLst>
                                    <p:set>
                                      <p:cBhvr>
                                        <p:cTn id="30" dur="1" fill="hold">
                                          <p:stCondLst>
                                            <p:cond delay="0"/>
                                          </p:stCondLst>
                                        </p:cTn>
                                        <p:tgtEl>
                                          <p:spTgt spid="1180677">
                                            <p:txEl>
                                              <p:pRg st="3" end="3"/>
                                            </p:txEl>
                                          </p:spTgt>
                                        </p:tgtEl>
                                        <p:attrNameLst>
                                          <p:attrName>style.visibility</p:attrName>
                                        </p:attrNameLst>
                                      </p:cBhvr>
                                      <p:to>
                                        <p:strVal val="visible"/>
                                      </p:to>
                                    </p:set>
                                    <p:anim calcmode="lin" valueType="num">
                                      <p:cBhvr additive="base">
                                        <p:cTn id="31" dur="500"/>
                                        <p:tgtEl>
                                          <p:spTgt spid="1180677">
                                            <p:txEl>
                                              <p:pRg st="3" end="3"/>
                                            </p:txEl>
                                          </p:spTgt>
                                        </p:tgtEl>
                                        <p:attrNameLst>
                                          <p:attrName>ppt_y</p:attrName>
                                        </p:attrNameLst>
                                      </p:cBhvr>
                                      <p:tavLst>
                                        <p:tav tm="0">
                                          <p:val>
                                            <p:strVal val="#ppt_y+#ppt_h*1.125000"/>
                                          </p:val>
                                        </p:tav>
                                        <p:tav tm="100000">
                                          <p:val>
                                            <p:strVal val="#ppt_y"/>
                                          </p:val>
                                        </p:tav>
                                      </p:tavLst>
                                    </p:anim>
                                    <p:animEffect transition="in" filter="wipe(up)">
                                      <p:cBhvr>
                                        <p:cTn id="32" dur="500"/>
                                        <p:tgtEl>
                                          <p:spTgt spid="1180677">
                                            <p:txEl>
                                              <p:pRg st="3" end="3"/>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nodeType="clickEffect">
                                  <p:stCondLst>
                                    <p:cond delay="0"/>
                                  </p:stCondLst>
                                  <p:childTnLst>
                                    <p:set>
                                      <p:cBhvr>
                                        <p:cTn id="36" dur="1" fill="hold">
                                          <p:stCondLst>
                                            <p:cond delay="0"/>
                                          </p:stCondLst>
                                        </p:cTn>
                                        <p:tgtEl>
                                          <p:spTgt spid="1180677">
                                            <p:txEl>
                                              <p:pRg st="4" end="4"/>
                                            </p:txEl>
                                          </p:spTgt>
                                        </p:tgtEl>
                                        <p:attrNameLst>
                                          <p:attrName>style.visibility</p:attrName>
                                        </p:attrNameLst>
                                      </p:cBhvr>
                                      <p:to>
                                        <p:strVal val="visible"/>
                                      </p:to>
                                    </p:set>
                                    <p:anim calcmode="lin" valueType="num">
                                      <p:cBhvr additive="base">
                                        <p:cTn id="37" dur="500"/>
                                        <p:tgtEl>
                                          <p:spTgt spid="1180677">
                                            <p:txEl>
                                              <p:pRg st="4" end="4"/>
                                            </p:txEl>
                                          </p:spTgt>
                                        </p:tgtEl>
                                        <p:attrNameLst>
                                          <p:attrName>ppt_y</p:attrName>
                                        </p:attrNameLst>
                                      </p:cBhvr>
                                      <p:tavLst>
                                        <p:tav tm="0">
                                          <p:val>
                                            <p:strVal val="#ppt_y+#ppt_h*1.125000"/>
                                          </p:val>
                                        </p:tav>
                                        <p:tav tm="100000">
                                          <p:val>
                                            <p:strVal val="#ppt_y"/>
                                          </p:val>
                                        </p:tav>
                                      </p:tavLst>
                                    </p:anim>
                                    <p:animEffect transition="in" filter="wipe(up)">
                                      <p:cBhvr>
                                        <p:cTn id="38" dur="500"/>
                                        <p:tgtEl>
                                          <p:spTgt spid="1180677">
                                            <p:txEl>
                                              <p:pRg st="4" end="4"/>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nodeType="clickEffect">
                                  <p:stCondLst>
                                    <p:cond delay="0"/>
                                  </p:stCondLst>
                                  <p:childTnLst>
                                    <p:set>
                                      <p:cBhvr>
                                        <p:cTn id="42" dur="1" fill="hold">
                                          <p:stCondLst>
                                            <p:cond delay="0"/>
                                          </p:stCondLst>
                                        </p:cTn>
                                        <p:tgtEl>
                                          <p:spTgt spid="1180677">
                                            <p:txEl>
                                              <p:pRg st="5" end="5"/>
                                            </p:txEl>
                                          </p:spTgt>
                                        </p:tgtEl>
                                        <p:attrNameLst>
                                          <p:attrName>style.visibility</p:attrName>
                                        </p:attrNameLst>
                                      </p:cBhvr>
                                      <p:to>
                                        <p:strVal val="visible"/>
                                      </p:to>
                                    </p:set>
                                    <p:anim calcmode="lin" valueType="num">
                                      <p:cBhvr additive="base">
                                        <p:cTn id="43" dur="500"/>
                                        <p:tgtEl>
                                          <p:spTgt spid="1180677">
                                            <p:txEl>
                                              <p:pRg st="5" end="5"/>
                                            </p:txEl>
                                          </p:spTgt>
                                        </p:tgtEl>
                                        <p:attrNameLst>
                                          <p:attrName>ppt_y</p:attrName>
                                        </p:attrNameLst>
                                      </p:cBhvr>
                                      <p:tavLst>
                                        <p:tav tm="0">
                                          <p:val>
                                            <p:strVal val="#ppt_y+#ppt_h*1.125000"/>
                                          </p:val>
                                        </p:tav>
                                        <p:tav tm="100000">
                                          <p:val>
                                            <p:strVal val="#ppt_y"/>
                                          </p:val>
                                        </p:tav>
                                      </p:tavLst>
                                    </p:anim>
                                    <p:animEffect transition="in" filter="wipe(up)">
                                      <p:cBhvr>
                                        <p:cTn id="44" dur="500"/>
                                        <p:tgtEl>
                                          <p:spTgt spid="1180677">
                                            <p:txEl>
                                              <p:pRg st="5" end="5"/>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nodeType="clickEffect">
                                  <p:stCondLst>
                                    <p:cond delay="0"/>
                                  </p:stCondLst>
                                  <p:childTnLst>
                                    <p:set>
                                      <p:cBhvr>
                                        <p:cTn id="48" dur="1" fill="hold">
                                          <p:stCondLst>
                                            <p:cond delay="0"/>
                                          </p:stCondLst>
                                        </p:cTn>
                                        <p:tgtEl>
                                          <p:spTgt spid="1180677">
                                            <p:txEl>
                                              <p:pRg st="6" end="6"/>
                                            </p:txEl>
                                          </p:spTgt>
                                        </p:tgtEl>
                                        <p:attrNameLst>
                                          <p:attrName>style.visibility</p:attrName>
                                        </p:attrNameLst>
                                      </p:cBhvr>
                                      <p:to>
                                        <p:strVal val="visible"/>
                                      </p:to>
                                    </p:set>
                                    <p:anim calcmode="lin" valueType="num">
                                      <p:cBhvr additive="base">
                                        <p:cTn id="49" dur="500"/>
                                        <p:tgtEl>
                                          <p:spTgt spid="1180677">
                                            <p:txEl>
                                              <p:pRg st="6" end="6"/>
                                            </p:txEl>
                                          </p:spTgt>
                                        </p:tgtEl>
                                        <p:attrNameLst>
                                          <p:attrName>ppt_y</p:attrName>
                                        </p:attrNameLst>
                                      </p:cBhvr>
                                      <p:tavLst>
                                        <p:tav tm="0">
                                          <p:val>
                                            <p:strVal val="#ppt_y+#ppt_h*1.125000"/>
                                          </p:val>
                                        </p:tav>
                                        <p:tav tm="100000">
                                          <p:val>
                                            <p:strVal val="#ppt_y"/>
                                          </p:val>
                                        </p:tav>
                                      </p:tavLst>
                                    </p:anim>
                                    <p:animEffect transition="in" filter="wipe(up)">
                                      <p:cBhvr>
                                        <p:cTn id="50" dur="500"/>
                                        <p:tgtEl>
                                          <p:spTgt spid="1180677">
                                            <p:txEl>
                                              <p:pRg st="6" end="6"/>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2" presetClass="entr" presetSubtype="4" fill="hold" nodeType="clickEffect">
                                  <p:stCondLst>
                                    <p:cond delay="0"/>
                                  </p:stCondLst>
                                  <p:childTnLst>
                                    <p:set>
                                      <p:cBhvr>
                                        <p:cTn id="54" dur="1" fill="hold">
                                          <p:stCondLst>
                                            <p:cond delay="0"/>
                                          </p:stCondLst>
                                        </p:cTn>
                                        <p:tgtEl>
                                          <p:spTgt spid="1180677">
                                            <p:txEl>
                                              <p:pRg st="7" end="7"/>
                                            </p:txEl>
                                          </p:spTgt>
                                        </p:tgtEl>
                                        <p:attrNameLst>
                                          <p:attrName>style.visibility</p:attrName>
                                        </p:attrNameLst>
                                      </p:cBhvr>
                                      <p:to>
                                        <p:strVal val="visible"/>
                                      </p:to>
                                    </p:set>
                                    <p:anim calcmode="lin" valueType="num">
                                      <p:cBhvr additive="base">
                                        <p:cTn id="55" dur="500"/>
                                        <p:tgtEl>
                                          <p:spTgt spid="1180677">
                                            <p:txEl>
                                              <p:pRg st="7" end="7"/>
                                            </p:txEl>
                                          </p:spTgt>
                                        </p:tgtEl>
                                        <p:attrNameLst>
                                          <p:attrName>ppt_y</p:attrName>
                                        </p:attrNameLst>
                                      </p:cBhvr>
                                      <p:tavLst>
                                        <p:tav tm="0">
                                          <p:val>
                                            <p:strVal val="#ppt_y+#ppt_h*1.125000"/>
                                          </p:val>
                                        </p:tav>
                                        <p:tav tm="100000">
                                          <p:val>
                                            <p:strVal val="#ppt_y"/>
                                          </p:val>
                                        </p:tav>
                                      </p:tavLst>
                                    </p:anim>
                                    <p:animEffect transition="in" filter="wipe(up)">
                                      <p:cBhvr>
                                        <p:cTn id="56" dur="500"/>
                                        <p:tgtEl>
                                          <p:spTgt spid="1180677">
                                            <p:txEl>
                                              <p:pRg st="7" end="7"/>
                                            </p:txEl>
                                          </p:spTgt>
                                        </p:tgtEl>
                                      </p:cBhvr>
                                    </p:animEffect>
                                  </p:childTnLst>
                                </p:cTn>
                              </p:par>
                            </p:childTnLst>
                          </p:cTn>
                        </p:par>
                      </p:childTnLst>
                    </p:cTn>
                  </p:par>
                  <p:par>
                    <p:cTn id="57" fill="hold" nodeType="clickPar">
                      <p:stCondLst>
                        <p:cond delay="indefinite"/>
                      </p:stCondLst>
                      <p:childTnLst>
                        <p:par>
                          <p:cTn id="58" fill="hold" nodeType="withGroup">
                            <p:stCondLst>
                              <p:cond delay="0"/>
                            </p:stCondLst>
                            <p:childTnLst>
                              <p:par>
                                <p:cTn id="59" presetID="12" presetClass="entr" presetSubtype="4" fill="hold" nodeType="clickEffect">
                                  <p:stCondLst>
                                    <p:cond delay="0"/>
                                  </p:stCondLst>
                                  <p:childTnLst>
                                    <p:set>
                                      <p:cBhvr>
                                        <p:cTn id="60" dur="1" fill="hold">
                                          <p:stCondLst>
                                            <p:cond delay="0"/>
                                          </p:stCondLst>
                                        </p:cTn>
                                        <p:tgtEl>
                                          <p:spTgt spid="1180677">
                                            <p:txEl>
                                              <p:pRg st="8" end="8"/>
                                            </p:txEl>
                                          </p:spTgt>
                                        </p:tgtEl>
                                        <p:attrNameLst>
                                          <p:attrName>style.visibility</p:attrName>
                                        </p:attrNameLst>
                                      </p:cBhvr>
                                      <p:to>
                                        <p:strVal val="visible"/>
                                      </p:to>
                                    </p:set>
                                    <p:anim calcmode="lin" valueType="num">
                                      <p:cBhvr additive="base">
                                        <p:cTn id="61" dur="500"/>
                                        <p:tgtEl>
                                          <p:spTgt spid="1180677">
                                            <p:txEl>
                                              <p:pRg st="8" end="8"/>
                                            </p:txEl>
                                          </p:spTgt>
                                        </p:tgtEl>
                                        <p:attrNameLst>
                                          <p:attrName>ppt_y</p:attrName>
                                        </p:attrNameLst>
                                      </p:cBhvr>
                                      <p:tavLst>
                                        <p:tav tm="0">
                                          <p:val>
                                            <p:strVal val="#ppt_y+#ppt_h*1.125000"/>
                                          </p:val>
                                        </p:tav>
                                        <p:tav tm="100000">
                                          <p:val>
                                            <p:strVal val="#ppt_y"/>
                                          </p:val>
                                        </p:tav>
                                      </p:tavLst>
                                    </p:anim>
                                    <p:animEffect transition="in" filter="wipe(up)">
                                      <p:cBhvr>
                                        <p:cTn id="62" dur="500"/>
                                        <p:tgtEl>
                                          <p:spTgt spid="1180677">
                                            <p:txEl>
                                              <p:pRg st="8" end="8"/>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2" presetClass="entr" presetSubtype="4" fill="hold" nodeType="clickEffect">
                                  <p:stCondLst>
                                    <p:cond delay="0"/>
                                  </p:stCondLst>
                                  <p:childTnLst>
                                    <p:set>
                                      <p:cBhvr>
                                        <p:cTn id="66" dur="1" fill="hold">
                                          <p:stCondLst>
                                            <p:cond delay="0"/>
                                          </p:stCondLst>
                                        </p:cTn>
                                        <p:tgtEl>
                                          <p:spTgt spid="1180677">
                                            <p:txEl>
                                              <p:pRg st="9" end="9"/>
                                            </p:txEl>
                                          </p:spTgt>
                                        </p:tgtEl>
                                        <p:attrNameLst>
                                          <p:attrName>style.visibility</p:attrName>
                                        </p:attrNameLst>
                                      </p:cBhvr>
                                      <p:to>
                                        <p:strVal val="visible"/>
                                      </p:to>
                                    </p:set>
                                    <p:anim calcmode="lin" valueType="num">
                                      <p:cBhvr additive="base">
                                        <p:cTn id="67" dur="500"/>
                                        <p:tgtEl>
                                          <p:spTgt spid="1180677">
                                            <p:txEl>
                                              <p:pRg st="9" end="9"/>
                                            </p:txEl>
                                          </p:spTgt>
                                        </p:tgtEl>
                                        <p:attrNameLst>
                                          <p:attrName>ppt_y</p:attrName>
                                        </p:attrNameLst>
                                      </p:cBhvr>
                                      <p:tavLst>
                                        <p:tav tm="0">
                                          <p:val>
                                            <p:strVal val="#ppt_y+#ppt_h*1.125000"/>
                                          </p:val>
                                        </p:tav>
                                        <p:tav tm="100000">
                                          <p:val>
                                            <p:strVal val="#ppt_y"/>
                                          </p:val>
                                        </p:tav>
                                      </p:tavLst>
                                    </p:anim>
                                    <p:animEffect transition="in" filter="wipe(up)">
                                      <p:cBhvr>
                                        <p:cTn id="68" dur="500"/>
                                        <p:tgtEl>
                                          <p:spTgt spid="1180677">
                                            <p:txEl>
                                              <p:pRg st="9" end="9"/>
                                            </p:txEl>
                                          </p:spTgt>
                                        </p:tgtEl>
                                      </p:cBhvr>
                                    </p:animEffect>
                                  </p:childTnLst>
                                </p:cTn>
                              </p:par>
                            </p:childTnLst>
                          </p:cTn>
                        </p:par>
                      </p:childTnLst>
                    </p:cTn>
                  </p:par>
                  <p:par>
                    <p:cTn id="69" fill="hold" nodeType="clickPar">
                      <p:stCondLst>
                        <p:cond delay="indefinite"/>
                      </p:stCondLst>
                      <p:childTnLst>
                        <p:par>
                          <p:cTn id="70" fill="hold" nodeType="withGroup">
                            <p:stCondLst>
                              <p:cond delay="0"/>
                            </p:stCondLst>
                            <p:childTnLst>
                              <p:par>
                                <p:cTn id="71" presetID="12" presetClass="entr" presetSubtype="4" fill="hold" nodeType="clickEffect">
                                  <p:stCondLst>
                                    <p:cond delay="0"/>
                                  </p:stCondLst>
                                  <p:childTnLst>
                                    <p:set>
                                      <p:cBhvr>
                                        <p:cTn id="72" dur="1" fill="hold">
                                          <p:stCondLst>
                                            <p:cond delay="0"/>
                                          </p:stCondLst>
                                        </p:cTn>
                                        <p:tgtEl>
                                          <p:spTgt spid="1180677">
                                            <p:txEl>
                                              <p:pRg st="10" end="10"/>
                                            </p:txEl>
                                          </p:spTgt>
                                        </p:tgtEl>
                                        <p:attrNameLst>
                                          <p:attrName>style.visibility</p:attrName>
                                        </p:attrNameLst>
                                      </p:cBhvr>
                                      <p:to>
                                        <p:strVal val="visible"/>
                                      </p:to>
                                    </p:set>
                                    <p:anim calcmode="lin" valueType="num">
                                      <p:cBhvr additive="base">
                                        <p:cTn id="73" dur="500"/>
                                        <p:tgtEl>
                                          <p:spTgt spid="1180677">
                                            <p:txEl>
                                              <p:pRg st="10" end="10"/>
                                            </p:txEl>
                                          </p:spTgt>
                                        </p:tgtEl>
                                        <p:attrNameLst>
                                          <p:attrName>ppt_y</p:attrName>
                                        </p:attrNameLst>
                                      </p:cBhvr>
                                      <p:tavLst>
                                        <p:tav tm="0">
                                          <p:val>
                                            <p:strVal val="#ppt_y+#ppt_h*1.125000"/>
                                          </p:val>
                                        </p:tav>
                                        <p:tav tm="100000">
                                          <p:val>
                                            <p:strVal val="#ppt_y"/>
                                          </p:val>
                                        </p:tav>
                                      </p:tavLst>
                                    </p:anim>
                                    <p:animEffect transition="in" filter="wipe(up)">
                                      <p:cBhvr>
                                        <p:cTn id="74" dur="500"/>
                                        <p:tgtEl>
                                          <p:spTgt spid="118067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0676" grpId="0" autoUpdateAnimBg="0"/>
      <p:bldP spid="1180677" grpId="0" build="p" bldLvl="3"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201163"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01159" name="Picture 1201158" descr="Calculator, pen, compass, money and a paper with graphs printed on it">
            <a:extLst>
              <a:ext uri="{FF2B5EF4-FFF2-40B4-BE49-F238E27FC236}">
                <a16:creationId xmlns:a16="http://schemas.microsoft.com/office/drawing/2014/main" id="{4F4BCA2F-92FC-8E45-897C-620D5F104F45}"/>
              </a:ext>
            </a:extLst>
          </p:cNvPr>
          <p:cNvPicPr>
            <a:picLocks noChangeAspect="1"/>
          </p:cNvPicPr>
          <p:nvPr/>
        </p:nvPicPr>
        <p:blipFill rotWithShape="1">
          <a:blip r:embed="rId4">
            <a:alphaModFix amt="35000"/>
          </a:blip>
          <a:srcRect b="6524"/>
          <a:stretch/>
        </p:blipFill>
        <p:spPr>
          <a:xfrm>
            <a:off x="20" y="-8467"/>
            <a:ext cx="12191980" cy="6866467"/>
          </a:xfrm>
          <a:prstGeom prst="rect">
            <a:avLst/>
          </a:prstGeom>
        </p:spPr>
      </p:pic>
      <p:sp>
        <p:nvSpPr>
          <p:cNvPr id="1201156" name="Rectangle 4">
            <a:extLst>
              <a:ext uri="{FF2B5EF4-FFF2-40B4-BE49-F238E27FC236}">
                <a16:creationId xmlns:a16="http://schemas.microsoft.com/office/drawing/2014/main" id="{4027C0E5-5DE1-4DD5-8DA2-4FAD788AD02B}"/>
              </a:ext>
            </a:extLst>
          </p:cNvPr>
          <p:cNvSpPr>
            <a:spLocks noGrp="1" noChangeArrowheads="1"/>
          </p:cNvSpPr>
          <p:nvPr>
            <p:ph type="title"/>
          </p:nvPr>
        </p:nvSpPr>
        <p:spPr>
          <a:xfrm>
            <a:off x="686834" y="591344"/>
            <a:ext cx="3200400" cy="5585619"/>
          </a:xfrm>
        </p:spPr>
        <p:txBody>
          <a:bodyPr>
            <a:normAutofit/>
          </a:bodyPr>
          <a:lstStyle/>
          <a:p>
            <a:pPr>
              <a:defRPr/>
            </a:pPr>
            <a:r>
              <a:rPr lang="en-GB" altLang="en-US">
                <a:solidFill>
                  <a:srgbClr val="FFFFFF"/>
                </a:solidFill>
              </a:rPr>
              <a:t>Demand</a:t>
            </a:r>
          </a:p>
        </p:txBody>
      </p:sp>
      <p:sp>
        <p:nvSpPr>
          <p:cNvPr id="1201157" name="Rectangle 5">
            <a:extLst>
              <a:ext uri="{FF2B5EF4-FFF2-40B4-BE49-F238E27FC236}">
                <a16:creationId xmlns:a16="http://schemas.microsoft.com/office/drawing/2014/main" id="{587E3AA0-B6B2-44A6-AF86-4928CD2707E9}"/>
              </a:ext>
            </a:extLst>
          </p:cNvPr>
          <p:cNvSpPr>
            <a:spLocks noGrp="1" noChangeArrowheads="1"/>
          </p:cNvSpPr>
          <p:nvPr>
            <p:ph type="body" idx="1"/>
          </p:nvPr>
        </p:nvSpPr>
        <p:spPr>
          <a:xfrm>
            <a:off x="4447308" y="591344"/>
            <a:ext cx="6906491" cy="5585619"/>
          </a:xfrm>
        </p:spPr>
        <p:txBody>
          <a:bodyPr anchor="ctr">
            <a:normAutofit/>
          </a:bodyPr>
          <a:lstStyle/>
          <a:p>
            <a:pPr>
              <a:spcBef>
                <a:spcPct val="75000"/>
              </a:spcBef>
              <a:defRPr/>
            </a:pPr>
            <a:r>
              <a:rPr lang="en-GB" altLang="en-US">
                <a:solidFill>
                  <a:srgbClr val="FFFFFF"/>
                </a:solidFill>
                <a:latin typeface="Arial" panose="020B0604020202020204" pitchFamily="34" charset="0"/>
                <a:cs typeface="Arial" panose="020B0604020202020204" pitchFamily="34" charset="0"/>
              </a:rPr>
              <a:t>Determinants of demand</a:t>
            </a:r>
          </a:p>
          <a:p>
            <a:pPr lvl="1">
              <a:spcBef>
                <a:spcPct val="75000"/>
              </a:spcBef>
              <a:defRPr/>
            </a:pPr>
            <a:r>
              <a:rPr lang="en-GB" altLang="en-US">
                <a:solidFill>
                  <a:srgbClr val="FFFFFF"/>
                </a:solidFill>
                <a:latin typeface="Arial" panose="020B0604020202020204" pitchFamily="34" charset="0"/>
                <a:cs typeface="Arial" panose="020B0604020202020204" pitchFamily="34" charset="0"/>
              </a:rPr>
              <a:t>Price</a:t>
            </a:r>
          </a:p>
          <a:p>
            <a:pPr lvl="1">
              <a:spcBef>
                <a:spcPct val="75000"/>
              </a:spcBef>
              <a:defRPr/>
            </a:pPr>
            <a:r>
              <a:rPr lang="en-GB" altLang="en-US">
                <a:solidFill>
                  <a:srgbClr val="FFFFFF"/>
                </a:solidFill>
                <a:latin typeface="Arial" panose="020B0604020202020204" pitchFamily="34" charset="0"/>
                <a:cs typeface="Arial" panose="020B0604020202020204" pitchFamily="34" charset="0"/>
              </a:rPr>
              <a:t>tastes</a:t>
            </a:r>
          </a:p>
          <a:p>
            <a:pPr lvl="1">
              <a:spcBef>
                <a:spcPct val="75000"/>
              </a:spcBef>
              <a:defRPr/>
            </a:pPr>
            <a:r>
              <a:rPr lang="en-GB" altLang="en-US">
                <a:solidFill>
                  <a:srgbClr val="FFFFFF"/>
                </a:solidFill>
                <a:latin typeface="Arial" panose="020B0604020202020204" pitchFamily="34" charset="0"/>
                <a:cs typeface="Arial" panose="020B0604020202020204" pitchFamily="34" charset="0"/>
              </a:rPr>
              <a:t>number and price of substitute goods</a:t>
            </a:r>
          </a:p>
          <a:p>
            <a:pPr lvl="1">
              <a:spcBef>
                <a:spcPct val="75000"/>
              </a:spcBef>
              <a:defRPr/>
            </a:pPr>
            <a:r>
              <a:rPr lang="en-GB" altLang="en-US">
                <a:solidFill>
                  <a:srgbClr val="FFFFFF"/>
                </a:solidFill>
                <a:latin typeface="Arial" panose="020B0604020202020204" pitchFamily="34" charset="0"/>
                <a:cs typeface="Arial" panose="020B0604020202020204" pitchFamily="34" charset="0"/>
              </a:rPr>
              <a:t>number and price of complementary goods</a:t>
            </a:r>
          </a:p>
          <a:p>
            <a:pPr lvl="1">
              <a:spcBef>
                <a:spcPct val="75000"/>
              </a:spcBef>
              <a:defRPr/>
            </a:pPr>
            <a:r>
              <a:rPr lang="en-GB" altLang="en-US">
                <a:solidFill>
                  <a:srgbClr val="FFFFFF"/>
                </a:solidFill>
                <a:latin typeface="Arial" panose="020B0604020202020204" pitchFamily="34" charset="0"/>
                <a:cs typeface="Arial" panose="020B0604020202020204" pitchFamily="34" charset="0"/>
              </a:rPr>
              <a:t>income</a:t>
            </a:r>
          </a:p>
          <a:p>
            <a:pPr lvl="1">
              <a:spcBef>
                <a:spcPct val="75000"/>
              </a:spcBef>
              <a:defRPr/>
            </a:pPr>
            <a:r>
              <a:rPr lang="en-GB" altLang="en-US">
                <a:solidFill>
                  <a:srgbClr val="FFFFFF"/>
                </a:solidFill>
                <a:latin typeface="Arial" panose="020B0604020202020204" pitchFamily="34" charset="0"/>
                <a:cs typeface="Arial" panose="020B0604020202020204" pitchFamily="34" charset="0"/>
              </a:rPr>
              <a:t>distribution of income</a:t>
            </a:r>
          </a:p>
          <a:p>
            <a:pPr lvl="1">
              <a:spcBef>
                <a:spcPct val="75000"/>
              </a:spcBef>
              <a:defRPr/>
            </a:pPr>
            <a:r>
              <a:rPr lang="en-GB" altLang="en-US">
                <a:solidFill>
                  <a:srgbClr val="FFFFFF"/>
                </a:solidFill>
                <a:latin typeface="Arial" panose="020B0604020202020204" pitchFamily="34" charset="0"/>
                <a:cs typeface="Arial" panose="020B0604020202020204" pitchFamily="34" charset="0"/>
              </a:rPr>
              <a:t>expectations</a:t>
            </a:r>
          </a:p>
        </p:txBody>
      </p:sp>
      <p:sp>
        <p:nvSpPr>
          <p:cNvPr id="1201165" name="Arc 120116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578" name="Rectangle 2">
            <a:extLst>
              <a:ext uri="{FF2B5EF4-FFF2-40B4-BE49-F238E27FC236}">
                <a16:creationId xmlns:a16="http://schemas.microsoft.com/office/drawing/2014/main" id="{BE39738C-24A1-27AD-8712-C704C1C03ED0}"/>
              </a:ext>
            </a:extLst>
          </p:cNvPr>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24579" name="Rectangle 3">
            <a:extLst>
              <a:ext uri="{FF2B5EF4-FFF2-40B4-BE49-F238E27FC236}">
                <a16:creationId xmlns:a16="http://schemas.microsoft.com/office/drawing/2014/main" id="{F1099E36-C8B1-8F12-5142-F423E9E0F7AA}"/>
              </a:ext>
            </a:extLst>
          </p:cNvPr>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Tree>
    <p:custDataLst>
      <p:tags r:id="rId1"/>
    </p:custData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207307" name="Rectangle 1207306">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07303" name="Picture 1207302" descr="Arrows pointing up">
            <a:extLst>
              <a:ext uri="{FF2B5EF4-FFF2-40B4-BE49-F238E27FC236}">
                <a16:creationId xmlns:a16="http://schemas.microsoft.com/office/drawing/2014/main" id="{26DBE44C-6B9B-FF42-FF23-DECAB25FEC12}"/>
              </a:ext>
            </a:extLst>
          </p:cNvPr>
          <p:cNvPicPr>
            <a:picLocks noChangeAspect="1"/>
          </p:cNvPicPr>
          <p:nvPr/>
        </p:nvPicPr>
        <p:blipFill rotWithShape="1">
          <a:blip r:embed="rId4"/>
          <a:srcRect l="13255" r="16120"/>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07309"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07300" name="Rectangle 4">
            <a:extLst>
              <a:ext uri="{FF2B5EF4-FFF2-40B4-BE49-F238E27FC236}">
                <a16:creationId xmlns:a16="http://schemas.microsoft.com/office/drawing/2014/main" id="{72EB3F98-7068-4AC4-BE50-9FC2C9BA4FC6}"/>
              </a:ext>
            </a:extLst>
          </p:cNvPr>
          <p:cNvSpPr>
            <a:spLocks noGrp="1" noChangeArrowheads="1"/>
          </p:cNvSpPr>
          <p:nvPr>
            <p:ph type="title"/>
          </p:nvPr>
        </p:nvSpPr>
        <p:spPr>
          <a:xfrm>
            <a:off x="5827048" y="407987"/>
            <a:ext cx="5721484" cy="1325563"/>
          </a:xfrm>
        </p:spPr>
        <p:txBody>
          <a:bodyPr>
            <a:normAutofit/>
          </a:bodyPr>
          <a:lstStyle/>
          <a:p>
            <a:pPr>
              <a:defRPr/>
            </a:pPr>
            <a:r>
              <a:rPr lang="en-GB" altLang="en-US"/>
              <a:t>Supply</a:t>
            </a:r>
          </a:p>
        </p:txBody>
      </p:sp>
      <p:sp>
        <p:nvSpPr>
          <p:cNvPr id="1207301" name="Rectangle 5">
            <a:extLst>
              <a:ext uri="{FF2B5EF4-FFF2-40B4-BE49-F238E27FC236}">
                <a16:creationId xmlns:a16="http://schemas.microsoft.com/office/drawing/2014/main" id="{537E0EDA-97E8-4C6D-99E2-30AA296739C8}"/>
              </a:ext>
            </a:extLst>
          </p:cNvPr>
          <p:cNvSpPr>
            <a:spLocks noGrp="1" noChangeArrowheads="1"/>
          </p:cNvSpPr>
          <p:nvPr>
            <p:ph type="body" idx="1"/>
          </p:nvPr>
        </p:nvSpPr>
        <p:spPr>
          <a:xfrm>
            <a:off x="5827048" y="1868487"/>
            <a:ext cx="5721484" cy="4351338"/>
          </a:xfrm>
        </p:spPr>
        <p:txBody>
          <a:bodyPr>
            <a:normAutofit/>
          </a:bodyPr>
          <a:lstStyle/>
          <a:p>
            <a:pPr>
              <a:defRPr/>
            </a:pPr>
            <a:r>
              <a:rPr lang="en-GB" altLang="en-US" sz="2000" dirty="0">
                <a:latin typeface="Arial" panose="020B0604020202020204" pitchFamily="34" charset="0"/>
                <a:cs typeface="Arial" panose="020B0604020202020204" pitchFamily="34" charset="0"/>
              </a:rPr>
              <a:t>Relationship between supply and price</a:t>
            </a:r>
          </a:p>
          <a:p>
            <a:pPr lvl="1">
              <a:defRPr/>
            </a:pPr>
            <a:r>
              <a:rPr lang="en-GB" altLang="en-US" sz="2000" dirty="0">
                <a:latin typeface="Arial" panose="020B0604020202020204" pitchFamily="34" charset="0"/>
                <a:cs typeface="Arial" panose="020B0604020202020204" pitchFamily="34" charset="0"/>
              </a:rPr>
              <a:t>as price rises, firms supply more</a:t>
            </a:r>
          </a:p>
          <a:p>
            <a:pPr lvl="2">
              <a:defRPr/>
            </a:pPr>
            <a:r>
              <a:rPr lang="en-GB" altLang="en-US" dirty="0">
                <a:latin typeface="Arial" panose="020B0604020202020204" pitchFamily="34" charset="0"/>
                <a:cs typeface="Arial" panose="020B0604020202020204" pitchFamily="34" charset="0"/>
              </a:rPr>
              <a:t>it is worth incurring the extra unit costs</a:t>
            </a:r>
          </a:p>
          <a:p>
            <a:pPr lvl="2">
              <a:defRPr/>
            </a:pPr>
            <a:r>
              <a:rPr lang="en-GB" altLang="en-US" dirty="0">
                <a:latin typeface="Arial" panose="020B0604020202020204" pitchFamily="34" charset="0"/>
                <a:cs typeface="Arial" panose="020B0604020202020204" pitchFamily="34" charset="0"/>
              </a:rPr>
              <a:t>firms switch from less profitable goods</a:t>
            </a:r>
          </a:p>
          <a:p>
            <a:pPr lvl="2">
              <a:defRPr/>
            </a:pPr>
            <a:r>
              <a:rPr lang="en-GB" altLang="en-US" dirty="0">
                <a:latin typeface="Arial" panose="020B0604020202020204" pitchFamily="34" charset="0"/>
                <a:cs typeface="Arial" panose="020B0604020202020204" pitchFamily="34" charset="0"/>
              </a:rPr>
              <a:t>in the long run, new firms will be encouraged to enter the market</a:t>
            </a:r>
          </a:p>
          <a:p>
            <a:pPr>
              <a:defRPr/>
            </a:pPr>
            <a:r>
              <a:rPr lang="en-GB" altLang="en-US" sz="2000" dirty="0">
                <a:latin typeface="Arial" panose="020B0604020202020204" pitchFamily="34" charset="0"/>
                <a:cs typeface="Arial" panose="020B0604020202020204" pitchFamily="34" charset="0"/>
              </a:rPr>
              <a:t>The supply curve</a:t>
            </a:r>
          </a:p>
          <a:p>
            <a:pPr lvl="1">
              <a:defRPr/>
            </a:pPr>
            <a:r>
              <a:rPr lang="en-GB" altLang="en-US" sz="2000" dirty="0">
                <a:latin typeface="Arial" panose="020B0604020202020204" pitchFamily="34" charset="0"/>
                <a:cs typeface="Arial" panose="020B0604020202020204" pitchFamily="34" charset="0"/>
              </a:rPr>
              <a:t>constructing the supply curve</a:t>
            </a:r>
          </a:p>
          <a:p>
            <a:pPr lvl="2">
              <a:defRPr/>
            </a:pPr>
            <a:r>
              <a:rPr lang="en-GB" altLang="en-US" dirty="0">
                <a:latin typeface="Arial" panose="020B0604020202020204" pitchFamily="34" charset="0"/>
                <a:cs typeface="Arial" panose="020B0604020202020204" pitchFamily="34" charset="0"/>
              </a:rPr>
              <a:t>individual and market supply curves</a:t>
            </a:r>
          </a:p>
          <a:p>
            <a:pPr lvl="2">
              <a:defRPr/>
            </a:pPr>
            <a:r>
              <a:rPr lang="en-GB" altLang="en-US" dirty="0">
                <a:latin typeface="Arial" panose="020B0604020202020204" pitchFamily="34" charset="0"/>
                <a:cs typeface="Arial" panose="020B0604020202020204" pitchFamily="34" charset="0"/>
              </a:rPr>
              <a:t>assumptions</a:t>
            </a:r>
          </a:p>
          <a:p>
            <a:pPr lvl="1">
              <a:defRPr/>
            </a:pPr>
            <a:r>
              <a:rPr lang="en-GB" altLang="en-US" sz="2000" dirty="0">
                <a:latin typeface="Arial" panose="020B0604020202020204" pitchFamily="34" charset="0"/>
                <a:cs typeface="Arial" panose="020B0604020202020204" pitchFamily="34" charset="0"/>
              </a:rPr>
              <a:t>generally upward sloping</a:t>
            </a:r>
          </a:p>
        </p:txBody>
      </p:sp>
      <p:sp>
        <p:nvSpPr>
          <p:cNvPr id="30722" name="Rectangle 2">
            <a:extLst>
              <a:ext uri="{FF2B5EF4-FFF2-40B4-BE49-F238E27FC236}">
                <a16:creationId xmlns:a16="http://schemas.microsoft.com/office/drawing/2014/main" id="{2ADA317D-E176-5568-3A61-8378F25E6263}"/>
              </a:ext>
            </a:extLst>
          </p:cNvPr>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30723" name="Rectangle 3">
            <a:extLst>
              <a:ext uri="{FF2B5EF4-FFF2-40B4-BE49-F238E27FC236}">
                <a16:creationId xmlns:a16="http://schemas.microsoft.com/office/drawing/2014/main" id="{7DE3C457-7C2E-5037-5DE8-582CAEEC009D}"/>
              </a:ext>
            </a:extLst>
          </p:cNvPr>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Tree>
    <p:custDataLst>
      <p:tags r:id="rId1"/>
    </p:custData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221643" name="Rectangle 1221642">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21639" name="Picture 1221638" descr="Stock exchange numbers">
            <a:extLst>
              <a:ext uri="{FF2B5EF4-FFF2-40B4-BE49-F238E27FC236}">
                <a16:creationId xmlns:a16="http://schemas.microsoft.com/office/drawing/2014/main" id="{DEB4BB9E-B1B8-B0C5-265A-00E36374645C}"/>
              </a:ext>
            </a:extLst>
          </p:cNvPr>
          <p:cNvPicPr>
            <a:picLocks noChangeAspect="1"/>
          </p:cNvPicPr>
          <p:nvPr/>
        </p:nvPicPr>
        <p:blipFill rotWithShape="1">
          <a:blip r:embed="rId4"/>
          <a:srcRect l="27110" r="25629"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21645"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21636" name="Rectangle 4">
            <a:extLst>
              <a:ext uri="{FF2B5EF4-FFF2-40B4-BE49-F238E27FC236}">
                <a16:creationId xmlns:a16="http://schemas.microsoft.com/office/drawing/2014/main" id="{81B28F75-670C-4EB0-A6A1-EE42BA36942C}"/>
              </a:ext>
            </a:extLst>
          </p:cNvPr>
          <p:cNvSpPr>
            <a:spLocks noGrp="1" noChangeArrowheads="1"/>
          </p:cNvSpPr>
          <p:nvPr>
            <p:ph type="title"/>
          </p:nvPr>
        </p:nvSpPr>
        <p:spPr>
          <a:xfrm>
            <a:off x="5827048" y="407987"/>
            <a:ext cx="5721484" cy="1325563"/>
          </a:xfrm>
        </p:spPr>
        <p:txBody>
          <a:bodyPr>
            <a:normAutofit/>
          </a:bodyPr>
          <a:lstStyle/>
          <a:p>
            <a:pPr>
              <a:defRPr/>
            </a:pPr>
            <a:r>
              <a:rPr lang="en-GB" altLang="en-US"/>
              <a:t>Supply</a:t>
            </a:r>
          </a:p>
        </p:txBody>
      </p:sp>
      <p:sp>
        <p:nvSpPr>
          <p:cNvPr id="1221637" name="Rectangle 5">
            <a:extLst>
              <a:ext uri="{FF2B5EF4-FFF2-40B4-BE49-F238E27FC236}">
                <a16:creationId xmlns:a16="http://schemas.microsoft.com/office/drawing/2014/main" id="{A924D54B-8C0E-4A6E-95F1-C295CCC786F6}"/>
              </a:ext>
            </a:extLst>
          </p:cNvPr>
          <p:cNvSpPr>
            <a:spLocks noGrp="1" noChangeArrowheads="1"/>
          </p:cNvSpPr>
          <p:nvPr>
            <p:ph type="body" idx="1"/>
          </p:nvPr>
        </p:nvSpPr>
        <p:spPr>
          <a:xfrm>
            <a:off x="5827048" y="1557338"/>
            <a:ext cx="5721484" cy="4662487"/>
          </a:xfrm>
        </p:spPr>
        <p:txBody>
          <a:bodyPr>
            <a:normAutofit/>
          </a:bodyPr>
          <a:lstStyle/>
          <a:p>
            <a:pPr>
              <a:spcBef>
                <a:spcPct val="75000"/>
              </a:spcBef>
              <a:defRPr/>
            </a:pPr>
            <a:r>
              <a:rPr lang="en-GB" altLang="en-US">
                <a:latin typeface="Arial" panose="020B0604020202020204" pitchFamily="34" charset="0"/>
                <a:cs typeface="Arial" panose="020B0604020202020204" pitchFamily="34" charset="0"/>
              </a:rPr>
              <a:t>Other determinants of supply</a:t>
            </a:r>
          </a:p>
          <a:p>
            <a:pPr lvl="1">
              <a:spcBef>
                <a:spcPct val="75000"/>
              </a:spcBef>
              <a:defRPr/>
            </a:pPr>
            <a:r>
              <a:rPr lang="en-GB" altLang="en-US">
                <a:latin typeface="Arial" panose="020B0604020202020204" pitchFamily="34" charset="0"/>
                <a:cs typeface="Arial" panose="020B0604020202020204" pitchFamily="34" charset="0"/>
              </a:rPr>
              <a:t>costs of production</a:t>
            </a:r>
          </a:p>
          <a:p>
            <a:pPr lvl="2">
              <a:spcBef>
                <a:spcPct val="75000"/>
              </a:spcBef>
              <a:defRPr/>
            </a:pPr>
            <a:r>
              <a:rPr lang="en-GB" altLang="en-US">
                <a:latin typeface="Arial" panose="020B0604020202020204" pitchFamily="34" charset="0"/>
                <a:cs typeface="Arial" panose="020B0604020202020204" pitchFamily="34" charset="0"/>
              </a:rPr>
              <a:t>Change in input costs (wages, raw materials, rents, interest rates etc.</a:t>
            </a:r>
          </a:p>
          <a:p>
            <a:pPr lvl="2">
              <a:spcBef>
                <a:spcPct val="75000"/>
              </a:spcBef>
              <a:defRPr/>
            </a:pPr>
            <a:r>
              <a:rPr lang="en-GB" altLang="en-US">
                <a:latin typeface="Arial" panose="020B0604020202020204" pitchFamily="34" charset="0"/>
                <a:cs typeface="Arial" panose="020B0604020202020204" pitchFamily="34" charset="0"/>
              </a:rPr>
              <a:t>Change in technology can alter costs</a:t>
            </a:r>
          </a:p>
          <a:p>
            <a:pPr lvl="2">
              <a:spcBef>
                <a:spcPct val="75000"/>
              </a:spcBef>
              <a:defRPr/>
            </a:pPr>
            <a:r>
              <a:rPr lang="en-GB" altLang="en-US">
                <a:latin typeface="Arial" panose="020B0604020202020204" pitchFamily="34" charset="0"/>
                <a:cs typeface="Arial" panose="020B0604020202020204" pitchFamily="34" charset="0"/>
              </a:rPr>
              <a:t>Organisation changes (cost savings due to reorganising production)</a:t>
            </a:r>
          </a:p>
          <a:p>
            <a:pPr lvl="2">
              <a:spcBef>
                <a:spcPct val="75000"/>
              </a:spcBef>
              <a:defRPr/>
            </a:pPr>
            <a:r>
              <a:rPr lang="en-GB" altLang="en-US">
                <a:latin typeface="Arial" panose="020B0604020202020204" pitchFamily="34" charset="0"/>
                <a:cs typeface="Arial" panose="020B0604020202020204" pitchFamily="34" charset="0"/>
              </a:rPr>
              <a:t>Government policy (costs reduced by govt. subsidies or raised taxes)</a:t>
            </a:r>
            <a:endParaRPr lang="en-GB" altLang="en-US" dirty="0">
              <a:latin typeface="Arial" panose="020B0604020202020204" pitchFamily="34" charset="0"/>
              <a:cs typeface="Arial" panose="020B0604020202020204" pitchFamily="34" charset="0"/>
            </a:endParaRPr>
          </a:p>
        </p:txBody>
      </p:sp>
      <p:sp>
        <p:nvSpPr>
          <p:cNvPr id="45058" name="Rectangle 2">
            <a:extLst>
              <a:ext uri="{FF2B5EF4-FFF2-40B4-BE49-F238E27FC236}">
                <a16:creationId xmlns:a16="http://schemas.microsoft.com/office/drawing/2014/main" id="{425FA1D0-4041-5CBB-AC1F-6D190DA4718C}"/>
              </a:ext>
            </a:extLst>
          </p:cNvPr>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
        <p:nvSpPr>
          <p:cNvPr id="45059" name="Rectangle 3">
            <a:extLst>
              <a:ext uri="{FF2B5EF4-FFF2-40B4-BE49-F238E27FC236}">
                <a16:creationId xmlns:a16="http://schemas.microsoft.com/office/drawing/2014/main" id="{FA8EC9A8-53EE-8DDE-231D-4678DA1A146B}"/>
              </a:ext>
            </a:extLst>
          </p:cNvPr>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chemeClr val="tx1"/>
              </a:solidFill>
              <a:latin typeface="Times New Roman" panose="02020603050405020304" pitchFamily="18" charset="0"/>
            </a:endParaRPr>
          </a:p>
        </p:txBody>
      </p:sp>
    </p:spTree>
    <p:custDataLst>
      <p:tags r:id="rId1"/>
    </p:custData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221650" name="!!Rectangle">
            <a:extLst>
              <a:ext uri="{FF2B5EF4-FFF2-40B4-BE49-F238E27FC236}">
                <a16:creationId xmlns:a16="http://schemas.microsoft.com/office/drawing/2014/main" id="{9F8A656C-0806-4677-A38B-DA5DF0F3C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21639" name="Picture 1221638" descr="Close up of beakers with solution in lab">
            <a:extLst>
              <a:ext uri="{FF2B5EF4-FFF2-40B4-BE49-F238E27FC236}">
                <a16:creationId xmlns:a16="http://schemas.microsoft.com/office/drawing/2014/main" id="{0E2DD34C-5E00-F213-E9BF-DD8C39C89807}"/>
              </a:ext>
            </a:extLst>
          </p:cNvPr>
          <p:cNvPicPr>
            <a:picLocks noChangeAspect="1"/>
          </p:cNvPicPr>
          <p:nvPr/>
        </p:nvPicPr>
        <p:blipFill rotWithShape="1">
          <a:blip r:embed="rId4">
            <a:alphaModFix amt="55000"/>
          </a:blip>
          <a:srcRect b="17883"/>
          <a:stretch/>
        </p:blipFill>
        <p:spPr>
          <a:xfrm>
            <a:off x="20" y="10"/>
            <a:ext cx="12191980" cy="6857990"/>
          </a:xfrm>
          <a:prstGeom prst="rect">
            <a:avLst/>
          </a:prstGeom>
        </p:spPr>
      </p:pic>
      <p:sp>
        <p:nvSpPr>
          <p:cNvPr id="1221652" name="Rectangle: Rounded Corners 1221651">
            <a:extLst>
              <a:ext uri="{FF2B5EF4-FFF2-40B4-BE49-F238E27FC236}">
                <a16:creationId xmlns:a16="http://schemas.microsoft.com/office/drawing/2014/main" id="{9BEF8C6D-8BB3-473A-9607-D7381CC5C0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7537" y="643467"/>
            <a:ext cx="5520995" cy="5215839"/>
          </a:xfrm>
          <a:prstGeom prst="roundRect">
            <a:avLst>
              <a:gd name="adj" fmla="val 265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1636" name="Rectangle 4">
            <a:extLst>
              <a:ext uri="{FF2B5EF4-FFF2-40B4-BE49-F238E27FC236}">
                <a16:creationId xmlns:a16="http://schemas.microsoft.com/office/drawing/2014/main" id="{77E765BE-5B57-4B1A-8C87-C4190537907F}"/>
              </a:ext>
            </a:extLst>
          </p:cNvPr>
          <p:cNvSpPr>
            <a:spLocks noGrp="1" noChangeArrowheads="1"/>
          </p:cNvSpPr>
          <p:nvPr>
            <p:ph type="title"/>
          </p:nvPr>
        </p:nvSpPr>
        <p:spPr>
          <a:xfrm>
            <a:off x="6349101" y="965201"/>
            <a:ext cx="4217300" cy="870744"/>
          </a:xfrm>
        </p:spPr>
        <p:txBody>
          <a:bodyPr anchor="b">
            <a:normAutofit/>
          </a:bodyPr>
          <a:lstStyle/>
          <a:p>
            <a:pPr>
              <a:defRPr/>
            </a:pPr>
            <a:r>
              <a:rPr lang="en-GB" altLang="en-US" dirty="0"/>
              <a:t>Supply</a:t>
            </a:r>
          </a:p>
        </p:txBody>
      </p:sp>
      <p:sp>
        <p:nvSpPr>
          <p:cNvPr id="1221637" name="Rectangle 5">
            <a:extLst>
              <a:ext uri="{FF2B5EF4-FFF2-40B4-BE49-F238E27FC236}">
                <a16:creationId xmlns:a16="http://schemas.microsoft.com/office/drawing/2014/main" id="{E7861A81-B254-4636-BFAC-ADE7451F2882}"/>
              </a:ext>
            </a:extLst>
          </p:cNvPr>
          <p:cNvSpPr>
            <a:spLocks noGrp="1" noChangeArrowheads="1"/>
          </p:cNvSpPr>
          <p:nvPr>
            <p:ph type="body" idx="1"/>
          </p:nvPr>
        </p:nvSpPr>
        <p:spPr>
          <a:xfrm>
            <a:off x="6349101" y="1894355"/>
            <a:ext cx="4877697" cy="3643218"/>
          </a:xfrm>
        </p:spPr>
        <p:txBody>
          <a:bodyPr>
            <a:normAutofit lnSpcReduction="10000"/>
          </a:bodyPr>
          <a:lstStyle/>
          <a:p>
            <a:pPr>
              <a:spcBef>
                <a:spcPct val="75000"/>
              </a:spcBef>
              <a:defRPr/>
            </a:pPr>
            <a:r>
              <a:rPr lang="en-GB" altLang="en-US" sz="2000" dirty="0">
                <a:latin typeface="Arial" panose="020B0604020202020204" pitchFamily="34" charset="0"/>
                <a:cs typeface="Arial" panose="020B0604020202020204" pitchFamily="34" charset="0"/>
              </a:rPr>
              <a:t>Other determinants of supply</a:t>
            </a:r>
          </a:p>
          <a:p>
            <a:pPr lvl="1">
              <a:spcBef>
                <a:spcPct val="75000"/>
              </a:spcBef>
              <a:defRPr/>
            </a:pPr>
            <a:r>
              <a:rPr lang="en-GB" altLang="en-US" sz="2000" dirty="0">
                <a:latin typeface="Arial" panose="020B0604020202020204" pitchFamily="34" charset="0"/>
                <a:cs typeface="Arial" panose="020B0604020202020204" pitchFamily="34" charset="0"/>
              </a:rPr>
              <a:t>profitability of alternative products (substitutes in supply)</a:t>
            </a:r>
          </a:p>
          <a:p>
            <a:pPr lvl="1">
              <a:spcBef>
                <a:spcPct val="75000"/>
              </a:spcBef>
              <a:defRPr/>
            </a:pPr>
            <a:r>
              <a:rPr lang="en-GB" altLang="en-US" sz="2000" dirty="0">
                <a:latin typeface="Arial" panose="020B0604020202020204" pitchFamily="34" charset="0"/>
                <a:cs typeface="Arial" panose="020B0604020202020204" pitchFamily="34" charset="0"/>
              </a:rPr>
              <a:t>profitability of goods in joint supply</a:t>
            </a:r>
          </a:p>
          <a:p>
            <a:pPr lvl="1">
              <a:spcBef>
                <a:spcPct val="75000"/>
              </a:spcBef>
              <a:defRPr/>
            </a:pPr>
            <a:r>
              <a:rPr lang="en-GB" altLang="en-US" sz="2000" dirty="0">
                <a:latin typeface="Arial" panose="020B0604020202020204" pitchFamily="34" charset="0"/>
                <a:cs typeface="Arial" panose="020B0604020202020204" pitchFamily="34" charset="0"/>
              </a:rPr>
              <a:t>nature and other random shocks</a:t>
            </a:r>
          </a:p>
          <a:p>
            <a:pPr lvl="1">
              <a:spcBef>
                <a:spcPct val="75000"/>
              </a:spcBef>
              <a:defRPr/>
            </a:pPr>
            <a:r>
              <a:rPr lang="en-GB" altLang="en-US" sz="2000" dirty="0">
                <a:latin typeface="Arial" panose="020B0604020202020204" pitchFamily="34" charset="0"/>
                <a:cs typeface="Arial" panose="020B0604020202020204" pitchFamily="34" charset="0"/>
              </a:rPr>
              <a:t>aims of producers</a:t>
            </a:r>
          </a:p>
          <a:p>
            <a:pPr lvl="1">
              <a:spcBef>
                <a:spcPct val="75000"/>
              </a:spcBef>
              <a:defRPr/>
            </a:pPr>
            <a:r>
              <a:rPr lang="en-GB" altLang="en-US" sz="2000" dirty="0">
                <a:latin typeface="Arial" panose="020B0604020202020204" pitchFamily="34" charset="0"/>
                <a:cs typeface="Arial" panose="020B0604020202020204" pitchFamily="34" charset="0"/>
              </a:rPr>
              <a:t>expectations of producers</a:t>
            </a:r>
          </a:p>
          <a:p>
            <a:pPr lvl="1">
              <a:spcBef>
                <a:spcPct val="75000"/>
              </a:spcBef>
              <a:defRPr/>
            </a:pPr>
            <a:r>
              <a:rPr lang="en-GB" altLang="en-US" sz="2000" dirty="0">
                <a:latin typeface="Arial" panose="020B0604020202020204" pitchFamily="34" charset="0"/>
                <a:cs typeface="Arial" panose="020B0604020202020204" pitchFamily="34" charset="0"/>
              </a:rPr>
              <a:t>Number of suppliers</a:t>
            </a:r>
          </a:p>
          <a:p>
            <a:pPr marL="457200" lvl="1" indent="0">
              <a:spcBef>
                <a:spcPct val="75000"/>
              </a:spcBef>
              <a:buNone/>
              <a:defRPr/>
            </a:pPr>
            <a:endParaRPr lang="en-GB" altLang="en-US" sz="1300" dirty="0"/>
          </a:p>
        </p:txBody>
      </p:sp>
      <p:sp>
        <p:nvSpPr>
          <p:cNvPr id="1221654" name="Arc 1221653">
            <a:extLst>
              <a:ext uri="{FF2B5EF4-FFF2-40B4-BE49-F238E27FC236}">
                <a16:creationId xmlns:a16="http://schemas.microsoft.com/office/drawing/2014/main" id="{DCFDFFB9-D302-4A05-A770-D33232254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6764" y="906791"/>
            <a:ext cx="2987899" cy="2987899"/>
          </a:xfrm>
          <a:prstGeom prst="arc">
            <a:avLst>
              <a:gd name="adj1" fmla="val 16200000"/>
              <a:gd name="adj2" fmla="val 114657"/>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7106" name="Rectangle 2">
            <a:extLst>
              <a:ext uri="{FF2B5EF4-FFF2-40B4-BE49-F238E27FC236}">
                <a16:creationId xmlns:a16="http://schemas.microsoft.com/office/drawing/2014/main" id="{20D9DA3D-D14F-8B65-7F64-A7579B856BBE}"/>
              </a:ext>
            </a:extLst>
          </p:cNvPr>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rgbClr val="000000"/>
              </a:solidFill>
              <a:latin typeface="Times New Roman" panose="02020603050405020304" pitchFamily="18" charset="0"/>
            </a:endParaRPr>
          </a:p>
        </p:txBody>
      </p:sp>
      <p:sp>
        <p:nvSpPr>
          <p:cNvPr id="47107" name="Rectangle 3">
            <a:extLst>
              <a:ext uri="{FF2B5EF4-FFF2-40B4-BE49-F238E27FC236}">
                <a16:creationId xmlns:a16="http://schemas.microsoft.com/office/drawing/2014/main" id="{A95A10D0-004A-DAE7-7287-7CA8A4982A12}"/>
              </a:ext>
            </a:extLst>
          </p:cNvPr>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nSpc>
                <a:spcPct val="90000"/>
              </a:lnSpc>
              <a:spcBef>
                <a:spcPct val="30000"/>
              </a:spcBef>
              <a:buClr>
                <a:srgbClr val="660033"/>
              </a:buClr>
              <a:buSzPct val="70000"/>
              <a:buFont typeface="Monotype Sorts" pitchFamily="2" charset="2"/>
              <a:buChar char="n"/>
              <a:defRPr sz="3000" b="1">
                <a:solidFill>
                  <a:srgbClr val="006A5E"/>
                </a:solidFill>
                <a:latin typeface="Arial" panose="020B0604020202020204" pitchFamily="34" charset="0"/>
              </a:defRPr>
            </a:lvl1pPr>
            <a:lvl2pPr marL="742950" indent="-285750">
              <a:lnSpc>
                <a:spcPct val="90000"/>
              </a:lnSpc>
              <a:spcBef>
                <a:spcPct val="30000"/>
              </a:spcBef>
              <a:buClr>
                <a:srgbClr val="003BB0"/>
              </a:buClr>
              <a:buSzPct val="75000"/>
              <a:buFont typeface="Monotype Sorts" pitchFamily="2" charset="2"/>
              <a:buChar char="²"/>
              <a:defRPr sz="2600" b="1">
                <a:solidFill>
                  <a:srgbClr val="003366"/>
                </a:solidFill>
                <a:latin typeface="Arial" panose="020B0604020202020204" pitchFamily="34" charset="0"/>
              </a:defRPr>
            </a:lvl2pPr>
            <a:lvl3pPr marL="1143000" indent="-228600">
              <a:lnSpc>
                <a:spcPct val="90000"/>
              </a:lnSpc>
              <a:spcBef>
                <a:spcPct val="30000"/>
              </a:spcBef>
              <a:buClr>
                <a:srgbClr val="A000A0"/>
              </a:buClr>
              <a:buSzPct val="75000"/>
              <a:buChar char="•"/>
              <a:defRPr sz="2200" b="1">
                <a:solidFill>
                  <a:srgbClr val="666699"/>
                </a:solidFill>
                <a:latin typeface="Arial" panose="020B0604020202020204" pitchFamily="34" charset="0"/>
              </a:defRPr>
            </a:lvl3pPr>
            <a:lvl4pPr marL="1600200" indent="-228600">
              <a:lnSpc>
                <a:spcPct val="90000"/>
              </a:lnSpc>
              <a:spcBef>
                <a:spcPct val="30000"/>
              </a:spcBef>
              <a:buClr>
                <a:srgbClr val="CC3300"/>
              </a:buClr>
              <a:buChar char="•"/>
              <a:defRPr sz="2000" b="1">
                <a:solidFill>
                  <a:srgbClr val="5E6B82"/>
                </a:solidFill>
                <a:latin typeface="Arial" panose="020B0604020202020204" pitchFamily="34" charset="0"/>
              </a:defRPr>
            </a:lvl4pPr>
            <a:lvl5pPr marL="2057400" indent="-228600">
              <a:lnSpc>
                <a:spcPct val="90000"/>
              </a:lnSpc>
              <a:spcBef>
                <a:spcPct val="30000"/>
              </a:spcBef>
              <a:buClr>
                <a:schemeClr val="bg2"/>
              </a:buClr>
              <a:buSzPct val="75000"/>
              <a:buChar char="•"/>
              <a:defRPr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bg2"/>
              </a:buClr>
              <a:buSzPct val="75000"/>
              <a:buChar char="•"/>
              <a:defRPr b="1">
                <a:solidFill>
                  <a:schemeClr val="tx1"/>
                </a:solidFill>
                <a:latin typeface="Arial" panose="020B0604020202020204" pitchFamily="34" charset="0"/>
              </a:defRPr>
            </a:lvl9pPr>
          </a:lstStyle>
          <a:p>
            <a:pPr>
              <a:lnSpc>
                <a:spcPct val="100000"/>
              </a:lnSpc>
              <a:spcBef>
                <a:spcPct val="0"/>
              </a:spcBef>
              <a:buClrTx/>
              <a:buSzTx/>
              <a:buFontTx/>
              <a:buNone/>
            </a:pPr>
            <a:endParaRPr lang="en-US" altLang="en-US" sz="2400">
              <a:solidFill>
                <a:srgbClr val="000000"/>
              </a:solidFill>
              <a:latin typeface="Times New Roman" panose="02020603050405020304" pitchFamily="18" charset="0"/>
            </a:endParaRPr>
          </a:p>
        </p:txBody>
      </p:sp>
    </p:spTree>
    <p:custDataLst>
      <p:tags r:id="rId1"/>
    </p:custData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Magazine printing process">
            <a:extLst>
              <a:ext uri="{FF2B5EF4-FFF2-40B4-BE49-F238E27FC236}">
                <a16:creationId xmlns:a16="http://schemas.microsoft.com/office/drawing/2014/main" id="{50D8AD75-8CCC-AC4A-5FC9-E40E49C3285D}"/>
              </a:ext>
            </a:extLst>
          </p:cNvPr>
          <p:cNvPicPr>
            <a:picLocks noChangeAspect="1"/>
          </p:cNvPicPr>
          <p:nvPr/>
        </p:nvPicPr>
        <p:blipFill rotWithShape="1">
          <a:blip r:embed="rId2">
            <a:alphaModFix amt="35000"/>
          </a:blip>
          <a:srcRect t="19755" b="642"/>
          <a:stretch/>
        </p:blipFill>
        <p:spPr>
          <a:xfrm>
            <a:off x="20" y="-8467"/>
            <a:ext cx="12191980" cy="6866467"/>
          </a:xfrm>
          <a:prstGeom prst="rect">
            <a:avLst/>
          </a:prstGeom>
        </p:spPr>
      </p:pic>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Price elasticity of demand</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a:solidFill>
                  <a:srgbClr val="FFFFFF"/>
                </a:solidFill>
                <a:latin typeface="Arial" panose="020B0604020202020204" pitchFamily="34" charset="0"/>
                <a:cs typeface="Arial" panose="020B0604020202020204" pitchFamily="34" charset="0"/>
              </a:rPr>
              <a:t>The responsiveness of demand to a change in price is referred to as the </a:t>
            </a:r>
            <a:r>
              <a:rPr lang="en-GB" b="1">
                <a:solidFill>
                  <a:srgbClr val="FFFFFF"/>
                </a:solidFill>
                <a:latin typeface="Arial" panose="020B0604020202020204" pitchFamily="34" charset="0"/>
                <a:cs typeface="Arial" panose="020B0604020202020204" pitchFamily="34" charset="0"/>
              </a:rPr>
              <a:t>PRICE ELASTICITY OF DEMAND</a:t>
            </a:r>
            <a:r>
              <a:rPr lang="en-GB">
                <a:solidFill>
                  <a:srgbClr val="FFFFFF"/>
                </a:solidFill>
                <a:latin typeface="Arial" panose="020B0604020202020204" pitchFamily="34" charset="0"/>
                <a:cs typeface="Arial" panose="020B0604020202020204" pitchFamily="34" charset="0"/>
              </a:rPr>
              <a:t>.</a:t>
            </a:r>
          </a:p>
          <a:p>
            <a:r>
              <a:rPr lang="en-GB">
                <a:solidFill>
                  <a:srgbClr val="FFFFFF"/>
                </a:solidFill>
                <a:latin typeface="Arial" panose="020B0604020202020204" pitchFamily="34" charset="0"/>
                <a:cs typeface="Arial" panose="020B0604020202020204" pitchFamily="34" charset="0"/>
              </a:rPr>
              <a:t>If we know the price elasticity of demand for a product, we can predict the effect of price on the future supply requirements of that product</a:t>
            </a:r>
          </a:p>
          <a:p>
            <a:endParaRPr lang="en-GB">
              <a:solidFill>
                <a:srgbClr val="FFFFFF"/>
              </a:solidFill>
            </a:endParaRP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1976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3" descr="Calculator, pen, compass, money and a paper with graphs printed on it">
            <a:extLst>
              <a:ext uri="{FF2B5EF4-FFF2-40B4-BE49-F238E27FC236}">
                <a16:creationId xmlns:a16="http://schemas.microsoft.com/office/drawing/2014/main" id="{339FC195-846B-D1FC-9203-299A33CD49E0}"/>
              </a:ext>
            </a:extLst>
          </p:cNvPr>
          <p:cNvPicPr>
            <a:picLocks noChangeAspect="1"/>
          </p:cNvPicPr>
          <p:nvPr/>
        </p:nvPicPr>
        <p:blipFill rotWithShape="1">
          <a:blip r:embed="rId2">
            <a:alphaModFix amt="35000"/>
          </a:blip>
          <a:srcRect b="6524"/>
          <a:stretch/>
        </p:blipFill>
        <p:spPr>
          <a:xfrm>
            <a:off x="20" y="-8467"/>
            <a:ext cx="12191980" cy="6866467"/>
          </a:xfrm>
          <a:prstGeom prst="rect">
            <a:avLst/>
          </a:prstGeom>
        </p:spPr>
      </p:pic>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Price Elasticity of demand and consumer expenditure</a:t>
            </a:r>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2200">
                <a:solidFill>
                  <a:srgbClr val="FFFFFF"/>
                </a:solidFill>
                <a:latin typeface="Arial" panose="020B0604020202020204" pitchFamily="34" charset="0"/>
                <a:cs typeface="Arial" panose="020B0604020202020204" pitchFamily="34" charset="0"/>
              </a:rPr>
              <a:t>One of the most important applications of price elasticity of demand concerns its relationship with the total amount that consumers spend on a product/service.</a:t>
            </a:r>
          </a:p>
          <a:p>
            <a:pPr marL="0" indent="0">
              <a:buNone/>
            </a:pPr>
            <a:r>
              <a:rPr lang="en-GB" sz="2200" b="1">
                <a:solidFill>
                  <a:srgbClr val="FFFFFF"/>
                </a:solidFill>
                <a:latin typeface="Arial" panose="020B0604020202020204" pitchFamily="34" charset="0"/>
                <a:cs typeface="Arial" panose="020B0604020202020204" pitchFamily="34" charset="0"/>
              </a:rPr>
              <a:t>Total consumer expenditure (TE) </a:t>
            </a:r>
            <a:r>
              <a:rPr lang="en-GB" sz="2200">
                <a:solidFill>
                  <a:srgbClr val="FFFFFF"/>
                </a:solidFill>
                <a:latin typeface="Arial" panose="020B0604020202020204" pitchFamily="34" charset="0"/>
                <a:cs typeface="Arial" panose="020B0604020202020204" pitchFamily="34" charset="0"/>
              </a:rPr>
              <a:t>is simply price multiplied by the quantity purchased.</a:t>
            </a:r>
          </a:p>
          <a:p>
            <a:pPr marL="0" indent="0">
              <a:buNone/>
            </a:pPr>
            <a:r>
              <a:rPr lang="en-GB" sz="2200">
                <a:solidFill>
                  <a:srgbClr val="FFFFFF"/>
                </a:solidFill>
                <a:latin typeface="Arial" panose="020B0604020202020204" pitchFamily="34" charset="0"/>
                <a:cs typeface="Arial" panose="020B0604020202020204" pitchFamily="34" charset="0"/>
              </a:rPr>
              <a:t>For example, if consumers buy 3 million units </a:t>
            </a:r>
            <a:r>
              <a:rPr lang="en-GB" sz="2200" b="1">
                <a:solidFill>
                  <a:srgbClr val="FFFFFF"/>
                </a:solidFill>
                <a:latin typeface="Arial" panose="020B0604020202020204" pitchFamily="34" charset="0"/>
                <a:cs typeface="Arial" panose="020B0604020202020204" pitchFamily="34" charset="0"/>
              </a:rPr>
              <a:t>(Q) </a:t>
            </a:r>
            <a:r>
              <a:rPr lang="en-GB" sz="2200">
                <a:solidFill>
                  <a:srgbClr val="FFFFFF"/>
                </a:solidFill>
                <a:latin typeface="Arial" panose="020B0604020202020204" pitchFamily="34" charset="0"/>
                <a:cs typeface="Arial" panose="020B0604020202020204" pitchFamily="34" charset="0"/>
              </a:rPr>
              <a:t>at a price of £2 per unit </a:t>
            </a:r>
            <a:r>
              <a:rPr lang="en-GB" sz="2200" b="1">
                <a:solidFill>
                  <a:srgbClr val="FFFFFF"/>
                </a:solidFill>
                <a:latin typeface="Arial" panose="020B0604020202020204" pitchFamily="34" charset="0"/>
                <a:cs typeface="Arial" panose="020B0604020202020204" pitchFamily="34" charset="0"/>
              </a:rPr>
              <a:t>(P), </a:t>
            </a:r>
            <a:r>
              <a:rPr lang="en-GB" sz="2200">
                <a:solidFill>
                  <a:srgbClr val="FFFFFF"/>
                </a:solidFill>
                <a:latin typeface="Arial" panose="020B0604020202020204" pitchFamily="34" charset="0"/>
                <a:cs typeface="Arial" panose="020B0604020202020204" pitchFamily="34" charset="0"/>
              </a:rPr>
              <a:t>they will spend a total of £6 million </a:t>
            </a:r>
            <a:r>
              <a:rPr lang="en-GB" sz="2200" b="1">
                <a:solidFill>
                  <a:srgbClr val="FFFFFF"/>
                </a:solidFill>
                <a:latin typeface="Arial" panose="020B0604020202020204" pitchFamily="34" charset="0"/>
                <a:cs typeface="Arial" panose="020B0604020202020204" pitchFamily="34" charset="0"/>
              </a:rPr>
              <a:t>(TE)</a:t>
            </a:r>
          </a:p>
          <a:p>
            <a:pPr marL="0" indent="0">
              <a:buNone/>
            </a:pPr>
            <a:r>
              <a:rPr lang="en-GB" sz="2200">
                <a:solidFill>
                  <a:srgbClr val="FFFFFF"/>
                </a:solidFill>
                <a:latin typeface="Arial" panose="020B0604020202020204" pitchFamily="34" charset="0"/>
                <a:cs typeface="Arial" panose="020B0604020202020204" pitchFamily="34" charset="0"/>
              </a:rPr>
              <a:t>Total consumer expenditure will be the same as the </a:t>
            </a:r>
            <a:r>
              <a:rPr lang="en-GB" sz="2200" b="1">
                <a:solidFill>
                  <a:srgbClr val="FFFFFF"/>
                </a:solidFill>
                <a:latin typeface="Arial" panose="020B0604020202020204" pitchFamily="34" charset="0"/>
                <a:cs typeface="Arial" panose="020B0604020202020204" pitchFamily="34" charset="0"/>
              </a:rPr>
              <a:t>Total Revenue (TR)</a:t>
            </a:r>
            <a:r>
              <a:rPr lang="en-GB" sz="2200">
                <a:solidFill>
                  <a:srgbClr val="FFFFFF"/>
                </a:solidFill>
                <a:latin typeface="Arial" panose="020B0604020202020204" pitchFamily="34" charset="0"/>
                <a:cs typeface="Arial" panose="020B0604020202020204" pitchFamily="34" charset="0"/>
              </a:rPr>
              <a:t> received by firms from the sale of the product</a:t>
            </a:r>
          </a:p>
          <a:p>
            <a:pPr marL="0" indent="0">
              <a:buNone/>
            </a:pPr>
            <a:r>
              <a:rPr lang="en-GB" sz="2200">
                <a:solidFill>
                  <a:srgbClr val="FFFFFF"/>
                </a:solidFill>
                <a:latin typeface="Arial" panose="020B0604020202020204" pitchFamily="34" charset="0"/>
                <a:cs typeface="Arial" panose="020B0604020202020204" pitchFamily="34" charset="0"/>
              </a:rPr>
              <a:t>What will happen to consumer expenditure (and hence the firms revenue) if there is a change in price?  The answer depends on the price elasticity of demand</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6947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Red arrow deviating from a line of white arrows">
            <a:extLst>
              <a:ext uri="{FF2B5EF4-FFF2-40B4-BE49-F238E27FC236}">
                <a16:creationId xmlns:a16="http://schemas.microsoft.com/office/drawing/2014/main" id="{B444A100-4AC1-9923-9D31-D2A8B1279960}"/>
              </a:ext>
            </a:extLst>
          </p:cNvPr>
          <p:cNvPicPr>
            <a:picLocks noChangeAspect="1"/>
          </p:cNvPicPr>
          <p:nvPr/>
        </p:nvPicPr>
        <p:blipFill rotWithShape="1">
          <a:blip r:embed="rId2">
            <a:alphaModFix amt="35000"/>
          </a:blip>
          <a:srcRect t="24907"/>
          <a:stretch/>
        </p:blipFill>
        <p:spPr>
          <a:xfrm>
            <a:off x="20" y="-8467"/>
            <a:ext cx="12191980" cy="6866467"/>
          </a:xfrm>
          <a:prstGeom prst="rect">
            <a:avLst/>
          </a:prstGeom>
        </p:spPr>
      </p:pic>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Price elasticity of demand</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a:solidFill>
                  <a:srgbClr val="FFFFFF"/>
                </a:solidFill>
                <a:latin typeface="Arial" panose="020B0604020202020204" pitchFamily="34" charset="0"/>
                <a:cs typeface="Arial" panose="020B0604020202020204" pitchFamily="34" charset="0"/>
              </a:rPr>
              <a:t>When the price of a good rises, we need to consider that the demand for it will fall</a:t>
            </a:r>
          </a:p>
          <a:p>
            <a:r>
              <a:rPr lang="en-GB">
                <a:solidFill>
                  <a:srgbClr val="FFFFFF"/>
                </a:solidFill>
                <a:latin typeface="Arial" panose="020B0604020202020204" pitchFamily="34" charset="0"/>
                <a:cs typeface="Arial" panose="020B0604020202020204" pitchFamily="34" charset="0"/>
              </a:rPr>
              <a:t>But in most cases we will need to know more than this.  We will want to know by just how much the quantity demand will fall.</a:t>
            </a:r>
          </a:p>
          <a:p>
            <a:r>
              <a:rPr lang="en-GB">
                <a:solidFill>
                  <a:srgbClr val="FFFFFF"/>
                </a:solidFill>
                <a:latin typeface="Arial" panose="020B0604020202020204" pitchFamily="34" charset="0"/>
                <a:cs typeface="Arial" panose="020B0604020202020204" pitchFamily="34" charset="0"/>
              </a:rPr>
              <a:t>In other words, we want to know just how responsive demand is to a rise in price</a:t>
            </a:r>
          </a:p>
          <a:p>
            <a:endParaRPr lang="en-GB">
              <a:solidFill>
                <a:srgbClr val="FFFFFF"/>
              </a:solidFill>
            </a:endParaRP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60818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auliflower with leaves&#10;&#10;Description automatically generated">
            <a:extLst>
              <a:ext uri="{FF2B5EF4-FFF2-40B4-BE49-F238E27FC236}">
                <a16:creationId xmlns:a16="http://schemas.microsoft.com/office/drawing/2014/main" id="{FF783EA9-E16C-65A3-7C74-B00893C97028}"/>
              </a:ext>
            </a:extLst>
          </p:cNvPr>
          <p:cNvPicPr>
            <a:picLocks noChangeAspect="1"/>
          </p:cNvPicPr>
          <p:nvPr/>
        </p:nvPicPr>
        <p:blipFill rotWithShape="1">
          <a:blip r:embed="rId2">
            <a:alphaModFix amt="35000"/>
          </a:blip>
          <a:srcRect l="84" r="41" b="1"/>
          <a:stretch/>
        </p:blipFill>
        <p:spPr>
          <a:xfrm>
            <a:off x="20" y="-8467"/>
            <a:ext cx="12191980" cy="6866467"/>
          </a:xfrm>
          <a:prstGeom prst="rect">
            <a:avLst/>
          </a:prstGeom>
        </p:spPr>
      </p:pic>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Petrol vs cauliflowers</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sz="2200">
                <a:solidFill>
                  <a:srgbClr val="FFFFFF"/>
                </a:solidFill>
                <a:latin typeface="Arial" panose="020B0604020202020204" pitchFamily="34" charset="0"/>
                <a:cs typeface="Arial" panose="020B0604020202020204" pitchFamily="34" charset="0"/>
              </a:rPr>
              <a:t>Take the case of petrol and cauliflowers.</a:t>
            </a:r>
          </a:p>
          <a:p>
            <a:r>
              <a:rPr lang="en-GB" sz="2200">
                <a:solidFill>
                  <a:srgbClr val="FFFFFF"/>
                </a:solidFill>
                <a:latin typeface="Arial" panose="020B0604020202020204" pitchFamily="34" charset="0"/>
                <a:cs typeface="Arial" panose="020B0604020202020204" pitchFamily="34" charset="0"/>
              </a:rPr>
              <a:t>In the case of petrol, the rise in prices is likely to result in only a slight fall in the quantity demanded.  If people want to continue driving they have to pay the higher prices for fuel.  </a:t>
            </a:r>
          </a:p>
          <a:p>
            <a:r>
              <a:rPr lang="en-GB" sz="2200">
                <a:solidFill>
                  <a:srgbClr val="FFFFFF"/>
                </a:solidFill>
                <a:latin typeface="Arial" panose="020B0604020202020204" pitchFamily="34" charset="0"/>
                <a:cs typeface="Arial" panose="020B0604020202020204" pitchFamily="34" charset="0"/>
              </a:rPr>
              <a:t>A few people may look at walking, cycling or reducing the number of journeys they take, but for most people the rise in petrol costs will make little difference to how often they use their vehicles.</a:t>
            </a:r>
          </a:p>
          <a:p>
            <a:r>
              <a:rPr lang="en-GB" sz="2200">
                <a:solidFill>
                  <a:srgbClr val="FFFFFF"/>
                </a:solidFill>
                <a:latin typeface="Arial" panose="020B0604020202020204" pitchFamily="34" charset="0"/>
                <a:cs typeface="Arial" panose="020B0604020202020204" pitchFamily="34" charset="0"/>
              </a:rPr>
              <a:t>In the case of cauliflowers, however, a rise in price may lead to a substantial fall in the quantity demanded.  The reason is, there are alternative vegetables that people can buy.</a:t>
            </a:r>
          </a:p>
          <a:p>
            <a:r>
              <a:rPr lang="en-GB" sz="2200">
                <a:solidFill>
                  <a:srgbClr val="FFFFFF"/>
                </a:solidFill>
                <a:latin typeface="Arial" panose="020B0604020202020204" pitchFamily="34" charset="0"/>
                <a:cs typeface="Arial" panose="020B0604020202020204" pitchFamily="34" charset="0"/>
              </a:rPr>
              <a:t>In the case of vegetables, many people are very conscious of the prices and will buy whatever is reasonably priced. </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8554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raph on document with pen">
            <a:extLst>
              <a:ext uri="{FF2B5EF4-FFF2-40B4-BE49-F238E27FC236}">
                <a16:creationId xmlns:a16="http://schemas.microsoft.com/office/drawing/2014/main" id="{80470267-B8AD-1357-3EB4-0C2AAB87691E}"/>
              </a:ext>
            </a:extLst>
          </p:cNvPr>
          <p:cNvPicPr>
            <a:picLocks noChangeAspect="1"/>
          </p:cNvPicPr>
          <p:nvPr/>
        </p:nvPicPr>
        <p:blipFill rotWithShape="1">
          <a:blip r:embed="rId2">
            <a:alphaModFix amt="35000"/>
          </a:blip>
          <a:srcRect t="1363" b="14263"/>
          <a:stretch/>
        </p:blipFill>
        <p:spPr>
          <a:xfrm>
            <a:off x="20" y="-8467"/>
            <a:ext cx="12191980" cy="6866467"/>
          </a:xfrm>
          <a:prstGeom prst="rect">
            <a:avLst/>
          </a:prstGeom>
        </p:spPr>
      </p:pic>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Other factors </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a:solidFill>
                  <a:srgbClr val="FFFFFF"/>
                </a:solidFill>
                <a:latin typeface="Arial" panose="020B0604020202020204" pitchFamily="34" charset="0"/>
                <a:cs typeface="Arial" panose="020B0604020202020204" pitchFamily="34" charset="0"/>
              </a:rPr>
              <a:t>We have already considered that there are substitutes for cauliflowers.  Other factors that need to be considered include:</a:t>
            </a:r>
          </a:p>
          <a:p>
            <a:endParaRPr lang="en-GB">
              <a:solidFill>
                <a:srgbClr val="FFFFFF"/>
              </a:solidFill>
              <a:latin typeface="Arial" panose="020B0604020202020204" pitchFamily="34" charset="0"/>
              <a:cs typeface="Arial" panose="020B0604020202020204" pitchFamily="34" charset="0"/>
            </a:endParaRPr>
          </a:p>
          <a:p>
            <a:pPr lvl="1"/>
            <a:r>
              <a:rPr lang="en-GB">
                <a:solidFill>
                  <a:srgbClr val="FFFFFF"/>
                </a:solidFill>
                <a:latin typeface="Arial" panose="020B0604020202020204" pitchFamily="34" charset="0"/>
                <a:cs typeface="Arial" panose="020B0604020202020204" pitchFamily="34" charset="0"/>
              </a:rPr>
              <a:t>Cost of Switching suppliers</a:t>
            </a:r>
          </a:p>
          <a:p>
            <a:pPr lvl="1"/>
            <a:r>
              <a:rPr lang="en-GB">
                <a:solidFill>
                  <a:srgbClr val="FFFFFF"/>
                </a:solidFill>
                <a:latin typeface="Arial" panose="020B0604020202020204" pitchFamily="34" charset="0"/>
                <a:cs typeface="Arial" panose="020B0604020202020204" pitchFamily="34" charset="0"/>
              </a:rPr>
              <a:t>Degree of necessity</a:t>
            </a:r>
          </a:p>
          <a:p>
            <a:pPr lvl="1"/>
            <a:r>
              <a:rPr lang="en-GB">
                <a:solidFill>
                  <a:srgbClr val="FFFFFF"/>
                </a:solidFill>
                <a:latin typeface="Arial" panose="020B0604020202020204" pitchFamily="34" charset="0"/>
                <a:cs typeface="Arial" panose="020B0604020202020204" pitchFamily="34" charset="0"/>
              </a:rPr>
              <a:t>Time frame when making a choice</a:t>
            </a:r>
          </a:p>
          <a:p>
            <a:pPr lvl="1"/>
            <a:r>
              <a:rPr lang="en-GB">
                <a:solidFill>
                  <a:srgbClr val="FFFFFF"/>
                </a:solidFill>
                <a:latin typeface="Arial" panose="020B0604020202020204" pitchFamily="34" charset="0"/>
                <a:cs typeface="Arial" panose="020B0604020202020204" pitchFamily="34" charset="0"/>
              </a:rPr>
              <a:t>Brand Loyalty</a:t>
            </a:r>
          </a:p>
          <a:p>
            <a:pPr lvl="1"/>
            <a:r>
              <a:rPr lang="en-GB">
                <a:solidFill>
                  <a:srgbClr val="FFFFFF"/>
                </a:solidFill>
                <a:latin typeface="Arial" panose="020B0604020202020204" pitchFamily="34" charset="0"/>
                <a:cs typeface="Arial" panose="020B0604020202020204" pitchFamily="34" charset="0"/>
              </a:rPr>
              <a:t>Percentage of Income Spent</a:t>
            </a:r>
          </a:p>
          <a:p>
            <a:pPr lvl="1"/>
            <a:r>
              <a:rPr lang="en-GB">
                <a:solidFill>
                  <a:srgbClr val="FFFFFF"/>
                </a:solidFill>
                <a:latin typeface="Arial" panose="020B0604020202020204" pitchFamily="34" charset="0"/>
                <a:cs typeface="Arial" panose="020B0604020202020204" pitchFamily="34" charset="0"/>
              </a:rPr>
              <a:t>Habitual Demand</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3270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auliflower on a table">
            <a:extLst>
              <a:ext uri="{FF2B5EF4-FFF2-40B4-BE49-F238E27FC236}">
                <a16:creationId xmlns:a16="http://schemas.microsoft.com/office/drawing/2014/main" id="{EFFC340D-A4DE-05E7-07E6-ABFC63B3172D}"/>
              </a:ext>
            </a:extLst>
          </p:cNvPr>
          <p:cNvPicPr>
            <a:picLocks noChangeAspect="1"/>
          </p:cNvPicPr>
          <p:nvPr/>
        </p:nvPicPr>
        <p:blipFill rotWithShape="1">
          <a:blip r:embed="rId2">
            <a:alphaModFix amt="35000"/>
          </a:blip>
          <a:srcRect b="15626"/>
          <a:stretch/>
        </p:blipFill>
        <p:spPr>
          <a:xfrm>
            <a:off x="20" y="-8467"/>
            <a:ext cx="12191980" cy="6866467"/>
          </a:xfrm>
          <a:prstGeom prst="rect">
            <a:avLst/>
          </a:prstGeom>
        </p:spPr>
      </p:pic>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Measuring the price elasticity of demand</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a:solidFill>
                  <a:srgbClr val="FFFFFF"/>
                </a:solidFill>
                <a:latin typeface="Arial" panose="020B0604020202020204" pitchFamily="34" charset="0"/>
                <a:cs typeface="Arial" panose="020B0604020202020204" pitchFamily="34" charset="0"/>
              </a:rPr>
              <a:t>What we want to compare is the size of the change in quantity demanded with the size of the change in price</a:t>
            </a:r>
          </a:p>
          <a:p>
            <a:r>
              <a:rPr lang="en-GB" sz="2600">
                <a:solidFill>
                  <a:srgbClr val="FFFFFF"/>
                </a:solidFill>
                <a:latin typeface="Arial" panose="020B0604020202020204" pitchFamily="34" charset="0"/>
                <a:cs typeface="Arial" panose="020B0604020202020204" pitchFamily="34" charset="0"/>
              </a:rPr>
              <a:t>Cauliflowers have a more elastic demand than petrol because the opportunity of alternatives.  </a:t>
            </a:r>
          </a:p>
          <a:p>
            <a:r>
              <a:rPr lang="en-GB" sz="2600">
                <a:solidFill>
                  <a:srgbClr val="FFFFFF"/>
                </a:solidFill>
                <a:latin typeface="Arial" panose="020B0604020202020204" pitchFamily="34" charset="0"/>
                <a:cs typeface="Arial" panose="020B0604020202020204" pitchFamily="34" charset="0"/>
              </a:rPr>
              <a:t>Petrol is the type of good that would be referred to as INELASTIC, as the change in price has a proportionally small affect upon the quantity demanded.  </a:t>
            </a:r>
          </a:p>
          <a:p>
            <a:r>
              <a:rPr lang="en-GB" sz="2600">
                <a:solidFill>
                  <a:srgbClr val="FFFFFF"/>
                </a:solidFill>
                <a:latin typeface="Arial" panose="020B0604020202020204" pitchFamily="34" charset="0"/>
                <a:cs typeface="Arial" panose="020B0604020202020204" pitchFamily="34" charset="0"/>
              </a:rPr>
              <a:t>It is important for organisations to therefore consider which of the products/services would be consider ELASTIC or INELASTIC</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019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Medicine bottles on shelf">
            <a:extLst>
              <a:ext uri="{FF2B5EF4-FFF2-40B4-BE49-F238E27FC236}">
                <a16:creationId xmlns:a16="http://schemas.microsoft.com/office/drawing/2014/main" id="{C9839FD1-9826-57D1-80A2-4DB0C6C51D38}"/>
              </a:ext>
            </a:extLst>
          </p:cNvPr>
          <p:cNvPicPr>
            <a:picLocks noChangeAspect="1"/>
          </p:cNvPicPr>
          <p:nvPr/>
        </p:nvPicPr>
        <p:blipFill rotWithShape="1">
          <a:blip r:embed="rId2">
            <a:alphaModFix amt="35000"/>
          </a:blip>
          <a:srcRect t="7812" b="7814"/>
          <a:stretch/>
        </p:blipFill>
        <p:spPr>
          <a:xfrm>
            <a:off x="20" y="-8467"/>
            <a:ext cx="12191980" cy="6866467"/>
          </a:xfrm>
          <a:prstGeom prst="rect">
            <a:avLst/>
          </a:prstGeom>
        </p:spPr>
      </p:pic>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Inelastic</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sz="2600">
                <a:solidFill>
                  <a:srgbClr val="FFFFFF"/>
                </a:solidFill>
                <a:latin typeface="Arial" panose="020B0604020202020204" pitchFamily="34" charset="0"/>
                <a:cs typeface="Arial" panose="020B0604020202020204" pitchFamily="34" charset="0"/>
              </a:rPr>
              <a:t>A product is more likely to have inelastic demand if </a:t>
            </a:r>
            <a:r>
              <a:rPr lang="en-GB" sz="2600">
                <a:solidFill>
                  <a:srgbClr val="FFFFFF"/>
                </a:solidFill>
                <a:latin typeface="Arial" panose="020B0604020202020204" pitchFamily="34" charset="0"/>
                <a:cs typeface="Arial" panose="020B0604020202020204" pitchFamily="34" charset="0"/>
                <a:hlinkClick r:id="rId3"/>
              </a:rPr>
              <a:t>customers</a:t>
            </a:r>
            <a:r>
              <a:rPr lang="en-GB" sz="2600">
                <a:solidFill>
                  <a:srgbClr val="FFFFFF"/>
                </a:solidFill>
                <a:latin typeface="Arial" panose="020B0604020202020204" pitchFamily="34" charset="0"/>
                <a:cs typeface="Arial" panose="020B0604020202020204" pitchFamily="34" charset="0"/>
              </a:rPr>
              <a:t> buy it for reasons other than price. </a:t>
            </a:r>
          </a:p>
          <a:p>
            <a:r>
              <a:rPr lang="en-GB" sz="2600">
                <a:solidFill>
                  <a:srgbClr val="FFFFFF"/>
                </a:solidFill>
                <a:latin typeface="Arial" panose="020B0604020202020204" pitchFamily="34" charset="0"/>
                <a:cs typeface="Arial" panose="020B0604020202020204" pitchFamily="34" charset="0"/>
              </a:rPr>
              <a:t>This typically involves high-end luxury goods, or the "latest and greatest" products that are impacted by style considerations, where there are no obvious substitutes for the product. </a:t>
            </a:r>
          </a:p>
          <a:p>
            <a:r>
              <a:rPr lang="en-GB" sz="2600">
                <a:solidFill>
                  <a:srgbClr val="FFFFFF"/>
                </a:solidFill>
                <a:latin typeface="Arial" panose="020B0604020202020204" pitchFamily="34" charset="0"/>
                <a:cs typeface="Arial" panose="020B0604020202020204" pitchFamily="34" charset="0"/>
              </a:rPr>
              <a:t>Thus, altering the price of a custom-made watch may not appreciably alter the amount of unit sales volume, since roughly the same number of potential customers are interested in buying it, irrespective of the price (within limits).</a:t>
            </a:r>
          </a:p>
          <a:p>
            <a:endParaRPr lang="en-GB" sz="2600">
              <a:solidFill>
                <a:srgbClr val="FFFFFF"/>
              </a:solidFill>
            </a:endParaRPr>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7135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Packages on conveyor belt">
            <a:extLst>
              <a:ext uri="{FF2B5EF4-FFF2-40B4-BE49-F238E27FC236}">
                <a16:creationId xmlns:a16="http://schemas.microsoft.com/office/drawing/2014/main" id="{DBADE5F9-8E7A-D654-621D-8D248C20DC5A}"/>
              </a:ext>
            </a:extLst>
          </p:cNvPr>
          <p:cNvPicPr>
            <a:picLocks noChangeAspect="1"/>
          </p:cNvPicPr>
          <p:nvPr/>
        </p:nvPicPr>
        <p:blipFill rotWithShape="1">
          <a:blip r:embed="rId2">
            <a:alphaModFix amt="35000"/>
          </a:blip>
          <a:srcRect t="7942" b="7684"/>
          <a:stretch/>
        </p:blipFill>
        <p:spPr>
          <a:xfrm>
            <a:off x="20" y="-8467"/>
            <a:ext cx="12191980" cy="6866467"/>
          </a:xfrm>
          <a:prstGeom prst="rect">
            <a:avLst/>
          </a:prstGeom>
        </p:spPr>
      </p:pic>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elastic</a:t>
            </a:r>
          </a:p>
        </p:txBody>
      </p:sp>
      <p:sp>
        <p:nvSpPr>
          <p:cNvPr id="3" name="Content Placeholder 2"/>
          <p:cNvSpPr>
            <a:spLocks noGrp="1"/>
          </p:cNvSpPr>
          <p:nvPr>
            <p:ph idx="1"/>
          </p:nvPr>
        </p:nvSpPr>
        <p:spPr>
          <a:xfrm>
            <a:off x="4447308" y="591344"/>
            <a:ext cx="6906491" cy="5585619"/>
          </a:xfrm>
        </p:spPr>
        <p:txBody>
          <a:bodyPr anchor="ctr">
            <a:normAutofit/>
          </a:bodyPr>
          <a:lstStyle/>
          <a:p>
            <a:r>
              <a:rPr lang="en-GB">
                <a:solidFill>
                  <a:srgbClr val="FFFFFF"/>
                </a:solidFill>
                <a:latin typeface="Arial" panose="020B0604020202020204" pitchFamily="34" charset="0"/>
                <a:cs typeface="Arial" panose="020B0604020202020204" pitchFamily="34" charset="0"/>
              </a:rPr>
              <a:t>A product is more likely to have elastic demand when it is a commodity offered by many </a:t>
            </a:r>
            <a:r>
              <a:rPr lang="en-GB">
                <a:solidFill>
                  <a:srgbClr val="FFFFFF"/>
                </a:solidFill>
                <a:latin typeface="Arial" panose="020B0604020202020204" pitchFamily="34" charset="0"/>
                <a:cs typeface="Arial" panose="020B0604020202020204" pitchFamily="34" charset="0"/>
                <a:hlinkClick r:id="rId3"/>
              </a:rPr>
              <a:t>suppliers</a:t>
            </a:r>
            <a:r>
              <a:rPr lang="en-GB">
                <a:solidFill>
                  <a:srgbClr val="FFFFFF"/>
                </a:solidFill>
                <a:latin typeface="Arial" panose="020B0604020202020204" pitchFamily="34" charset="0"/>
                <a:cs typeface="Arial" panose="020B0604020202020204" pitchFamily="34" charset="0"/>
              </a:rPr>
              <a:t>. In this situation, there is no way to differentiate the product, so customers only buy it based on price. </a:t>
            </a:r>
          </a:p>
          <a:p>
            <a:r>
              <a:rPr lang="en-GB">
                <a:solidFill>
                  <a:srgbClr val="FFFFFF"/>
                </a:solidFill>
                <a:latin typeface="Arial" panose="020B0604020202020204" pitchFamily="34" charset="0"/>
                <a:cs typeface="Arial" panose="020B0604020202020204" pitchFamily="34" charset="0"/>
              </a:rPr>
              <a:t>Thus, if you were to raise prices on a product that has elastic demand, unit volume would likely plummet as customers go elsewhere to find a better deal. </a:t>
            </a:r>
          </a:p>
          <a:p>
            <a:r>
              <a:rPr lang="en-GB">
                <a:solidFill>
                  <a:srgbClr val="FFFFFF"/>
                </a:solidFill>
                <a:latin typeface="Arial" panose="020B0604020202020204" pitchFamily="34" charset="0"/>
                <a:cs typeface="Arial" panose="020B0604020202020204" pitchFamily="34" charset="0"/>
              </a:rPr>
              <a:t>Examples of products having elastic demand are corn, wheat, and cement.</a:t>
            </a:r>
          </a:p>
          <a:p>
            <a:endParaRPr lang="en-GB">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0981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CBFEF8-9038-4E5E-A5F1-E4DC23035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8314D4A1-B63A-A5E7-1E94-6CB7BF3FCD10}"/>
              </a:ext>
            </a:extLst>
          </p:cNvPr>
          <p:cNvPicPr>
            <a:picLocks noChangeAspect="1"/>
          </p:cNvPicPr>
          <p:nvPr/>
        </p:nvPicPr>
        <p:blipFill rotWithShape="1">
          <a:blip r:embed="rId2"/>
          <a:srcRect t="3199" r="1" b="14428"/>
          <a:stretch/>
        </p:blipFill>
        <p:spPr>
          <a:xfrm>
            <a:off x="261682" y="233061"/>
            <a:ext cx="11668636" cy="6391879"/>
          </a:xfrm>
          <a:custGeom>
            <a:avLst/>
            <a:gdLst/>
            <a:ahLst/>
            <a:cxnLst/>
            <a:rect l="l" t="t" r="r" b="b"/>
            <a:pathLst>
              <a:path w="11668636" h="6391879">
                <a:moveTo>
                  <a:pt x="82200" y="0"/>
                </a:moveTo>
                <a:lnTo>
                  <a:pt x="11586436" y="0"/>
                </a:lnTo>
                <a:cubicBezTo>
                  <a:pt x="11631834" y="0"/>
                  <a:pt x="11668636" y="36802"/>
                  <a:pt x="11668636" y="82200"/>
                </a:cubicBezTo>
                <a:lnTo>
                  <a:pt x="11668636" y="6309679"/>
                </a:lnTo>
                <a:cubicBezTo>
                  <a:pt x="11668636" y="6355077"/>
                  <a:pt x="11631834" y="6391879"/>
                  <a:pt x="11586436" y="6391879"/>
                </a:cubicBezTo>
                <a:lnTo>
                  <a:pt x="82200" y="6391879"/>
                </a:lnTo>
                <a:cubicBezTo>
                  <a:pt x="36802" y="6391879"/>
                  <a:pt x="0" y="6355077"/>
                  <a:pt x="0" y="6309679"/>
                </a:cubicBezTo>
                <a:lnTo>
                  <a:pt x="0" y="82200"/>
                </a:lnTo>
                <a:cubicBezTo>
                  <a:pt x="0" y="36802"/>
                  <a:pt x="36802" y="0"/>
                  <a:pt x="82200" y="0"/>
                </a:cubicBezTo>
                <a:close/>
              </a:path>
            </a:pathLst>
          </a:custGeom>
        </p:spPr>
      </p:pic>
      <p:sp>
        <p:nvSpPr>
          <p:cNvPr id="9" name="Arc 8">
            <a:extLst>
              <a:ext uri="{FF2B5EF4-FFF2-40B4-BE49-F238E27FC236}">
                <a16:creationId xmlns:a16="http://schemas.microsoft.com/office/drawing/2014/main" id="{F37E8EB2-7BE0-4F3D-921C-F4E9C2C149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7715">
            <a:off x="8820704" y="368138"/>
            <a:ext cx="2987899" cy="2987899"/>
          </a:xfrm>
          <a:prstGeom prst="arc">
            <a:avLst>
              <a:gd name="adj1" fmla="val 16200000"/>
              <a:gd name="adj2" fmla="val 2287352"/>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 name="Oval 10">
            <a:extLst>
              <a:ext uri="{FF2B5EF4-FFF2-40B4-BE49-F238E27FC236}">
                <a16:creationId xmlns:a16="http://schemas.microsoft.com/office/drawing/2014/main" id="{E77AE46B-A945-4A7E-9911-903176079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740" y="5694291"/>
            <a:ext cx="546100" cy="546100"/>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9301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omputer Generated Lights">
            <a:extLst>
              <a:ext uri="{FF2B5EF4-FFF2-40B4-BE49-F238E27FC236}">
                <a16:creationId xmlns:a16="http://schemas.microsoft.com/office/drawing/2014/main" id="{D0A3527D-54E3-F109-0B5E-F64F2645BC6E}"/>
              </a:ext>
            </a:extLst>
          </p:cNvPr>
          <p:cNvPicPr>
            <a:picLocks noChangeAspect="1"/>
          </p:cNvPicPr>
          <p:nvPr/>
        </p:nvPicPr>
        <p:blipFill rotWithShape="1">
          <a:blip r:embed="rId2">
            <a:alphaModFix amt="35000"/>
          </a:blip>
          <a:srcRect t="11946" b="11946"/>
          <a:stretch/>
        </p:blipFill>
        <p:spPr>
          <a:xfrm>
            <a:off x="20" y="-8467"/>
            <a:ext cx="12191980" cy="6866467"/>
          </a:xfrm>
          <a:prstGeom prst="rect">
            <a:avLst/>
          </a:prstGeom>
        </p:spPr>
      </p:pic>
      <p:sp>
        <p:nvSpPr>
          <p:cNvPr id="2" name="Title 1">
            <a:extLst>
              <a:ext uri="{FF2B5EF4-FFF2-40B4-BE49-F238E27FC236}">
                <a16:creationId xmlns:a16="http://schemas.microsoft.com/office/drawing/2014/main" id="{4681FD15-9A04-065D-C26E-DD82EC72CDB8}"/>
              </a:ext>
            </a:extLst>
          </p:cNvPr>
          <p:cNvSpPr>
            <a:spLocks noGrp="1"/>
          </p:cNvSpPr>
          <p:nvPr>
            <p:ph type="title"/>
          </p:nvPr>
        </p:nvSpPr>
        <p:spPr>
          <a:xfrm>
            <a:off x="686834" y="591344"/>
            <a:ext cx="3200400" cy="5585619"/>
          </a:xfrm>
        </p:spPr>
        <p:txBody>
          <a:bodyPr>
            <a:normAutofit/>
          </a:bodyPr>
          <a:lstStyle/>
          <a:p>
            <a:r>
              <a:rPr lang="en-US">
                <a:solidFill>
                  <a:srgbClr val="FFFFFF"/>
                </a:solidFill>
              </a:rPr>
              <a:t>What is AI?</a:t>
            </a:r>
          </a:p>
        </p:txBody>
      </p:sp>
      <p:sp>
        <p:nvSpPr>
          <p:cNvPr id="3" name="Content Placeholder 2">
            <a:extLst>
              <a:ext uri="{FF2B5EF4-FFF2-40B4-BE49-F238E27FC236}">
                <a16:creationId xmlns:a16="http://schemas.microsoft.com/office/drawing/2014/main" id="{49DE4E74-57B4-8E9B-9446-2AC90A059EB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Technology development mostly aim to make innovations that replace human beings  to facilitate business and daily life</a:t>
            </a:r>
          </a:p>
          <a:p>
            <a:r>
              <a:rPr lang="en-US">
                <a:solidFill>
                  <a:srgbClr val="FFFFFF"/>
                </a:solidFill>
              </a:rPr>
              <a:t>Computer systems could accomplish solving logical complex problems</a:t>
            </a:r>
          </a:p>
          <a:p>
            <a:r>
              <a:rPr lang="en-US">
                <a:solidFill>
                  <a:srgbClr val="FFFFFF"/>
                </a:solidFill>
              </a:rPr>
              <a:t>Researchers foscused on inventing smart systems which imitate the functions of the human brain such as decision-making and perception</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43281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032D8B87-88DA-4E9C-B676-B10D70EA5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omplex maths formulae on a blackboard">
            <a:extLst>
              <a:ext uri="{FF2B5EF4-FFF2-40B4-BE49-F238E27FC236}">
                <a16:creationId xmlns:a16="http://schemas.microsoft.com/office/drawing/2014/main" id="{3DE1FEF6-6369-4969-3F55-42D2B3370781}"/>
              </a:ext>
            </a:extLst>
          </p:cNvPr>
          <p:cNvPicPr>
            <a:picLocks noChangeAspect="1"/>
          </p:cNvPicPr>
          <p:nvPr/>
        </p:nvPicPr>
        <p:blipFill rotWithShape="1">
          <a:blip r:embed="rId2">
            <a:alphaModFix amt="35000"/>
          </a:blip>
          <a:srcRect t="18160" b="4690"/>
          <a:stretch/>
        </p:blipFill>
        <p:spPr>
          <a:xfrm>
            <a:off x="20" y="-8466"/>
            <a:ext cx="12191980" cy="6866466"/>
          </a:xfrm>
          <a:prstGeom prst="rect">
            <a:avLst/>
          </a:prstGeom>
        </p:spPr>
      </p:pic>
      <p:sp>
        <p:nvSpPr>
          <p:cNvPr id="2" name="Title 1">
            <a:extLst>
              <a:ext uri="{FF2B5EF4-FFF2-40B4-BE49-F238E27FC236}">
                <a16:creationId xmlns:a16="http://schemas.microsoft.com/office/drawing/2014/main" id="{D251EB54-9B39-F8CF-8FE9-3D9A4AB4A316}"/>
              </a:ext>
            </a:extLst>
          </p:cNvPr>
          <p:cNvSpPr>
            <a:spLocks noGrp="1"/>
          </p:cNvSpPr>
          <p:nvPr>
            <p:ph type="title"/>
          </p:nvPr>
        </p:nvSpPr>
        <p:spPr>
          <a:xfrm>
            <a:off x="838200" y="365125"/>
            <a:ext cx="10515600" cy="1325563"/>
          </a:xfrm>
        </p:spPr>
        <p:txBody>
          <a:bodyPr>
            <a:normAutofit/>
          </a:bodyPr>
          <a:lstStyle/>
          <a:p>
            <a:r>
              <a:rPr lang="en-US">
                <a:solidFill>
                  <a:srgbClr val="FFFFFF"/>
                </a:solidFill>
              </a:rPr>
              <a:t>Definition of AI (Thomas and Liang 2016)</a:t>
            </a:r>
          </a:p>
        </p:txBody>
      </p:sp>
      <p:sp>
        <p:nvSpPr>
          <p:cNvPr id="3" name="Content Placeholder 2">
            <a:extLst>
              <a:ext uri="{FF2B5EF4-FFF2-40B4-BE49-F238E27FC236}">
                <a16:creationId xmlns:a16="http://schemas.microsoft.com/office/drawing/2014/main" id="{F418AEF0-699C-5859-3808-2AE1FF4B2DFD}"/>
              </a:ext>
            </a:extLst>
          </p:cNvPr>
          <p:cNvSpPr>
            <a:spLocks noGrp="1"/>
          </p:cNvSpPr>
          <p:nvPr>
            <p:ph idx="1"/>
          </p:nvPr>
        </p:nvSpPr>
        <p:spPr>
          <a:xfrm>
            <a:off x="838200" y="1825625"/>
            <a:ext cx="10515600" cy="3859742"/>
          </a:xfrm>
        </p:spPr>
        <p:txBody>
          <a:bodyPr vert="horz" lIns="91440" tIns="45720" rIns="91440" bIns="45720" rtlCol="0">
            <a:normAutofit/>
          </a:bodyPr>
          <a:lstStyle/>
          <a:p>
            <a:r>
              <a:rPr lang="en-US">
                <a:solidFill>
                  <a:srgbClr val="FFFFFF"/>
                </a:solidFill>
              </a:rPr>
              <a:t>The theory and development of computer systems able to perform tasks normally requiring human intelligence, such as visual perception, speech recognition, decision-making and translation between languages</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3605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Person holding chess piece">
            <a:extLst>
              <a:ext uri="{FF2B5EF4-FFF2-40B4-BE49-F238E27FC236}">
                <a16:creationId xmlns:a16="http://schemas.microsoft.com/office/drawing/2014/main" id="{6AADD82A-719E-843E-A108-7F5B0B56881D}"/>
              </a:ext>
            </a:extLst>
          </p:cNvPr>
          <p:cNvPicPr>
            <a:picLocks noChangeAspect="1"/>
          </p:cNvPicPr>
          <p:nvPr/>
        </p:nvPicPr>
        <p:blipFill rotWithShape="1">
          <a:blip r:embed="rId2">
            <a:alphaModFix amt="35000"/>
          </a:blip>
          <a:srcRect t="25651"/>
          <a:stretch/>
        </p:blipFill>
        <p:spPr>
          <a:xfrm>
            <a:off x="20" y="-8467"/>
            <a:ext cx="12191980" cy="6866467"/>
          </a:xfrm>
          <a:prstGeom prst="rect">
            <a:avLst/>
          </a:prstGeom>
        </p:spPr>
      </p:pic>
      <p:sp>
        <p:nvSpPr>
          <p:cNvPr id="2" name="Title 1">
            <a:extLst>
              <a:ext uri="{FF2B5EF4-FFF2-40B4-BE49-F238E27FC236}">
                <a16:creationId xmlns:a16="http://schemas.microsoft.com/office/drawing/2014/main" id="{80F5C088-043F-E90B-EB11-88FB23082BD9}"/>
              </a:ext>
            </a:extLst>
          </p:cNvPr>
          <p:cNvSpPr>
            <a:spLocks noGrp="1"/>
          </p:cNvSpPr>
          <p:nvPr>
            <p:ph type="title"/>
          </p:nvPr>
        </p:nvSpPr>
        <p:spPr>
          <a:xfrm>
            <a:off x="686834" y="591344"/>
            <a:ext cx="3200400" cy="5585619"/>
          </a:xfrm>
        </p:spPr>
        <p:txBody>
          <a:bodyPr>
            <a:normAutofit/>
          </a:bodyPr>
          <a:lstStyle/>
          <a:p>
            <a:r>
              <a:rPr lang="en-US">
                <a:solidFill>
                  <a:srgbClr val="FFFFFF"/>
                </a:solidFill>
              </a:rPr>
              <a:t>A brief history</a:t>
            </a:r>
          </a:p>
        </p:txBody>
      </p:sp>
      <p:sp>
        <p:nvSpPr>
          <p:cNvPr id="3" name="Content Placeholder 2">
            <a:extLst>
              <a:ext uri="{FF2B5EF4-FFF2-40B4-BE49-F238E27FC236}">
                <a16:creationId xmlns:a16="http://schemas.microsoft.com/office/drawing/2014/main" id="{438856EB-746F-A161-63CE-E137D6D0D3E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solidFill>
                  <a:srgbClr val="FFFFFF"/>
                </a:solidFill>
              </a:rPr>
              <a:t>Machines were playing chess with humans in 1769, due to inventor Wolfgang von Kempelen, although it was just a hoax</a:t>
            </a:r>
          </a:p>
          <a:p>
            <a:r>
              <a:rPr lang="en-US" sz="2400">
                <a:solidFill>
                  <a:srgbClr val="FFFFFF"/>
                </a:solidFill>
              </a:rPr>
              <a:t>In 1919, another inventor produced a machine capable of playing chess automatically</a:t>
            </a:r>
          </a:p>
          <a:p>
            <a:r>
              <a:rPr lang="en-US" sz="2400">
                <a:solidFill>
                  <a:srgbClr val="FFFFFF"/>
                </a:solidFill>
              </a:rPr>
              <a:t>In 1950 Alan Turing questioned whether machines can think, and predicted that machines would have the advantage by 2000s</a:t>
            </a:r>
          </a:p>
          <a:p>
            <a:r>
              <a:rPr lang="en-US" sz="2400">
                <a:solidFill>
                  <a:srgbClr val="FFFFFF"/>
                </a:solidFill>
              </a:rPr>
              <a:t>Chess match between Kasparvo and IBM's Deep Blue system in 1997 seen as mileston</a:t>
            </a:r>
          </a:p>
          <a:p>
            <a:r>
              <a:rPr lang="en-US" sz="2400">
                <a:solidFill>
                  <a:srgbClr val="FFFFFF"/>
                </a:solidFill>
              </a:rPr>
              <a:t>By 2000s, AI is being used in a commerical manner (Siri, Alexa</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8706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6" name="Picture 25" descr="A digitally rendered city with numbers">
            <a:extLst>
              <a:ext uri="{FF2B5EF4-FFF2-40B4-BE49-F238E27FC236}">
                <a16:creationId xmlns:a16="http://schemas.microsoft.com/office/drawing/2014/main" id="{7391D870-D02F-E924-7C9B-AEDA6A140B7E}"/>
              </a:ext>
            </a:extLst>
          </p:cNvPr>
          <p:cNvPicPr>
            <a:picLocks noChangeAspect="1"/>
          </p:cNvPicPr>
          <p:nvPr/>
        </p:nvPicPr>
        <p:blipFill rotWithShape="1">
          <a:blip r:embed="rId2">
            <a:alphaModFix amt="35000"/>
          </a:blip>
          <a:srcRect r="6337" b="-2"/>
          <a:stretch/>
        </p:blipFill>
        <p:spPr>
          <a:xfrm>
            <a:off x="20" y="-8467"/>
            <a:ext cx="12191980" cy="6866467"/>
          </a:xfrm>
          <a:prstGeom prst="rect">
            <a:avLst/>
          </a:prstGeom>
        </p:spPr>
      </p:pic>
      <p:sp>
        <p:nvSpPr>
          <p:cNvPr id="2" name="Title 1">
            <a:extLst>
              <a:ext uri="{FF2B5EF4-FFF2-40B4-BE49-F238E27FC236}">
                <a16:creationId xmlns:a16="http://schemas.microsoft.com/office/drawing/2014/main" id="{E27C9960-789B-A6C0-208C-55E5C422C0A4}"/>
              </a:ext>
            </a:extLst>
          </p:cNvPr>
          <p:cNvSpPr>
            <a:spLocks noGrp="1"/>
          </p:cNvSpPr>
          <p:nvPr>
            <p:ph type="title"/>
          </p:nvPr>
        </p:nvSpPr>
        <p:spPr>
          <a:xfrm>
            <a:off x="686834" y="591344"/>
            <a:ext cx="3200400" cy="5585619"/>
          </a:xfrm>
        </p:spPr>
        <p:txBody>
          <a:bodyPr>
            <a:normAutofit/>
          </a:bodyPr>
          <a:lstStyle/>
          <a:p>
            <a:r>
              <a:rPr lang="en-US">
                <a:solidFill>
                  <a:srgbClr val="FFFFFF"/>
                </a:solidFill>
              </a:rPr>
              <a:t>Impact of information &amp; technology on international trade</a:t>
            </a:r>
          </a:p>
        </p:txBody>
      </p:sp>
      <p:sp>
        <p:nvSpPr>
          <p:cNvPr id="3" name="Content Placeholder 2">
            <a:extLst>
              <a:ext uri="{FF2B5EF4-FFF2-40B4-BE49-F238E27FC236}">
                <a16:creationId xmlns:a16="http://schemas.microsoft.com/office/drawing/2014/main" id="{CBDC497F-1218-5F40-D96E-F0C88A40C44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Information is recognised as an important resource</a:t>
            </a:r>
          </a:p>
          <a:p>
            <a:r>
              <a:rPr lang="en-US">
                <a:solidFill>
                  <a:srgbClr val="FFFFFF"/>
                </a:solidFill>
              </a:rPr>
              <a:t>Often referred to as the "information society"</a:t>
            </a:r>
          </a:p>
          <a:p>
            <a:r>
              <a:rPr lang="en-US">
                <a:solidFill>
                  <a:srgbClr val="FFFFFF"/>
                </a:solidFill>
              </a:rPr>
              <a:t>Our lives are characterised by high intensity of information in our everyday lives</a:t>
            </a:r>
          </a:p>
          <a:p>
            <a:r>
              <a:rPr lang="en-US">
                <a:solidFill>
                  <a:srgbClr val="FFFFFF"/>
                </a:solidFill>
              </a:rPr>
              <a:t>Majority of transactions now take place electronically</a:t>
            </a:r>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6668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Picture 17" descr="Illuminated server room panel">
            <a:extLst>
              <a:ext uri="{FF2B5EF4-FFF2-40B4-BE49-F238E27FC236}">
                <a16:creationId xmlns:a16="http://schemas.microsoft.com/office/drawing/2014/main" id="{790FFFF3-8063-DF81-4873-4D370CD2060B}"/>
              </a:ext>
            </a:extLst>
          </p:cNvPr>
          <p:cNvPicPr>
            <a:picLocks noChangeAspect="1"/>
          </p:cNvPicPr>
          <p:nvPr/>
        </p:nvPicPr>
        <p:blipFill rotWithShape="1">
          <a:blip r:embed="rId2">
            <a:alphaModFix amt="35000"/>
          </a:blip>
          <a:srcRect t="15626"/>
          <a:stretch/>
        </p:blipFill>
        <p:spPr>
          <a:xfrm>
            <a:off x="20" y="-8467"/>
            <a:ext cx="12191980" cy="6866467"/>
          </a:xfrm>
          <a:prstGeom prst="rect">
            <a:avLst/>
          </a:prstGeom>
        </p:spPr>
      </p:pic>
      <p:sp>
        <p:nvSpPr>
          <p:cNvPr id="2" name="Title 1">
            <a:extLst>
              <a:ext uri="{FF2B5EF4-FFF2-40B4-BE49-F238E27FC236}">
                <a16:creationId xmlns:a16="http://schemas.microsoft.com/office/drawing/2014/main" id="{6CA35E7D-A989-3AFE-ABA2-592112A9F916}"/>
              </a:ext>
            </a:extLst>
          </p:cNvPr>
          <p:cNvSpPr>
            <a:spLocks noGrp="1"/>
          </p:cNvSpPr>
          <p:nvPr>
            <p:ph type="title"/>
          </p:nvPr>
        </p:nvSpPr>
        <p:spPr>
          <a:xfrm>
            <a:off x="686834" y="591344"/>
            <a:ext cx="3200400" cy="5585619"/>
          </a:xfrm>
        </p:spPr>
        <p:txBody>
          <a:bodyPr>
            <a:normAutofit/>
          </a:bodyPr>
          <a:lstStyle/>
          <a:p>
            <a:r>
              <a:rPr lang="en-US">
                <a:solidFill>
                  <a:srgbClr val="FFFFFF"/>
                </a:solidFill>
              </a:rPr>
              <a:t>Impact</a:t>
            </a:r>
          </a:p>
        </p:txBody>
      </p:sp>
      <p:sp>
        <p:nvSpPr>
          <p:cNvPr id="3" name="Content Placeholder 2">
            <a:extLst>
              <a:ext uri="{FF2B5EF4-FFF2-40B4-BE49-F238E27FC236}">
                <a16:creationId xmlns:a16="http://schemas.microsoft.com/office/drawing/2014/main" id="{171A6E80-7A2F-CD02-8072-D70B43B2989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Development of new logistics solutions</a:t>
            </a:r>
          </a:p>
          <a:p>
            <a:r>
              <a:rPr lang="en-US">
                <a:solidFill>
                  <a:srgbClr val="FFFFFF"/>
                </a:solidFill>
              </a:rPr>
              <a:t>Global supply chains have emerged</a:t>
            </a:r>
          </a:p>
          <a:p>
            <a:r>
              <a:rPr lang="en-US">
                <a:solidFill>
                  <a:srgbClr val="FFFFFF"/>
                </a:solidFill>
              </a:rPr>
              <a:t>New tech has had a positive influence on export of individual countries, and the volume of international trade (Choi, 2010)</a:t>
            </a:r>
          </a:p>
          <a:p>
            <a:r>
              <a:rPr lang="en-US">
                <a:solidFill>
                  <a:srgbClr val="FFFFFF"/>
                </a:solidFill>
              </a:rPr>
              <a:t>Also of great importance to emerging market economies (Lui, Nath 2013)</a:t>
            </a:r>
          </a:p>
          <a:p>
            <a:r>
              <a:rPr lang="en-US">
                <a:solidFill>
                  <a:srgbClr val="FFFFFF"/>
                </a:solidFill>
              </a:rPr>
              <a:t>Reliable, stable broadband connectivity, digital tech, servers are all preconditions for African countries entering global trade</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16760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a:extLst>
              <a:ext uri="{FF2B5EF4-FFF2-40B4-BE49-F238E27FC236}">
                <a16:creationId xmlns:a16="http://schemas.microsoft.com/office/drawing/2014/main" id="{032D8B87-88DA-4E9C-B676-B10D70EA5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amera lens">
            <a:extLst>
              <a:ext uri="{FF2B5EF4-FFF2-40B4-BE49-F238E27FC236}">
                <a16:creationId xmlns:a16="http://schemas.microsoft.com/office/drawing/2014/main" id="{6AFA80B5-6430-39BA-95D2-0255F889D29F}"/>
              </a:ext>
            </a:extLst>
          </p:cNvPr>
          <p:cNvPicPr>
            <a:picLocks noChangeAspect="1"/>
          </p:cNvPicPr>
          <p:nvPr/>
        </p:nvPicPr>
        <p:blipFill rotWithShape="1">
          <a:blip r:embed="rId2">
            <a:alphaModFix amt="35000"/>
          </a:blip>
          <a:srcRect t="5405" b="10221"/>
          <a:stretch/>
        </p:blipFill>
        <p:spPr>
          <a:xfrm>
            <a:off x="57170" y="0"/>
            <a:ext cx="12191980" cy="6866466"/>
          </a:xfrm>
          <a:prstGeom prst="rect">
            <a:avLst/>
          </a:prstGeom>
        </p:spPr>
      </p:pic>
      <p:sp>
        <p:nvSpPr>
          <p:cNvPr id="3" name="Content Placeholder 2">
            <a:extLst>
              <a:ext uri="{FF2B5EF4-FFF2-40B4-BE49-F238E27FC236}">
                <a16:creationId xmlns:a16="http://schemas.microsoft.com/office/drawing/2014/main" id="{B1B863AA-1147-6467-6121-5446F8A36D05}"/>
              </a:ext>
            </a:extLst>
          </p:cNvPr>
          <p:cNvSpPr>
            <a:spLocks noGrp="1"/>
          </p:cNvSpPr>
          <p:nvPr>
            <p:ph idx="1"/>
          </p:nvPr>
        </p:nvSpPr>
        <p:spPr>
          <a:xfrm>
            <a:off x="838199" y="182562"/>
            <a:ext cx="10515600" cy="3859742"/>
          </a:xfrm>
        </p:spPr>
        <p:txBody>
          <a:bodyPr>
            <a:normAutofit/>
          </a:bodyPr>
          <a:lstStyle/>
          <a:p>
            <a:r>
              <a:rPr lang="en-GB" dirty="0">
                <a:solidFill>
                  <a:srgbClr val="FFFFFF"/>
                </a:solidFill>
                <a:hlinkClick r:id="rId3"/>
              </a:rPr>
              <a:t>A photoshop scandal and the murky ethics of AI – podcast | Australia news | The Guardian</a:t>
            </a:r>
            <a:endParaRPr lang="en-GB" dirty="0">
              <a:solidFill>
                <a:srgbClr val="FFFFFF"/>
              </a:solidFill>
            </a:endParaRPr>
          </a:p>
          <a:p>
            <a:endParaRPr lang="en-GB" dirty="0">
              <a:solidFill>
                <a:srgbClr val="FFFFFF"/>
              </a:solidFill>
            </a:endParaRPr>
          </a:p>
          <a:p>
            <a:endParaRPr lang="en-GB" dirty="0">
              <a:solidFill>
                <a:srgbClr val="FFFFFF"/>
              </a:solidFill>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95531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Digital financial graph">
            <a:extLst>
              <a:ext uri="{FF2B5EF4-FFF2-40B4-BE49-F238E27FC236}">
                <a16:creationId xmlns:a16="http://schemas.microsoft.com/office/drawing/2014/main" id="{5F3EA7DA-E0A2-5DBC-799B-B49E43BEAD66}"/>
              </a:ext>
            </a:extLst>
          </p:cNvPr>
          <p:cNvPicPr>
            <a:picLocks noChangeAspect="1"/>
          </p:cNvPicPr>
          <p:nvPr/>
        </p:nvPicPr>
        <p:blipFill rotWithShape="1">
          <a:blip r:embed="rId2">
            <a:alphaModFix amt="35000"/>
          </a:blip>
          <a:srcRect l="123" r="1" b="1"/>
          <a:stretch/>
        </p:blipFill>
        <p:spPr>
          <a:xfrm>
            <a:off x="20" y="-8467"/>
            <a:ext cx="12191980" cy="6866467"/>
          </a:xfrm>
          <a:prstGeom prst="rect">
            <a:avLst/>
          </a:prstGeom>
        </p:spPr>
      </p:pic>
      <p:sp>
        <p:nvSpPr>
          <p:cNvPr id="2" name="Title 1">
            <a:extLst>
              <a:ext uri="{FF2B5EF4-FFF2-40B4-BE49-F238E27FC236}">
                <a16:creationId xmlns:a16="http://schemas.microsoft.com/office/drawing/2014/main" id="{E1B0F5F7-2F8C-E574-BE79-F5C097A1E763}"/>
              </a:ext>
            </a:extLst>
          </p:cNvPr>
          <p:cNvSpPr>
            <a:spLocks noGrp="1"/>
          </p:cNvSpPr>
          <p:nvPr>
            <p:ph type="title"/>
          </p:nvPr>
        </p:nvSpPr>
        <p:spPr>
          <a:xfrm>
            <a:off x="686834" y="591344"/>
            <a:ext cx="3200400" cy="5585619"/>
          </a:xfrm>
        </p:spPr>
        <p:txBody>
          <a:bodyPr>
            <a:normAutofit/>
          </a:bodyPr>
          <a:lstStyle/>
          <a:p>
            <a:r>
              <a:rPr lang="en-US">
                <a:solidFill>
                  <a:srgbClr val="FFFFFF"/>
                </a:solidFill>
              </a:rPr>
              <a:t>Impact</a:t>
            </a:r>
          </a:p>
        </p:txBody>
      </p:sp>
      <p:sp>
        <p:nvSpPr>
          <p:cNvPr id="3" name="Content Placeholder 2">
            <a:extLst>
              <a:ext uri="{FF2B5EF4-FFF2-40B4-BE49-F238E27FC236}">
                <a16:creationId xmlns:a16="http://schemas.microsoft.com/office/drawing/2014/main" id="{B45E9B88-D2D0-0041-DBC1-AD9A15E8365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Studies show a positive correlation between exports and with IT quality and data flow – in developing countries bandwith very important</a:t>
            </a:r>
          </a:p>
          <a:p>
            <a:r>
              <a:rPr lang="en-US">
                <a:solidFill>
                  <a:srgbClr val="FFFFFF"/>
                </a:solidFill>
              </a:rPr>
              <a:t>Research shows that reliable and stable internet allows access to a wider range of products and services, giving consumers more choice and increasing demand</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9557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a:extLst>
              <a:ext uri="{FF2B5EF4-FFF2-40B4-BE49-F238E27FC236}">
                <a16:creationId xmlns:a16="http://schemas.microsoft.com/office/drawing/2014/main" id="{032D8B87-88DA-4E9C-B676-B10D70EA5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Digital numbers art">
            <a:extLst>
              <a:ext uri="{FF2B5EF4-FFF2-40B4-BE49-F238E27FC236}">
                <a16:creationId xmlns:a16="http://schemas.microsoft.com/office/drawing/2014/main" id="{5DD8D9A7-3D48-9DE9-2027-8909BE9363F0}"/>
              </a:ext>
            </a:extLst>
          </p:cNvPr>
          <p:cNvPicPr>
            <a:picLocks noChangeAspect="1"/>
          </p:cNvPicPr>
          <p:nvPr/>
        </p:nvPicPr>
        <p:blipFill rotWithShape="1">
          <a:blip r:embed="rId2">
            <a:alphaModFix amt="35000"/>
          </a:blip>
          <a:srcRect t="7813" b="7813"/>
          <a:stretch/>
        </p:blipFill>
        <p:spPr>
          <a:xfrm>
            <a:off x="20" y="-8466"/>
            <a:ext cx="12191980" cy="6866466"/>
          </a:xfrm>
          <a:prstGeom prst="rect">
            <a:avLst/>
          </a:prstGeom>
        </p:spPr>
      </p:pic>
      <p:sp>
        <p:nvSpPr>
          <p:cNvPr id="2" name="Title 1">
            <a:extLst>
              <a:ext uri="{FF2B5EF4-FFF2-40B4-BE49-F238E27FC236}">
                <a16:creationId xmlns:a16="http://schemas.microsoft.com/office/drawing/2014/main" id="{0709AAA0-EFE2-592D-EE4F-8E4984CA0D5A}"/>
              </a:ext>
            </a:extLst>
          </p:cNvPr>
          <p:cNvSpPr>
            <a:spLocks noGrp="1"/>
          </p:cNvSpPr>
          <p:nvPr>
            <p:ph type="title"/>
          </p:nvPr>
        </p:nvSpPr>
        <p:spPr>
          <a:xfrm>
            <a:off x="838200" y="365125"/>
            <a:ext cx="10515600" cy="1325563"/>
          </a:xfrm>
        </p:spPr>
        <p:txBody>
          <a:bodyPr>
            <a:normAutofit/>
          </a:bodyPr>
          <a:lstStyle/>
          <a:p>
            <a:r>
              <a:rPr lang="en-US">
                <a:solidFill>
                  <a:srgbClr val="FFFFFF"/>
                </a:solidFill>
              </a:rPr>
              <a:t>Significance for international trade</a:t>
            </a:r>
          </a:p>
        </p:txBody>
      </p:sp>
      <p:sp>
        <p:nvSpPr>
          <p:cNvPr id="3" name="Content Placeholder 2">
            <a:extLst>
              <a:ext uri="{FF2B5EF4-FFF2-40B4-BE49-F238E27FC236}">
                <a16:creationId xmlns:a16="http://schemas.microsoft.com/office/drawing/2014/main" id="{E0880926-C971-934E-A33F-4D68073F1E72}"/>
              </a:ext>
            </a:extLst>
          </p:cNvPr>
          <p:cNvSpPr>
            <a:spLocks noGrp="1"/>
          </p:cNvSpPr>
          <p:nvPr>
            <p:ph idx="1"/>
          </p:nvPr>
        </p:nvSpPr>
        <p:spPr>
          <a:xfrm>
            <a:off x="838200" y="1825625"/>
            <a:ext cx="10515600" cy="3859742"/>
          </a:xfrm>
        </p:spPr>
        <p:txBody>
          <a:bodyPr vert="horz" lIns="91440" tIns="45720" rIns="91440" bIns="45720" rtlCol="0">
            <a:normAutofit/>
          </a:bodyPr>
          <a:lstStyle/>
          <a:p>
            <a:r>
              <a:rPr lang="en-US" sz="2400">
                <a:solidFill>
                  <a:srgbClr val="FFFFFF"/>
                </a:solidFill>
              </a:rPr>
              <a:t>High costs are a characteristic of international trade</a:t>
            </a:r>
          </a:p>
          <a:p>
            <a:r>
              <a:rPr lang="en-US" sz="2400">
                <a:solidFill>
                  <a:srgbClr val="FFFFFF"/>
                </a:solidFill>
              </a:rPr>
              <a:t>Entering new markets has traditionally had big obstacles</a:t>
            </a:r>
          </a:p>
          <a:p>
            <a:r>
              <a:rPr lang="en-US" sz="2400">
                <a:solidFill>
                  <a:srgbClr val="FFFFFF"/>
                </a:solidFill>
              </a:rPr>
              <a:t>IT has made data collection and analysis easier, which reduces uncertainty when entering new markets</a:t>
            </a:r>
          </a:p>
          <a:p>
            <a:r>
              <a:rPr lang="en-US" sz="2400">
                <a:solidFill>
                  <a:srgbClr val="FFFFFF"/>
                </a:solidFill>
              </a:rPr>
              <a:t>Electronic tags have made supply chain management more efficient </a:t>
            </a:r>
          </a:p>
          <a:p>
            <a:r>
              <a:rPr lang="en-US" sz="2400">
                <a:solidFill>
                  <a:srgbClr val="FFFFFF"/>
                </a:solidFill>
              </a:rPr>
              <a:t>Consequently, smaller companies have been able to enter international markets</a:t>
            </a:r>
          </a:p>
          <a:p>
            <a:r>
              <a:rPr lang="en-US" sz="2400">
                <a:solidFill>
                  <a:srgbClr val="FFFFFF"/>
                </a:solidFill>
              </a:rPr>
              <a:t>Personalisation and segmentation of marketing</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99896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ircuit board background">
            <a:extLst>
              <a:ext uri="{FF2B5EF4-FFF2-40B4-BE49-F238E27FC236}">
                <a16:creationId xmlns:a16="http://schemas.microsoft.com/office/drawing/2014/main" id="{52EDBEDC-9953-1421-4EFB-B1541CE24B52}"/>
              </a:ext>
            </a:extLst>
          </p:cNvPr>
          <p:cNvPicPr>
            <a:picLocks noChangeAspect="1"/>
          </p:cNvPicPr>
          <p:nvPr/>
        </p:nvPicPr>
        <p:blipFill rotWithShape="1">
          <a:blip r:embed="rId2">
            <a:alphaModFix amt="35000"/>
          </a:blip>
          <a:srcRect b="15309"/>
          <a:stretch/>
        </p:blipFill>
        <p:spPr>
          <a:xfrm>
            <a:off x="20" y="-8467"/>
            <a:ext cx="12191980" cy="6866467"/>
          </a:xfrm>
          <a:prstGeom prst="rect">
            <a:avLst/>
          </a:prstGeom>
        </p:spPr>
      </p:pic>
      <p:sp>
        <p:nvSpPr>
          <p:cNvPr id="2" name="Title 1">
            <a:extLst>
              <a:ext uri="{FF2B5EF4-FFF2-40B4-BE49-F238E27FC236}">
                <a16:creationId xmlns:a16="http://schemas.microsoft.com/office/drawing/2014/main" id="{D104A379-FA37-A96E-C7CD-07138434E235}"/>
              </a:ext>
            </a:extLst>
          </p:cNvPr>
          <p:cNvSpPr>
            <a:spLocks noGrp="1"/>
          </p:cNvSpPr>
          <p:nvPr>
            <p:ph type="title"/>
          </p:nvPr>
        </p:nvSpPr>
        <p:spPr>
          <a:xfrm>
            <a:off x="686834" y="591344"/>
            <a:ext cx="3200400" cy="5585619"/>
          </a:xfrm>
        </p:spPr>
        <p:txBody>
          <a:bodyPr>
            <a:normAutofit/>
          </a:bodyPr>
          <a:lstStyle/>
          <a:p>
            <a:r>
              <a:rPr lang="en-US">
                <a:solidFill>
                  <a:srgbClr val="FFFFFF"/>
                </a:solidFill>
              </a:rPr>
              <a:t>Challenges and Problems</a:t>
            </a:r>
          </a:p>
        </p:txBody>
      </p:sp>
      <p:sp>
        <p:nvSpPr>
          <p:cNvPr id="3" name="Content Placeholder 2">
            <a:extLst>
              <a:ext uri="{FF2B5EF4-FFF2-40B4-BE49-F238E27FC236}">
                <a16:creationId xmlns:a16="http://schemas.microsoft.com/office/drawing/2014/main" id="{1A8B2AE0-1637-7861-D2B9-DD24DF4266F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Challenges include privacy, data theft, fraudulent websites and hacking</a:t>
            </a:r>
          </a:p>
          <a:p>
            <a:r>
              <a:rPr lang="en-US">
                <a:solidFill>
                  <a:srgbClr val="FFFFFF"/>
                </a:solidFill>
              </a:rPr>
              <a:t>Interference by authorities in the digital space is seen as legitimate</a:t>
            </a:r>
          </a:p>
          <a:p>
            <a:r>
              <a:rPr lang="en-US">
                <a:solidFill>
                  <a:srgbClr val="FFFFFF"/>
                </a:solidFill>
              </a:rPr>
              <a:t>Some government block internet access and data flow, filter information, prohibit display of certain content for political reasons </a:t>
            </a:r>
          </a:p>
          <a:p>
            <a:r>
              <a:rPr lang="en-US">
                <a:solidFill>
                  <a:srgbClr val="FFFFFF"/>
                </a:solidFill>
              </a:rPr>
              <a:t>Some governments deny information to foreign companies, thereby promoting the interests of domestic companies - Protectionism</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3623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032D8B87-88DA-4E9C-B676-B10D70EA5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Illuminated server room panel">
            <a:extLst>
              <a:ext uri="{FF2B5EF4-FFF2-40B4-BE49-F238E27FC236}">
                <a16:creationId xmlns:a16="http://schemas.microsoft.com/office/drawing/2014/main" id="{50ED0187-2895-A74E-1DAD-3948598F771A}"/>
              </a:ext>
            </a:extLst>
          </p:cNvPr>
          <p:cNvPicPr>
            <a:picLocks noChangeAspect="1"/>
          </p:cNvPicPr>
          <p:nvPr/>
        </p:nvPicPr>
        <p:blipFill rotWithShape="1">
          <a:blip r:embed="rId2">
            <a:alphaModFix amt="35000"/>
          </a:blip>
          <a:srcRect t="15626"/>
          <a:stretch/>
        </p:blipFill>
        <p:spPr>
          <a:xfrm>
            <a:off x="20" y="-8466"/>
            <a:ext cx="12191980" cy="6866466"/>
          </a:xfrm>
          <a:prstGeom prst="rect">
            <a:avLst/>
          </a:prstGeom>
        </p:spPr>
      </p:pic>
      <p:sp>
        <p:nvSpPr>
          <p:cNvPr id="2" name="Title 1">
            <a:extLst>
              <a:ext uri="{FF2B5EF4-FFF2-40B4-BE49-F238E27FC236}">
                <a16:creationId xmlns:a16="http://schemas.microsoft.com/office/drawing/2014/main" id="{4B3823D4-C302-69D4-8E7E-F2E2C9E2ABEF}"/>
              </a:ext>
            </a:extLst>
          </p:cNvPr>
          <p:cNvSpPr>
            <a:spLocks noGrp="1"/>
          </p:cNvSpPr>
          <p:nvPr>
            <p:ph type="title"/>
          </p:nvPr>
        </p:nvSpPr>
        <p:spPr>
          <a:xfrm>
            <a:off x="838200" y="365125"/>
            <a:ext cx="10515600" cy="1325563"/>
          </a:xfrm>
        </p:spPr>
        <p:txBody>
          <a:bodyPr>
            <a:normAutofit/>
          </a:bodyPr>
          <a:lstStyle/>
          <a:p>
            <a:r>
              <a:rPr lang="en-US">
                <a:solidFill>
                  <a:srgbClr val="FFFFFF"/>
                </a:solidFill>
              </a:rPr>
              <a:t>Challenges</a:t>
            </a:r>
          </a:p>
        </p:txBody>
      </p:sp>
      <p:sp>
        <p:nvSpPr>
          <p:cNvPr id="3" name="Content Placeholder 2">
            <a:extLst>
              <a:ext uri="{FF2B5EF4-FFF2-40B4-BE49-F238E27FC236}">
                <a16:creationId xmlns:a16="http://schemas.microsoft.com/office/drawing/2014/main" id="{37FE5F5C-773A-15CF-4FFC-37CAED182DE2}"/>
              </a:ext>
            </a:extLst>
          </p:cNvPr>
          <p:cNvSpPr>
            <a:spLocks noGrp="1"/>
          </p:cNvSpPr>
          <p:nvPr>
            <p:ph idx="1"/>
          </p:nvPr>
        </p:nvSpPr>
        <p:spPr>
          <a:xfrm>
            <a:off x="838200" y="1825625"/>
            <a:ext cx="10515600" cy="3859742"/>
          </a:xfrm>
        </p:spPr>
        <p:txBody>
          <a:bodyPr vert="horz" lIns="91440" tIns="45720" rIns="91440" bIns="45720" rtlCol="0">
            <a:normAutofit/>
          </a:bodyPr>
          <a:lstStyle/>
          <a:p>
            <a:r>
              <a:rPr lang="en-US">
                <a:solidFill>
                  <a:srgbClr val="FFFFFF"/>
                </a:solidFill>
              </a:rPr>
              <a:t>These issues need to be tackled globally</a:t>
            </a:r>
          </a:p>
          <a:p>
            <a:r>
              <a:rPr lang="en-US">
                <a:solidFill>
                  <a:srgbClr val="FFFFFF"/>
                </a:solidFill>
              </a:rPr>
              <a:t>Another concern is data privacy and cross-border transfer of data</a:t>
            </a:r>
          </a:p>
          <a:p>
            <a:r>
              <a:rPr lang="en-US">
                <a:solidFill>
                  <a:srgbClr val="FFFFFF"/>
                </a:solidFill>
              </a:rPr>
              <a:t>EU: GDPR and this has harmonised laws in all member states but has had an impact on non EU countries</a:t>
            </a:r>
          </a:p>
          <a:p>
            <a:r>
              <a:rPr lang="en-US">
                <a:solidFill>
                  <a:srgbClr val="FFFFFF"/>
                </a:solidFill>
              </a:rPr>
              <a:t>Attitude to data privacy varies significantly from country to country</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7513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Robot operating a machine">
            <a:extLst>
              <a:ext uri="{FF2B5EF4-FFF2-40B4-BE49-F238E27FC236}">
                <a16:creationId xmlns:a16="http://schemas.microsoft.com/office/drawing/2014/main" id="{26F3A7F4-8220-33DD-C3B9-95D3CC99C82E}"/>
              </a:ext>
            </a:extLst>
          </p:cNvPr>
          <p:cNvPicPr>
            <a:picLocks noChangeAspect="1"/>
          </p:cNvPicPr>
          <p:nvPr/>
        </p:nvPicPr>
        <p:blipFill rotWithShape="1">
          <a:blip r:embed="rId2">
            <a:alphaModFix amt="35000"/>
          </a:blip>
          <a:srcRect t="3551" b="23069"/>
          <a:stretch/>
        </p:blipFill>
        <p:spPr>
          <a:xfrm>
            <a:off x="20" y="-8467"/>
            <a:ext cx="12191980" cy="6866467"/>
          </a:xfrm>
          <a:prstGeom prst="rect">
            <a:avLst/>
          </a:prstGeom>
        </p:spPr>
      </p:pic>
      <p:sp>
        <p:nvSpPr>
          <p:cNvPr id="2" name="Title 1">
            <a:extLst>
              <a:ext uri="{FF2B5EF4-FFF2-40B4-BE49-F238E27FC236}">
                <a16:creationId xmlns:a16="http://schemas.microsoft.com/office/drawing/2014/main" id="{3646DF94-6FFD-EAD5-F699-D68C2DCB32B2}"/>
              </a:ext>
            </a:extLst>
          </p:cNvPr>
          <p:cNvSpPr>
            <a:spLocks noGrp="1"/>
          </p:cNvSpPr>
          <p:nvPr>
            <p:ph type="title"/>
          </p:nvPr>
        </p:nvSpPr>
        <p:spPr>
          <a:xfrm>
            <a:off x="686834" y="591344"/>
            <a:ext cx="3200400" cy="5585619"/>
          </a:xfrm>
        </p:spPr>
        <p:txBody>
          <a:bodyPr>
            <a:normAutofit/>
          </a:bodyPr>
          <a:lstStyle/>
          <a:p>
            <a:r>
              <a:rPr lang="en-US">
                <a:solidFill>
                  <a:srgbClr val="FFFFFF"/>
                </a:solidFill>
              </a:rPr>
              <a:t>Industry 4:0</a:t>
            </a:r>
          </a:p>
        </p:txBody>
      </p:sp>
      <p:sp>
        <p:nvSpPr>
          <p:cNvPr id="3" name="Content Placeholder 2">
            <a:extLst>
              <a:ext uri="{FF2B5EF4-FFF2-40B4-BE49-F238E27FC236}">
                <a16:creationId xmlns:a16="http://schemas.microsoft.com/office/drawing/2014/main" id="{A9E4DA5D-E9D5-0236-0E3E-91E8AFF92D9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The 4th IR?  Industry 4.0? (Sung, 2011)</a:t>
            </a:r>
          </a:p>
          <a:p>
            <a:r>
              <a:rPr lang="en-US">
                <a:solidFill>
                  <a:srgbClr val="FFFFFF"/>
                </a:solidFill>
              </a:rPr>
              <a:t>Next phase of digitalisation: big data, autonomous robots, simulation, AI and so on</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80327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032D8B87-88DA-4E9C-B676-B10D70EA5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White puzzle with one red piece">
            <a:extLst>
              <a:ext uri="{FF2B5EF4-FFF2-40B4-BE49-F238E27FC236}">
                <a16:creationId xmlns:a16="http://schemas.microsoft.com/office/drawing/2014/main" id="{5C42F67E-9625-1884-D826-7C2137DAC0D8}"/>
              </a:ext>
            </a:extLst>
          </p:cNvPr>
          <p:cNvPicPr>
            <a:picLocks noChangeAspect="1"/>
          </p:cNvPicPr>
          <p:nvPr/>
        </p:nvPicPr>
        <p:blipFill rotWithShape="1">
          <a:blip r:embed="rId2">
            <a:alphaModFix amt="35000"/>
          </a:blip>
          <a:srcRect l="123" r="1" b="1"/>
          <a:stretch/>
        </p:blipFill>
        <p:spPr>
          <a:xfrm>
            <a:off x="20" y="-8466"/>
            <a:ext cx="12191980" cy="6866466"/>
          </a:xfrm>
          <a:prstGeom prst="rect">
            <a:avLst/>
          </a:prstGeom>
        </p:spPr>
      </p:pic>
      <p:sp>
        <p:nvSpPr>
          <p:cNvPr id="2" name="Title 1">
            <a:extLst>
              <a:ext uri="{FF2B5EF4-FFF2-40B4-BE49-F238E27FC236}">
                <a16:creationId xmlns:a16="http://schemas.microsoft.com/office/drawing/2014/main" id="{F0A59C2D-228C-AAFE-66A9-9FE571B26CE7}"/>
              </a:ext>
            </a:extLst>
          </p:cNvPr>
          <p:cNvSpPr>
            <a:spLocks noGrp="1"/>
          </p:cNvSpPr>
          <p:nvPr>
            <p:ph type="title"/>
          </p:nvPr>
        </p:nvSpPr>
        <p:spPr>
          <a:xfrm>
            <a:off x="838200" y="365125"/>
            <a:ext cx="10515600" cy="1325563"/>
          </a:xfrm>
        </p:spPr>
        <p:txBody>
          <a:bodyPr>
            <a:normAutofit/>
          </a:bodyPr>
          <a:lstStyle/>
          <a:p>
            <a:r>
              <a:rPr lang="en-US">
                <a:solidFill>
                  <a:srgbClr val="FFFFFF"/>
                </a:solidFill>
              </a:rPr>
              <a:t>Strategic Communication</a:t>
            </a:r>
          </a:p>
        </p:txBody>
      </p:sp>
      <p:sp>
        <p:nvSpPr>
          <p:cNvPr id="3" name="Content Placeholder 2">
            <a:extLst>
              <a:ext uri="{FF2B5EF4-FFF2-40B4-BE49-F238E27FC236}">
                <a16:creationId xmlns:a16="http://schemas.microsoft.com/office/drawing/2014/main" id="{46C7A981-D0C7-6C48-E4D6-07908E97529D}"/>
              </a:ext>
            </a:extLst>
          </p:cNvPr>
          <p:cNvSpPr>
            <a:spLocks noGrp="1"/>
          </p:cNvSpPr>
          <p:nvPr>
            <p:ph idx="1"/>
          </p:nvPr>
        </p:nvSpPr>
        <p:spPr>
          <a:xfrm>
            <a:off x="838200" y="1825625"/>
            <a:ext cx="10515600" cy="3859742"/>
          </a:xfrm>
        </p:spPr>
        <p:txBody>
          <a:bodyPr vert="horz" lIns="91440" tIns="45720" rIns="91440" bIns="45720" rtlCol="0">
            <a:normAutofit/>
          </a:bodyPr>
          <a:lstStyle/>
          <a:p>
            <a:r>
              <a:rPr lang="en-US">
                <a:solidFill>
                  <a:srgbClr val="FFFFFF"/>
                </a:solidFill>
              </a:rPr>
              <a:t>Every organisation needs a management function that initiates and directs communication with stakeholders (de Lange 2003)</a:t>
            </a:r>
          </a:p>
          <a:p>
            <a:r>
              <a:rPr lang="en-US">
                <a:solidFill>
                  <a:srgbClr val="FFFFFF"/>
                </a:solidFill>
              </a:rPr>
              <a:t>Strategic communication is the umbrella term for all goal-orientated initiated by a company </a:t>
            </a:r>
          </a:p>
          <a:p>
            <a:r>
              <a:rPr lang="en-US">
                <a:solidFill>
                  <a:srgbClr val="FFFFFF"/>
                </a:solidFill>
              </a:rPr>
              <a:t>Sometimes called PR – but this is not a term understood in all languages</a:t>
            </a:r>
          </a:p>
          <a:p>
            <a:r>
              <a:rPr lang="en-US">
                <a:solidFill>
                  <a:srgbClr val="FFFFFF"/>
                </a:solidFill>
              </a:rPr>
              <a:t>Companies often prefer the term "corporate comms"</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44798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3D white lines connected with dots">
            <a:extLst>
              <a:ext uri="{FF2B5EF4-FFF2-40B4-BE49-F238E27FC236}">
                <a16:creationId xmlns:a16="http://schemas.microsoft.com/office/drawing/2014/main" id="{8E48C630-57A5-963D-FBE7-29E0024B4243}"/>
              </a:ext>
            </a:extLst>
          </p:cNvPr>
          <p:cNvPicPr>
            <a:picLocks noChangeAspect="1"/>
          </p:cNvPicPr>
          <p:nvPr/>
        </p:nvPicPr>
        <p:blipFill rotWithShape="1">
          <a:blip r:embed="rId2">
            <a:alphaModFix amt="35000"/>
          </a:blip>
          <a:srcRect t="6134"/>
          <a:stretch/>
        </p:blipFill>
        <p:spPr>
          <a:xfrm>
            <a:off x="20" y="-8467"/>
            <a:ext cx="12191980" cy="6866467"/>
          </a:xfrm>
          <a:prstGeom prst="rect">
            <a:avLst/>
          </a:prstGeom>
        </p:spPr>
      </p:pic>
      <p:sp>
        <p:nvSpPr>
          <p:cNvPr id="2" name="Title 1">
            <a:extLst>
              <a:ext uri="{FF2B5EF4-FFF2-40B4-BE49-F238E27FC236}">
                <a16:creationId xmlns:a16="http://schemas.microsoft.com/office/drawing/2014/main" id="{90F94D9A-CD8A-30A0-50E4-8DBDDC66B5AC}"/>
              </a:ext>
            </a:extLst>
          </p:cNvPr>
          <p:cNvSpPr>
            <a:spLocks noGrp="1"/>
          </p:cNvSpPr>
          <p:nvPr>
            <p:ph type="title"/>
          </p:nvPr>
        </p:nvSpPr>
        <p:spPr>
          <a:xfrm>
            <a:off x="686834" y="591344"/>
            <a:ext cx="3200400" cy="5585619"/>
          </a:xfrm>
        </p:spPr>
        <p:txBody>
          <a:bodyPr>
            <a:normAutofit/>
          </a:bodyPr>
          <a:lstStyle/>
          <a:p>
            <a:r>
              <a:rPr lang="en-US">
                <a:solidFill>
                  <a:srgbClr val="FFFFFF"/>
                </a:solidFill>
              </a:rPr>
              <a:t>Gen Y &amp; Z</a:t>
            </a:r>
          </a:p>
        </p:txBody>
      </p:sp>
      <p:sp>
        <p:nvSpPr>
          <p:cNvPr id="3" name="Content Placeholder 2">
            <a:extLst>
              <a:ext uri="{FF2B5EF4-FFF2-40B4-BE49-F238E27FC236}">
                <a16:creationId xmlns:a16="http://schemas.microsoft.com/office/drawing/2014/main" id="{00A4C14F-58E5-D819-383F-071CF01B27C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Companies often fail to understand their expectations, preferences  and needs of Gen Y&amp;Z – this is a global issue</a:t>
            </a:r>
          </a:p>
          <a:p>
            <a:r>
              <a:rPr lang="en-US">
                <a:solidFill>
                  <a:srgbClr val="FFFFFF"/>
                </a:solidFill>
              </a:rPr>
              <a:t>Major shift to communicating with these generations is the shift of the communication arena to the internet and social media</a:t>
            </a:r>
          </a:p>
          <a:p>
            <a:r>
              <a:rPr lang="en-US">
                <a:solidFill>
                  <a:srgbClr val="FFFFFF"/>
                </a:solidFill>
              </a:rPr>
              <a:t>60% of millennials care about social responsibility and changing the world</a:t>
            </a:r>
          </a:p>
          <a:p>
            <a:r>
              <a:rPr lang="en-US">
                <a:solidFill>
                  <a:srgbClr val="FFFFFF"/>
                </a:solidFill>
              </a:rPr>
              <a:t>Relevance of CSR</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07287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raph on document with pen">
            <a:extLst>
              <a:ext uri="{FF2B5EF4-FFF2-40B4-BE49-F238E27FC236}">
                <a16:creationId xmlns:a16="http://schemas.microsoft.com/office/drawing/2014/main" id="{DFB8E8CA-B818-7D2B-EB3A-79635F1E7D99}"/>
              </a:ext>
            </a:extLst>
          </p:cNvPr>
          <p:cNvPicPr>
            <a:picLocks noChangeAspect="1"/>
          </p:cNvPicPr>
          <p:nvPr/>
        </p:nvPicPr>
        <p:blipFill rotWithShape="1">
          <a:blip r:embed="rId2">
            <a:alphaModFix amt="35000"/>
          </a:blip>
          <a:srcRect t="1458" b="14168"/>
          <a:stretch/>
        </p:blipFill>
        <p:spPr>
          <a:xfrm>
            <a:off x="20" y="-8467"/>
            <a:ext cx="12191980" cy="6866467"/>
          </a:xfrm>
          <a:prstGeom prst="rect">
            <a:avLst/>
          </a:prstGeom>
        </p:spPr>
      </p:pic>
      <p:sp>
        <p:nvSpPr>
          <p:cNvPr id="2" name="Title 1">
            <a:extLst>
              <a:ext uri="{FF2B5EF4-FFF2-40B4-BE49-F238E27FC236}">
                <a16:creationId xmlns:a16="http://schemas.microsoft.com/office/drawing/2014/main" id="{94B1E0A2-85AE-FA56-874E-A878E9701D04}"/>
              </a:ext>
            </a:extLst>
          </p:cNvPr>
          <p:cNvSpPr>
            <a:spLocks noGrp="1"/>
          </p:cNvSpPr>
          <p:nvPr>
            <p:ph type="title"/>
          </p:nvPr>
        </p:nvSpPr>
        <p:spPr>
          <a:xfrm>
            <a:off x="686834" y="591344"/>
            <a:ext cx="3200400" cy="5585619"/>
          </a:xfrm>
        </p:spPr>
        <p:txBody>
          <a:bodyPr>
            <a:normAutofit/>
          </a:bodyPr>
          <a:lstStyle/>
          <a:p>
            <a:r>
              <a:rPr lang="en-US" sz="4100">
                <a:solidFill>
                  <a:srgbClr val="FFFFFF"/>
                </a:solidFill>
              </a:rPr>
              <a:t>Jaques, 2007: crisis communication</a:t>
            </a:r>
          </a:p>
        </p:txBody>
      </p:sp>
      <p:sp>
        <p:nvSpPr>
          <p:cNvPr id="3" name="Content Placeholder 2">
            <a:extLst>
              <a:ext uri="{FF2B5EF4-FFF2-40B4-BE49-F238E27FC236}">
                <a16:creationId xmlns:a16="http://schemas.microsoft.com/office/drawing/2014/main" id="{F1C86AA7-9998-3C3D-1AC7-5E91FA57FE0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a:solidFill>
                  <a:srgbClr val="FFFFFF"/>
                </a:solidFill>
              </a:rPr>
              <a:t>Crisis Preparedness: planning, roles, training and simulations</a:t>
            </a:r>
          </a:p>
          <a:p>
            <a:r>
              <a:rPr lang="en-US" sz="2600">
                <a:solidFill>
                  <a:srgbClr val="FFFFFF"/>
                </a:solidFill>
              </a:rPr>
              <a:t>Crisis Prevention: horizon scanning, anticipate risks and risk management, notification processes, maintenance of systems. This include key word alerts on social media</a:t>
            </a:r>
          </a:p>
          <a:p>
            <a:r>
              <a:rPr lang="en-US" sz="2600">
                <a:solidFill>
                  <a:srgbClr val="FFFFFF"/>
                </a:solidFill>
              </a:rPr>
              <a:t>Crisis Management: system activation, damage limitation, stakeholder management, media response. Must be prepared. Response must happen quickly</a:t>
            </a:r>
          </a:p>
          <a:p>
            <a:r>
              <a:rPr lang="en-US" sz="2600">
                <a:solidFill>
                  <a:srgbClr val="FFFFFF"/>
                </a:solidFill>
              </a:rPr>
              <a:t>Post Crisis Recovery: business resumption, reflection, evaluation and modification</a:t>
            </a:r>
          </a:p>
          <a:p>
            <a:pPr marL="0" indent="0">
              <a:buNone/>
            </a:pPr>
            <a:endParaRPr lang="en-US" sz="2600">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7951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742F980-477D-AA84-82B2-F0BF0F22511D}"/>
              </a:ext>
            </a:extLst>
          </p:cNvPr>
          <p:cNvPicPr>
            <a:picLocks noChangeAspect="1"/>
          </p:cNvPicPr>
          <p:nvPr/>
        </p:nvPicPr>
        <p:blipFill rotWithShape="1">
          <a:blip r:embed="rId2">
            <a:alphaModFix amt="35000"/>
          </a:blip>
          <a:srcRect r="125" b="1"/>
          <a:stretch/>
        </p:blipFill>
        <p:spPr>
          <a:xfrm>
            <a:off x="20" y="-8467"/>
            <a:ext cx="12191980" cy="6866467"/>
          </a:xfrm>
          <a:prstGeom prst="rect">
            <a:avLst/>
          </a:prstGeom>
        </p:spPr>
      </p:pic>
      <p:sp>
        <p:nvSpPr>
          <p:cNvPr id="2" name="Title 1">
            <a:extLst>
              <a:ext uri="{FF2B5EF4-FFF2-40B4-BE49-F238E27FC236}">
                <a16:creationId xmlns:a16="http://schemas.microsoft.com/office/drawing/2014/main" id="{A46C2963-38BC-AB07-2360-099FB4A6A21F}"/>
              </a:ext>
            </a:extLst>
          </p:cNvPr>
          <p:cNvSpPr>
            <a:spLocks noGrp="1"/>
          </p:cNvSpPr>
          <p:nvPr>
            <p:ph type="title"/>
          </p:nvPr>
        </p:nvSpPr>
        <p:spPr>
          <a:xfrm>
            <a:off x="686834" y="591344"/>
            <a:ext cx="3200400" cy="5585619"/>
          </a:xfrm>
        </p:spPr>
        <p:txBody>
          <a:bodyPr>
            <a:normAutofit/>
          </a:bodyPr>
          <a:lstStyle/>
          <a:p>
            <a:r>
              <a:rPr lang="en-US">
                <a:solidFill>
                  <a:srgbClr val="FFFFFF"/>
                </a:solidFill>
              </a:rPr>
              <a:t>Crisis Comms in the Digital Age (Coombs and Holaday, 2012)</a:t>
            </a:r>
          </a:p>
        </p:txBody>
      </p:sp>
      <p:sp>
        <p:nvSpPr>
          <p:cNvPr id="3" name="Content Placeholder 2">
            <a:extLst>
              <a:ext uri="{FF2B5EF4-FFF2-40B4-BE49-F238E27FC236}">
                <a16:creationId xmlns:a16="http://schemas.microsoft.com/office/drawing/2014/main" id="{491DDADF-DDC0-61B6-353F-415F22203E6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Refute: defending the company</a:t>
            </a:r>
          </a:p>
          <a:p>
            <a:r>
              <a:rPr lang="en-US">
                <a:solidFill>
                  <a:srgbClr val="FFFFFF"/>
                </a:solidFill>
              </a:rPr>
              <a:t>Reform: changing practices</a:t>
            </a:r>
          </a:p>
          <a:p>
            <a:r>
              <a:rPr lang="en-US">
                <a:solidFill>
                  <a:srgbClr val="FFFFFF"/>
                </a:solidFill>
              </a:rPr>
              <a:t>Refuse: not responding or acknowledging</a:t>
            </a:r>
          </a:p>
          <a:p>
            <a:endParaRPr lang="en-US">
              <a:solidFill>
                <a:srgbClr val="FFFFFF"/>
              </a:solidFill>
            </a:endParaRPr>
          </a:p>
          <a:p>
            <a:pPr marL="0" indent="0">
              <a:buNone/>
            </a:pPr>
            <a:endParaRPr lang="en-US">
              <a:solidFill>
                <a:srgbClr val="FFFFFF"/>
              </a:solidFill>
            </a:endParaRPr>
          </a:p>
          <a:p>
            <a:endParaRPr lang="en-US">
              <a:solidFill>
                <a:srgbClr val="FFFFFF"/>
              </a:solidFill>
            </a:endParaRPr>
          </a:p>
          <a:p>
            <a:endParaRPr lang="en-US">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63401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Sound wave pattern on pixilated monitor">
            <a:extLst>
              <a:ext uri="{FF2B5EF4-FFF2-40B4-BE49-F238E27FC236}">
                <a16:creationId xmlns:a16="http://schemas.microsoft.com/office/drawing/2014/main" id="{DDDE329C-0961-6C3E-ECE1-F95657A3F641}"/>
              </a:ext>
            </a:extLst>
          </p:cNvPr>
          <p:cNvPicPr>
            <a:picLocks noChangeAspect="1"/>
          </p:cNvPicPr>
          <p:nvPr/>
        </p:nvPicPr>
        <p:blipFill rotWithShape="1">
          <a:blip r:embed="rId2">
            <a:alphaModFix amt="35000"/>
          </a:blip>
          <a:srcRect b="15626"/>
          <a:stretch/>
        </p:blipFill>
        <p:spPr>
          <a:xfrm>
            <a:off x="20" y="-8467"/>
            <a:ext cx="12191980" cy="6866467"/>
          </a:xfrm>
          <a:prstGeom prst="rect">
            <a:avLst/>
          </a:prstGeom>
        </p:spPr>
      </p:pic>
      <p:sp>
        <p:nvSpPr>
          <p:cNvPr id="2" name="Title 1">
            <a:extLst>
              <a:ext uri="{FF2B5EF4-FFF2-40B4-BE49-F238E27FC236}">
                <a16:creationId xmlns:a16="http://schemas.microsoft.com/office/drawing/2014/main" id="{1FEC50D8-6162-0C5D-26B0-814EE038AA56}"/>
              </a:ext>
            </a:extLst>
          </p:cNvPr>
          <p:cNvSpPr>
            <a:spLocks noGrp="1"/>
          </p:cNvSpPr>
          <p:nvPr>
            <p:ph type="title"/>
          </p:nvPr>
        </p:nvSpPr>
        <p:spPr>
          <a:xfrm>
            <a:off x="686834" y="591344"/>
            <a:ext cx="3200400" cy="5585619"/>
          </a:xfrm>
        </p:spPr>
        <p:txBody>
          <a:bodyPr>
            <a:normAutofit/>
          </a:bodyPr>
          <a:lstStyle/>
          <a:p>
            <a:r>
              <a:rPr lang="en-US">
                <a:solidFill>
                  <a:srgbClr val="FFFFFF"/>
                </a:solidFill>
              </a:rPr>
              <a:t>Advice in a paracrisis</a:t>
            </a:r>
          </a:p>
        </p:txBody>
      </p:sp>
      <p:sp>
        <p:nvSpPr>
          <p:cNvPr id="3" name="Content Placeholder 2">
            <a:extLst>
              <a:ext uri="{FF2B5EF4-FFF2-40B4-BE49-F238E27FC236}">
                <a16:creationId xmlns:a16="http://schemas.microsoft.com/office/drawing/2014/main" id="{7F6816AF-39B0-E8C8-C7E7-BE624EDE6A2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Be present in social media</a:t>
            </a:r>
          </a:p>
          <a:p>
            <a:r>
              <a:rPr lang="en-US">
                <a:solidFill>
                  <a:srgbClr val="FFFFFF"/>
                </a:solidFill>
              </a:rPr>
              <a:t>Respond via the media channel where the crisis emerged</a:t>
            </a:r>
          </a:p>
          <a:p>
            <a:r>
              <a:rPr lang="en-US">
                <a:solidFill>
                  <a:srgbClr val="FFFFFF"/>
                </a:solidFill>
              </a:rPr>
              <a:t>Use multiple communications channels</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14011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Stock numbers on a digital display">
            <a:extLst>
              <a:ext uri="{FF2B5EF4-FFF2-40B4-BE49-F238E27FC236}">
                <a16:creationId xmlns:a16="http://schemas.microsoft.com/office/drawing/2014/main" id="{EAE95BA6-35FA-D11F-CE1E-D15B9BC11D80}"/>
              </a:ext>
            </a:extLst>
          </p:cNvPr>
          <p:cNvPicPr>
            <a:picLocks noChangeAspect="1"/>
          </p:cNvPicPr>
          <p:nvPr/>
        </p:nvPicPr>
        <p:blipFill rotWithShape="1">
          <a:blip r:embed="rId2">
            <a:alphaModFix amt="35000"/>
          </a:blip>
          <a:srcRect b="3314"/>
          <a:stretch/>
        </p:blipFill>
        <p:spPr>
          <a:xfrm>
            <a:off x="20" y="-8467"/>
            <a:ext cx="12191980" cy="6866467"/>
          </a:xfrm>
          <a:prstGeom prst="rect">
            <a:avLst/>
          </a:prstGeom>
        </p:spPr>
      </p:pic>
      <p:sp>
        <p:nvSpPr>
          <p:cNvPr id="2" name="Title 1">
            <a:extLst>
              <a:ext uri="{FF2B5EF4-FFF2-40B4-BE49-F238E27FC236}">
                <a16:creationId xmlns:a16="http://schemas.microsoft.com/office/drawing/2014/main" id="{F9483F31-CC5C-DA2D-6C39-83037C2AE63F}"/>
              </a:ext>
            </a:extLst>
          </p:cNvPr>
          <p:cNvSpPr>
            <a:spLocks noGrp="1"/>
          </p:cNvSpPr>
          <p:nvPr>
            <p:ph type="title"/>
          </p:nvPr>
        </p:nvSpPr>
        <p:spPr>
          <a:xfrm>
            <a:off x="686834" y="591344"/>
            <a:ext cx="3200400" cy="5585619"/>
          </a:xfrm>
        </p:spPr>
        <p:txBody>
          <a:bodyPr>
            <a:normAutofit/>
          </a:bodyPr>
          <a:lstStyle/>
          <a:p>
            <a:r>
              <a:rPr lang="en-US">
                <a:solidFill>
                  <a:srgbClr val="FFFFFF"/>
                </a:solidFill>
              </a:rPr>
              <a:t>Fake news/Deep fakes</a:t>
            </a:r>
          </a:p>
        </p:txBody>
      </p:sp>
      <p:sp>
        <p:nvSpPr>
          <p:cNvPr id="3" name="Content Placeholder 2">
            <a:extLst>
              <a:ext uri="{FF2B5EF4-FFF2-40B4-BE49-F238E27FC236}">
                <a16:creationId xmlns:a16="http://schemas.microsoft.com/office/drawing/2014/main" id="{1944CFC1-9E90-6F80-F55A-F7B68F97121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Fictitious articles or images </a:t>
            </a:r>
          </a:p>
          <a:p>
            <a:r>
              <a:rPr lang="en-US">
                <a:solidFill>
                  <a:srgbClr val="FFFFFF"/>
                </a:solidFill>
              </a:rPr>
              <a:t>Fake news 70% more likely to be retweeted than real news (Norton 2018)</a:t>
            </a:r>
          </a:p>
          <a:p>
            <a:r>
              <a:rPr lang="en-US">
                <a:solidFill>
                  <a:srgbClr val="FFFFFF"/>
                </a:solidFill>
              </a:rPr>
              <a:t>Impact on global business?</a:t>
            </a:r>
          </a:p>
          <a:p>
            <a:endParaRPr lang="en-US">
              <a:solidFill>
                <a:srgbClr val="FFFFFF"/>
              </a:solidFill>
            </a:endParaRPr>
          </a:p>
          <a:p>
            <a:r>
              <a:rPr lang="en-GB">
                <a:solidFill>
                  <a:srgbClr val="FFFFFF"/>
                </a:solidFill>
                <a:hlinkClick r:id="rId3"/>
              </a:rPr>
              <a:t>ReWave UK V2 16x9 VO1 (youtube.com)</a:t>
            </a:r>
            <a:endParaRPr lang="en-GB">
              <a:solidFill>
                <a:srgbClr val="FFFFFF"/>
              </a:solidFill>
            </a:endParaRPr>
          </a:p>
          <a:p>
            <a:endParaRPr lang="en-US">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42265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CC1792E-8279-8955-A323-504C73A4E163}"/>
              </a:ext>
            </a:extLst>
          </p:cNvPr>
          <p:cNvPicPr>
            <a:picLocks noChangeAspect="1"/>
          </p:cNvPicPr>
          <p:nvPr/>
        </p:nvPicPr>
        <p:blipFill rotWithShape="1">
          <a:blip r:embed="rId2"/>
          <a:srcRect l="19108" r="41066"/>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8F0951-B3C9-E860-3618-4702CA956FCA}"/>
              </a:ext>
            </a:extLst>
          </p:cNvPr>
          <p:cNvSpPr>
            <a:spLocks noGrp="1"/>
          </p:cNvSpPr>
          <p:nvPr>
            <p:ph type="title"/>
          </p:nvPr>
        </p:nvSpPr>
        <p:spPr>
          <a:xfrm>
            <a:off x="5827048" y="407987"/>
            <a:ext cx="5721484" cy="1325563"/>
          </a:xfrm>
        </p:spPr>
        <p:txBody>
          <a:bodyPr>
            <a:normAutofit/>
          </a:bodyPr>
          <a:lstStyle/>
          <a:p>
            <a:r>
              <a:rPr lang="en-US" dirty="0"/>
              <a:t>Communication ethics</a:t>
            </a:r>
          </a:p>
        </p:txBody>
      </p:sp>
      <p:sp>
        <p:nvSpPr>
          <p:cNvPr id="3" name="Content Placeholder 2">
            <a:extLst>
              <a:ext uri="{FF2B5EF4-FFF2-40B4-BE49-F238E27FC236}">
                <a16:creationId xmlns:a16="http://schemas.microsoft.com/office/drawing/2014/main" id="{E4EEA54C-ED8D-B73D-91AF-E0B63123CFE9}"/>
              </a:ext>
            </a:extLst>
          </p:cNvPr>
          <p:cNvSpPr>
            <a:spLocks noGrp="1"/>
          </p:cNvSpPr>
          <p:nvPr>
            <p:ph idx="1"/>
          </p:nvPr>
        </p:nvSpPr>
        <p:spPr>
          <a:xfrm>
            <a:off x="5827048" y="1868487"/>
            <a:ext cx="5721484" cy="4351338"/>
          </a:xfrm>
        </p:spPr>
        <p:txBody>
          <a:bodyPr vert="horz" lIns="91440" tIns="45720" rIns="91440" bIns="45720" rtlCol="0">
            <a:normAutofit/>
          </a:bodyPr>
          <a:lstStyle/>
          <a:p>
            <a:r>
              <a:rPr lang="en-US" sz="1400"/>
              <a:t>GDPR (May 2018) regulation of data privacy</a:t>
            </a:r>
          </a:p>
          <a:p>
            <a:r>
              <a:rPr lang="en-US" sz="1400"/>
              <a:t>Professional Associations at a global level (</a:t>
            </a:r>
            <a:r>
              <a:rPr lang="en-US" sz="1400" err="1"/>
              <a:t>eg</a:t>
            </a:r>
            <a:r>
              <a:rPr lang="en-US" sz="1400"/>
              <a:t> CIPR)</a:t>
            </a:r>
          </a:p>
          <a:p>
            <a:pPr lvl="2">
              <a:buFont typeface="Wingdings" panose="020B0604020202020204" pitchFamily="34" charset="0"/>
              <a:buChar char="§"/>
            </a:pPr>
            <a:r>
              <a:rPr lang="en-US" sz="1400"/>
              <a:t>Misleading information and communication</a:t>
            </a:r>
          </a:p>
          <a:p>
            <a:pPr lvl="2">
              <a:buFont typeface="Wingdings" panose="020B0604020202020204" pitchFamily="34" charset="0"/>
              <a:buChar char="§"/>
            </a:pPr>
            <a:r>
              <a:rPr lang="en-US" sz="1400"/>
              <a:t>Masking obvious problems in a company</a:t>
            </a:r>
          </a:p>
          <a:p>
            <a:pPr lvl="2">
              <a:buFont typeface="Wingdings" panose="020B0604020202020204" pitchFamily="34" charset="0"/>
              <a:buChar char="§"/>
            </a:pPr>
            <a:r>
              <a:rPr lang="en-US" sz="1400"/>
              <a:t>Using others intellectual property and </a:t>
            </a:r>
            <a:r>
              <a:rPr lang="en-US" sz="1400" err="1"/>
              <a:t>plagarism</a:t>
            </a:r>
          </a:p>
          <a:p>
            <a:pPr lvl="2">
              <a:buFont typeface="Wingdings" panose="020B0604020202020204" pitchFamily="34" charset="0"/>
              <a:buChar char="§"/>
            </a:pPr>
            <a:r>
              <a:rPr lang="en-US" sz="1400"/>
              <a:t>Publishing images without permission</a:t>
            </a:r>
          </a:p>
          <a:p>
            <a:pPr lvl="2">
              <a:buFont typeface="Wingdings" panose="020B0604020202020204" pitchFamily="34" charset="0"/>
              <a:buChar char="§"/>
            </a:pPr>
            <a:r>
              <a:rPr lang="en-US" sz="1400"/>
              <a:t>Covert advertising </a:t>
            </a:r>
          </a:p>
          <a:p>
            <a:pPr lvl="2">
              <a:buFont typeface="Wingdings" panose="020B0604020202020204" pitchFamily="34" charset="0"/>
              <a:buChar char="§"/>
            </a:pPr>
            <a:r>
              <a:rPr lang="en-US" sz="1400"/>
              <a:t>Direct or indirect payment for opinion</a:t>
            </a:r>
          </a:p>
          <a:p>
            <a:pPr lvl="2">
              <a:buFont typeface="Wingdings" panose="020B0604020202020204" pitchFamily="34" charset="0"/>
              <a:buChar char="§"/>
            </a:pPr>
            <a:r>
              <a:rPr lang="en-US" sz="1400"/>
              <a:t>Gifts or financial compensation to journalist</a:t>
            </a:r>
          </a:p>
          <a:p>
            <a:pPr lvl="2">
              <a:buFont typeface="Wingdings" panose="020B0604020202020204" pitchFamily="34" charset="0"/>
              <a:buChar char="§"/>
            </a:pPr>
            <a:r>
              <a:rPr lang="en-US" sz="1400"/>
              <a:t>Public opinion research</a:t>
            </a:r>
          </a:p>
          <a:p>
            <a:pPr lvl="2">
              <a:buFont typeface="Wingdings" panose="020B0604020202020204" pitchFamily="34" charset="0"/>
              <a:buChar char="§"/>
            </a:pPr>
            <a:r>
              <a:rPr lang="en-US" sz="1400"/>
              <a:t>Conflict of interest</a:t>
            </a:r>
          </a:p>
          <a:p>
            <a:pPr marL="914400" lvl="2" indent="0">
              <a:buNone/>
            </a:pPr>
            <a:endParaRPr lang="en-US" sz="1400"/>
          </a:p>
        </p:txBody>
      </p:sp>
    </p:spTree>
    <p:extLst>
      <p:ext uri="{BB962C8B-B14F-4D97-AF65-F5344CB8AC3E}">
        <p14:creationId xmlns:p14="http://schemas.microsoft.com/office/powerpoint/2010/main" val="36186663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Light bulb on yellow background with sketched light beams and cord">
            <a:extLst>
              <a:ext uri="{FF2B5EF4-FFF2-40B4-BE49-F238E27FC236}">
                <a16:creationId xmlns:a16="http://schemas.microsoft.com/office/drawing/2014/main" id="{348FD72A-2E70-9DDB-3FA3-4A83D7F7AA02}"/>
              </a:ext>
            </a:extLst>
          </p:cNvPr>
          <p:cNvPicPr>
            <a:picLocks noChangeAspect="1"/>
          </p:cNvPicPr>
          <p:nvPr/>
        </p:nvPicPr>
        <p:blipFill rotWithShape="1">
          <a:blip r:embed="rId2">
            <a:alphaModFix amt="35000"/>
          </a:blip>
          <a:srcRect t="8424"/>
          <a:stretch/>
        </p:blipFill>
        <p:spPr>
          <a:xfrm>
            <a:off x="20" y="-8467"/>
            <a:ext cx="12191980" cy="6866467"/>
          </a:xfrm>
          <a:prstGeom prst="rect">
            <a:avLst/>
          </a:prstGeom>
        </p:spPr>
      </p:pic>
      <p:sp>
        <p:nvSpPr>
          <p:cNvPr id="2" name="Title 1">
            <a:extLst>
              <a:ext uri="{FF2B5EF4-FFF2-40B4-BE49-F238E27FC236}">
                <a16:creationId xmlns:a16="http://schemas.microsoft.com/office/drawing/2014/main" id="{AC4C93B3-230B-6771-1010-A6694513C66F}"/>
              </a:ext>
            </a:extLst>
          </p:cNvPr>
          <p:cNvSpPr>
            <a:spLocks noGrp="1"/>
          </p:cNvSpPr>
          <p:nvPr>
            <p:ph type="title"/>
          </p:nvPr>
        </p:nvSpPr>
        <p:spPr>
          <a:xfrm>
            <a:off x="686834" y="591344"/>
            <a:ext cx="3200400" cy="5585619"/>
          </a:xfrm>
        </p:spPr>
        <p:txBody>
          <a:bodyPr>
            <a:normAutofit/>
          </a:bodyPr>
          <a:lstStyle/>
          <a:p>
            <a:r>
              <a:rPr lang="en-US">
                <a:solidFill>
                  <a:srgbClr val="FFFFFF"/>
                </a:solidFill>
              </a:rPr>
              <a:t>Commerical application</a:t>
            </a:r>
          </a:p>
        </p:txBody>
      </p:sp>
      <p:sp>
        <p:nvSpPr>
          <p:cNvPr id="3" name="Content Placeholder 2">
            <a:extLst>
              <a:ext uri="{FF2B5EF4-FFF2-40B4-BE49-F238E27FC236}">
                <a16:creationId xmlns:a16="http://schemas.microsoft.com/office/drawing/2014/main" id="{AAAC1B85-8B48-401D-4D5D-64AEBA12FA9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E-commerce</a:t>
            </a:r>
          </a:p>
          <a:p>
            <a:r>
              <a:rPr lang="en-US">
                <a:solidFill>
                  <a:srgbClr val="FFFFFF"/>
                </a:solidFill>
              </a:rPr>
              <a:t>TQM – Total Quality Management</a:t>
            </a:r>
          </a:p>
          <a:p>
            <a:r>
              <a:rPr lang="en-US">
                <a:solidFill>
                  <a:srgbClr val="FFFFFF"/>
                </a:solidFill>
              </a:rPr>
              <a:t>HR</a:t>
            </a:r>
          </a:p>
          <a:p>
            <a:r>
              <a:rPr lang="en-US">
                <a:solidFill>
                  <a:srgbClr val="FFFFFF"/>
                </a:solidFill>
              </a:rPr>
              <a:t>Marketing</a:t>
            </a:r>
          </a:p>
          <a:p>
            <a:r>
              <a:rPr lang="en-US">
                <a:solidFill>
                  <a:srgbClr val="FFFFFF"/>
                </a:solidFill>
              </a:rPr>
              <a:t>Delivers competitive advantages- How?</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94295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a:extLst>
              <a:ext uri="{FF2B5EF4-FFF2-40B4-BE49-F238E27FC236}">
                <a16:creationId xmlns:a16="http://schemas.microsoft.com/office/drawing/2014/main" id="{D3F3A98B-FC65-4638-942D-043D90701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15" descr="Graph on document with pen">
            <a:extLst>
              <a:ext uri="{FF2B5EF4-FFF2-40B4-BE49-F238E27FC236}">
                <a16:creationId xmlns:a16="http://schemas.microsoft.com/office/drawing/2014/main" id="{4926695A-FF79-7D34-02DF-CB95BE03EF20}"/>
              </a:ext>
            </a:extLst>
          </p:cNvPr>
          <p:cNvPicPr>
            <a:picLocks noChangeAspect="1"/>
          </p:cNvPicPr>
          <p:nvPr/>
        </p:nvPicPr>
        <p:blipFill rotWithShape="1">
          <a:blip r:embed="rId2">
            <a:alphaModFix amt="35000"/>
          </a:blip>
          <a:srcRect t="1510" b="14220"/>
          <a:stretch/>
        </p:blipFill>
        <p:spPr>
          <a:xfrm>
            <a:off x="20" y="10"/>
            <a:ext cx="12191980" cy="6857990"/>
          </a:xfrm>
          <a:prstGeom prst="rect">
            <a:avLst/>
          </a:prstGeom>
        </p:spPr>
      </p:pic>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56687B-FCB5-8C2B-D2E3-212E86E38A64}"/>
              </a:ext>
            </a:extLst>
          </p:cNvPr>
          <p:cNvSpPr>
            <a:spLocks noGrp="1"/>
          </p:cNvSpPr>
          <p:nvPr>
            <p:ph type="title"/>
          </p:nvPr>
        </p:nvSpPr>
        <p:spPr>
          <a:xfrm>
            <a:off x="7474281" y="1396686"/>
            <a:ext cx="3240506" cy="4064628"/>
          </a:xfrm>
        </p:spPr>
        <p:txBody>
          <a:bodyPr>
            <a:normAutofit/>
          </a:bodyPr>
          <a:lstStyle/>
          <a:p>
            <a:r>
              <a:rPr lang="en-US"/>
              <a:t>Opportunities</a:t>
            </a:r>
          </a:p>
        </p:txBody>
      </p:sp>
      <p:sp>
        <p:nvSpPr>
          <p:cNvPr id="3" name="Content Placeholder 2">
            <a:extLst>
              <a:ext uri="{FF2B5EF4-FFF2-40B4-BE49-F238E27FC236}">
                <a16:creationId xmlns:a16="http://schemas.microsoft.com/office/drawing/2014/main" id="{3FFF08B7-F0FC-7F5A-F07A-C988A0C76371}"/>
              </a:ext>
            </a:extLst>
          </p:cNvPr>
          <p:cNvSpPr>
            <a:spLocks noGrp="1"/>
          </p:cNvSpPr>
          <p:nvPr>
            <p:ph idx="1"/>
          </p:nvPr>
        </p:nvSpPr>
        <p:spPr>
          <a:xfrm>
            <a:off x="838200" y="1461360"/>
            <a:ext cx="5536397" cy="3935281"/>
          </a:xfrm>
        </p:spPr>
        <p:txBody>
          <a:bodyPr vert="horz" lIns="91440" tIns="45720" rIns="91440" bIns="45720" rtlCol="0">
            <a:normAutofit/>
          </a:bodyPr>
          <a:lstStyle/>
          <a:p>
            <a:r>
              <a:rPr lang="en-US" sz="2400">
                <a:solidFill>
                  <a:srgbClr val="FFFFFF"/>
                </a:solidFill>
              </a:rPr>
              <a:t>AI can analyse vast amounts of data and identify patterns more accurately than a human</a:t>
            </a:r>
          </a:p>
          <a:p>
            <a:r>
              <a:rPr lang="en-US" sz="2400">
                <a:solidFill>
                  <a:srgbClr val="FFFFFF"/>
                </a:solidFill>
              </a:rPr>
              <a:t>This positions AI to excel at strategy and decision-making</a:t>
            </a:r>
          </a:p>
          <a:p>
            <a:r>
              <a:rPr lang="en-US" sz="2400">
                <a:solidFill>
                  <a:srgbClr val="FFFFFF"/>
                </a:solidFill>
              </a:rPr>
              <a:t>AI is more consistent and less variable</a:t>
            </a:r>
          </a:p>
          <a:p>
            <a:r>
              <a:rPr lang="en-US" sz="2400">
                <a:solidFill>
                  <a:srgbClr val="FFFFFF"/>
                </a:solidFill>
              </a:rPr>
              <a:t>45% of the HBR research said that they were comfortable receiving AI driven performance feedback</a:t>
            </a: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17064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Large skydiving group mid-air">
            <a:extLst>
              <a:ext uri="{FF2B5EF4-FFF2-40B4-BE49-F238E27FC236}">
                <a16:creationId xmlns:a16="http://schemas.microsoft.com/office/drawing/2014/main" id="{CF10F2DD-ED04-1696-9E0F-3B2876D3C6DB}"/>
              </a:ext>
            </a:extLst>
          </p:cNvPr>
          <p:cNvPicPr>
            <a:picLocks noChangeAspect="1"/>
          </p:cNvPicPr>
          <p:nvPr/>
        </p:nvPicPr>
        <p:blipFill rotWithShape="1">
          <a:blip r:embed="rId2">
            <a:alphaModFix amt="35000"/>
          </a:blip>
          <a:srcRect t="11518" b="3792"/>
          <a:stretch/>
        </p:blipFill>
        <p:spPr>
          <a:xfrm>
            <a:off x="20" y="-8467"/>
            <a:ext cx="12191980" cy="6866467"/>
          </a:xfrm>
          <a:prstGeom prst="rect">
            <a:avLst/>
          </a:prstGeom>
        </p:spPr>
      </p:pic>
      <p:sp>
        <p:nvSpPr>
          <p:cNvPr id="2" name="Title 1">
            <a:extLst>
              <a:ext uri="{FF2B5EF4-FFF2-40B4-BE49-F238E27FC236}">
                <a16:creationId xmlns:a16="http://schemas.microsoft.com/office/drawing/2014/main" id="{98B4D937-8720-A08D-F311-501B1EC2B32C}"/>
              </a:ext>
            </a:extLst>
          </p:cNvPr>
          <p:cNvSpPr>
            <a:spLocks noGrp="1"/>
          </p:cNvSpPr>
          <p:nvPr>
            <p:ph type="title"/>
          </p:nvPr>
        </p:nvSpPr>
        <p:spPr>
          <a:xfrm>
            <a:off x="686834" y="591344"/>
            <a:ext cx="3200400" cy="5585619"/>
          </a:xfrm>
        </p:spPr>
        <p:txBody>
          <a:bodyPr>
            <a:normAutofit/>
          </a:bodyPr>
          <a:lstStyle/>
          <a:p>
            <a:r>
              <a:rPr lang="en-US">
                <a:solidFill>
                  <a:srgbClr val="FFFFFF"/>
                </a:solidFill>
              </a:rPr>
              <a:t>The skills responsibility</a:t>
            </a:r>
          </a:p>
        </p:txBody>
      </p:sp>
      <p:sp>
        <p:nvSpPr>
          <p:cNvPr id="3" name="Content Placeholder 2">
            <a:extLst>
              <a:ext uri="{FF2B5EF4-FFF2-40B4-BE49-F238E27FC236}">
                <a16:creationId xmlns:a16="http://schemas.microsoft.com/office/drawing/2014/main" id="{A52C378B-E8E7-EB16-1EF3-95F92C3A584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solidFill>
                  <a:srgbClr val="FFFFFF"/>
                </a:solidFill>
              </a:rPr>
              <a:t>Must equip the workforce: one quarter of workforces will need to reskill</a:t>
            </a:r>
          </a:p>
          <a:p>
            <a:r>
              <a:rPr lang="en-US">
                <a:solidFill>
                  <a:srgbClr val="FFFFFF"/>
                </a:solidFill>
              </a:rPr>
              <a:t>Those equipped with AI skills will have a significant advantage</a:t>
            </a:r>
          </a:p>
          <a:p>
            <a:r>
              <a:rPr lang="en-US">
                <a:solidFill>
                  <a:srgbClr val="FFFFFF"/>
                </a:solidFill>
              </a:rPr>
              <a:t>95% of executives state they are taking steps towards this</a:t>
            </a:r>
          </a:p>
          <a:p>
            <a:r>
              <a:rPr lang="en-US">
                <a:solidFill>
                  <a:srgbClr val="FFFFFF"/>
                </a:solidFill>
              </a:rPr>
              <a:t>Competitive and societal perspective: otherwise excluded</a:t>
            </a:r>
          </a:p>
          <a:p>
            <a:endParaRPr lang="en-US">
              <a:solidFill>
                <a:srgbClr val="FFFFFF"/>
              </a:solidFill>
            </a:endParaRPr>
          </a:p>
          <a:p>
            <a:r>
              <a:rPr lang="en-US">
                <a:solidFill>
                  <a:srgbClr val="FFFFFF"/>
                </a:solidFill>
                <a:ea typeface="+mn-lt"/>
                <a:cs typeface="+mn-lt"/>
                <a:hlinkClick r:id="rId3"/>
              </a:rPr>
              <a:t>link to research</a:t>
            </a:r>
            <a:endParaRPr lang="en-US">
              <a:solidFill>
                <a:srgbClr val="FFFFFF"/>
              </a:solidFill>
            </a:endParaRPr>
          </a:p>
          <a:p>
            <a:endParaRPr lang="en-US">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43018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ShapesVTI">
  <a:themeElements>
    <a:clrScheme name="Gallery">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TF10001119</Template>
  <TotalTime>0</TotalTime>
  <Words>2153</Words>
  <Application>Microsoft Office PowerPoint</Application>
  <PresentationFormat>Widescreen</PresentationFormat>
  <Paragraphs>233</Paragraphs>
  <Slides>39</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Aptos</vt:lpstr>
      <vt:lpstr>Arial</vt:lpstr>
      <vt:lpstr>Avenir Next LT Pro</vt:lpstr>
      <vt:lpstr>Calibri</vt:lpstr>
      <vt:lpstr>Symbol</vt:lpstr>
      <vt:lpstr>Times New Roman</vt:lpstr>
      <vt:lpstr>Tw Cen MT</vt:lpstr>
      <vt:lpstr>Wingdings</vt:lpstr>
      <vt:lpstr>ShapesVTI</vt:lpstr>
      <vt:lpstr>Supply and Demand</vt:lpstr>
      <vt:lpstr>In today’s session we will look at: </vt:lpstr>
      <vt:lpstr>A change in demand</vt:lpstr>
      <vt:lpstr>Business in a Competitive Market</vt:lpstr>
      <vt:lpstr>Demand</vt:lpstr>
      <vt:lpstr>Demand</vt:lpstr>
      <vt:lpstr>Supply</vt:lpstr>
      <vt:lpstr>Supply</vt:lpstr>
      <vt:lpstr>Supply</vt:lpstr>
      <vt:lpstr>Price elasticity of demand</vt:lpstr>
      <vt:lpstr>Price Elasticity of demand and consumer expenditure</vt:lpstr>
      <vt:lpstr>Price elasticity of demand</vt:lpstr>
      <vt:lpstr>Petrol vs cauliflowers</vt:lpstr>
      <vt:lpstr>Other factors </vt:lpstr>
      <vt:lpstr>Measuring the price elasticity of demand</vt:lpstr>
      <vt:lpstr>Inelastic</vt:lpstr>
      <vt:lpstr>elastic</vt:lpstr>
      <vt:lpstr>PowerPoint Presentation</vt:lpstr>
      <vt:lpstr>What is AI?</vt:lpstr>
      <vt:lpstr>Definition of AI (Thomas and Liang 2016)</vt:lpstr>
      <vt:lpstr>A brief history</vt:lpstr>
      <vt:lpstr>Impact of information &amp; technology on international trade</vt:lpstr>
      <vt:lpstr>Impact</vt:lpstr>
      <vt:lpstr>PowerPoint Presentation</vt:lpstr>
      <vt:lpstr>Impact</vt:lpstr>
      <vt:lpstr>Significance for international trade</vt:lpstr>
      <vt:lpstr>Challenges and Problems</vt:lpstr>
      <vt:lpstr>Challenges</vt:lpstr>
      <vt:lpstr>Industry 4:0</vt:lpstr>
      <vt:lpstr>Strategic Communication</vt:lpstr>
      <vt:lpstr>Gen Y &amp; Z</vt:lpstr>
      <vt:lpstr>Jaques, 2007: crisis communication</vt:lpstr>
      <vt:lpstr>Crisis Comms in the Digital Age (Coombs and Holaday, 2012)</vt:lpstr>
      <vt:lpstr>Advice in a paracrisis</vt:lpstr>
      <vt:lpstr>Fake news/Deep fakes</vt:lpstr>
      <vt:lpstr>Communication ethics</vt:lpstr>
      <vt:lpstr>Commerical application</vt:lpstr>
      <vt:lpstr>Opportunities</vt:lpstr>
      <vt:lpstr>The skills responsibility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Marie Pitson</dc:creator>
  <cp:lastModifiedBy>Marie Pitson</cp:lastModifiedBy>
  <cp:revision>677</cp:revision>
  <dcterms:created xsi:type="dcterms:W3CDTF">2024-06-03T17:44:57Z</dcterms:created>
  <dcterms:modified xsi:type="dcterms:W3CDTF">2024-06-14T07:27:54Z</dcterms:modified>
</cp:coreProperties>
</file>