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62" r:id="rId2"/>
    <p:sldId id="275" r:id="rId3"/>
    <p:sldId id="278" r:id="rId4"/>
    <p:sldId id="274" r:id="rId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40CF09F-288A-B015-78C1-5226CE229676}" v="23" dt="2024-05-08T21:15:17.40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slide" Target="slides/slide4.xml"/><Relationship Id="rId10"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5/8/2024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5/8/2024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5/8/2024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5/8/2024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5/8/2024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5/8/2024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5/8/2024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5/8/2024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5/8/2024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5/8/2024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5/8/2024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5/8/2024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6.jpeg"/></Relationships>
</file>

<file path=ppt/slides/_rels/slide4.xml.rels><?xml version="1.0" encoding="UTF-8" standalone="yes"?>
<Relationships xmlns="http://schemas.openxmlformats.org/package/2006/relationships"><Relationship Id="rId3" Type="http://schemas.openxmlformats.org/officeDocument/2006/relationships/hyperlink" Target="https://www.purpose.tripadvisor.com/" TargetMode="External"/><Relationship Id="rId2" Type="http://schemas.openxmlformats.org/officeDocument/2006/relationships/hyperlink" Target="https://prenohq.com/blog/reviews-for-your-hotel-why-theyre-important-and-8-ways-to-secure-them/#:~:text=A%20lack%20of%20hotel%20reviews,your%20guest's%20experience%20in%20future" TargetMode="External"/><Relationship Id="rId1" Type="http://schemas.openxmlformats.org/officeDocument/2006/relationships/slideLayout" Target="../slideLayouts/slideLayout2.xml"/><Relationship Id="rId4" Type="http://schemas.openxmlformats.org/officeDocument/2006/relationships/hyperlink" Target="https://www.theaa.com/hotel-services/quality-assessment/hotel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D248F9-F5A8-D008-C2F7-378AF8E2DE89}"/>
              </a:ext>
            </a:extLst>
          </p:cNvPr>
          <p:cNvSpPr>
            <a:spLocks noGrp="1"/>
          </p:cNvSpPr>
          <p:nvPr>
            <p:ph type="title"/>
          </p:nvPr>
        </p:nvSpPr>
        <p:spPr/>
        <p:txBody>
          <a:bodyPr/>
          <a:lstStyle/>
          <a:p>
            <a:r>
              <a:rPr lang="en-GB" dirty="0"/>
              <a:t>Reviews </a:t>
            </a:r>
          </a:p>
        </p:txBody>
      </p:sp>
      <p:sp>
        <p:nvSpPr>
          <p:cNvPr id="4" name="TextBox 3">
            <a:extLst>
              <a:ext uri="{FF2B5EF4-FFF2-40B4-BE49-F238E27FC236}">
                <a16:creationId xmlns:a16="http://schemas.microsoft.com/office/drawing/2014/main" id="{44C220FA-A12A-E513-9F7B-BDCEEABEFD06}"/>
              </a:ext>
            </a:extLst>
          </p:cNvPr>
          <p:cNvSpPr txBox="1"/>
          <p:nvPr/>
        </p:nvSpPr>
        <p:spPr>
          <a:xfrm>
            <a:off x="772793" y="3752768"/>
            <a:ext cx="3573380" cy="25853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solidFill>
                  <a:srgbClr val="0D0D0D"/>
                </a:solidFill>
                <a:ea typeface="+mn-lt"/>
                <a:cs typeface="+mn-lt"/>
              </a:rPr>
              <a:t>Hotel reviews can be found on various platforms, including dedicated travel websites like TripAdvisor and Booking.com (TripAdvisor 2023), as well as social media platforms like Facebook and Instagram. Each platform may have its own rating system and review format</a:t>
            </a:r>
            <a:endParaRPr lang="en-US" dirty="0"/>
          </a:p>
        </p:txBody>
      </p:sp>
      <p:sp>
        <p:nvSpPr>
          <p:cNvPr id="7" name="TextBox 6">
            <a:extLst>
              <a:ext uri="{FF2B5EF4-FFF2-40B4-BE49-F238E27FC236}">
                <a16:creationId xmlns:a16="http://schemas.microsoft.com/office/drawing/2014/main" id="{4D4AEFF1-C6F7-3E7F-8E08-94B30ECFE4F8}"/>
              </a:ext>
            </a:extLst>
          </p:cNvPr>
          <p:cNvSpPr txBox="1"/>
          <p:nvPr/>
        </p:nvSpPr>
        <p:spPr>
          <a:xfrm>
            <a:off x="8618621" y="3752768"/>
            <a:ext cx="3573379" cy="3139321"/>
          </a:xfrm>
          <a:prstGeom prst="rect">
            <a:avLst/>
          </a:prstGeom>
          <a:noFill/>
        </p:spPr>
        <p:txBody>
          <a:bodyPr wrap="square" rtlCol="0">
            <a:spAutoFit/>
          </a:bodyPr>
          <a:lstStyle/>
          <a:p>
            <a:r>
              <a:rPr lang="en-US" dirty="0">
                <a:solidFill>
                  <a:srgbClr val="0D0D0D"/>
                </a:solidFill>
                <a:ea typeface="+mn-lt"/>
                <a:cs typeface="+mn-lt"/>
              </a:rPr>
              <a:t>review content often covers various aspects of the hotel experience, including accommodations, cleanliness, service quality, amenities, and location. Trends in review content can provide valuable insights for hotels to identify areas for improvement or capitalize on strengths.</a:t>
            </a:r>
            <a:endParaRPr lang="en-US" dirty="0"/>
          </a:p>
          <a:p>
            <a:endParaRPr lang="en-GB" dirty="0"/>
          </a:p>
        </p:txBody>
      </p:sp>
      <p:pic>
        <p:nvPicPr>
          <p:cNvPr id="8" name="Picture 7" descr="A group of black smiley faces&#10;&#10;Description automatically generated">
            <a:extLst>
              <a:ext uri="{FF2B5EF4-FFF2-40B4-BE49-F238E27FC236}">
                <a16:creationId xmlns:a16="http://schemas.microsoft.com/office/drawing/2014/main" id="{C6723410-8586-C67E-5BC7-B0D98F55475E}"/>
              </a:ext>
            </a:extLst>
          </p:cNvPr>
          <p:cNvPicPr>
            <a:picLocks noChangeAspect="1"/>
          </p:cNvPicPr>
          <p:nvPr/>
        </p:nvPicPr>
        <p:blipFill>
          <a:blip r:embed="rId2"/>
          <a:stretch>
            <a:fillRect/>
          </a:stretch>
        </p:blipFill>
        <p:spPr>
          <a:xfrm>
            <a:off x="5271278" y="3601912"/>
            <a:ext cx="1649443" cy="1649623"/>
          </a:xfrm>
          <a:prstGeom prst="rect">
            <a:avLst/>
          </a:prstGeom>
        </p:spPr>
      </p:pic>
      <p:pic>
        <p:nvPicPr>
          <p:cNvPr id="9" name="Picture 8" descr="A group of stars on a green background&#10;&#10;Description automatically generated">
            <a:extLst>
              <a:ext uri="{FF2B5EF4-FFF2-40B4-BE49-F238E27FC236}">
                <a16:creationId xmlns:a16="http://schemas.microsoft.com/office/drawing/2014/main" id="{87AFFC7B-1CAF-D56D-34DF-A73DC36735C4}"/>
              </a:ext>
            </a:extLst>
          </p:cNvPr>
          <p:cNvPicPr>
            <a:picLocks noChangeAspect="1"/>
          </p:cNvPicPr>
          <p:nvPr/>
        </p:nvPicPr>
        <p:blipFill>
          <a:blip r:embed="rId3"/>
          <a:stretch>
            <a:fillRect/>
          </a:stretch>
        </p:blipFill>
        <p:spPr>
          <a:xfrm>
            <a:off x="4966568" y="5251535"/>
            <a:ext cx="2411263" cy="783028"/>
          </a:xfrm>
          <a:prstGeom prst="rect">
            <a:avLst/>
          </a:prstGeom>
        </p:spPr>
      </p:pic>
      <p:sp>
        <p:nvSpPr>
          <p:cNvPr id="11" name="TextBox 10">
            <a:extLst>
              <a:ext uri="{FF2B5EF4-FFF2-40B4-BE49-F238E27FC236}">
                <a16:creationId xmlns:a16="http://schemas.microsoft.com/office/drawing/2014/main" id="{2F5ADBA7-0CE4-FF0A-A1B5-B48A1375E46C}"/>
              </a:ext>
            </a:extLst>
          </p:cNvPr>
          <p:cNvSpPr txBox="1"/>
          <p:nvPr/>
        </p:nvSpPr>
        <p:spPr>
          <a:xfrm>
            <a:off x="772793" y="1765988"/>
            <a:ext cx="10911103" cy="1200329"/>
          </a:xfrm>
          <a:prstGeom prst="rect">
            <a:avLst/>
          </a:prstGeom>
          <a:noFill/>
        </p:spPr>
        <p:txBody>
          <a:bodyPr wrap="square">
            <a:spAutoFit/>
          </a:bodyPr>
          <a:lstStyle/>
          <a:p>
            <a:pPr marL="0" indent="0">
              <a:buNone/>
            </a:pPr>
            <a:r>
              <a:rPr lang="en-GB" dirty="0">
                <a:solidFill>
                  <a:srgbClr val="000000"/>
                </a:solidFill>
              </a:rPr>
              <a:t>Reviews are one of the most crucial aspects for a business to survive, especially in the Hospitality sector.  A lack of good and bad reviews can imply that people are less likely to stay at the hotel being run. It is also important that reviews are given because bad ones can be reflected on to be able to improve the guest service experience, therefore brining in new and existing customers.</a:t>
            </a:r>
            <a:endParaRPr lang="en-US" dirty="0">
              <a:solidFill>
                <a:srgbClr val="000000"/>
              </a:solidFill>
            </a:endParaRPr>
          </a:p>
        </p:txBody>
      </p:sp>
      <p:sp>
        <p:nvSpPr>
          <p:cNvPr id="12" name="Title 1">
            <a:extLst>
              <a:ext uri="{FF2B5EF4-FFF2-40B4-BE49-F238E27FC236}">
                <a16:creationId xmlns:a16="http://schemas.microsoft.com/office/drawing/2014/main" id="{2FC4A7CF-D507-659C-33D9-D46193A4BDB0}"/>
              </a:ext>
            </a:extLst>
          </p:cNvPr>
          <p:cNvSpPr txBox="1">
            <a:spLocks/>
          </p:cNvSpPr>
          <p:nvPr/>
        </p:nvSpPr>
        <p:spPr>
          <a:xfrm>
            <a:off x="611372" y="6438014"/>
            <a:ext cx="1337744" cy="400957"/>
          </a:xfrm>
          <a:prstGeom prst="rect">
            <a:avLst/>
          </a:prstGeom>
        </p:spPr>
        <p:txBody>
          <a:bodyPr vert="horz" lIns="91440" tIns="45720" rIns="91440" bIns="45720" rtlCol="0" anchor="t">
            <a:noAutofit/>
          </a:bodyPr>
          <a:lst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a:lstStyle>
          <a:p>
            <a:r>
              <a:rPr lang="en-GB" sz="2800" dirty="0"/>
              <a:t>Riley</a:t>
            </a:r>
          </a:p>
        </p:txBody>
      </p:sp>
    </p:spTree>
    <p:extLst>
      <p:ext uri="{BB962C8B-B14F-4D97-AF65-F5344CB8AC3E}">
        <p14:creationId xmlns:p14="http://schemas.microsoft.com/office/powerpoint/2010/main" val="13925424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D139283-1D72-1A5E-2ACD-A0601DD20DCB}"/>
              </a:ext>
            </a:extLst>
          </p:cNvPr>
          <p:cNvSpPr>
            <a:spLocks noGrp="1"/>
          </p:cNvSpPr>
          <p:nvPr>
            <p:ph idx="1"/>
          </p:nvPr>
        </p:nvSpPr>
        <p:spPr>
          <a:xfrm>
            <a:off x="1154566" y="1371600"/>
            <a:ext cx="4648201" cy="4259179"/>
          </a:xfrm>
          <a:solidFill>
            <a:schemeClr val="accent6">
              <a:lumMod val="20000"/>
              <a:lumOff val="80000"/>
            </a:schemeClr>
          </a:solidFill>
        </p:spPr>
        <p:txBody>
          <a:bodyPr>
            <a:normAutofit fontScale="55000" lnSpcReduction="20000"/>
          </a:bodyPr>
          <a:lstStyle/>
          <a:p>
            <a:pPr marL="0" indent="0">
              <a:lnSpc>
                <a:spcPct val="90000"/>
              </a:lnSpc>
              <a:buNone/>
            </a:pPr>
            <a:r>
              <a:rPr lang="en-US" sz="3600" dirty="0">
                <a:solidFill>
                  <a:srgbClr val="000000"/>
                </a:solidFill>
                <a:ea typeface="+mn-lt"/>
                <a:cs typeface="+mn-lt"/>
              </a:rPr>
              <a:t>There are five quality levels, with one star to five stars.  To get a higher star rating, all areas should offer a steadily better range and quality of services and physical amenities, with special attention paid to six crucial areas: </a:t>
            </a:r>
            <a:endParaRPr lang="en-US" sz="3600" dirty="0">
              <a:solidFill>
                <a:srgbClr val="000000"/>
              </a:solidFill>
              <a:latin typeface="Gill Sans MT"/>
              <a:ea typeface="Calibri"/>
              <a:cs typeface="Calibri"/>
            </a:endParaRPr>
          </a:p>
          <a:p>
            <a:pPr marL="0" indent="0">
              <a:lnSpc>
                <a:spcPct val="90000"/>
              </a:lnSpc>
              <a:buNone/>
            </a:pPr>
            <a:r>
              <a:rPr lang="en-US" sz="3600" dirty="0">
                <a:solidFill>
                  <a:srgbClr val="000000"/>
                </a:solidFill>
                <a:latin typeface="Calibri"/>
                <a:ea typeface="Calibri"/>
                <a:cs typeface="Calibri"/>
              </a:rPr>
              <a:t>• Cleanliness</a:t>
            </a:r>
            <a:endParaRPr lang="en-US" sz="3600" dirty="0">
              <a:solidFill>
                <a:srgbClr val="000000"/>
              </a:solidFill>
              <a:ea typeface="+mn-lt"/>
              <a:cs typeface="+mn-lt"/>
            </a:endParaRPr>
          </a:p>
          <a:p>
            <a:pPr marL="305435" indent="-305435">
              <a:lnSpc>
                <a:spcPct val="90000"/>
              </a:lnSpc>
              <a:buNone/>
            </a:pPr>
            <a:r>
              <a:rPr lang="en-US" sz="3600" dirty="0">
                <a:solidFill>
                  <a:srgbClr val="000000"/>
                </a:solidFill>
                <a:latin typeface="Calibri"/>
                <a:ea typeface="Calibri"/>
                <a:cs typeface="Calibri"/>
              </a:rPr>
              <a:t>• Service</a:t>
            </a:r>
            <a:endParaRPr lang="en-US" sz="3600" dirty="0">
              <a:solidFill>
                <a:srgbClr val="000000"/>
              </a:solidFill>
            </a:endParaRPr>
          </a:p>
          <a:p>
            <a:pPr marL="305435" indent="-305435">
              <a:lnSpc>
                <a:spcPct val="90000"/>
              </a:lnSpc>
              <a:buNone/>
            </a:pPr>
            <a:r>
              <a:rPr lang="en-US" sz="3600" dirty="0">
                <a:solidFill>
                  <a:srgbClr val="000000"/>
                </a:solidFill>
                <a:latin typeface="Calibri"/>
                <a:ea typeface="Calibri"/>
                <a:cs typeface="Calibri"/>
              </a:rPr>
              <a:t>• Food </a:t>
            </a:r>
            <a:endParaRPr lang="en-US" sz="3600" dirty="0">
              <a:solidFill>
                <a:srgbClr val="000000"/>
              </a:solidFill>
              <a:latin typeface="Gill Sans MT"/>
              <a:ea typeface="Calibri"/>
              <a:cs typeface="Calibri"/>
            </a:endParaRPr>
          </a:p>
          <a:p>
            <a:pPr marL="305435" indent="-305435">
              <a:lnSpc>
                <a:spcPct val="90000"/>
              </a:lnSpc>
              <a:buNone/>
            </a:pPr>
            <a:r>
              <a:rPr lang="en-US" sz="3600" dirty="0">
                <a:solidFill>
                  <a:srgbClr val="000000"/>
                </a:solidFill>
                <a:latin typeface="Calibri"/>
                <a:ea typeface="Calibri"/>
                <a:cs typeface="Calibri"/>
              </a:rPr>
              <a:t>• Bedrooms </a:t>
            </a:r>
            <a:endParaRPr lang="en-US" sz="3600" dirty="0">
              <a:solidFill>
                <a:srgbClr val="000000"/>
              </a:solidFill>
            </a:endParaRPr>
          </a:p>
          <a:p>
            <a:pPr marL="305435" indent="-305435">
              <a:lnSpc>
                <a:spcPct val="90000"/>
              </a:lnSpc>
              <a:buNone/>
            </a:pPr>
            <a:r>
              <a:rPr lang="en-US" sz="3600" dirty="0">
                <a:solidFill>
                  <a:srgbClr val="000000"/>
                </a:solidFill>
                <a:latin typeface="Calibri"/>
                <a:ea typeface="Calibri"/>
                <a:cs typeface="Calibri"/>
              </a:rPr>
              <a:t>• Bathrooms </a:t>
            </a:r>
            <a:endParaRPr lang="en-US" sz="3600" dirty="0">
              <a:solidFill>
                <a:srgbClr val="000000"/>
              </a:solidFill>
            </a:endParaRPr>
          </a:p>
          <a:p>
            <a:pPr marL="305435" indent="-305435">
              <a:lnSpc>
                <a:spcPct val="90000"/>
              </a:lnSpc>
              <a:buNone/>
            </a:pPr>
            <a:r>
              <a:rPr lang="en-US" sz="3600" dirty="0">
                <a:solidFill>
                  <a:srgbClr val="000000"/>
                </a:solidFill>
                <a:latin typeface="Calibri"/>
                <a:ea typeface="Calibri"/>
                <a:cs typeface="Calibri"/>
              </a:rPr>
              <a:t>• Hospitality </a:t>
            </a:r>
            <a:endParaRPr lang="en-US" sz="3600" dirty="0">
              <a:solidFill>
                <a:srgbClr val="000000"/>
              </a:solidFill>
            </a:endParaRPr>
          </a:p>
          <a:p>
            <a:pPr marL="0" indent="0">
              <a:lnSpc>
                <a:spcPct val="90000"/>
              </a:lnSpc>
              <a:buNone/>
            </a:pPr>
            <a:r>
              <a:rPr lang="en-US" sz="3600" dirty="0">
                <a:solidFill>
                  <a:srgbClr val="000000"/>
                </a:solidFill>
              </a:rPr>
              <a:t>(AA Service </a:t>
            </a:r>
            <a:r>
              <a:rPr lang="en-US" sz="3600" dirty="0" err="1">
                <a:solidFill>
                  <a:srgbClr val="000000"/>
                </a:solidFill>
              </a:rPr>
              <a:t>Assesment</a:t>
            </a:r>
            <a:r>
              <a:rPr lang="en-US" sz="3600" dirty="0">
                <a:solidFill>
                  <a:srgbClr val="000000"/>
                </a:solidFill>
              </a:rPr>
              <a:t> N.D.)</a:t>
            </a:r>
          </a:p>
          <a:p>
            <a:endParaRPr lang="en-GB" dirty="0"/>
          </a:p>
        </p:txBody>
      </p:sp>
      <p:sp>
        <p:nvSpPr>
          <p:cNvPr id="4" name="Title 1">
            <a:extLst>
              <a:ext uri="{FF2B5EF4-FFF2-40B4-BE49-F238E27FC236}">
                <a16:creationId xmlns:a16="http://schemas.microsoft.com/office/drawing/2014/main" id="{2C503F1C-641D-DA86-4E1F-3C37C1B4B9BA}"/>
              </a:ext>
            </a:extLst>
          </p:cNvPr>
          <p:cNvSpPr txBox="1">
            <a:spLocks/>
          </p:cNvSpPr>
          <p:nvPr/>
        </p:nvSpPr>
        <p:spPr>
          <a:xfrm>
            <a:off x="611372" y="6438014"/>
            <a:ext cx="1337744" cy="400957"/>
          </a:xfrm>
          <a:prstGeom prst="rect">
            <a:avLst/>
          </a:prstGeom>
        </p:spPr>
        <p:txBody>
          <a:bodyPr vert="horz" lIns="91440" tIns="45720" rIns="91440" bIns="45720" rtlCol="0" anchor="t">
            <a:noAutofit/>
          </a:bodyPr>
          <a:lst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a:lstStyle>
          <a:p>
            <a:r>
              <a:rPr lang="en-GB" sz="2800" dirty="0"/>
              <a:t>Riley</a:t>
            </a:r>
          </a:p>
        </p:txBody>
      </p:sp>
      <p:pic>
        <p:nvPicPr>
          <p:cNvPr id="5" name="Picture 4" descr="A yellow and black sign with a black border and stars&#10;&#10;Description automatically generated">
            <a:extLst>
              <a:ext uri="{FF2B5EF4-FFF2-40B4-BE49-F238E27FC236}">
                <a16:creationId xmlns:a16="http://schemas.microsoft.com/office/drawing/2014/main" id="{CE2FED5D-BD80-56C0-83E1-0B1431921FE4}"/>
              </a:ext>
            </a:extLst>
          </p:cNvPr>
          <p:cNvPicPr>
            <a:picLocks noChangeAspect="1"/>
          </p:cNvPicPr>
          <p:nvPr/>
        </p:nvPicPr>
        <p:blipFill>
          <a:blip r:embed="rId2"/>
          <a:stretch>
            <a:fillRect/>
          </a:stretch>
        </p:blipFill>
        <p:spPr>
          <a:xfrm>
            <a:off x="6172200" y="647902"/>
            <a:ext cx="5219498" cy="5219498"/>
          </a:xfrm>
          <a:prstGeom prst="rect">
            <a:avLst/>
          </a:prstGeom>
        </p:spPr>
      </p:pic>
    </p:spTree>
    <p:extLst>
      <p:ext uri="{BB962C8B-B14F-4D97-AF65-F5344CB8AC3E}">
        <p14:creationId xmlns:p14="http://schemas.microsoft.com/office/powerpoint/2010/main" val="227198075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2ABB6F-7B47-8159-69A9-F8CB6C236418}"/>
              </a:ext>
            </a:extLst>
          </p:cNvPr>
          <p:cNvSpPr>
            <a:spLocks noGrp="1"/>
          </p:cNvSpPr>
          <p:nvPr>
            <p:ph type="title"/>
          </p:nvPr>
        </p:nvSpPr>
        <p:spPr/>
        <p:txBody>
          <a:bodyPr/>
          <a:lstStyle/>
          <a:p>
            <a:r>
              <a:rPr lang="en-GB" dirty="0"/>
              <a:t>Delta Marriott Reviews </a:t>
            </a:r>
          </a:p>
        </p:txBody>
      </p:sp>
      <p:sp>
        <p:nvSpPr>
          <p:cNvPr id="4" name="Title 1">
            <a:extLst>
              <a:ext uri="{FF2B5EF4-FFF2-40B4-BE49-F238E27FC236}">
                <a16:creationId xmlns:a16="http://schemas.microsoft.com/office/drawing/2014/main" id="{40E82D92-C64B-E30C-565A-0C4C51FB3D01}"/>
              </a:ext>
            </a:extLst>
          </p:cNvPr>
          <p:cNvSpPr txBox="1">
            <a:spLocks/>
          </p:cNvSpPr>
          <p:nvPr/>
        </p:nvSpPr>
        <p:spPr>
          <a:xfrm>
            <a:off x="611372" y="6438014"/>
            <a:ext cx="1337744" cy="400957"/>
          </a:xfrm>
          <a:prstGeom prst="rect">
            <a:avLst/>
          </a:prstGeom>
        </p:spPr>
        <p:txBody>
          <a:bodyPr vert="horz" lIns="91440" tIns="45720" rIns="91440" bIns="45720" rtlCol="0" anchor="t">
            <a:noAutofit/>
          </a:bodyPr>
          <a:lst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a:lstStyle>
          <a:p>
            <a:r>
              <a:rPr lang="en-GB" sz="2800" dirty="0"/>
              <a:t>Riley</a:t>
            </a:r>
          </a:p>
        </p:txBody>
      </p:sp>
      <p:pic>
        <p:nvPicPr>
          <p:cNvPr id="5" name="Picture 4" descr="A screenshot of a website&#10;&#10;Description automatically generated">
            <a:extLst>
              <a:ext uri="{FF2B5EF4-FFF2-40B4-BE49-F238E27FC236}">
                <a16:creationId xmlns:a16="http://schemas.microsoft.com/office/drawing/2014/main" id="{18CCC9AD-9CDE-2C21-7F7B-343B2628742C}"/>
              </a:ext>
            </a:extLst>
          </p:cNvPr>
          <p:cNvPicPr>
            <a:picLocks noChangeAspect="1"/>
          </p:cNvPicPr>
          <p:nvPr/>
        </p:nvPicPr>
        <p:blipFill rotWithShape="1">
          <a:blip r:embed="rId2"/>
          <a:srcRect l="9091" t="46304" r="37308" b="26342"/>
          <a:stretch/>
        </p:blipFill>
        <p:spPr>
          <a:xfrm>
            <a:off x="902372" y="3145569"/>
            <a:ext cx="5269828" cy="2318575"/>
          </a:xfrm>
          <a:prstGeom prst="rect">
            <a:avLst/>
          </a:prstGeom>
        </p:spPr>
      </p:pic>
      <p:pic>
        <p:nvPicPr>
          <p:cNvPr id="6" name="Picture 5" descr="A screenshot of a web page&#10;&#10;Description automatically generated">
            <a:extLst>
              <a:ext uri="{FF2B5EF4-FFF2-40B4-BE49-F238E27FC236}">
                <a16:creationId xmlns:a16="http://schemas.microsoft.com/office/drawing/2014/main" id="{A1780783-D4E6-8B7F-72B6-6623A2617ECA}"/>
              </a:ext>
            </a:extLst>
          </p:cNvPr>
          <p:cNvPicPr>
            <a:picLocks noChangeAspect="1"/>
          </p:cNvPicPr>
          <p:nvPr/>
        </p:nvPicPr>
        <p:blipFill rotWithShape="1">
          <a:blip r:embed="rId3"/>
          <a:srcRect l="9327" t="55381" r="40174" b="7564"/>
          <a:stretch/>
        </p:blipFill>
        <p:spPr>
          <a:xfrm>
            <a:off x="6432884" y="3082927"/>
            <a:ext cx="5279810" cy="2381217"/>
          </a:xfrm>
          <a:prstGeom prst="rect">
            <a:avLst/>
          </a:prstGeom>
        </p:spPr>
      </p:pic>
      <p:sp>
        <p:nvSpPr>
          <p:cNvPr id="8" name="TextBox 7">
            <a:extLst>
              <a:ext uri="{FF2B5EF4-FFF2-40B4-BE49-F238E27FC236}">
                <a16:creationId xmlns:a16="http://schemas.microsoft.com/office/drawing/2014/main" id="{90D59842-B54B-0733-13FA-865A2F9CD302}"/>
              </a:ext>
            </a:extLst>
          </p:cNvPr>
          <p:cNvSpPr txBox="1"/>
          <p:nvPr/>
        </p:nvSpPr>
        <p:spPr>
          <a:xfrm>
            <a:off x="902372" y="2303605"/>
            <a:ext cx="6100010" cy="584775"/>
          </a:xfrm>
          <a:prstGeom prst="rect">
            <a:avLst/>
          </a:prstGeom>
          <a:noFill/>
        </p:spPr>
        <p:txBody>
          <a:bodyPr wrap="square">
            <a:spAutoFit/>
          </a:bodyPr>
          <a:lstStyle/>
          <a:p>
            <a:r>
              <a:rPr lang="en-US" sz="3200" dirty="0"/>
              <a:t>Good Review Example :</a:t>
            </a:r>
          </a:p>
        </p:txBody>
      </p:sp>
      <p:sp>
        <p:nvSpPr>
          <p:cNvPr id="9" name="TextBox 8">
            <a:extLst>
              <a:ext uri="{FF2B5EF4-FFF2-40B4-BE49-F238E27FC236}">
                <a16:creationId xmlns:a16="http://schemas.microsoft.com/office/drawing/2014/main" id="{4D62F04E-DEAA-0A23-E7E2-DC04FC8E520C}"/>
              </a:ext>
            </a:extLst>
          </p:cNvPr>
          <p:cNvSpPr txBox="1"/>
          <p:nvPr/>
        </p:nvSpPr>
        <p:spPr>
          <a:xfrm>
            <a:off x="6966103" y="2334926"/>
            <a:ext cx="4006697"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dirty="0"/>
              <a:t>Bad Review Example :</a:t>
            </a:r>
          </a:p>
        </p:txBody>
      </p:sp>
      <p:pic>
        <p:nvPicPr>
          <p:cNvPr id="10" name="Content Placeholder 3" descr="DELTA HOTELS BY MARRIOTT SWANSEA ...">
            <a:extLst>
              <a:ext uri="{FF2B5EF4-FFF2-40B4-BE49-F238E27FC236}">
                <a16:creationId xmlns:a16="http://schemas.microsoft.com/office/drawing/2014/main" id="{B580F564-4D02-9880-BC15-C4F0FD851792}"/>
              </a:ext>
            </a:extLst>
          </p:cNvPr>
          <p:cNvPicPr>
            <a:picLocks noGrp="1" noChangeAspect="1"/>
          </p:cNvPicPr>
          <p:nvPr>
            <p:ph idx="1"/>
          </p:nvPr>
        </p:nvPicPr>
        <p:blipFill>
          <a:blip r:embed="rId4"/>
          <a:stretch>
            <a:fillRect/>
          </a:stretch>
        </p:blipFill>
        <p:spPr>
          <a:xfrm>
            <a:off x="8853028" y="186622"/>
            <a:ext cx="2859666" cy="1439428"/>
          </a:xfrm>
        </p:spPr>
      </p:pic>
    </p:spTree>
    <p:extLst>
      <p:ext uri="{BB962C8B-B14F-4D97-AF65-F5344CB8AC3E}">
        <p14:creationId xmlns:p14="http://schemas.microsoft.com/office/powerpoint/2010/main" val="35977764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7EA9F3-4ECA-7A68-FED5-3E690CEABD09}"/>
              </a:ext>
            </a:extLst>
          </p:cNvPr>
          <p:cNvSpPr>
            <a:spLocks noGrp="1"/>
          </p:cNvSpPr>
          <p:nvPr>
            <p:ph type="title"/>
          </p:nvPr>
        </p:nvSpPr>
        <p:spPr/>
        <p:txBody>
          <a:bodyPr/>
          <a:lstStyle/>
          <a:p>
            <a:r>
              <a:rPr lang="en-GB" dirty="0"/>
              <a:t>References </a:t>
            </a:r>
          </a:p>
        </p:txBody>
      </p:sp>
      <p:sp>
        <p:nvSpPr>
          <p:cNvPr id="5" name="TextBox 4">
            <a:extLst>
              <a:ext uri="{FF2B5EF4-FFF2-40B4-BE49-F238E27FC236}">
                <a16:creationId xmlns:a16="http://schemas.microsoft.com/office/drawing/2014/main" id="{E5E5B8AD-F579-28F6-2E45-36076D794D6B}"/>
              </a:ext>
            </a:extLst>
          </p:cNvPr>
          <p:cNvSpPr txBox="1"/>
          <p:nvPr/>
        </p:nvSpPr>
        <p:spPr>
          <a:xfrm>
            <a:off x="835985" y="1703310"/>
            <a:ext cx="11116962" cy="1446550"/>
          </a:xfrm>
          <a:prstGeom prst="rect">
            <a:avLst/>
          </a:prstGeom>
          <a:solidFill>
            <a:schemeClr val="accent2">
              <a:lumMod val="20000"/>
              <a:lumOff val="80000"/>
            </a:schemeClr>
          </a:solidFill>
        </p:spPr>
        <p:txBody>
          <a:bodyPr wrap="square" lIns="91440" tIns="45720" rIns="91440" bIns="45720" rtlCol="0" anchor="t">
            <a:spAutoFit/>
          </a:bodyPr>
          <a:lstStyle/>
          <a:p>
            <a:pPr marL="305435" indent="-305435"/>
            <a:r>
              <a:rPr lang="en-US" sz="1400" i="1" dirty="0">
                <a:solidFill>
                  <a:srgbClr val="05103E"/>
                </a:solidFill>
                <a:latin typeface="Calibri"/>
                <a:ea typeface="Calibri"/>
                <a:cs typeface="Times New Roman"/>
              </a:rPr>
              <a:t>Riley - Reviews for your hotel: Why they’re important and 8 ways to secure them</a:t>
            </a:r>
            <a:r>
              <a:rPr lang="en-US" sz="1400" dirty="0">
                <a:solidFill>
                  <a:srgbClr val="05103E"/>
                </a:solidFill>
                <a:latin typeface="Calibri"/>
                <a:ea typeface="Calibri"/>
                <a:cs typeface="Times New Roman"/>
              </a:rPr>
              <a:t> (2022 b).</a:t>
            </a:r>
            <a:r>
              <a:rPr lang="en-US" sz="1400" dirty="0">
                <a:solidFill>
                  <a:srgbClr val="05103E"/>
                </a:solidFill>
                <a:latin typeface="Calibri"/>
                <a:ea typeface="Calibri"/>
                <a:cs typeface="Calibri"/>
              </a:rPr>
              <a:t>Available at: </a:t>
            </a:r>
            <a:r>
              <a:rPr lang="en-US" sz="1400" dirty="0">
                <a:solidFill>
                  <a:srgbClr val="05103E"/>
                </a:solidFill>
                <a:latin typeface="Calibri"/>
                <a:ea typeface="Calibri"/>
                <a:cs typeface="Times New Roman"/>
              </a:rPr>
              <a:t> </a:t>
            </a:r>
            <a:r>
              <a:rPr lang="en-US" sz="1400" dirty="0">
                <a:solidFill>
                  <a:srgbClr val="05103E"/>
                </a:solidFill>
                <a:latin typeface="Calibri"/>
                <a:ea typeface="Calibri"/>
                <a:cs typeface="Times New Roman"/>
                <a:hlinkClick r:id="rId2"/>
              </a:rPr>
              <a:t>https://prenohq.com/blog/reviews-for-your-hotel-why-theyre-important-and-8-ways-to-secure-them/#:~:text=A%20lack%20of%20hotel%20reviews,your%20guest's%20experience%20in%20future</a:t>
            </a:r>
            <a:r>
              <a:rPr lang="en-US" sz="1400" dirty="0">
                <a:solidFill>
                  <a:srgbClr val="05103E"/>
                </a:solidFill>
                <a:latin typeface="Calibri"/>
                <a:ea typeface="Calibri"/>
                <a:cs typeface="Times New Roman"/>
              </a:rPr>
              <a:t>. (accessed 4th may 2024)</a:t>
            </a:r>
            <a:endParaRPr lang="en-US" sz="1400"/>
          </a:p>
          <a:p>
            <a:pPr marL="305435" indent="-305435"/>
            <a:r>
              <a:rPr lang="en-US" sz="1400" i="1" dirty="0">
                <a:solidFill>
                  <a:srgbClr val="05103E"/>
                </a:solidFill>
                <a:latin typeface="Calibri"/>
                <a:ea typeface="Calibri"/>
                <a:cs typeface="Times New Roman"/>
              </a:rPr>
              <a:t>Riley - </a:t>
            </a:r>
            <a:r>
              <a:rPr lang="en-US" sz="1400" i="1" dirty="0">
                <a:solidFill>
                  <a:srgbClr val="05103E"/>
                </a:solidFill>
                <a:latin typeface="Calibri"/>
                <a:ea typeface="Calibri Light"/>
                <a:cs typeface="Times New Roman"/>
              </a:rPr>
              <a:t>Our purpose</a:t>
            </a:r>
            <a:r>
              <a:rPr lang="en-US" sz="1400" dirty="0">
                <a:solidFill>
                  <a:srgbClr val="05103E"/>
                </a:solidFill>
                <a:latin typeface="Calibri"/>
                <a:ea typeface="Calibri Light"/>
                <a:cs typeface="Times New Roman"/>
              </a:rPr>
              <a:t> (2024).Available at:  </a:t>
            </a:r>
            <a:r>
              <a:rPr lang="en-US" sz="1400" dirty="0">
                <a:solidFill>
                  <a:srgbClr val="05103E"/>
                </a:solidFill>
                <a:latin typeface="Calibri"/>
                <a:ea typeface="Calibri Light"/>
                <a:cs typeface="Times New Roman"/>
                <a:hlinkClick r:id="rId3"/>
              </a:rPr>
              <a:t>https://www.purpose.tripadvisor.com/</a:t>
            </a:r>
            <a:r>
              <a:rPr lang="en-US" sz="1400" dirty="0">
                <a:solidFill>
                  <a:srgbClr val="05103E"/>
                </a:solidFill>
                <a:latin typeface="Calibri"/>
                <a:ea typeface="Calibri Light"/>
                <a:cs typeface="Times New Roman"/>
              </a:rPr>
              <a:t>.</a:t>
            </a:r>
          </a:p>
          <a:p>
            <a:pPr marL="305435" indent="-305435"/>
            <a:r>
              <a:rPr lang="en-US" sz="1400" i="1" dirty="0">
                <a:solidFill>
                  <a:srgbClr val="05103E"/>
                </a:solidFill>
                <a:latin typeface="Calibri"/>
                <a:ea typeface="Calibri"/>
                <a:cs typeface="Times New Roman"/>
              </a:rPr>
              <a:t>Riley - </a:t>
            </a:r>
            <a:r>
              <a:rPr lang="en-US" sz="1400" i="1" dirty="0">
                <a:solidFill>
                  <a:srgbClr val="05103E"/>
                </a:solidFill>
                <a:latin typeface="Times New Roman"/>
                <a:ea typeface="Calibri Light"/>
                <a:cs typeface="Times New Roman"/>
              </a:rPr>
              <a:t>Hotel scheme | AA</a:t>
            </a:r>
            <a:r>
              <a:rPr lang="en-US" sz="1400" dirty="0">
                <a:solidFill>
                  <a:srgbClr val="05103E"/>
                </a:solidFill>
                <a:latin typeface="Times New Roman"/>
                <a:ea typeface="Calibri Light"/>
                <a:cs typeface="Times New Roman"/>
              </a:rPr>
              <a:t> (no date). </a:t>
            </a:r>
            <a:r>
              <a:rPr lang="en-US" sz="1400" dirty="0">
                <a:solidFill>
                  <a:srgbClr val="05103E"/>
                </a:solidFill>
                <a:latin typeface="Calibri"/>
                <a:ea typeface="Calibri"/>
                <a:cs typeface="Calibri"/>
              </a:rPr>
              <a:t>Available at: </a:t>
            </a:r>
            <a:r>
              <a:rPr lang="en-US" sz="1400" dirty="0">
                <a:solidFill>
                  <a:srgbClr val="05103E"/>
                </a:solidFill>
                <a:latin typeface="Times New Roman"/>
                <a:ea typeface="Calibri Light"/>
                <a:cs typeface="Times New Roman"/>
                <a:hlinkClick r:id="rId4"/>
              </a:rPr>
              <a:t>https://www.theaa.com/hotel-services/quality-assessment/hotels</a:t>
            </a:r>
            <a:r>
              <a:rPr lang="en-US" sz="1400" dirty="0">
                <a:solidFill>
                  <a:srgbClr val="05103E"/>
                </a:solidFill>
                <a:latin typeface="Times New Roman"/>
                <a:ea typeface="Calibri Light"/>
                <a:cs typeface="Times New Roman"/>
              </a:rPr>
              <a:t>. </a:t>
            </a:r>
            <a:r>
              <a:rPr lang="en-US" sz="1400" dirty="0">
                <a:solidFill>
                  <a:srgbClr val="05103E"/>
                </a:solidFill>
                <a:latin typeface="Calibri"/>
                <a:ea typeface="Calibri"/>
                <a:cs typeface="Calibri"/>
              </a:rPr>
              <a:t> (accessed 4th may 2024)</a:t>
            </a:r>
            <a:endParaRPr lang="en-US" sz="1400">
              <a:solidFill>
                <a:srgbClr val="000000"/>
              </a:solidFill>
              <a:latin typeface="Calibri"/>
              <a:ea typeface="Calibri"/>
              <a:cs typeface="Calibri"/>
            </a:endParaRPr>
          </a:p>
          <a:p>
            <a:endParaRPr lang="en-GB" dirty="0"/>
          </a:p>
        </p:txBody>
      </p:sp>
    </p:spTree>
    <p:extLst>
      <p:ext uri="{BB962C8B-B14F-4D97-AF65-F5344CB8AC3E}">
        <p14:creationId xmlns:p14="http://schemas.microsoft.com/office/powerpoint/2010/main" val="351280286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4</Slides>
  <Notes>0</Notes>
  <HiddenSlides>0</HiddenSlides>
  <MMClips>0</MMClips>
  <ScaleCrop>false</ScaleCrop>
  <HeadingPairs>
    <vt:vector size="4" baseType="variant">
      <vt:variant>
        <vt:lpstr>Theme</vt:lpstr>
      </vt:variant>
      <vt:variant>
        <vt:i4>1</vt:i4>
      </vt:variant>
      <vt:variant>
        <vt:lpstr>Slide Titles</vt:lpstr>
      </vt:variant>
      <vt:variant>
        <vt:i4>4</vt:i4>
      </vt:variant>
    </vt:vector>
  </HeadingPairs>
  <TitlesOfParts>
    <vt:vector size="5" baseType="lpstr">
      <vt:lpstr>office theme</vt:lpstr>
      <vt:lpstr>Reviews </vt:lpstr>
      <vt:lpstr>PowerPoint Presentation</vt:lpstr>
      <vt:lpstr>Delta Marriott Reviews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18</cp:revision>
  <dcterms:created xsi:type="dcterms:W3CDTF">2024-05-08T21:10:37Z</dcterms:created>
  <dcterms:modified xsi:type="dcterms:W3CDTF">2024-05-08T21:15:44Z</dcterms:modified>
</cp:coreProperties>
</file>