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631" autoAdjust="0"/>
  </p:normalViewPr>
  <p:slideViewPr>
    <p:cSldViewPr snapToGrid="0">
      <p:cViewPr varScale="1">
        <p:scale>
          <a:sx n="61" d="100"/>
          <a:sy n="61" d="100"/>
        </p:scale>
        <p:origin x="1098" y="78"/>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93CE10-365B-42A8-BE49-74DA26F3E22B}" type="datetimeFigureOut">
              <a:rPr lang="en-IN" smtClean="0"/>
              <a:t>13-06-2024</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9B3A9D-2749-448D-967B-E3E00C18FB06}" type="slidenum">
              <a:rPr lang="en-IN" smtClean="0"/>
              <a:t>‹#›</a:t>
            </a:fld>
            <a:endParaRPr lang="en-IN" dirty="0"/>
          </a:p>
        </p:txBody>
      </p:sp>
    </p:spTree>
    <p:extLst>
      <p:ext uri="{BB962C8B-B14F-4D97-AF65-F5344CB8AC3E}">
        <p14:creationId xmlns:p14="http://schemas.microsoft.com/office/powerpoint/2010/main" val="4012376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This presentation will discuss the complex position of an HR Manager, starting with the major duties and working responsibilities. In the next part, it is going to reveal additional details based on the scope of the position and the responsibilities assigned to HR specialists. Also, it will describe to what extent the HR department can contribute to the social interactions between the people of different ranks and fields on the job. Moreover, it will look at the classification of the employer-employee relations and discuss real-life issues that impact these relations. Last but not the least, some of  my personal experiences and how the best practices have fostered the harmonious work environment that is essential for productivity are discussed.</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9B3A9D-2749-448D-967B-E3E00C18FB06}" type="slidenum">
              <a:rPr lang="en-IN" smtClean="0"/>
              <a:t>2</a:t>
            </a:fld>
            <a:endParaRPr lang="en-IN" dirty="0"/>
          </a:p>
        </p:txBody>
      </p:sp>
    </p:spTree>
    <p:extLst>
      <p:ext uri="{BB962C8B-B14F-4D97-AF65-F5344CB8AC3E}">
        <p14:creationId xmlns:p14="http://schemas.microsoft.com/office/powerpoint/2010/main" val="2657293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Everyday activities of the HRM include multiple tasks crucial for the operations of an organisation. They remain responsible for recruitment and Selection of staff as well as the orientation and training procedures. Train HR Managers are responsible for handling employee complaints and ensuring optimum working conditions (Mahapatro, 2021). They oversee employee compensation and benefits, and they make sure that compensation is going according to the labour laws and policies of the company. They are also responsible for performance and development of employees through performance appraisals and development plans in order to improve productivity. Training and development responsibilities are also a part of HR Managers’ duties to maintain and enrich the skill set of the employees (Tumi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Moreover, they are responsible for keeping records and data on Human Resource matters to help in decision making. In general, their day-to-day operation entails performing managerial and executive responsibilities in project plans that ensure organisational and staff optimisation.</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9B3A9D-2749-448D-967B-E3E00C18FB06}" type="slidenum">
              <a:rPr lang="en-IN" smtClean="0"/>
              <a:t>3</a:t>
            </a:fld>
            <a:endParaRPr lang="en-IN" dirty="0"/>
          </a:p>
        </p:txBody>
      </p:sp>
    </p:spTree>
    <p:extLst>
      <p:ext uri="{BB962C8B-B14F-4D97-AF65-F5344CB8AC3E}">
        <p14:creationId xmlns:p14="http://schemas.microsoft.com/office/powerpoint/2010/main" val="149819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broad areas of their responsibilities include strategic planning and analysis, policy formulation, and change management at the organisational level. They help support long-term organisational objectives as they involve coordinating tactics for the HR function, managing employee relations, and providing planning for talent acquisition. They are also responsible for diversity and inclusion programs, increasing workforce morale, and organisational change management. They play a leadership role in times of crisis, in dealing with labour unions, and driving corporate social responsibility programs (Herrera and de las Heras-Rosas, 2020). Working closely with the senior management, the HR Managers contribute to the formation of organisational culture and help the business to flourish and become more sustainable.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9B3A9D-2749-448D-967B-E3E00C18FB06}" type="slidenum">
              <a:rPr lang="en-IN" smtClean="0"/>
              <a:t>4</a:t>
            </a:fld>
            <a:endParaRPr lang="en-IN" dirty="0"/>
          </a:p>
        </p:txBody>
      </p:sp>
    </p:spTree>
    <p:extLst>
      <p:ext uri="{BB962C8B-B14F-4D97-AF65-F5344CB8AC3E}">
        <p14:creationId xmlns:p14="http://schemas.microsoft.com/office/powerpoint/2010/main" val="392980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Expectations from the HR Managers involve efficiently handling employees’ relations, fair and legal recruitments, and policies formulation. They are employed in the identification of work climate, reporting, protection, and improvement of the employees’ welfare, and addressing their complaints and concerns with courtesy and discretion. HR Managers must be leaders with strategic vision, as well as have innovative ideas in the selection and motivation of employees (Kozioł-Nadolna, 2020). They are supposed to be knowledgeable in labour laws and trends on human resources, consult the top management on human resource issues, and be supportive of diversity in the organisation. In general, it can be said that HR Managers serve here as mediators of organisational interests and employee’s wellbeing in order to maintain a favourable climate and productivity.</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9B3A9D-2749-448D-967B-E3E00C18FB06}" type="slidenum">
              <a:rPr lang="en-IN" smtClean="0"/>
              <a:t>5</a:t>
            </a:fld>
            <a:endParaRPr lang="en-IN" dirty="0"/>
          </a:p>
        </p:txBody>
      </p:sp>
    </p:spTree>
    <p:extLst>
      <p:ext uri="{BB962C8B-B14F-4D97-AF65-F5344CB8AC3E}">
        <p14:creationId xmlns:p14="http://schemas.microsoft.com/office/powerpoint/2010/main" val="2335662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01828"/>
                </a:solidFill>
                <a:effectLst/>
                <a:latin typeface="Times New Roman" panose="02020603050405020304" pitchFamily="18" charset="0"/>
                <a:ea typeface="Arial" panose="020B0604020202020204" pitchFamily="34" charset="0"/>
              </a:rPr>
              <a:t>Through applying the Maslow’s theory of Employee Engagement, the HR department will be in a position of boosting harmonious working relations within various levels, and between departments in the organisation</a:t>
            </a:r>
            <a:r>
              <a:rPr lang="en-GB" sz="1800" dirty="0">
                <a:effectLst/>
                <a:latin typeface="Times New Roman" panose="02020603050405020304" pitchFamily="18" charset="0"/>
                <a:ea typeface="Times New Roman" panose="02020603050405020304" pitchFamily="18" charset="0"/>
              </a:rPr>
              <a:t> (VANTAGECIRCLE, 2024). On the most fundamental level, the provision of competitive remuneration and employment security meets physiological and safety needs. For social needs, HR must facilitate team activities and interaction among departments so that employees feel they belong and are loved. In the case of esteem needs, the HR should provide incentives such as award ceremonies and other forms of reward to appreciate the workers and their teams. To foster self-actualisation, HR can offer training and promotion programs and ensure growth for the employees. Thus, meeting these hierarchical needs, HR can build positive relationships with employees and employers, which will correspondingly increase compliance and productivity (Stojanovic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2020). It promotes interaction and minimises conflict and fosters strong interpersonal connection in the organisation across employees as well as departments.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9B3A9D-2749-448D-967B-E3E00C18FB06}" type="slidenum">
              <a:rPr lang="en-IN" smtClean="0"/>
              <a:t>6</a:t>
            </a:fld>
            <a:endParaRPr lang="en-IN" dirty="0"/>
          </a:p>
        </p:txBody>
      </p:sp>
    </p:spTree>
    <p:extLst>
      <p:ext uri="{BB962C8B-B14F-4D97-AF65-F5344CB8AC3E}">
        <p14:creationId xmlns:p14="http://schemas.microsoft.com/office/powerpoint/2010/main" val="967228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Positive relationships can be encouraged through organisational arrangements such as cross- departmental projects whereby people from different departments are forced to work together, hence promoting togetherness and mutual respect. Team building and other social functions enable employees and co-workers to interact freely and provide for friendly relations (Mobolade and Akinade, 2021). Group meetings such as town meetings and feedback forums are essential to help everyone feel that they are important in the organisation. When employees are recognised and compensated for their collaboration, they are more likely to work together. Offering a chance for professional development is beneficial to the employees as it enables them to gain and enhance the recognition of skills. Responding to the conflicts in a timely and impartial manner also helps in building credibility. These efforts foster a united working environment contributing to improved interpersonal communications throughout the company hierarchies.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9B3A9D-2749-448D-967B-E3E00C18FB06}" type="slidenum">
              <a:rPr lang="en-IN" smtClean="0"/>
              <a:t>7</a:t>
            </a:fld>
            <a:endParaRPr lang="en-IN" dirty="0"/>
          </a:p>
        </p:txBody>
      </p:sp>
    </p:spTree>
    <p:extLst>
      <p:ext uri="{BB962C8B-B14F-4D97-AF65-F5344CB8AC3E}">
        <p14:creationId xmlns:p14="http://schemas.microsoft.com/office/powerpoint/2010/main" val="1758255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my opinion, the HR department can nurture healthy interactions by encouraging colleagues to set up mentor and mentee relationships, so that experienced people would guide and respect the newcomers. Interdepartmental training workshops held on a weekly basis also help in ensuring that employees appreciate roles played by other departments (Risi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2023). For example, the hackathon that was organised by the HR department at my previous workplace had positive effects on strategising solutions and developing cross-functional relationships. Moreover, my previous company also promoted an open door policy that enabled the employees to forward their concerns and also their ideas thus boosting the level of trust within the organisation. So, I believe that such practices foster positive interpersonal relationships across all organisational levels and functional departments.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9B3A9D-2749-448D-967B-E3E00C18FB06}" type="slidenum">
              <a:rPr lang="en-IN" smtClean="0"/>
              <a:t>8</a:t>
            </a:fld>
            <a:endParaRPr lang="en-IN" dirty="0"/>
          </a:p>
        </p:txBody>
      </p:sp>
    </p:spTree>
    <p:extLst>
      <p:ext uri="{BB962C8B-B14F-4D97-AF65-F5344CB8AC3E}">
        <p14:creationId xmlns:p14="http://schemas.microsoft.com/office/powerpoint/2010/main" val="3288848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conclusion, the work of an HR Manager is highly complex and requires the execution of several core activities that include operations, strategic management, and relationship management within the firm. In balancing the compliance, empathy and innovation, the HR Managers have a greater responsibility of achieving organisational goals while at the same time they ensure employees are provided with the best workplace to operate in. By analysing key responsibilities, expectations and the broader impact of HR practices as part of progressive HR management, it can be seen that the long-term success of any organisation is impossible without effective HR management. Through the adaptive strategies of flexing and diversification, the HR Managers can set the environment for their organisations to become more sustainable in the face of a global dynamic environment.</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9B3A9D-2749-448D-967B-E3E00C18FB06}" type="slidenum">
              <a:rPr lang="en-IN" smtClean="0"/>
              <a:t>9</a:t>
            </a:fld>
            <a:endParaRPr lang="en-IN" dirty="0"/>
          </a:p>
        </p:txBody>
      </p:sp>
    </p:spTree>
    <p:extLst>
      <p:ext uri="{BB962C8B-B14F-4D97-AF65-F5344CB8AC3E}">
        <p14:creationId xmlns:p14="http://schemas.microsoft.com/office/powerpoint/2010/main" val="1939826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BFD9A-928C-59E0-9DF0-BF6B45C1FE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716F833B-529E-4719-4A71-97C695B090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C56F18AD-50F5-A29B-13B7-55243EA6FC9B}"/>
              </a:ext>
            </a:extLst>
          </p:cNvPr>
          <p:cNvSpPr>
            <a:spLocks noGrp="1"/>
          </p:cNvSpPr>
          <p:nvPr>
            <p:ph type="dt" sz="half" idx="10"/>
          </p:nvPr>
        </p:nvSpPr>
        <p:spPr/>
        <p:txBody>
          <a:bodyPr/>
          <a:lstStyle/>
          <a:p>
            <a:fld id="{98936E08-95F3-4C2B-A37B-36EA1ADFED00}" type="datetimeFigureOut">
              <a:rPr lang="en-IN" smtClean="0"/>
              <a:t>13-06-2024</a:t>
            </a:fld>
            <a:endParaRPr lang="en-IN" dirty="0"/>
          </a:p>
        </p:txBody>
      </p:sp>
      <p:sp>
        <p:nvSpPr>
          <p:cNvPr id="5" name="Footer Placeholder 4">
            <a:extLst>
              <a:ext uri="{FF2B5EF4-FFF2-40B4-BE49-F238E27FC236}">
                <a16:creationId xmlns:a16="http://schemas.microsoft.com/office/drawing/2014/main" id="{F8336EE5-D423-0464-84F8-3C5440F6373C}"/>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5AD818D8-E6E3-0372-AA14-5D536FB81C2F}"/>
              </a:ext>
            </a:extLst>
          </p:cNvPr>
          <p:cNvSpPr>
            <a:spLocks noGrp="1"/>
          </p:cNvSpPr>
          <p:nvPr>
            <p:ph type="sldNum" sz="quarter" idx="12"/>
          </p:nvPr>
        </p:nvSpPr>
        <p:spPr/>
        <p:txBody>
          <a:bodyPr/>
          <a:lstStyle/>
          <a:p>
            <a:fld id="{389B0332-4B41-4612-BC0F-42E7446C27CA}" type="slidenum">
              <a:rPr lang="en-IN" smtClean="0"/>
              <a:t>‹#›</a:t>
            </a:fld>
            <a:endParaRPr lang="en-IN" dirty="0"/>
          </a:p>
        </p:txBody>
      </p:sp>
    </p:spTree>
    <p:extLst>
      <p:ext uri="{BB962C8B-B14F-4D97-AF65-F5344CB8AC3E}">
        <p14:creationId xmlns:p14="http://schemas.microsoft.com/office/powerpoint/2010/main" val="316351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AF5A9-72D2-E267-B001-5287C15C249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B470686-C249-A7DF-DB24-7378991843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C26B97B-4BBB-0ABE-0E4B-2698F70F76D2}"/>
              </a:ext>
            </a:extLst>
          </p:cNvPr>
          <p:cNvSpPr>
            <a:spLocks noGrp="1"/>
          </p:cNvSpPr>
          <p:nvPr>
            <p:ph type="dt" sz="half" idx="10"/>
          </p:nvPr>
        </p:nvSpPr>
        <p:spPr/>
        <p:txBody>
          <a:bodyPr/>
          <a:lstStyle/>
          <a:p>
            <a:fld id="{98936E08-95F3-4C2B-A37B-36EA1ADFED00}" type="datetimeFigureOut">
              <a:rPr lang="en-IN" smtClean="0"/>
              <a:t>13-06-2024</a:t>
            </a:fld>
            <a:endParaRPr lang="en-IN" dirty="0"/>
          </a:p>
        </p:txBody>
      </p:sp>
      <p:sp>
        <p:nvSpPr>
          <p:cNvPr id="5" name="Footer Placeholder 4">
            <a:extLst>
              <a:ext uri="{FF2B5EF4-FFF2-40B4-BE49-F238E27FC236}">
                <a16:creationId xmlns:a16="http://schemas.microsoft.com/office/drawing/2014/main" id="{34CD0403-682F-4717-FED4-CF07447F6346}"/>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83C9A99E-8258-4793-E6BA-0BB7DA1C61AE}"/>
              </a:ext>
            </a:extLst>
          </p:cNvPr>
          <p:cNvSpPr>
            <a:spLocks noGrp="1"/>
          </p:cNvSpPr>
          <p:nvPr>
            <p:ph type="sldNum" sz="quarter" idx="12"/>
          </p:nvPr>
        </p:nvSpPr>
        <p:spPr/>
        <p:txBody>
          <a:bodyPr/>
          <a:lstStyle/>
          <a:p>
            <a:fld id="{389B0332-4B41-4612-BC0F-42E7446C27CA}" type="slidenum">
              <a:rPr lang="en-IN" smtClean="0"/>
              <a:t>‹#›</a:t>
            </a:fld>
            <a:endParaRPr lang="en-IN" dirty="0"/>
          </a:p>
        </p:txBody>
      </p:sp>
    </p:spTree>
    <p:extLst>
      <p:ext uri="{BB962C8B-B14F-4D97-AF65-F5344CB8AC3E}">
        <p14:creationId xmlns:p14="http://schemas.microsoft.com/office/powerpoint/2010/main" val="1945964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FF3F7-36E4-12B3-3CA5-8F75C5B765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F95080DF-48F6-39A0-B0BA-37D8649A3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BE656E-CA88-9A76-89F5-987D34DD43E6}"/>
              </a:ext>
            </a:extLst>
          </p:cNvPr>
          <p:cNvSpPr>
            <a:spLocks noGrp="1"/>
          </p:cNvSpPr>
          <p:nvPr>
            <p:ph type="dt" sz="half" idx="10"/>
          </p:nvPr>
        </p:nvSpPr>
        <p:spPr/>
        <p:txBody>
          <a:bodyPr/>
          <a:lstStyle/>
          <a:p>
            <a:fld id="{98936E08-95F3-4C2B-A37B-36EA1ADFED00}" type="datetimeFigureOut">
              <a:rPr lang="en-IN" smtClean="0"/>
              <a:t>13-06-2024</a:t>
            </a:fld>
            <a:endParaRPr lang="en-IN" dirty="0"/>
          </a:p>
        </p:txBody>
      </p:sp>
      <p:sp>
        <p:nvSpPr>
          <p:cNvPr id="5" name="Footer Placeholder 4">
            <a:extLst>
              <a:ext uri="{FF2B5EF4-FFF2-40B4-BE49-F238E27FC236}">
                <a16:creationId xmlns:a16="http://schemas.microsoft.com/office/drawing/2014/main" id="{80711081-3483-B836-C457-EF8F00F26BFC}"/>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4CE46FBF-69D7-31AF-C670-5FCACA71DA07}"/>
              </a:ext>
            </a:extLst>
          </p:cNvPr>
          <p:cNvSpPr>
            <a:spLocks noGrp="1"/>
          </p:cNvSpPr>
          <p:nvPr>
            <p:ph type="sldNum" sz="quarter" idx="12"/>
          </p:nvPr>
        </p:nvSpPr>
        <p:spPr/>
        <p:txBody>
          <a:bodyPr/>
          <a:lstStyle/>
          <a:p>
            <a:fld id="{389B0332-4B41-4612-BC0F-42E7446C27CA}" type="slidenum">
              <a:rPr lang="en-IN" smtClean="0"/>
              <a:t>‹#›</a:t>
            </a:fld>
            <a:endParaRPr lang="en-IN" dirty="0"/>
          </a:p>
        </p:txBody>
      </p:sp>
    </p:spTree>
    <p:extLst>
      <p:ext uri="{BB962C8B-B14F-4D97-AF65-F5344CB8AC3E}">
        <p14:creationId xmlns:p14="http://schemas.microsoft.com/office/powerpoint/2010/main" val="1552124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56274-384D-CB1C-C1FB-26521E3B99C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EB0D770-99F3-CA08-128B-C262DAE1B1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CF61AC3-7ACE-D490-F7D3-E8475717B2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1493E415-4F95-D34E-95DA-760C8F46C963}"/>
              </a:ext>
            </a:extLst>
          </p:cNvPr>
          <p:cNvSpPr>
            <a:spLocks noGrp="1"/>
          </p:cNvSpPr>
          <p:nvPr>
            <p:ph type="dt" sz="half" idx="10"/>
          </p:nvPr>
        </p:nvSpPr>
        <p:spPr/>
        <p:txBody>
          <a:bodyPr/>
          <a:lstStyle/>
          <a:p>
            <a:fld id="{98936E08-95F3-4C2B-A37B-36EA1ADFED00}" type="datetimeFigureOut">
              <a:rPr lang="en-IN" smtClean="0"/>
              <a:t>13-06-2024</a:t>
            </a:fld>
            <a:endParaRPr lang="en-IN" dirty="0"/>
          </a:p>
        </p:txBody>
      </p:sp>
      <p:sp>
        <p:nvSpPr>
          <p:cNvPr id="6" name="Footer Placeholder 5">
            <a:extLst>
              <a:ext uri="{FF2B5EF4-FFF2-40B4-BE49-F238E27FC236}">
                <a16:creationId xmlns:a16="http://schemas.microsoft.com/office/drawing/2014/main" id="{7454500C-73A4-6ABF-1DFB-D0FCEF5E4EA1}"/>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2CFBCE4C-2E60-6D91-F13F-D73D3C3CAE8D}"/>
              </a:ext>
            </a:extLst>
          </p:cNvPr>
          <p:cNvSpPr>
            <a:spLocks noGrp="1"/>
          </p:cNvSpPr>
          <p:nvPr>
            <p:ph type="sldNum" sz="quarter" idx="12"/>
          </p:nvPr>
        </p:nvSpPr>
        <p:spPr/>
        <p:txBody>
          <a:bodyPr/>
          <a:lstStyle/>
          <a:p>
            <a:fld id="{389B0332-4B41-4612-BC0F-42E7446C27CA}" type="slidenum">
              <a:rPr lang="en-IN" smtClean="0"/>
              <a:t>‹#›</a:t>
            </a:fld>
            <a:endParaRPr lang="en-IN" dirty="0"/>
          </a:p>
        </p:txBody>
      </p:sp>
    </p:spTree>
    <p:extLst>
      <p:ext uri="{BB962C8B-B14F-4D97-AF65-F5344CB8AC3E}">
        <p14:creationId xmlns:p14="http://schemas.microsoft.com/office/powerpoint/2010/main" val="429795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79F13-6A5B-F0F5-5B0D-708DAAB77FA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EBB91DB-9B67-F59B-9B66-F8DEF0C55B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CC15DD-1A5E-C5FB-4E0C-270F430B4F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9316CDE-60CE-52ED-B553-0826E4A724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F87637-C890-BD91-953A-BAEA6D5B65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7105A809-8473-FAB7-C8A3-E59FCC1ACB3A}"/>
              </a:ext>
            </a:extLst>
          </p:cNvPr>
          <p:cNvSpPr>
            <a:spLocks noGrp="1"/>
          </p:cNvSpPr>
          <p:nvPr>
            <p:ph type="dt" sz="half" idx="10"/>
          </p:nvPr>
        </p:nvSpPr>
        <p:spPr/>
        <p:txBody>
          <a:bodyPr/>
          <a:lstStyle/>
          <a:p>
            <a:fld id="{98936E08-95F3-4C2B-A37B-36EA1ADFED00}" type="datetimeFigureOut">
              <a:rPr lang="en-IN" smtClean="0"/>
              <a:t>13-06-2024</a:t>
            </a:fld>
            <a:endParaRPr lang="en-IN" dirty="0"/>
          </a:p>
        </p:txBody>
      </p:sp>
      <p:sp>
        <p:nvSpPr>
          <p:cNvPr id="8" name="Footer Placeholder 7">
            <a:extLst>
              <a:ext uri="{FF2B5EF4-FFF2-40B4-BE49-F238E27FC236}">
                <a16:creationId xmlns:a16="http://schemas.microsoft.com/office/drawing/2014/main" id="{75C4F61F-D3B8-4C92-B59E-063964265CBA}"/>
              </a:ext>
            </a:extLst>
          </p:cNvPr>
          <p:cNvSpPr>
            <a:spLocks noGrp="1"/>
          </p:cNvSpPr>
          <p:nvPr>
            <p:ph type="ftr" sz="quarter" idx="11"/>
          </p:nvPr>
        </p:nvSpPr>
        <p:spPr/>
        <p:txBody>
          <a:bodyPr/>
          <a:lstStyle/>
          <a:p>
            <a:endParaRPr lang="en-IN" dirty="0"/>
          </a:p>
        </p:txBody>
      </p:sp>
      <p:sp>
        <p:nvSpPr>
          <p:cNvPr id="9" name="Slide Number Placeholder 8">
            <a:extLst>
              <a:ext uri="{FF2B5EF4-FFF2-40B4-BE49-F238E27FC236}">
                <a16:creationId xmlns:a16="http://schemas.microsoft.com/office/drawing/2014/main" id="{61E476A4-AD25-A820-5D30-1F7459C785D8}"/>
              </a:ext>
            </a:extLst>
          </p:cNvPr>
          <p:cNvSpPr>
            <a:spLocks noGrp="1"/>
          </p:cNvSpPr>
          <p:nvPr>
            <p:ph type="sldNum" sz="quarter" idx="12"/>
          </p:nvPr>
        </p:nvSpPr>
        <p:spPr/>
        <p:txBody>
          <a:bodyPr/>
          <a:lstStyle/>
          <a:p>
            <a:fld id="{389B0332-4B41-4612-BC0F-42E7446C27CA}" type="slidenum">
              <a:rPr lang="en-IN" smtClean="0"/>
              <a:t>‹#›</a:t>
            </a:fld>
            <a:endParaRPr lang="en-IN" dirty="0"/>
          </a:p>
        </p:txBody>
      </p:sp>
    </p:spTree>
    <p:extLst>
      <p:ext uri="{BB962C8B-B14F-4D97-AF65-F5344CB8AC3E}">
        <p14:creationId xmlns:p14="http://schemas.microsoft.com/office/powerpoint/2010/main" val="90886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A38D5-218B-4B8D-21A2-0C77B30D321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C8DD635-DE17-9E22-05E8-23ED693A5E76}"/>
              </a:ext>
            </a:extLst>
          </p:cNvPr>
          <p:cNvSpPr>
            <a:spLocks noGrp="1"/>
          </p:cNvSpPr>
          <p:nvPr>
            <p:ph type="dt" sz="half" idx="10"/>
          </p:nvPr>
        </p:nvSpPr>
        <p:spPr/>
        <p:txBody>
          <a:bodyPr/>
          <a:lstStyle/>
          <a:p>
            <a:fld id="{98936E08-95F3-4C2B-A37B-36EA1ADFED00}" type="datetimeFigureOut">
              <a:rPr lang="en-IN" smtClean="0"/>
              <a:t>13-06-2024</a:t>
            </a:fld>
            <a:endParaRPr lang="en-IN" dirty="0"/>
          </a:p>
        </p:txBody>
      </p:sp>
      <p:sp>
        <p:nvSpPr>
          <p:cNvPr id="4" name="Footer Placeholder 3">
            <a:extLst>
              <a:ext uri="{FF2B5EF4-FFF2-40B4-BE49-F238E27FC236}">
                <a16:creationId xmlns:a16="http://schemas.microsoft.com/office/drawing/2014/main" id="{6F44BF55-6270-FAA4-8DA6-61AA2BCE0544}"/>
              </a:ext>
            </a:extLst>
          </p:cNvPr>
          <p:cNvSpPr>
            <a:spLocks noGrp="1"/>
          </p:cNvSpPr>
          <p:nvPr>
            <p:ph type="ftr" sz="quarter" idx="11"/>
          </p:nvPr>
        </p:nvSpPr>
        <p:spPr/>
        <p:txBody>
          <a:bodyPr/>
          <a:lstStyle/>
          <a:p>
            <a:endParaRPr lang="en-IN" dirty="0"/>
          </a:p>
        </p:txBody>
      </p:sp>
      <p:sp>
        <p:nvSpPr>
          <p:cNvPr id="5" name="Slide Number Placeholder 4">
            <a:extLst>
              <a:ext uri="{FF2B5EF4-FFF2-40B4-BE49-F238E27FC236}">
                <a16:creationId xmlns:a16="http://schemas.microsoft.com/office/drawing/2014/main" id="{87C27A33-31EE-2147-F22A-8EC9D01F7FBD}"/>
              </a:ext>
            </a:extLst>
          </p:cNvPr>
          <p:cNvSpPr>
            <a:spLocks noGrp="1"/>
          </p:cNvSpPr>
          <p:nvPr>
            <p:ph type="sldNum" sz="quarter" idx="12"/>
          </p:nvPr>
        </p:nvSpPr>
        <p:spPr/>
        <p:txBody>
          <a:bodyPr/>
          <a:lstStyle/>
          <a:p>
            <a:fld id="{389B0332-4B41-4612-BC0F-42E7446C27CA}" type="slidenum">
              <a:rPr lang="en-IN" smtClean="0"/>
              <a:t>‹#›</a:t>
            </a:fld>
            <a:endParaRPr lang="en-IN" dirty="0"/>
          </a:p>
        </p:txBody>
      </p:sp>
    </p:spTree>
    <p:extLst>
      <p:ext uri="{BB962C8B-B14F-4D97-AF65-F5344CB8AC3E}">
        <p14:creationId xmlns:p14="http://schemas.microsoft.com/office/powerpoint/2010/main" val="2288545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1F978E-C308-DA5A-E2AE-31C848596EB5}"/>
              </a:ext>
            </a:extLst>
          </p:cNvPr>
          <p:cNvSpPr>
            <a:spLocks noGrp="1"/>
          </p:cNvSpPr>
          <p:nvPr>
            <p:ph type="dt" sz="half" idx="10"/>
          </p:nvPr>
        </p:nvSpPr>
        <p:spPr/>
        <p:txBody>
          <a:bodyPr/>
          <a:lstStyle/>
          <a:p>
            <a:fld id="{98936E08-95F3-4C2B-A37B-36EA1ADFED00}" type="datetimeFigureOut">
              <a:rPr lang="en-IN" smtClean="0"/>
              <a:t>13-06-2024</a:t>
            </a:fld>
            <a:endParaRPr lang="en-IN" dirty="0"/>
          </a:p>
        </p:txBody>
      </p:sp>
      <p:sp>
        <p:nvSpPr>
          <p:cNvPr id="3" name="Footer Placeholder 2">
            <a:extLst>
              <a:ext uri="{FF2B5EF4-FFF2-40B4-BE49-F238E27FC236}">
                <a16:creationId xmlns:a16="http://schemas.microsoft.com/office/drawing/2014/main" id="{96A1A211-35EE-7CFC-2223-721C66B8D33B}"/>
              </a:ext>
            </a:extLst>
          </p:cNvPr>
          <p:cNvSpPr>
            <a:spLocks noGrp="1"/>
          </p:cNvSpPr>
          <p:nvPr>
            <p:ph type="ftr" sz="quarter" idx="11"/>
          </p:nvPr>
        </p:nvSpPr>
        <p:spPr/>
        <p:txBody>
          <a:bodyPr/>
          <a:lstStyle/>
          <a:p>
            <a:endParaRPr lang="en-IN" dirty="0"/>
          </a:p>
        </p:txBody>
      </p:sp>
      <p:sp>
        <p:nvSpPr>
          <p:cNvPr id="4" name="Slide Number Placeholder 3">
            <a:extLst>
              <a:ext uri="{FF2B5EF4-FFF2-40B4-BE49-F238E27FC236}">
                <a16:creationId xmlns:a16="http://schemas.microsoft.com/office/drawing/2014/main" id="{35AAEB97-574E-6316-FDB3-1BAFC7ED4FFB}"/>
              </a:ext>
            </a:extLst>
          </p:cNvPr>
          <p:cNvSpPr>
            <a:spLocks noGrp="1"/>
          </p:cNvSpPr>
          <p:nvPr>
            <p:ph type="sldNum" sz="quarter" idx="12"/>
          </p:nvPr>
        </p:nvSpPr>
        <p:spPr/>
        <p:txBody>
          <a:bodyPr/>
          <a:lstStyle/>
          <a:p>
            <a:fld id="{389B0332-4B41-4612-BC0F-42E7446C27CA}" type="slidenum">
              <a:rPr lang="en-IN" smtClean="0"/>
              <a:t>‹#›</a:t>
            </a:fld>
            <a:endParaRPr lang="en-IN" dirty="0"/>
          </a:p>
        </p:txBody>
      </p:sp>
    </p:spTree>
    <p:extLst>
      <p:ext uri="{BB962C8B-B14F-4D97-AF65-F5344CB8AC3E}">
        <p14:creationId xmlns:p14="http://schemas.microsoft.com/office/powerpoint/2010/main" val="341768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50332-6887-F2EA-9A98-D3DBEDACAB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E58F7AA1-7655-4623-BE2E-B5CB2D5DB4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6A0580FF-62D8-95C0-57DD-83A9DB9584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709F3D-1F9D-F98B-F9AA-54DE6458DF18}"/>
              </a:ext>
            </a:extLst>
          </p:cNvPr>
          <p:cNvSpPr>
            <a:spLocks noGrp="1"/>
          </p:cNvSpPr>
          <p:nvPr>
            <p:ph type="dt" sz="half" idx="10"/>
          </p:nvPr>
        </p:nvSpPr>
        <p:spPr/>
        <p:txBody>
          <a:bodyPr/>
          <a:lstStyle/>
          <a:p>
            <a:fld id="{98936E08-95F3-4C2B-A37B-36EA1ADFED00}" type="datetimeFigureOut">
              <a:rPr lang="en-IN" smtClean="0"/>
              <a:t>13-06-2024</a:t>
            </a:fld>
            <a:endParaRPr lang="en-IN" dirty="0"/>
          </a:p>
        </p:txBody>
      </p:sp>
      <p:sp>
        <p:nvSpPr>
          <p:cNvPr id="6" name="Footer Placeholder 5">
            <a:extLst>
              <a:ext uri="{FF2B5EF4-FFF2-40B4-BE49-F238E27FC236}">
                <a16:creationId xmlns:a16="http://schemas.microsoft.com/office/drawing/2014/main" id="{8A9B6C84-6D2A-DD3B-0D00-507C45FC2309}"/>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B1691FEE-A9A0-6EDD-7F42-BA7AF9C86D25}"/>
              </a:ext>
            </a:extLst>
          </p:cNvPr>
          <p:cNvSpPr>
            <a:spLocks noGrp="1"/>
          </p:cNvSpPr>
          <p:nvPr>
            <p:ph type="sldNum" sz="quarter" idx="12"/>
          </p:nvPr>
        </p:nvSpPr>
        <p:spPr/>
        <p:txBody>
          <a:bodyPr/>
          <a:lstStyle/>
          <a:p>
            <a:fld id="{389B0332-4B41-4612-BC0F-42E7446C27CA}" type="slidenum">
              <a:rPr lang="en-IN" smtClean="0"/>
              <a:t>‹#›</a:t>
            </a:fld>
            <a:endParaRPr lang="en-IN" dirty="0"/>
          </a:p>
        </p:txBody>
      </p:sp>
    </p:spTree>
    <p:extLst>
      <p:ext uri="{BB962C8B-B14F-4D97-AF65-F5344CB8AC3E}">
        <p14:creationId xmlns:p14="http://schemas.microsoft.com/office/powerpoint/2010/main" val="2428986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AABE0-B7ED-DD5C-9764-212A847DE0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1C625213-25AF-51DF-327D-C384FEC9A8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dirty="0"/>
          </a:p>
        </p:txBody>
      </p:sp>
      <p:sp>
        <p:nvSpPr>
          <p:cNvPr id="4" name="Text Placeholder 3">
            <a:extLst>
              <a:ext uri="{FF2B5EF4-FFF2-40B4-BE49-F238E27FC236}">
                <a16:creationId xmlns:a16="http://schemas.microsoft.com/office/drawing/2014/main" id="{CE32FFAB-28E2-F39D-E6C9-736637F0A7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562390-CF6C-1435-65F4-A5DC611F0951}"/>
              </a:ext>
            </a:extLst>
          </p:cNvPr>
          <p:cNvSpPr>
            <a:spLocks noGrp="1"/>
          </p:cNvSpPr>
          <p:nvPr>
            <p:ph type="dt" sz="half" idx="10"/>
          </p:nvPr>
        </p:nvSpPr>
        <p:spPr/>
        <p:txBody>
          <a:bodyPr/>
          <a:lstStyle/>
          <a:p>
            <a:fld id="{98936E08-95F3-4C2B-A37B-36EA1ADFED00}" type="datetimeFigureOut">
              <a:rPr lang="en-IN" smtClean="0"/>
              <a:t>13-06-2024</a:t>
            </a:fld>
            <a:endParaRPr lang="en-IN" dirty="0"/>
          </a:p>
        </p:txBody>
      </p:sp>
      <p:sp>
        <p:nvSpPr>
          <p:cNvPr id="6" name="Footer Placeholder 5">
            <a:extLst>
              <a:ext uri="{FF2B5EF4-FFF2-40B4-BE49-F238E27FC236}">
                <a16:creationId xmlns:a16="http://schemas.microsoft.com/office/drawing/2014/main" id="{7E74F21D-379E-32E6-1E34-673E682B8595}"/>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8C3DE816-EC89-0723-B4E9-92EA132CCA9E}"/>
              </a:ext>
            </a:extLst>
          </p:cNvPr>
          <p:cNvSpPr>
            <a:spLocks noGrp="1"/>
          </p:cNvSpPr>
          <p:nvPr>
            <p:ph type="sldNum" sz="quarter" idx="12"/>
          </p:nvPr>
        </p:nvSpPr>
        <p:spPr/>
        <p:txBody>
          <a:bodyPr/>
          <a:lstStyle/>
          <a:p>
            <a:fld id="{389B0332-4B41-4612-BC0F-42E7446C27CA}" type="slidenum">
              <a:rPr lang="en-IN" smtClean="0"/>
              <a:t>‹#›</a:t>
            </a:fld>
            <a:endParaRPr lang="en-IN" dirty="0"/>
          </a:p>
        </p:txBody>
      </p:sp>
    </p:spTree>
    <p:extLst>
      <p:ext uri="{BB962C8B-B14F-4D97-AF65-F5344CB8AC3E}">
        <p14:creationId xmlns:p14="http://schemas.microsoft.com/office/powerpoint/2010/main" val="3828725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91A77-1B5C-A958-F5BC-72386A85185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A70A5E9-5219-67AE-4089-C4E642F691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9503339-28FC-60A9-C930-071D97F5FAC9}"/>
              </a:ext>
            </a:extLst>
          </p:cNvPr>
          <p:cNvSpPr>
            <a:spLocks noGrp="1"/>
          </p:cNvSpPr>
          <p:nvPr>
            <p:ph type="dt" sz="half" idx="10"/>
          </p:nvPr>
        </p:nvSpPr>
        <p:spPr/>
        <p:txBody>
          <a:bodyPr/>
          <a:lstStyle/>
          <a:p>
            <a:fld id="{98936E08-95F3-4C2B-A37B-36EA1ADFED00}" type="datetimeFigureOut">
              <a:rPr lang="en-IN" smtClean="0"/>
              <a:t>13-06-2024</a:t>
            </a:fld>
            <a:endParaRPr lang="en-IN" dirty="0"/>
          </a:p>
        </p:txBody>
      </p:sp>
      <p:sp>
        <p:nvSpPr>
          <p:cNvPr id="5" name="Footer Placeholder 4">
            <a:extLst>
              <a:ext uri="{FF2B5EF4-FFF2-40B4-BE49-F238E27FC236}">
                <a16:creationId xmlns:a16="http://schemas.microsoft.com/office/drawing/2014/main" id="{4310DAD9-1CC4-43A5-D6A2-4391A3BA9E55}"/>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23621DC8-5255-AA1D-F612-6CFFD1995B4C}"/>
              </a:ext>
            </a:extLst>
          </p:cNvPr>
          <p:cNvSpPr>
            <a:spLocks noGrp="1"/>
          </p:cNvSpPr>
          <p:nvPr>
            <p:ph type="sldNum" sz="quarter" idx="12"/>
          </p:nvPr>
        </p:nvSpPr>
        <p:spPr/>
        <p:txBody>
          <a:bodyPr/>
          <a:lstStyle/>
          <a:p>
            <a:fld id="{389B0332-4B41-4612-BC0F-42E7446C27CA}" type="slidenum">
              <a:rPr lang="en-IN" smtClean="0"/>
              <a:t>‹#›</a:t>
            </a:fld>
            <a:endParaRPr lang="en-IN" dirty="0"/>
          </a:p>
        </p:txBody>
      </p:sp>
    </p:spTree>
    <p:extLst>
      <p:ext uri="{BB962C8B-B14F-4D97-AF65-F5344CB8AC3E}">
        <p14:creationId xmlns:p14="http://schemas.microsoft.com/office/powerpoint/2010/main" val="4127913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20EB92-605B-F1B8-2AEE-C5837D50B3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6ACACA5-8269-3BD1-C8E0-6F7F949411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E02E365-5F21-8176-1C2B-D830206C9178}"/>
              </a:ext>
            </a:extLst>
          </p:cNvPr>
          <p:cNvSpPr>
            <a:spLocks noGrp="1"/>
          </p:cNvSpPr>
          <p:nvPr>
            <p:ph type="dt" sz="half" idx="10"/>
          </p:nvPr>
        </p:nvSpPr>
        <p:spPr/>
        <p:txBody>
          <a:bodyPr/>
          <a:lstStyle/>
          <a:p>
            <a:fld id="{98936E08-95F3-4C2B-A37B-36EA1ADFED00}" type="datetimeFigureOut">
              <a:rPr lang="en-IN" smtClean="0"/>
              <a:t>13-06-2024</a:t>
            </a:fld>
            <a:endParaRPr lang="en-IN" dirty="0"/>
          </a:p>
        </p:txBody>
      </p:sp>
      <p:sp>
        <p:nvSpPr>
          <p:cNvPr id="5" name="Footer Placeholder 4">
            <a:extLst>
              <a:ext uri="{FF2B5EF4-FFF2-40B4-BE49-F238E27FC236}">
                <a16:creationId xmlns:a16="http://schemas.microsoft.com/office/drawing/2014/main" id="{BFE6842E-89C4-4D75-1E33-831759F734DE}"/>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1F451105-6493-1F4E-4E96-BAC985713904}"/>
              </a:ext>
            </a:extLst>
          </p:cNvPr>
          <p:cNvSpPr>
            <a:spLocks noGrp="1"/>
          </p:cNvSpPr>
          <p:nvPr>
            <p:ph type="sldNum" sz="quarter" idx="12"/>
          </p:nvPr>
        </p:nvSpPr>
        <p:spPr/>
        <p:txBody>
          <a:bodyPr/>
          <a:lstStyle/>
          <a:p>
            <a:fld id="{389B0332-4B41-4612-BC0F-42E7446C27CA}" type="slidenum">
              <a:rPr lang="en-IN" smtClean="0"/>
              <a:t>‹#›</a:t>
            </a:fld>
            <a:endParaRPr lang="en-IN" dirty="0"/>
          </a:p>
        </p:txBody>
      </p:sp>
    </p:spTree>
    <p:extLst>
      <p:ext uri="{BB962C8B-B14F-4D97-AF65-F5344CB8AC3E}">
        <p14:creationId xmlns:p14="http://schemas.microsoft.com/office/powerpoint/2010/main" val="237980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B96D36-3897-7A57-1800-50E456D702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3AF6B4F-7E1F-BB7C-F3F1-6CF3D9CAE7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DA1C61F-F608-1F97-31FA-EA0300E53E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936E08-95F3-4C2B-A37B-36EA1ADFED00}" type="datetimeFigureOut">
              <a:rPr lang="en-IN" smtClean="0"/>
              <a:t>13-06-2024</a:t>
            </a:fld>
            <a:endParaRPr lang="en-IN" dirty="0"/>
          </a:p>
        </p:txBody>
      </p:sp>
      <p:sp>
        <p:nvSpPr>
          <p:cNvPr id="5" name="Footer Placeholder 4">
            <a:extLst>
              <a:ext uri="{FF2B5EF4-FFF2-40B4-BE49-F238E27FC236}">
                <a16:creationId xmlns:a16="http://schemas.microsoft.com/office/drawing/2014/main" id="{C69ED987-B928-28F7-CA6C-BDCBC4ABEF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dirty="0"/>
          </a:p>
        </p:txBody>
      </p:sp>
      <p:sp>
        <p:nvSpPr>
          <p:cNvPr id="6" name="Slide Number Placeholder 5">
            <a:extLst>
              <a:ext uri="{FF2B5EF4-FFF2-40B4-BE49-F238E27FC236}">
                <a16:creationId xmlns:a16="http://schemas.microsoft.com/office/drawing/2014/main" id="{5A63CE76-2B00-AFD2-B6A8-11502A7CEF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9B0332-4B41-4612-BC0F-42E7446C27CA}" type="slidenum">
              <a:rPr lang="en-IN" smtClean="0"/>
              <a:t>‹#›</a:t>
            </a:fld>
            <a:endParaRPr lang="en-IN" dirty="0"/>
          </a:p>
        </p:txBody>
      </p:sp>
    </p:spTree>
    <p:extLst>
      <p:ext uri="{BB962C8B-B14F-4D97-AF65-F5344CB8AC3E}">
        <p14:creationId xmlns:p14="http://schemas.microsoft.com/office/powerpoint/2010/main" val="7389163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hyperlink" Target="https://www.vantagecircle.com/en/blog/maslows-hierarchy-of-needs-in-employee-engagement/" TargetMode="External"/><Relationship Id="rId2" Type="http://schemas.openxmlformats.org/officeDocument/2006/relationships/image" Target="../media/image1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Artificial Intelligence (AI) Is Reinventing Human Resources Roles -  Bloomberg">
            <a:extLst>
              <a:ext uri="{FF2B5EF4-FFF2-40B4-BE49-F238E27FC236}">
                <a16:creationId xmlns:a16="http://schemas.microsoft.com/office/drawing/2014/main" id="{A26E7475-3217-4554-ACDF-D2E67D1B1A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1C3B2A7-38EB-5445-9441-2669E3313626}"/>
              </a:ext>
            </a:extLst>
          </p:cNvPr>
          <p:cNvSpPr txBox="1"/>
          <p:nvPr/>
        </p:nvSpPr>
        <p:spPr>
          <a:xfrm>
            <a:off x="1829579" y="2120592"/>
            <a:ext cx="8532841" cy="2616816"/>
          </a:xfrm>
          <a:prstGeom prst="roundRect">
            <a:avLst/>
          </a:prstGeom>
          <a:solidFill>
            <a:schemeClr val="bg1">
              <a:alpha val="84000"/>
            </a:schemeClr>
          </a:solidFill>
          <a:ln>
            <a:solidFill>
              <a:schemeClr val="accent2">
                <a:lumMod val="50000"/>
              </a:schemeClr>
            </a:solidFill>
          </a:ln>
          <a:effectLst>
            <a:outerShdw blurRad="50800" dist="38100" dir="13500000" algn="br" rotWithShape="0">
              <a:prstClr val="black">
                <a:alpha val="40000"/>
              </a:prstClr>
            </a:outerShdw>
          </a:effectLst>
        </p:spPr>
        <p:txBody>
          <a:bodyPr wrap="square">
            <a:spAutoFit/>
          </a:bodyPr>
          <a:lstStyle/>
          <a:p>
            <a:pPr marL="0" marR="0" algn="ctr">
              <a:lnSpc>
                <a:spcPct val="115000"/>
              </a:lnSpc>
              <a:spcBef>
                <a:spcPts val="0"/>
              </a:spcBef>
              <a:spcAft>
                <a:spcPts val="0"/>
              </a:spcAft>
            </a:pPr>
            <a:r>
              <a:rPr lang="en-GB" sz="4400" b="1" dirty="0">
                <a:effectLst/>
                <a:latin typeface="Times New Roman" panose="02020603050405020304" pitchFamily="18" charset="0"/>
                <a:ea typeface="Times New Roman" panose="02020603050405020304" pitchFamily="18" charset="0"/>
              </a:rPr>
              <a:t>LCBB5004</a:t>
            </a:r>
            <a:endParaRPr lang="en-IN" sz="4400" dirty="0">
              <a:effectLst/>
              <a:latin typeface="Arial" panose="020B0604020202020204" pitchFamily="34" charset="0"/>
              <a:ea typeface="Arial" panose="020B0604020202020204" pitchFamily="34" charset="0"/>
            </a:endParaRPr>
          </a:p>
          <a:p>
            <a:pPr marL="0" marR="0" algn="ctr">
              <a:lnSpc>
                <a:spcPct val="115000"/>
              </a:lnSpc>
              <a:spcBef>
                <a:spcPts val="0"/>
              </a:spcBef>
              <a:spcAft>
                <a:spcPts val="0"/>
              </a:spcAft>
            </a:pPr>
            <a:r>
              <a:rPr lang="en-GB" sz="4400" b="1" dirty="0">
                <a:effectLst/>
                <a:latin typeface="Times New Roman" panose="02020603050405020304" pitchFamily="18" charset="0"/>
                <a:ea typeface="Times New Roman" panose="02020603050405020304" pitchFamily="18" charset="0"/>
              </a:rPr>
              <a:t>MANAGING PEOPLE</a:t>
            </a:r>
            <a:endParaRPr lang="en-IN" sz="4400" dirty="0">
              <a:effectLst/>
              <a:latin typeface="Arial" panose="020B0604020202020204" pitchFamily="34" charset="0"/>
              <a:ea typeface="Arial" panose="020B0604020202020204" pitchFamily="34" charset="0"/>
            </a:endParaRPr>
          </a:p>
          <a:p>
            <a:pPr marL="0" marR="0" algn="ctr">
              <a:lnSpc>
                <a:spcPct val="115000"/>
              </a:lnSpc>
              <a:spcBef>
                <a:spcPts val="0"/>
              </a:spcBef>
              <a:spcAft>
                <a:spcPts val="0"/>
              </a:spcAft>
            </a:pPr>
            <a:r>
              <a:rPr lang="en-GB" sz="4400" b="1" dirty="0">
                <a:effectLst/>
                <a:latin typeface="Times New Roman" panose="02020603050405020304" pitchFamily="18" charset="0"/>
                <a:ea typeface="Times New Roman" panose="02020603050405020304" pitchFamily="18" charset="0"/>
              </a:rPr>
              <a:t>ASSESSMENT COMPONENT 1</a:t>
            </a:r>
            <a:endParaRPr lang="en-IN" sz="20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821715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2000"/>
            <a:lum/>
          </a:blip>
          <a:srcRect/>
          <a:tile tx="0" ty="0" sx="100000" sy="100000" flip="none" algn="tl"/>
        </a:blipFill>
        <a:effectLst/>
      </p:bgPr>
    </p:bg>
    <p:spTree>
      <p:nvGrpSpPr>
        <p:cNvPr id="1" name=""/>
        <p:cNvGrpSpPr/>
        <p:nvPr/>
      </p:nvGrpSpPr>
      <p:grpSpPr>
        <a:xfrm>
          <a:off x="0" y="0"/>
          <a:ext cx="0" cy="0"/>
          <a:chOff x="0" y="0"/>
          <a:chExt cx="0" cy="0"/>
        </a:xfrm>
      </p:grpSpPr>
      <p:pic>
        <p:nvPicPr>
          <p:cNvPr id="1028" name="Picture 4" descr="What Is Human Resource Management? Definition + Career Guide | Coursera">
            <a:extLst>
              <a:ext uri="{FF2B5EF4-FFF2-40B4-BE49-F238E27FC236}">
                <a16:creationId xmlns:a16="http://schemas.microsoft.com/office/drawing/2014/main" id="{1DAC0B1B-4D8C-4EDB-B79A-413E14F87C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7AD7680-254D-0421-726C-5E26D6AF8A04}"/>
              </a:ext>
            </a:extLst>
          </p:cNvPr>
          <p:cNvSpPr txBox="1"/>
          <p:nvPr/>
        </p:nvSpPr>
        <p:spPr>
          <a:xfrm>
            <a:off x="345688" y="2978684"/>
            <a:ext cx="5750312" cy="3366563"/>
          </a:xfrm>
          <a:prstGeom prst="round1Rect">
            <a:avLst/>
          </a:prstGeom>
          <a:ln/>
        </p:spPr>
        <p:style>
          <a:lnRef idx="2">
            <a:schemeClr val="dk1"/>
          </a:lnRef>
          <a:fillRef idx="1">
            <a:schemeClr val="lt1"/>
          </a:fillRef>
          <a:effectRef idx="0">
            <a:schemeClr val="dk1"/>
          </a:effectRef>
          <a:fontRef idx="minor">
            <a:schemeClr val="dk1"/>
          </a:fontRef>
        </p:style>
        <p:txBody>
          <a:bodyPr wrap="square">
            <a:spAutoFit/>
          </a:bodyPr>
          <a:lstStyle/>
          <a:p>
            <a:pPr marL="285750" marR="0" indent="-285750">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Major duties and responsibilities of an HR Manager</a:t>
            </a:r>
          </a:p>
          <a:p>
            <a:pPr marL="285750" marR="0" indent="-285750">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Additional details on scope and specialist responsibilities</a:t>
            </a:r>
          </a:p>
          <a:p>
            <a:pPr marL="285750" marR="0" indent="-285750">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HR department’s contribution to social interactions</a:t>
            </a:r>
          </a:p>
          <a:p>
            <a:pPr marL="285750" marR="0" indent="-285750">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Classification of employer-employee relations</a:t>
            </a:r>
          </a:p>
          <a:p>
            <a:pPr marL="285750" marR="0" indent="-285750">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Real-life issues impacting relations</a:t>
            </a:r>
          </a:p>
          <a:p>
            <a:pPr marL="285750" marR="0" indent="-285750">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Personal experiences and best practices for a harmonious work environment</a:t>
            </a:r>
          </a:p>
        </p:txBody>
      </p:sp>
      <p:sp>
        <p:nvSpPr>
          <p:cNvPr id="5" name="TextBox 4">
            <a:extLst>
              <a:ext uri="{FF2B5EF4-FFF2-40B4-BE49-F238E27FC236}">
                <a16:creationId xmlns:a16="http://schemas.microsoft.com/office/drawing/2014/main" id="{ED02B7FC-8F6B-B196-F0A5-3D30BBBEDD18}"/>
              </a:ext>
            </a:extLst>
          </p:cNvPr>
          <p:cNvSpPr txBox="1"/>
          <p:nvPr/>
        </p:nvSpPr>
        <p:spPr>
          <a:xfrm>
            <a:off x="2161478" y="412392"/>
            <a:ext cx="7869044" cy="1226939"/>
          </a:xfrm>
          <a:prstGeom prst="downArrow">
            <a:avLst/>
          </a:prstGeom>
          <a:solidFill>
            <a:schemeClr val="accent5">
              <a:lumMod val="60000"/>
              <a:lumOff val="40000"/>
            </a:schemeClr>
          </a:solidFill>
          <a:ln/>
        </p:spPr>
        <p:style>
          <a:lnRef idx="2">
            <a:schemeClr val="dk1"/>
          </a:lnRef>
          <a:fillRef idx="1">
            <a:schemeClr val="lt1"/>
          </a:fillRef>
          <a:effectRef idx="0">
            <a:schemeClr val="dk1"/>
          </a:effectRef>
          <a:fontRef idx="minor">
            <a:schemeClr val="dk1"/>
          </a:fontRef>
        </p:style>
        <p:txBody>
          <a:bodyPr wrap="square">
            <a:spAutoFit/>
          </a:bodyPr>
          <a:lstStyle/>
          <a:p>
            <a:pPr marL="0" marR="0" algn="ctr">
              <a:spcBef>
                <a:spcPts val="0"/>
              </a:spcBef>
              <a:spcAft>
                <a:spcPts val="0"/>
              </a:spcAft>
            </a:pPr>
            <a:r>
              <a:rPr lang="en-GB" sz="5400" b="1" kern="0" dirty="0">
                <a:solidFill>
                  <a:schemeClr val="tx1"/>
                </a:solidFill>
                <a:effectLst/>
                <a:latin typeface="Times New Roman" panose="02020603050405020304" pitchFamily="18" charset="0"/>
                <a:ea typeface="Times New Roman" panose="02020603050405020304" pitchFamily="18" charset="0"/>
              </a:rPr>
              <a:t>Introduction </a:t>
            </a:r>
            <a:endParaRPr lang="en-IN" sz="5400" b="1" kern="0" dirty="0">
              <a:solidFill>
                <a:schemeClr val="tx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6155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uman Resources Manager vs. Specialist | Maryville Online">
            <a:extLst>
              <a:ext uri="{FF2B5EF4-FFF2-40B4-BE49-F238E27FC236}">
                <a16:creationId xmlns:a16="http://schemas.microsoft.com/office/drawing/2014/main" id="{2952FBD2-FF1C-4805-82EC-48884DED1F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BB8BFE4-4AAC-5625-7ECB-A298A6B22381}"/>
              </a:ext>
            </a:extLst>
          </p:cNvPr>
          <p:cNvSpPr txBox="1"/>
          <p:nvPr/>
        </p:nvSpPr>
        <p:spPr>
          <a:xfrm>
            <a:off x="255639" y="2470640"/>
            <a:ext cx="6174658" cy="4139147"/>
          </a:xfrm>
          <a:prstGeom prst="round2DiagRect">
            <a:avLst/>
          </a:prstGeom>
          <a:solidFill>
            <a:schemeClr val="bg1">
              <a:alpha val="92000"/>
            </a:schemeClr>
          </a:solidFill>
          <a:ln>
            <a:solidFill>
              <a:schemeClr val="accent1">
                <a:lumMod val="75000"/>
              </a:schemeClr>
            </a:solidFill>
          </a:ln>
        </p:spPr>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Recruitment and selection</a:t>
            </a:r>
          </a:p>
          <a:p>
            <a:pPr marL="285750" marR="0" indent="-285750" algn="just">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Orientation and training procedures</a:t>
            </a:r>
          </a:p>
          <a:p>
            <a:pPr marL="285750" marR="0" indent="-285750" algn="just">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Handling employee complaints </a:t>
            </a:r>
            <a:r>
              <a:rPr lang="en-GB" sz="1600" dirty="0">
                <a:effectLst/>
                <a:latin typeface="Times New Roman" panose="02020603050405020304" pitchFamily="18" charset="0"/>
                <a:ea typeface="Times New Roman" panose="02020603050405020304" pitchFamily="18" charset="0"/>
              </a:rPr>
              <a:t>(Tumi </a:t>
            </a:r>
            <a:r>
              <a:rPr lang="en-GB" sz="1600" i="1" dirty="0">
                <a:effectLst/>
                <a:latin typeface="Times New Roman" panose="02020603050405020304" pitchFamily="18" charset="0"/>
                <a:ea typeface="Times New Roman" panose="02020603050405020304" pitchFamily="18" charset="0"/>
              </a:rPr>
              <a:t>et al.</a:t>
            </a:r>
            <a:r>
              <a:rPr lang="en-GB" sz="1600" dirty="0">
                <a:effectLst/>
                <a:latin typeface="Times New Roman" panose="02020603050405020304" pitchFamily="18" charset="0"/>
                <a:ea typeface="Times New Roman" panose="02020603050405020304" pitchFamily="18" charset="0"/>
              </a:rPr>
              <a:t>, 2022)</a:t>
            </a:r>
            <a:endParaRPr lang="en-US" sz="160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Ensuring optimum working conditions</a:t>
            </a:r>
          </a:p>
          <a:p>
            <a:pPr marL="285750" marR="0" indent="-285750" algn="just">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Overseeing compensation and benefits</a:t>
            </a:r>
          </a:p>
          <a:p>
            <a:pPr marL="285750" marR="0" indent="-285750" algn="just">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Compliance with labor laws and company policies</a:t>
            </a:r>
          </a:p>
          <a:p>
            <a:pPr marL="285750" marR="0" indent="-285750" algn="just">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Performance appraisals and development plans</a:t>
            </a:r>
          </a:p>
          <a:p>
            <a:pPr marL="285750" marR="0" indent="-285750" algn="just">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Training and development initiatives</a:t>
            </a:r>
          </a:p>
          <a:p>
            <a:pPr marL="285750" marR="0" indent="-285750" algn="just">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Record-keeping and data management</a:t>
            </a:r>
          </a:p>
          <a:p>
            <a:pPr marL="285750" marR="0" indent="-285750" algn="just">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Managerial and executive responsibilities</a:t>
            </a:r>
            <a:endParaRPr lang="en-IN" sz="1600" dirty="0">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E3B42A86-EC30-399B-24FC-208EB1BD70B0}"/>
              </a:ext>
            </a:extLst>
          </p:cNvPr>
          <p:cNvSpPr txBox="1"/>
          <p:nvPr/>
        </p:nvSpPr>
        <p:spPr>
          <a:xfrm>
            <a:off x="2015613" y="326456"/>
            <a:ext cx="8829367" cy="908864"/>
          </a:xfrm>
          <a:prstGeom prst="flowChartTerminator">
            <a:avLst/>
          </a:prstGeom>
          <a:solidFill>
            <a:schemeClr val="accent4">
              <a:lumMod val="40000"/>
              <a:lumOff val="60000"/>
            </a:schemeClr>
          </a:solidFill>
          <a:ln/>
        </p:spPr>
        <p:style>
          <a:lnRef idx="2">
            <a:schemeClr val="dk1"/>
          </a:lnRef>
          <a:fillRef idx="1">
            <a:schemeClr val="lt1"/>
          </a:fillRef>
          <a:effectRef idx="0">
            <a:schemeClr val="dk1"/>
          </a:effectRef>
          <a:fontRef idx="minor">
            <a:schemeClr val="dk1"/>
          </a:fontRef>
        </p:style>
        <p:txBody>
          <a:bodyPr wrap="square">
            <a:spAutoFit/>
          </a:bodyPr>
          <a:lstStyle/>
          <a:p>
            <a:pPr marL="0" marR="0" algn="ctr">
              <a:spcBef>
                <a:spcPts val="0"/>
              </a:spcBef>
              <a:spcAft>
                <a:spcPts val="0"/>
              </a:spcAft>
            </a:pPr>
            <a:r>
              <a:rPr lang="en-GB" sz="3600" b="1" kern="0" dirty="0">
                <a:latin typeface="Times New Roman" panose="02020603050405020304" pitchFamily="18" charset="0"/>
                <a:ea typeface="Times New Roman" panose="02020603050405020304" pitchFamily="18" charset="0"/>
              </a:rPr>
              <a:t>K</a:t>
            </a:r>
            <a:r>
              <a:rPr lang="en-GB" sz="3600" b="1" kern="0" dirty="0">
                <a:effectLst/>
                <a:latin typeface="Times New Roman" panose="02020603050405020304" pitchFamily="18" charset="0"/>
                <a:ea typeface="Times New Roman" panose="02020603050405020304" pitchFamily="18" charset="0"/>
              </a:rPr>
              <a:t>ey responsibilities of a HR Manager</a:t>
            </a:r>
            <a:endParaRPr lang="en-IN" sz="3600" b="1" kern="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50069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64894E0B-5488-A0FE-11C9-59BD97E720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7AEA9BA-2D31-F24B-4CEE-5917B47489FF}"/>
              </a:ext>
            </a:extLst>
          </p:cNvPr>
          <p:cNvSpPr txBox="1"/>
          <p:nvPr/>
        </p:nvSpPr>
        <p:spPr>
          <a:xfrm>
            <a:off x="1826941" y="2916440"/>
            <a:ext cx="8538117" cy="3664174"/>
          </a:xfrm>
          <a:prstGeom prst="flowChartOffpageConnector">
            <a:avLst/>
          </a:prstGeom>
          <a:ln/>
        </p:spPr>
        <p:style>
          <a:lnRef idx="2">
            <a:schemeClr val="dk1"/>
          </a:lnRef>
          <a:fillRef idx="1">
            <a:schemeClr val="lt1"/>
          </a:fillRef>
          <a:effectRef idx="0">
            <a:schemeClr val="dk1"/>
          </a:effectRef>
          <a:fontRef idx="minor">
            <a:schemeClr val="dk1"/>
          </a:fontRef>
        </p:style>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Strategic planning, policy formulation, and change management</a:t>
            </a:r>
          </a:p>
          <a:p>
            <a:pPr marL="285750" marR="0" indent="-285750" algn="just">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Coordinating HR tactics, managing employee relations, and talent acquisition planning</a:t>
            </a:r>
          </a:p>
          <a:p>
            <a:pPr marL="285750" marR="0" indent="-285750" algn="just">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Overseeing diversity and inclusion programs and workforce morale</a:t>
            </a:r>
          </a:p>
          <a:p>
            <a:pPr marL="285750" marR="0" indent="-285750" algn="just">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Leading during crises, handling labour unions, and driving corporate social responsibility </a:t>
            </a:r>
            <a:r>
              <a:rPr lang="en-GB" dirty="0">
                <a:effectLst/>
                <a:latin typeface="Times New Roman" panose="02020603050405020304" pitchFamily="18" charset="0"/>
                <a:ea typeface="Times New Roman" panose="02020603050405020304" pitchFamily="18" charset="0"/>
              </a:rPr>
              <a:t>(Herrera and de las Heras-Rosas, 2020)</a:t>
            </a:r>
            <a:endParaRPr lang="en-US"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Shaping organisational culture and collaborating with senior management for sustainability</a:t>
            </a:r>
            <a:endParaRPr lang="en-IN" dirty="0">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B31C5CC5-9AC7-39B5-EB96-6D8A4AA7A7D7}"/>
              </a:ext>
            </a:extLst>
          </p:cNvPr>
          <p:cNvSpPr txBox="1"/>
          <p:nvPr/>
        </p:nvSpPr>
        <p:spPr>
          <a:xfrm>
            <a:off x="5038491" y="726596"/>
            <a:ext cx="2115015" cy="1021556"/>
          </a:xfrm>
          <a:prstGeom prst="roundRect">
            <a:avLst/>
          </a:prstGeom>
          <a:solidFill>
            <a:schemeClr val="bg2">
              <a:lumMod val="90000"/>
            </a:schemeClr>
          </a:solidFill>
          <a:ln>
            <a:solidFill>
              <a:schemeClr val="accent6">
                <a:lumMod val="50000"/>
              </a:schemeClr>
            </a:solidFill>
          </a:ln>
          <a:scene3d>
            <a:camera prst="orthographicFront"/>
            <a:lightRig rig="threePt" dir="t"/>
          </a:scene3d>
          <a:sp3d>
            <a:bevelT w="139700" prst="cross"/>
          </a:sp3d>
        </p:spPr>
        <p:txBody>
          <a:bodyPr wrap="square">
            <a:spAutoFit/>
          </a:bodyPr>
          <a:lstStyle/>
          <a:p>
            <a:pPr algn="ctr"/>
            <a:r>
              <a:rPr lang="en-IN" sz="5400" dirty="0">
                <a:latin typeface="Times New Roman" panose="02020603050405020304" pitchFamily="18" charset="0"/>
                <a:cs typeface="Times New Roman" panose="02020603050405020304" pitchFamily="18" charset="0"/>
              </a:rPr>
              <a:t>Cntd.</a:t>
            </a:r>
          </a:p>
        </p:txBody>
      </p:sp>
      <p:sp>
        <p:nvSpPr>
          <p:cNvPr id="5" name="TextBox 4">
            <a:extLst>
              <a:ext uri="{FF2B5EF4-FFF2-40B4-BE49-F238E27FC236}">
                <a16:creationId xmlns:a16="http://schemas.microsoft.com/office/drawing/2014/main" id="{1184C3D8-5460-49E2-8FF2-B22FB0E0ABB8}"/>
              </a:ext>
            </a:extLst>
          </p:cNvPr>
          <p:cNvSpPr txBox="1"/>
          <p:nvPr/>
        </p:nvSpPr>
        <p:spPr>
          <a:xfrm>
            <a:off x="5038492" y="726596"/>
            <a:ext cx="2115015" cy="1021556"/>
          </a:xfrm>
          <a:prstGeom prst="roundRect">
            <a:avLst/>
          </a:prstGeom>
          <a:solidFill>
            <a:schemeClr val="bg2">
              <a:lumMod val="90000"/>
            </a:schemeClr>
          </a:solidFill>
          <a:ln>
            <a:solidFill>
              <a:schemeClr val="accent6">
                <a:lumMod val="50000"/>
              </a:schemeClr>
            </a:solidFill>
          </a:ln>
          <a:scene3d>
            <a:camera prst="orthographicFront"/>
            <a:lightRig rig="threePt" dir="t"/>
          </a:scene3d>
          <a:sp3d>
            <a:bevelT w="139700" prst="cross"/>
          </a:sp3d>
        </p:spPr>
        <p:txBody>
          <a:bodyPr wrap="square">
            <a:spAutoFit/>
          </a:bodyPr>
          <a:lstStyle/>
          <a:p>
            <a:pPr algn="ctr"/>
            <a:r>
              <a:rPr lang="en-IN" sz="5400" dirty="0">
                <a:latin typeface="Times New Roman" panose="02020603050405020304" pitchFamily="18" charset="0"/>
                <a:cs typeface="Times New Roman" panose="02020603050405020304" pitchFamily="18" charset="0"/>
              </a:rPr>
              <a:t>Cntd.</a:t>
            </a:r>
          </a:p>
        </p:txBody>
      </p:sp>
    </p:spTree>
    <p:extLst>
      <p:ext uri="{BB962C8B-B14F-4D97-AF65-F5344CB8AC3E}">
        <p14:creationId xmlns:p14="http://schemas.microsoft.com/office/powerpoint/2010/main" val="2562191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mt="75000"/>
          </a:blip>
          <a:tile tx="0" ty="0" sx="100000" sy="100000" flip="none" algn="tl"/>
        </a:blipFill>
        <a:effectLst/>
      </p:bgPr>
    </p:bg>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4C3AE055-00B1-F9D0-BD1F-7DD3E8806C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6040D78-9231-411B-45CC-55B6A3D0D18C}"/>
              </a:ext>
            </a:extLst>
          </p:cNvPr>
          <p:cNvSpPr txBox="1"/>
          <p:nvPr/>
        </p:nvSpPr>
        <p:spPr>
          <a:xfrm>
            <a:off x="239812" y="2950754"/>
            <a:ext cx="6096000" cy="3730525"/>
          </a:xfrm>
          <a:prstGeom prst="roundRect">
            <a:avLst/>
          </a:prstGeom>
          <a:ln/>
        </p:spPr>
        <p:style>
          <a:lnRef idx="2">
            <a:schemeClr val="dk1"/>
          </a:lnRef>
          <a:fillRef idx="1">
            <a:schemeClr val="lt1"/>
          </a:fillRef>
          <a:effectRef idx="0">
            <a:schemeClr val="dk1"/>
          </a:effectRef>
          <a:fontRef idx="minor">
            <a:schemeClr val="dk1"/>
          </a:fontRef>
        </p:style>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v"/>
            </a:pPr>
            <a:r>
              <a:rPr lang="en-US" sz="1600" dirty="0">
                <a:latin typeface="Times New Roman" panose="02020603050405020304" pitchFamily="18" charset="0"/>
                <a:ea typeface="Times New Roman" panose="02020603050405020304" pitchFamily="18" charset="0"/>
              </a:rPr>
              <a:t>Efficiently handle employee relations, legal recruitments, and policy formulation</a:t>
            </a:r>
          </a:p>
          <a:p>
            <a:pPr marL="285750" marR="0" indent="-285750" algn="just">
              <a:lnSpc>
                <a:spcPct val="150000"/>
              </a:lnSpc>
              <a:spcBef>
                <a:spcPts val="0"/>
              </a:spcBef>
              <a:spcAft>
                <a:spcPts val="0"/>
              </a:spcAft>
              <a:buFont typeface="Wingdings" panose="05000000000000000000" pitchFamily="2" charset="2"/>
              <a:buChar char="v"/>
            </a:pPr>
            <a:r>
              <a:rPr lang="en-US" sz="1600" dirty="0">
                <a:latin typeface="Times New Roman" panose="02020603050405020304" pitchFamily="18" charset="0"/>
                <a:ea typeface="Times New Roman" panose="02020603050405020304" pitchFamily="18" charset="0"/>
              </a:rPr>
              <a:t>Identify work climate and report on employee welfare and improvement</a:t>
            </a:r>
          </a:p>
          <a:p>
            <a:pPr marL="285750" marR="0" indent="-285750" algn="just">
              <a:lnSpc>
                <a:spcPct val="150000"/>
              </a:lnSpc>
              <a:spcBef>
                <a:spcPts val="0"/>
              </a:spcBef>
              <a:spcAft>
                <a:spcPts val="0"/>
              </a:spcAft>
              <a:buFont typeface="Wingdings" panose="05000000000000000000" pitchFamily="2" charset="2"/>
              <a:buChar char="v"/>
            </a:pPr>
            <a:r>
              <a:rPr lang="en-US" sz="1600" dirty="0">
                <a:latin typeface="Times New Roman" panose="02020603050405020304" pitchFamily="18" charset="0"/>
                <a:ea typeface="Times New Roman" panose="02020603050405020304" pitchFamily="18" charset="0"/>
              </a:rPr>
              <a:t>Address complaints and concerns with courtesy and discretion</a:t>
            </a:r>
          </a:p>
          <a:p>
            <a:pPr marL="285750" marR="0" indent="-285750" algn="just">
              <a:lnSpc>
                <a:spcPct val="150000"/>
              </a:lnSpc>
              <a:spcBef>
                <a:spcPts val="0"/>
              </a:spcBef>
              <a:spcAft>
                <a:spcPts val="0"/>
              </a:spcAft>
              <a:buFont typeface="Wingdings" panose="05000000000000000000" pitchFamily="2" charset="2"/>
              <a:buChar char="v"/>
            </a:pPr>
            <a:r>
              <a:rPr lang="en-US" sz="1600" dirty="0">
                <a:latin typeface="Times New Roman" panose="02020603050405020304" pitchFamily="18" charset="0"/>
                <a:ea typeface="Times New Roman" panose="02020603050405020304" pitchFamily="18" charset="0"/>
              </a:rPr>
              <a:t>Exhibit strategic vision and innovation in employee selection and motivation </a:t>
            </a:r>
            <a:r>
              <a:rPr lang="en-GB" sz="1600" dirty="0">
                <a:effectLst/>
                <a:latin typeface="Times New Roman" panose="02020603050405020304" pitchFamily="18" charset="0"/>
                <a:ea typeface="Times New Roman" panose="02020603050405020304" pitchFamily="18" charset="0"/>
              </a:rPr>
              <a:t>(Kozioł-Nadolna, 2020)</a:t>
            </a:r>
            <a:endParaRPr lang="en-US" sz="1600" dirty="0">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0"/>
              </a:spcAft>
              <a:buFont typeface="Wingdings" panose="05000000000000000000" pitchFamily="2" charset="2"/>
              <a:buChar char="v"/>
            </a:pPr>
            <a:r>
              <a:rPr lang="en-US" sz="1600" dirty="0">
                <a:latin typeface="Times New Roman" panose="02020603050405020304" pitchFamily="18" charset="0"/>
                <a:ea typeface="Times New Roman" panose="02020603050405020304" pitchFamily="18" charset="0"/>
              </a:rPr>
              <a:t>Be knowledgeable in labor laws, trends, and support organisational diversity while consulting top management</a:t>
            </a:r>
            <a:endParaRPr lang="en-IN" sz="1600" dirty="0">
              <a:effectLst/>
              <a:latin typeface="Arial" panose="020B0604020202020204" pitchFamily="34" charset="0"/>
              <a:ea typeface="Arial" panose="020B0604020202020204" pitchFamily="34" charset="0"/>
            </a:endParaRPr>
          </a:p>
        </p:txBody>
      </p:sp>
      <p:sp>
        <p:nvSpPr>
          <p:cNvPr id="6" name="TextBox 5">
            <a:extLst>
              <a:ext uri="{FF2B5EF4-FFF2-40B4-BE49-F238E27FC236}">
                <a16:creationId xmlns:a16="http://schemas.microsoft.com/office/drawing/2014/main" id="{7C92982F-6EE7-4913-A841-02B0A6C2F5DF}"/>
              </a:ext>
            </a:extLst>
          </p:cNvPr>
          <p:cNvSpPr txBox="1"/>
          <p:nvPr/>
        </p:nvSpPr>
        <p:spPr>
          <a:xfrm>
            <a:off x="5038492" y="726596"/>
            <a:ext cx="2115015" cy="1021556"/>
          </a:xfrm>
          <a:prstGeom prst="roundRect">
            <a:avLst/>
          </a:prstGeom>
          <a:solidFill>
            <a:schemeClr val="bg2">
              <a:lumMod val="90000"/>
            </a:schemeClr>
          </a:solidFill>
          <a:ln>
            <a:solidFill>
              <a:schemeClr val="accent6">
                <a:lumMod val="50000"/>
              </a:schemeClr>
            </a:solidFill>
          </a:ln>
          <a:scene3d>
            <a:camera prst="orthographicFront"/>
            <a:lightRig rig="threePt" dir="t"/>
          </a:scene3d>
          <a:sp3d>
            <a:bevelT w="139700" prst="cross"/>
          </a:sp3d>
        </p:spPr>
        <p:txBody>
          <a:bodyPr wrap="square">
            <a:spAutoFit/>
          </a:bodyPr>
          <a:lstStyle/>
          <a:p>
            <a:pPr algn="ctr"/>
            <a:r>
              <a:rPr lang="en-IN" sz="5400" dirty="0">
                <a:latin typeface="Times New Roman" panose="02020603050405020304" pitchFamily="18" charset="0"/>
                <a:cs typeface="Times New Roman" panose="02020603050405020304" pitchFamily="18" charset="0"/>
              </a:rPr>
              <a:t>Cntd.</a:t>
            </a:r>
          </a:p>
        </p:txBody>
      </p:sp>
    </p:spTree>
    <p:extLst>
      <p:ext uri="{BB962C8B-B14F-4D97-AF65-F5344CB8AC3E}">
        <p14:creationId xmlns:p14="http://schemas.microsoft.com/office/powerpoint/2010/main" val="1775384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5A0AEEF-7680-D88E-0A58-B6506310F5C7}"/>
              </a:ext>
            </a:extLst>
          </p:cNvPr>
          <p:cNvSpPr txBox="1"/>
          <p:nvPr/>
        </p:nvSpPr>
        <p:spPr>
          <a:xfrm>
            <a:off x="5734964" y="1769806"/>
            <a:ext cx="6096000" cy="4309519"/>
          </a:xfrm>
          <a:prstGeom prst="round2SameRect">
            <a:avLst/>
          </a:prstGeom>
          <a:ln/>
        </p:spPr>
        <p:style>
          <a:lnRef idx="2">
            <a:schemeClr val="dk1"/>
          </a:lnRef>
          <a:fillRef idx="1">
            <a:schemeClr val="lt1"/>
          </a:fillRef>
          <a:effectRef idx="0">
            <a:schemeClr val="dk1"/>
          </a:effectRef>
          <a:fontRef idx="minor">
            <a:schemeClr val="dk1"/>
          </a:fontRef>
        </p:style>
        <p:txBody>
          <a:bodyPr wrap="square">
            <a:spAutoFit/>
          </a:bodyPr>
          <a:lstStyle/>
          <a:p>
            <a:pPr marL="285750" marR="0" indent="-285750">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Apply Maslow’s theory to boost harmonious working relations at all levels and between departments (VANTAGECIRCLE, 2024).</a:t>
            </a:r>
          </a:p>
          <a:p>
            <a:pPr marL="285750" marR="0" indent="-285750">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Meet physiological and safety needs through competitive remuneration and job security.</a:t>
            </a:r>
          </a:p>
          <a:p>
            <a:pPr marL="285750" marR="0" indent="-285750">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Facilitate team activities and interdepartmental interaction to fulfill social needs.</a:t>
            </a:r>
          </a:p>
          <a:p>
            <a:pPr marL="285750" marR="0" indent="-285750">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Provide incentives, awards, and recognition to satisfy esteem needs (Stojanovic </a:t>
            </a:r>
            <a:r>
              <a:rPr lang="en-US" sz="1600" i="1" dirty="0">
                <a:effectLst/>
                <a:latin typeface="Times New Roman" panose="02020603050405020304" pitchFamily="18" charset="0"/>
                <a:ea typeface="Times New Roman" panose="02020603050405020304" pitchFamily="18" charset="0"/>
              </a:rPr>
              <a:t>et al., </a:t>
            </a:r>
            <a:r>
              <a:rPr lang="en-US" sz="1600" dirty="0">
                <a:effectLst/>
                <a:latin typeface="Times New Roman" panose="02020603050405020304" pitchFamily="18" charset="0"/>
                <a:ea typeface="Times New Roman" panose="02020603050405020304" pitchFamily="18" charset="0"/>
              </a:rPr>
              <a:t>2020).</a:t>
            </a:r>
          </a:p>
          <a:p>
            <a:pPr marL="285750" marR="0" indent="-285750">
              <a:lnSpc>
                <a:spcPct val="150000"/>
              </a:lnSpc>
              <a:spcBef>
                <a:spcPts val="0"/>
              </a:spcBef>
              <a:spcAft>
                <a:spcPts val="0"/>
              </a:spcAft>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Offer training, promotion programs, and growth opportunities to foster self-actualization. </a:t>
            </a:r>
          </a:p>
        </p:txBody>
      </p:sp>
      <p:sp>
        <p:nvSpPr>
          <p:cNvPr id="5" name="TextBox 4">
            <a:extLst>
              <a:ext uri="{FF2B5EF4-FFF2-40B4-BE49-F238E27FC236}">
                <a16:creationId xmlns:a16="http://schemas.microsoft.com/office/drawing/2014/main" id="{F7A80639-6491-1461-788E-9F95C2071287}"/>
              </a:ext>
            </a:extLst>
          </p:cNvPr>
          <p:cNvSpPr txBox="1"/>
          <p:nvPr/>
        </p:nvSpPr>
        <p:spPr>
          <a:xfrm>
            <a:off x="304801" y="275402"/>
            <a:ext cx="11248102" cy="1062490"/>
          </a:xfrm>
          <a:prstGeom prst="roundRect">
            <a:avLst/>
          </a:prstGeom>
          <a:blipFill dpi="0" rotWithShape="1">
            <a:blip r:embed="rId3">
              <a:alphaModFix amt="38000"/>
            </a:blip>
            <a:srcRect/>
            <a:tile tx="0" ty="0" sx="100000" sy="100000" flip="none" algn="tl"/>
          </a:blipFill>
          <a:ln>
            <a:solidFill>
              <a:schemeClr val="accent2">
                <a:lumMod val="50000"/>
              </a:schemeClr>
            </a:solidFill>
          </a:ln>
          <a:effectLst>
            <a:outerShdw blurRad="63500" sx="102000" sy="102000" algn="ctr" rotWithShape="0">
              <a:prstClr val="black">
                <a:alpha val="40000"/>
              </a:prstClr>
            </a:outerShdw>
          </a:effectLst>
        </p:spPr>
        <p:txBody>
          <a:bodyPr wrap="square">
            <a:spAutoFit/>
          </a:bodyPr>
          <a:lstStyle/>
          <a:p>
            <a:pPr marL="0" marR="0" algn="ctr">
              <a:lnSpc>
                <a:spcPct val="150000"/>
              </a:lnSpc>
              <a:spcBef>
                <a:spcPts val="0"/>
              </a:spcBef>
              <a:spcAft>
                <a:spcPts val="0"/>
              </a:spcAft>
            </a:pPr>
            <a:r>
              <a:rPr lang="en-GB" sz="2000" b="1" kern="0" dirty="0">
                <a:effectLst/>
                <a:latin typeface="Times New Roman" panose="02020603050405020304" pitchFamily="18" charset="0"/>
                <a:ea typeface="Times New Roman" panose="02020603050405020304" pitchFamily="18" charset="0"/>
              </a:rPr>
              <a:t>How can the HR department facilitate a positive relationship between employees at different levels/departments in the organisation?</a:t>
            </a:r>
            <a:endParaRPr lang="en-IN" sz="2000" b="1" kern="0" dirty="0">
              <a:effectLst/>
              <a:latin typeface="Times New Roman" panose="02020603050405020304" pitchFamily="18" charset="0"/>
              <a:ea typeface="Times New Roman" panose="02020603050405020304" pitchFamily="18" charset="0"/>
            </a:endParaRPr>
          </a:p>
        </p:txBody>
      </p:sp>
      <p:pic>
        <p:nvPicPr>
          <p:cNvPr id="3074" name="Picture 2">
            <a:extLst>
              <a:ext uri="{FF2B5EF4-FFF2-40B4-BE49-F238E27FC236}">
                <a16:creationId xmlns:a16="http://schemas.microsoft.com/office/drawing/2014/main" id="{C6B2DC54-5028-901D-D578-2B4096C8BF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8390" y="1769806"/>
            <a:ext cx="5143500" cy="4404852"/>
          </a:xfrm>
          <a:prstGeom prst="rect">
            <a:avLst/>
          </a:prstGeom>
          <a:ln>
            <a:solidFill>
              <a:schemeClr val="tx1">
                <a:lumMod val="95000"/>
                <a:lumOff val="5000"/>
              </a:schemeClr>
            </a:solid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2418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89067664-1A8D-7E68-28FF-22CE9B9A3C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437BD79-DC30-CA3C-E6EE-29BB4BF1823B}"/>
              </a:ext>
            </a:extLst>
          </p:cNvPr>
          <p:cNvSpPr txBox="1"/>
          <p:nvPr/>
        </p:nvSpPr>
        <p:spPr>
          <a:xfrm>
            <a:off x="260195" y="2342942"/>
            <a:ext cx="6096000" cy="3782061"/>
          </a:xfrm>
          <a:prstGeom prst="round1Rect">
            <a:avLst/>
          </a:prstGeom>
          <a:ln/>
        </p:spPr>
        <p:style>
          <a:lnRef idx="2">
            <a:schemeClr val="dk1"/>
          </a:lnRef>
          <a:fillRef idx="1">
            <a:schemeClr val="lt1"/>
          </a:fillRef>
          <a:effectRef idx="0">
            <a:schemeClr val="dk1"/>
          </a:effectRef>
          <a:fontRef idx="minor">
            <a:schemeClr val="dk1"/>
          </a:fontRef>
        </p:style>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Encourage positive relationships through cross-departmental projects (Mobolade and Akinade, 2021)</a:t>
            </a:r>
          </a:p>
          <a:p>
            <a:pPr marL="285750" marR="0" indent="-285750" algn="just">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Facilitate team building and social functions for free interaction</a:t>
            </a:r>
          </a:p>
          <a:p>
            <a:pPr marL="285750" marR="0" indent="-285750" algn="just">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Hold group meetings (town meetings, feedback forums) to value everyone’s input</a:t>
            </a:r>
          </a:p>
          <a:p>
            <a:pPr marL="285750" marR="0" indent="-285750" algn="just">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Recognise and compensate employees for collaboration</a:t>
            </a:r>
          </a:p>
          <a:p>
            <a:pPr marL="285750" marR="0" indent="-285750" algn="just">
              <a:lnSpc>
                <a:spcPct val="150000"/>
              </a:lnSpc>
              <a:spcBef>
                <a:spcPts val="0"/>
              </a:spcBef>
              <a:spcAft>
                <a:spcPts val="0"/>
              </a:spcAft>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Offer professional development opportunities and address conflicts impartially</a:t>
            </a:r>
          </a:p>
        </p:txBody>
      </p:sp>
      <p:sp>
        <p:nvSpPr>
          <p:cNvPr id="5" name="TextBox 4">
            <a:extLst>
              <a:ext uri="{FF2B5EF4-FFF2-40B4-BE49-F238E27FC236}">
                <a16:creationId xmlns:a16="http://schemas.microsoft.com/office/drawing/2014/main" id="{0C998174-73FC-B548-B46E-6BD36074FC3C}"/>
              </a:ext>
            </a:extLst>
          </p:cNvPr>
          <p:cNvSpPr txBox="1"/>
          <p:nvPr/>
        </p:nvSpPr>
        <p:spPr>
          <a:xfrm>
            <a:off x="3048000" y="340474"/>
            <a:ext cx="6096000" cy="830997"/>
          </a:xfrm>
          <a:prstGeom prst="chevron">
            <a:avLst/>
          </a:prstGeom>
          <a:blipFill>
            <a:blip r:embed="rId4">
              <a:alphaModFix amt="75000"/>
            </a:blip>
            <a:tile tx="0" ty="0" sx="100000" sy="100000" flip="none" algn="tl"/>
          </a:blipFill>
          <a:ln>
            <a:solidFill>
              <a:schemeClr val="accent1">
                <a:lumMod val="50000"/>
              </a:schemeClr>
            </a:solidFill>
          </a:ln>
        </p:spPr>
        <p:txBody>
          <a:bodyPr wrap="square">
            <a:spAutoFit/>
          </a:bodyPr>
          <a:lstStyle/>
          <a:p>
            <a:pPr marL="0" marR="0" algn="ctr">
              <a:spcBef>
                <a:spcPts val="0"/>
              </a:spcBef>
              <a:spcAft>
                <a:spcPts val="0"/>
              </a:spcAft>
            </a:pPr>
            <a:r>
              <a:rPr lang="en-GB" sz="4800" b="1" dirty="0">
                <a:effectLst/>
                <a:latin typeface="Times New Roman" panose="02020603050405020304" pitchFamily="18" charset="0"/>
                <a:ea typeface="Arial" panose="020B0604020202020204" pitchFamily="34" charset="0"/>
                <a:cs typeface="Times New Roman" panose="02020603050405020304" pitchFamily="18" charset="0"/>
              </a:rPr>
              <a:t>Cntd.</a:t>
            </a:r>
            <a:endParaRPr lang="en-IN" sz="4800" b="1"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885163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5000"/>
            <a:lum/>
          </a:blip>
          <a:srcRect/>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3E882E-9094-6F34-7AA2-B44684E1F201}"/>
              </a:ext>
            </a:extLst>
          </p:cNvPr>
          <p:cNvSpPr txBox="1"/>
          <p:nvPr/>
        </p:nvSpPr>
        <p:spPr>
          <a:xfrm>
            <a:off x="226143" y="1444056"/>
            <a:ext cx="6096000" cy="4869742"/>
          </a:xfrm>
          <a:prstGeom prst="snip1Rect">
            <a:avLst/>
          </a:prstGeom>
          <a:ln/>
        </p:spPr>
        <p:style>
          <a:lnRef idx="2">
            <a:schemeClr val="dk1"/>
          </a:lnRef>
          <a:fillRef idx="1">
            <a:schemeClr val="lt1"/>
          </a:fillRef>
          <a:effectRef idx="0">
            <a:schemeClr val="dk1"/>
          </a:effectRef>
          <a:fontRef idx="minor">
            <a:schemeClr val="dk1"/>
          </a:fontRef>
        </p:style>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v"/>
            </a:pPr>
            <a:r>
              <a:rPr lang="en-GB" sz="1600" dirty="0">
                <a:effectLst/>
                <a:latin typeface="Times New Roman" panose="02020603050405020304" pitchFamily="18" charset="0"/>
                <a:ea typeface="Times New Roman" panose="02020603050405020304" pitchFamily="18" charset="0"/>
              </a:rPr>
              <a:t>In my opinion, HR department can encourage colleagues to set up mentor and mentee relationships.</a:t>
            </a:r>
          </a:p>
          <a:p>
            <a:pPr marL="285750" marR="0" indent="-285750" algn="just">
              <a:lnSpc>
                <a:spcPct val="150000"/>
              </a:lnSpc>
              <a:spcBef>
                <a:spcPts val="0"/>
              </a:spcBef>
              <a:spcAft>
                <a:spcPts val="0"/>
              </a:spcAft>
              <a:buFont typeface="Wingdings" panose="05000000000000000000" pitchFamily="2" charset="2"/>
              <a:buChar char="v"/>
            </a:pPr>
            <a:r>
              <a:rPr lang="en-GB" sz="1600" dirty="0">
                <a:effectLst/>
                <a:latin typeface="Times New Roman" panose="02020603050405020304" pitchFamily="18" charset="0"/>
                <a:ea typeface="Times New Roman" panose="02020603050405020304" pitchFamily="18" charset="0"/>
              </a:rPr>
              <a:t>Interdepartmental training workshops held on a weekly basis also help in ensuring that employees appreciate roles played by other departments (Risi </a:t>
            </a:r>
            <a:r>
              <a:rPr lang="en-GB" sz="1600" i="1" dirty="0">
                <a:effectLst/>
                <a:latin typeface="Times New Roman" panose="02020603050405020304" pitchFamily="18" charset="0"/>
                <a:ea typeface="Times New Roman" panose="02020603050405020304" pitchFamily="18" charset="0"/>
              </a:rPr>
              <a:t>et al.</a:t>
            </a:r>
            <a:r>
              <a:rPr lang="en-GB" sz="1600" dirty="0">
                <a:effectLst/>
                <a:latin typeface="Times New Roman" panose="02020603050405020304" pitchFamily="18" charset="0"/>
                <a:ea typeface="Times New Roman" panose="02020603050405020304" pitchFamily="18" charset="0"/>
              </a:rPr>
              <a:t>, 2023). </a:t>
            </a:r>
          </a:p>
          <a:p>
            <a:pPr marL="285750" marR="0" indent="-285750" algn="just">
              <a:lnSpc>
                <a:spcPct val="150000"/>
              </a:lnSpc>
              <a:spcBef>
                <a:spcPts val="0"/>
              </a:spcBef>
              <a:spcAft>
                <a:spcPts val="0"/>
              </a:spcAft>
              <a:buFont typeface="Wingdings" panose="05000000000000000000" pitchFamily="2" charset="2"/>
              <a:buChar char="v"/>
            </a:pPr>
            <a:r>
              <a:rPr lang="en-GB" sz="1600" dirty="0">
                <a:effectLst/>
                <a:latin typeface="Times New Roman" panose="02020603050405020304" pitchFamily="18" charset="0"/>
                <a:ea typeface="Times New Roman" panose="02020603050405020304" pitchFamily="18" charset="0"/>
              </a:rPr>
              <a:t>The hackathon, by the HR department at my previous workplace had positive effects on strategising solutions and developing cross-functional relationships. </a:t>
            </a:r>
          </a:p>
          <a:p>
            <a:pPr marL="285750" marR="0" indent="-285750" algn="just">
              <a:lnSpc>
                <a:spcPct val="150000"/>
              </a:lnSpc>
              <a:spcBef>
                <a:spcPts val="0"/>
              </a:spcBef>
              <a:spcAft>
                <a:spcPts val="0"/>
              </a:spcAft>
              <a:buFont typeface="Wingdings" panose="05000000000000000000" pitchFamily="2" charset="2"/>
              <a:buChar char="v"/>
            </a:pPr>
            <a:r>
              <a:rPr lang="en-GB" sz="1600" dirty="0">
                <a:latin typeface="Times New Roman" panose="02020603050405020304" pitchFamily="18" charset="0"/>
                <a:ea typeface="Times New Roman" panose="02020603050405020304" pitchFamily="18" charset="0"/>
              </a:rPr>
              <a:t>A</a:t>
            </a:r>
            <a:r>
              <a:rPr lang="en-GB" sz="1600" dirty="0">
                <a:effectLst/>
                <a:latin typeface="Times New Roman" panose="02020603050405020304" pitchFamily="18" charset="0"/>
                <a:ea typeface="Times New Roman" panose="02020603050405020304" pitchFamily="18" charset="0"/>
              </a:rPr>
              <a:t>n open door policy that enabled the employees to forward their concerns.</a:t>
            </a:r>
          </a:p>
          <a:p>
            <a:pPr marL="285750" marR="0" indent="-285750" algn="just">
              <a:lnSpc>
                <a:spcPct val="150000"/>
              </a:lnSpc>
              <a:spcBef>
                <a:spcPts val="0"/>
              </a:spcBef>
              <a:spcAft>
                <a:spcPts val="0"/>
              </a:spcAft>
              <a:buFont typeface="Wingdings" panose="05000000000000000000" pitchFamily="2" charset="2"/>
              <a:buChar char="v"/>
            </a:pPr>
            <a:r>
              <a:rPr lang="en-GB" sz="1600" dirty="0">
                <a:effectLst/>
                <a:latin typeface="Times New Roman" panose="02020603050405020304" pitchFamily="18" charset="0"/>
                <a:ea typeface="Times New Roman" panose="02020603050405020304" pitchFamily="18" charset="0"/>
              </a:rPr>
              <a:t>Such practices foster positive interpersonal relationships in organisation.</a:t>
            </a:r>
            <a:endParaRPr lang="en-IN" sz="1600" dirty="0">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2AEB1A74-43D1-1B37-C550-8D933372CEF9}"/>
              </a:ext>
            </a:extLst>
          </p:cNvPr>
          <p:cNvSpPr txBox="1"/>
          <p:nvPr/>
        </p:nvSpPr>
        <p:spPr>
          <a:xfrm>
            <a:off x="226143" y="195107"/>
            <a:ext cx="6096000" cy="879038"/>
          </a:xfrm>
          <a:prstGeom prst="flowChartOffpageConnector">
            <a:avLst/>
          </a:prstGeom>
          <a:gradFill flip="none" rotWithShape="1">
            <a:gsLst>
              <a:gs pos="0">
                <a:schemeClr val="accent2">
                  <a:lumMod val="67000"/>
                  <a:alpha val="69000"/>
                </a:schemeClr>
              </a:gs>
              <a:gs pos="48000">
                <a:schemeClr val="accent2">
                  <a:lumMod val="97000"/>
                  <a:lumOff val="3000"/>
                </a:schemeClr>
              </a:gs>
              <a:gs pos="100000">
                <a:schemeClr val="accent2">
                  <a:lumMod val="60000"/>
                  <a:lumOff val="40000"/>
                </a:schemeClr>
              </a:gs>
            </a:gsLst>
            <a:lin ang="16200000" scaled="1"/>
            <a:tileRect/>
          </a:gradFill>
          <a:ln>
            <a:solidFill>
              <a:schemeClr val="tx1"/>
            </a:solidFill>
          </a:ln>
          <a:effectLst>
            <a:outerShdw blurRad="50800" dist="38100" dir="16200000" rotWithShape="0">
              <a:prstClr val="black">
                <a:alpha val="40000"/>
              </a:prstClr>
            </a:outerShdw>
          </a:effectLst>
        </p:spPr>
        <p:txBody>
          <a:bodyPr wrap="square">
            <a:spAutoFit/>
          </a:bodyPr>
          <a:lstStyle/>
          <a:p>
            <a:pPr marL="0" marR="0" algn="ctr">
              <a:spcBef>
                <a:spcPts val="0"/>
              </a:spcBef>
              <a:spcAft>
                <a:spcPts val="0"/>
              </a:spcAft>
            </a:pPr>
            <a:r>
              <a:rPr lang="en-GB" sz="4000" b="1" dirty="0">
                <a:effectLst/>
                <a:latin typeface="Times New Roman" panose="02020603050405020304" pitchFamily="18" charset="0"/>
                <a:ea typeface="Arial" panose="020B0604020202020204" pitchFamily="34" charset="0"/>
                <a:cs typeface="Times New Roman" panose="02020603050405020304" pitchFamily="18" charset="0"/>
              </a:rPr>
              <a:t>Cntd.</a:t>
            </a:r>
            <a:endParaRPr lang="en-IN" sz="4000" b="1"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1026" name="Picture 2">
            <a:extLst>
              <a:ext uri="{FF2B5EF4-FFF2-40B4-BE49-F238E27FC236}">
                <a16:creationId xmlns:a16="http://schemas.microsoft.com/office/drawing/2014/main" id="{742226B5-996B-E026-EDA9-7034393239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4257" y="1689503"/>
            <a:ext cx="5181600" cy="4803827"/>
          </a:xfrm>
          <a:prstGeom prst="roundRect">
            <a:avLst>
              <a:gd name="adj" fmla="val 11111"/>
            </a:avLst>
          </a:prstGeom>
          <a:ln w="190500" cap="rnd">
            <a:solidFill>
              <a:srgbClr val="C8C6BD"/>
            </a:solidFill>
            <a:prstDash val="solid"/>
          </a:ln>
          <a:effectLst>
            <a:outerShdw blurRad="63500" sx="102000" sy="102000" algn="ctr" rotWithShape="0">
              <a:prstClr val="black">
                <a:alpha val="40000"/>
              </a:prstClr>
            </a:outerShdw>
          </a:effectLst>
          <a:scene3d>
            <a:camera prst="perspectiveFront" fov="5400000"/>
            <a:lightRig rig="threePt" dir="t">
              <a:rot lat="0" lon="0" rev="19200000"/>
            </a:lightRig>
          </a:scene3d>
          <a:sp3d extrusionH="25400">
            <a:bevelT w="304800" h="152400" prst="relaxedInset"/>
            <a:extrusionClr>
              <a:srgbClr val="FFFFFF"/>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1777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72761F62-C4AE-B09C-166C-920298BAB6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6EF8400-AC92-EB6F-72AB-59CD05D0B0A3}"/>
              </a:ext>
            </a:extLst>
          </p:cNvPr>
          <p:cNvSpPr txBox="1"/>
          <p:nvPr/>
        </p:nvSpPr>
        <p:spPr>
          <a:xfrm>
            <a:off x="1167161" y="2325777"/>
            <a:ext cx="9857678" cy="4126803"/>
          </a:xfrm>
          <a:prstGeom prst="round2DiagRect">
            <a:avLst/>
          </a:prstGeom>
          <a:solidFill>
            <a:schemeClr val="bg1"/>
          </a:solidFill>
          <a:ln/>
        </p:spPr>
        <p:style>
          <a:lnRef idx="2">
            <a:schemeClr val="dk1"/>
          </a:lnRef>
          <a:fillRef idx="1">
            <a:schemeClr val="lt1"/>
          </a:fillRef>
          <a:effectRef idx="0">
            <a:schemeClr val="dk1"/>
          </a:effectRef>
          <a:fontRef idx="minor">
            <a:schemeClr val="dk1"/>
          </a:fontRef>
        </p:style>
        <p:txBody>
          <a:bodyPr wrap="square">
            <a:spAutoFit/>
          </a:bodyPr>
          <a:lstStyle/>
          <a:p>
            <a:pPr marL="342900" marR="0" indent="-342900" algn="just">
              <a:lnSpc>
                <a:spcPct val="150000"/>
              </a:lnSpc>
              <a:spcBef>
                <a:spcPts val="0"/>
              </a:spcBef>
              <a:spcAft>
                <a:spcPts val="0"/>
              </a:spcAft>
              <a:buFont typeface="Wingdings" panose="05000000000000000000" pitchFamily="2" charset="2"/>
              <a:buChar char="v"/>
            </a:pPr>
            <a:r>
              <a:rPr lang="en-GB" sz="2000" dirty="0">
                <a:latin typeface="Times New Roman" panose="02020603050405020304" pitchFamily="18" charset="0"/>
                <a:ea typeface="Times New Roman" panose="02020603050405020304" pitchFamily="18" charset="0"/>
              </a:rPr>
              <a:t>T</a:t>
            </a:r>
            <a:r>
              <a:rPr lang="en-GB" sz="2000" dirty="0">
                <a:effectLst/>
                <a:latin typeface="Times New Roman" panose="02020603050405020304" pitchFamily="18" charset="0"/>
                <a:ea typeface="Times New Roman" panose="02020603050405020304" pitchFamily="18" charset="0"/>
              </a:rPr>
              <a:t>he work of an HR Manager is highly complex. </a:t>
            </a:r>
          </a:p>
          <a:p>
            <a:pPr marL="342900" marR="0" indent="-342900" algn="just">
              <a:lnSpc>
                <a:spcPct val="150000"/>
              </a:lnSpc>
              <a:spcBef>
                <a:spcPts val="0"/>
              </a:spcBef>
              <a:spcAft>
                <a:spcPts val="0"/>
              </a:spcAft>
              <a:buFont typeface="Wingdings" panose="05000000000000000000" pitchFamily="2" charset="2"/>
              <a:buChar char="v"/>
            </a:pPr>
            <a:r>
              <a:rPr lang="en-GB" sz="2000" dirty="0">
                <a:effectLst/>
                <a:latin typeface="Times New Roman" panose="02020603050405020304" pitchFamily="18" charset="0"/>
                <a:ea typeface="Times New Roman" panose="02020603050405020304" pitchFamily="18" charset="0"/>
              </a:rPr>
              <a:t>Their core activities include operations, strategic management, and relationship management within the firm. </a:t>
            </a:r>
          </a:p>
          <a:p>
            <a:pPr marL="342900" marR="0" indent="-342900" algn="just">
              <a:lnSpc>
                <a:spcPct val="150000"/>
              </a:lnSpc>
              <a:spcBef>
                <a:spcPts val="0"/>
              </a:spcBef>
              <a:spcAft>
                <a:spcPts val="0"/>
              </a:spcAft>
              <a:buFont typeface="Wingdings" panose="05000000000000000000" pitchFamily="2" charset="2"/>
              <a:buChar char="v"/>
            </a:pPr>
            <a:r>
              <a:rPr lang="en-GB" sz="2000" dirty="0">
                <a:effectLst/>
                <a:latin typeface="Times New Roman" panose="02020603050405020304" pitchFamily="18" charset="0"/>
                <a:ea typeface="Times New Roman" panose="02020603050405020304" pitchFamily="18" charset="0"/>
              </a:rPr>
              <a:t>HR Managers have a greater responsibility of achieving organisational goals. </a:t>
            </a:r>
          </a:p>
          <a:p>
            <a:pPr marL="342900" marR="0" indent="-342900" algn="just">
              <a:lnSpc>
                <a:spcPct val="150000"/>
              </a:lnSpc>
              <a:spcBef>
                <a:spcPts val="0"/>
              </a:spcBef>
              <a:spcAft>
                <a:spcPts val="0"/>
              </a:spcAft>
              <a:buFont typeface="Wingdings" panose="05000000000000000000" pitchFamily="2" charset="2"/>
              <a:buChar char="v"/>
            </a:pPr>
            <a:r>
              <a:rPr lang="en-GB" sz="2000" dirty="0">
                <a:effectLst/>
                <a:latin typeface="Times New Roman" panose="02020603050405020304" pitchFamily="18" charset="0"/>
                <a:ea typeface="Times New Roman" panose="02020603050405020304" pitchFamily="18" charset="0"/>
              </a:rPr>
              <a:t>The long-term success of any organisation is impossible without effective HR management. </a:t>
            </a:r>
          </a:p>
          <a:p>
            <a:pPr marL="342900" marR="0" indent="-342900" algn="just">
              <a:lnSpc>
                <a:spcPct val="150000"/>
              </a:lnSpc>
              <a:spcBef>
                <a:spcPts val="0"/>
              </a:spcBef>
              <a:spcAft>
                <a:spcPts val="0"/>
              </a:spcAft>
              <a:buFont typeface="Wingdings" panose="05000000000000000000" pitchFamily="2" charset="2"/>
              <a:buChar char="v"/>
            </a:pPr>
            <a:r>
              <a:rPr lang="en-GB" sz="2000" dirty="0">
                <a:effectLst/>
                <a:latin typeface="Times New Roman" panose="02020603050405020304" pitchFamily="18" charset="0"/>
                <a:ea typeface="Times New Roman" panose="02020603050405020304" pitchFamily="18" charset="0"/>
              </a:rPr>
              <a:t>HR Managers can set the environment for their organisations to become more sustainable.</a:t>
            </a:r>
            <a:endParaRPr lang="en-IN" sz="2000" dirty="0">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445D38B7-A97B-1DAD-7EE3-5F51C47CA5ED}"/>
              </a:ext>
            </a:extLst>
          </p:cNvPr>
          <p:cNvSpPr txBox="1"/>
          <p:nvPr/>
        </p:nvSpPr>
        <p:spPr>
          <a:xfrm>
            <a:off x="3430485" y="278420"/>
            <a:ext cx="5331030" cy="892731"/>
          </a:xfrm>
          <a:prstGeom prst="downArrow">
            <a:avLst>
              <a:gd name="adj1" fmla="val 50000"/>
              <a:gd name="adj2" fmla="val 42167"/>
            </a:avLst>
          </a:prstGeom>
          <a:blipFill dpi="0" rotWithShape="1">
            <a:blip r:embed="rId4">
              <a:alphaModFix amt="80000"/>
            </a:blip>
            <a:srcRect/>
            <a:tile tx="0" ty="0" sx="100000" sy="100000" flip="none" algn="tl"/>
          </a:blipFill>
          <a:ln>
            <a:solidFill>
              <a:schemeClr val="tx1"/>
            </a:solidFill>
          </a:ln>
        </p:spPr>
        <p:txBody>
          <a:bodyPr wrap="square">
            <a:spAutoFit/>
          </a:bodyPr>
          <a:lstStyle/>
          <a:p>
            <a:pPr marL="0" marR="0" algn="ctr">
              <a:spcBef>
                <a:spcPts val="0"/>
              </a:spcBef>
              <a:spcAft>
                <a:spcPts val="0"/>
              </a:spcAft>
            </a:pPr>
            <a:r>
              <a:rPr lang="en-GB" sz="4000" b="1" kern="0" dirty="0">
                <a:solidFill>
                  <a:schemeClr val="bg1"/>
                </a:solidFill>
                <a:effectLst/>
                <a:latin typeface="Times New Roman" panose="02020603050405020304" pitchFamily="18" charset="0"/>
                <a:ea typeface="Times New Roman" panose="02020603050405020304" pitchFamily="18" charset="0"/>
              </a:rPr>
              <a:t>Conclusion</a:t>
            </a:r>
            <a:endParaRPr lang="en-IN" sz="2800" b="1" kern="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48672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pic>
        <p:nvPicPr>
          <p:cNvPr id="5122" name="Picture 2" descr="The 50 great books on education">
            <a:extLst>
              <a:ext uri="{FF2B5EF4-FFF2-40B4-BE49-F238E27FC236}">
                <a16:creationId xmlns:a16="http://schemas.microsoft.com/office/drawing/2014/main" id="{866AE290-CDD5-4E41-9208-7E62C2B9A7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965ED43-38D9-4342-C5D3-DF14C523B254}"/>
              </a:ext>
            </a:extLst>
          </p:cNvPr>
          <p:cNvSpPr txBox="1"/>
          <p:nvPr/>
        </p:nvSpPr>
        <p:spPr>
          <a:xfrm>
            <a:off x="363794" y="1586600"/>
            <a:ext cx="11464412" cy="5064720"/>
          </a:xfrm>
          <a:prstGeom prst="roundRect">
            <a:avLst/>
          </a:prstGeom>
          <a:solidFill>
            <a:schemeClr val="bg1"/>
          </a:solidFill>
          <a:ln>
            <a:solidFill>
              <a:schemeClr val="accent6">
                <a:lumMod val="75000"/>
              </a:schemeClr>
            </a:solidFill>
          </a:ln>
        </p:spPr>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rPr>
              <a:t>Herrera, J. and de las Heras-Rosas, C. (2020). Corporate social responsibility and human resource management: Towards sustainable business organizations. </a:t>
            </a:r>
            <a:r>
              <a:rPr lang="en-GB" sz="1400" i="1" dirty="0">
                <a:solidFill>
                  <a:srgbClr val="222222"/>
                </a:solidFill>
                <a:effectLst/>
                <a:latin typeface="Times New Roman" panose="02020603050405020304" pitchFamily="18" charset="0"/>
                <a:ea typeface="Times New Roman" panose="02020603050405020304" pitchFamily="18" charset="0"/>
              </a:rPr>
              <a:t>Sustainability</a:t>
            </a:r>
            <a:r>
              <a:rPr lang="en-GB" sz="1400" dirty="0">
                <a:solidFill>
                  <a:srgbClr val="222222"/>
                </a:solidFill>
                <a:effectLst/>
                <a:latin typeface="Times New Roman" panose="02020603050405020304" pitchFamily="18" charset="0"/>
                <a:ea typeface="Times New Roman" panose="02020603050405020304" pitchFamily="18" charset="0"/>
              </a:rPr>
              <a:t>, </a:t>
            </a:r>
            <a:r>
              <a:rPr lang="en-GB" sz="1400" i="1" dirty="0">
                <a:solidFill>
                  <a:srgbClr val="222222"/>
                </a:solidFill>
                <a:effectLst/>
                <a:latin typeface="Times New Roman" panose="02020603050405020304" pitchFamily="18" charset="0"/>
                <a:ea typeface="Times New Roman" panose="02020603050405020304" pitchFamily="18" charset="0"/>
              </a:rPr>
              <a:t>12</a:t>
            </a:r>
            <a:r>
              <a:rPr lang="en-GB" sz="1400" dirty="0">
                <a:solidFill>
                  <a:srgbClr val="222222"/>
                </a:solidFill>
                <a:effectLst/>
                <a:latin typeface="Times New Roman" panose="02020603050405020304" pitchFamily="18" charset="0"/>
                <a:ea typeface="Times New Roman" panose="02020603050405020304" pitchFamily="18" charset="0"/>
              </a:rPr>
              <a:t>(3), p.841.</a:t>
            </a:r>
            <a:endParaRPr lang="en-IN" sz="1400" dirty="0">
              <a:effectLst/>
              <a:latin typeface="Arial" panose="020B0604020202020204" pitchFamily="34" charset="0"/>
              <a:ea typeface="Arial" panose="020B0604020202020204" pitchFamily="34" charset="0"/>
            </a:endParaRPr>
          </a:p>
          <a:p>
            <a:pPr marL="285750" marR="0" indent="-285750" algn="just">
              <a:lnSpc>
                <a:spcPct val="150000"/>
              </a:lnSpc>
              <a:spcBef>
                <a:spcPts val="0"/>
              </a:spcBef>
              <a:spcAft>
                <a:spcPts val="0"/>
              </a:spcAft>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rPr>
              <a:t>Kozioł-Nadolna, K. (2020). The role of a leader in stimulating innovation in an organization. </a:t>
            </a:r>
            <a:r>
              <a:rPr lang="en-GB" sz="1400" i="1" dirty="0">
                <a:solidFill>
                  <a:srgbClr val="222222"/>
                </a:solidFill>
                <a:effectLst/>
                <a:latin typeface="Times New Roman" panose="02020603050405020304" pitchFamily="18" charset="0"/>
                <a:ea typeface="Times New Roman" panose="02020603050405020304" pitchFamily="18" charset="0"/>
              </a:rPr>
              <a:t>Administrative Sciences</a:t>
            </a:r>
            <a:r>
              <a:rPr lang="en-GB" sz="1400" dirty="0">
                <a:solidFill>
                  <a:srgbClr val="222222"/>
                </a:solidFill>
                <a:effectLst/>
                <a:latin typeface="Times New Roman" panose="02020603050405020304" pitchFamily="18" charset="0"/>
                <a:ea typeface="Times New Roman" panose="02020603050405020304" pitchFamily="18" charset="0"/>
              </a:rPr>
              <a:t>, </a:t>
            </a:r>
            <a:r>
              <a:rPr lang="en-GB" sz="1400" i="1" dirty="0">
                <a:solidFill>
                  <a:srgbClr val="222222"/>
                </a:solidFill>
                <a:effectLst/>
                <a:latin typeface="Times New Roman" panose="02020603050405020304" pitchFamily="18" charset="0"/>
                <a:ea typeface="Times New Roman" panose="02020603050405020304" pitchFamily="18" charset="0"/>
              </a:rPr>
              <a:t>10</a:t>
            </a:r>
            <a:r>
              <a:rPr lang="en-GB" sz="1400" dirty="0">
                <a:solidFill>
                  <a:srgbClr val="222222"/>
                </a:solidFill>
                <a:effectLst/>
                <a:latin typeface="Times New Roman" panose="02020603050405020304" pitchFamily="18" charset="0"/>
                <a:ea typeface="Times New Roman" panose="02020603050405020304" pitchFamily="18" charset="0"/>
              </a:rPr>
              <a:t>(3), p.59.</a:t>
            </a:r>
            <a:endParaRPr lang="en-IN" sz="1400" dirty="0">
              <a:effectLst/>
              <a:latin typeface="Arial" panose="020B0604020202020204" pitchFamily="34" charset="0"/>
              <a:ea typeface="Arial" panose="020B0604020202020204" pitchFamily="34" charset="0"/>
            </a:endParaRPr>
          </a:p>
          <a:p>
            <a:pPr marL="285750" marR="0" indent="-285750" algn="just">
              <a:lnSpc>
                <a:spcPct val="150000"/>
              </a:lnSpc>
              <a:spcBef>
                <a:spcPts val="0"/>
              </a:spcBef>
              <a:spcAft>
                <a:spcPts val="0"/>
              </a:spcAft>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rPr>
              <a:t>Mahapatro, B. (2021). </a:t>
            </a:r>
            <a:r>
              <a:rPr lang="en-GB" sz="1400" i="1" dirty="0">
                <a:solidFill>
                  <a:srgbClr val="222222"/>
                </a:solidFill>
                <a:effectLst/>
                <a:latin typeface="Times New Roman" panose="02020603050405020304" pitchFamily="18" charset="0"/>
                <a:ea typeface="Times New Roman" panose="02020603050405020304" pitchFamily="18" charset="0"/>
              </a:rPr>
              <a:t>Human resource management</a:t>
            </a:r>
            <a:r>
              <a:rPr lang="en-GB" sz="1400" dirty="0">
                <a:solidFill>
                  <a:srgbClr val="222222"/>
                </a:solidFill>
                <a:effectLst/>
                <a:latin typeface="Times New Roman" panose="02020603050405020304" pitchFamily="18" charset="0"/>
                <a:ea typeface="Times New Roman" panose="02020603050405020304" pitchFamily="18" charset="0"/>
              </a:rPr>
              <a:t>. New Age International (P) ltd..</a:t>
            </a:r>
            <a:endParaRPr lang="en-IN" sz="1400" dirty="0">
              <a:effectLst/>
              <a:latin typeface="Arial" panose="020B0604020202020204" pitchFamily="34" charset="0"/>
              <a:ea typeface="Arial" panose="020B0604020202020204" pitchFamily="34" charset="0"/>
            </a:endParaRPr>
          </a:p>
          <a:p>
            <a:pPr marL="285750" marR="0" indent="-285750" algn="just">
              <a:lnSpc>
                <a:spcPct val="150000"/>
              </a:lnSpc>
              <a:spcBef>
                <a:spcPts val="0"/>
              </a:spcBef>
              <a:spcAft>
                <a:spcPts val="0"/>
              </a:spcAft>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rPr>
              <a:t>Mobolade, G.O. and Akinade, M.E. (2021). Team building and teamwork in organizations: Implications to managers and employees in work places. </a:t>
            </a:r>
            <a:r>
              <a:rPr lang="en-GB" sz="1400" i="1" dirty="0">
                <a:solidFill>
                  <a:srgbClr val="222222"/>
                </a:solidFill>
                <a:effectLst/>
                <a:latin typeface="Times New Roman" panose="02020603050405020304" pitchFamily="18" charset="0"/>
                <a:ea typeface="Times New Roman" panose="02020603050405020304" pitchFamily="18" charset="0"/>
              </a:rPr>
              <a:t>International Journal of Management, Social Sciences, Peace and Conflict Studies</a:t>
            </a:r>
            <a:r>
              <a:rPr lang="en-GB" sz="1400" dirty="0">
                <a:solidFill>
                  <a:srgbClr val="222222"/>
                </a:solidFill>
                <a:effectLst/>
                <a:latin typeface="Times New Roman" panose="02020603050405020304" pitchFamily="18" charset="0"/>
                <a:ea typeface="Times New Roman" panose="02020603050405020304" pitchFamily="18" charset="0"/>
              </a:rPr>
              <a:t>, </a:t>
            </a:r>
            <a:r>
              <a:rPr lang="en-GB" sz="1400" i="1" dirty="0">
                <a:solidFill>
                  <a:srgbClr val="222222"/>
                </a:solidFill>
                <a:effectLst/>
                <a:latin typeface="Times New Roman" panose="02020603050405020304" pitchFamily="18" charset="0"/>
                <a:ea typeface="Times New Roman" panose="02020603050405020304" pitchFamily="18" charset="0"/>
              </a:rPr>
              <a:t>11</a:t>
            </a:r>
            <a:r>
              <a:rPr lang="en-GB" sz="1400" dirty="0">
                <a:solidFill>
                  <a:srgbClr val="222222"/>
                </a:solidFill>
                <a:effectLst/>
                <a:latin typeface="Times New Roman" panose="02020603050405020304" pitchFamily="18" charset="0"/>
                <a:ea typeface="Times New Roman" panose="02020603050405020304" pitchFamily="18" charset="0"/>
              </a:rPr>
              <a:t>(4), p.1.</a:t>
            </a:r>
            <a:endParaRPr lang="en-IN" sz="1400" dirty="0">
              <a:effectLst/>
              <a:latin typeface="Arial" panose="020B0604020202020204" pitchFamily="34" charset="0"/>
              <a:ea typeface="Arial" panose="020B0604020202020204" pitchFamily="34" charset="0"/>
            </a:endParaRPr>
          </a:p>
          <a:p>
            <a:pPr marL="285750" marR="0" indent="-285750" algn="just">
              <a:lnSpc>
                <a:spcPct val="150000"/>
              </a:lnSpc>
              <a:spcBef>
                <a:spcPts val="0"/>
              </a:spcBef>
              <a:spcAft>
                <a:spcPts val="0"/>
              </a:spcAft>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rPr>
              <a:t>Risi, D., Wickert, C. and Ramus, T. (2023). Coordinated enactment: How organizational departments work together to implement CSR. </a:t>
            </a:r>
            <a:r>
              <a:rPr lang="en-GB" sz="1400" i="1" dirty="0">
                <a:solidFill>
                  <a:srgbClr val="222222"/>
                </a:solidFill>
                <a:effectLst/>
                <a:latin typeface="Times New Roman" panose="02020603050405020304" pitchFamily="18" charset="0"/>
                <a:ea typeface="Times New Roman" panose="02020603050405020304" pitchFamily="18" charset="0"/>
              </a:rPr>
              <a:t>Business &amp; Society</a:t>
            </a:r>
            <a:r>
              <a:rPr lang="en-GB" sz="1400" dirty="0">
                <a:solidFill>
                  <a:srgbClr val="222222"/>
                </a:solidFill>
                <a:effectLst/>
                <a:latin typeface="Times New Roman" panose="02020603050405020304" pitchFamily="18" charset="0"/>
                <a:ea typeface="Times New Roman" panose="02020603050405020304" pitchFamily="18" charset="0"/>
              </a:rPr>
              <a:t>, </a:t>
            </a:r>
            <a:r>
              <a:rPr lang="en-GB" sz="1400" i="1" dirty="0">
                <a:solidFill>
                  <a:srgbClr val="222222"/>
                </a:solidFill>
                <a:effectLst/>
                <a:latin typeface="Times New Roman" panose="02020603050405020304" pitchFamily="18" charset="0"/>
                <a:ea typeface="Times New Roman" panose="02020603050405020304" pitchFamily="18" charset="0"/>
              </a:rPr>
              <a:t>62</a:t>
            </a:r>
            <a:r>
              <a:rPr lang="en-GB" sz="1400" dirty="0">
                <a:solidFill>
                  <a:srgbClr val="222222"/>
                </a:solidFill>
                <a:effectLst/>
                <a:latin typeface="Times New Roman" panose="02020603050405020304" pitchFamily="18" charset="0"/>
                <a:ea typeface="Times New Roman" panose="02020603050405020304" pitchFamily="18" charset="0"/>
              </a:rPr>
              <a:t>(4), pp.745-786.</a:t>
            </a:r>
            <a:endParaRPr lang="en-IN" sz="1400" dirty="0">
              <a:effectLst/>
              <a:latin typeface="Arial" panose="020B0604020202020204" pitchFamily="34" charset="0"/>
              <a:ea typeface="Arial" panose="020B0604020202020204" pitchFamily="34" charset="0"/>
            </a:endParaRPr>
          </a:p>
          <a:p>
            <a:pPr marL="285750" marR="0" indent="-285750" algn="just">
              <a:lnSpc>
                <a:spcPct val="150000"/>
              </a:lnSpc>
              <a:spcBef>
                <a:spcPts val="0"/>
              </a:spcBef>
              <a:spcAft>
                <a:spcPts val="0"/>
              </a:spcAft>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rPr>
              <a:t>Stojanovic, A., Milosevic, I., Arsic, S., Urosevic, S. and Mihajlovic, I. (2020). Corporate social responsibility as a determinant of employee loyalty and business performance. </a:t>
            </a:r>
            <a:r>
              <a:rPr lang="en-GB" sz="1400" i="1" dirty="0">
                <a:solidFill>
                  <a:srgbClr val="222222"/>
                </a:solidFill>
                <a:effectLst/>
                <a:latin typeface="Times New Roman" panose="02020603050405020304" pitchFamily="18" charset="0"/>
                <a:ea typeface="Times New Roman" panose="02020603050405020304" pitchFamily="18" charset="0"/>
              </a:rPr>
              <a:t>Journal of Competitiveness</a:t>
            </a:r>
            <a:r>
              <a:rPr lang="en-GB" sz="1400" dirty="0">
                <a:solidFill>
                  <a:srgbClr val="222222"/>
                </a:solidFill>
                <a:effectLst/>
                <a:latin typeface="Times New Roman" panose="02020603050405020304" pitchFamily="18" charset="0"/>
                <a:ea typeface="Times New Roman" panose="02020603050405020304" pitchFamily="18" charset="0"/>
              </a:rPr>
              <a:t>, </a:t>
            </a:r>
            <a:r>
              <a:rPr lang="en-GB" sz="1400" i="1" dirty="0">
                <a:solidFill>
                  <a:srgbClr val="222222"/>
                </a:solidFill>
                <a:effectLst/>
                <a:latin typeface="Times New Roman" panose="02020603050405020304" pitchFamily="18" charset="0"/>
                <a:ea typeface="Times New Roman" panose="02020603050405020304" pitchFamily="18" charset="0"/>
              </a:rPr>
              <a:t>12</a:t>
            </a:r>
            <a:r>
              <a:rPr lang="en-GB" sz="1400" dirty="0">
                <a:solidFill>
                  <a:srgbClr val="222222"/>
                </a:solidFill>
                <a:effectLst/>
                <a:latin typeface="Times New Roman" panose="02020603050405020304" pitchFamily="18" charset="0"/>
                <a:ea typeface="Times New Roman" panose="02020603050405020304" pitchFamily="18" charset="0"/>
              </a:rPr>
              <a:t>(2), pp.149-166.</a:t>
            </a:r>
            <a:endParaRPr lang="en-IN" sz="1400" dirty="0">
              <a:effectLst/>
              <a:latin typeface="Arial" panose="020B0604020202020204" pitchFamily="34" charset="0"/>
              <a:ea typeface="Arial" panose="020B0604020202020204" pitchFamily="34" charset="0"/>
            </a:endParaRPr>
          </a:p>
          <a:p>
            <a:pPr marL="285750" marR="0" indent="-285750" algn="just">
              <a:lnSpc>
                <a:spcPct val="150000"/>
              </a:lnSpc>
              <a:spcBef>
                <a:spcPts val="0"/>
              </a:spcBef>
              <a:spcAft>
                <a:spcPts val="0"/>
              </a:spcAft>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rPr>
              <a:t>Tumi, N.S., Hasan, A.N. and Khalid, J. (2022). Impact of compensation, job enrichment and enlargement, and training on employee motivation. </a:t>
            </a:r>
            <a:r>
              <a:rPr lang="en-GB" sz="1400" i="1" dirty="0">
                <a:solidFill>
                  <a:srgbClr val="222222"/>
                </a:solidFill>
                <a:effectLst/>
                <a:latin typeface="Times New Roman" panose="02020603050405020304" pitchFamily="18" charset="0"/>
                <a:ea typeface="Times New Roman" panose="02020603050405020304" pitchFamily="18" charset="0"/>
              </a:rPr>
              <a:t>Business Perspectives and Research</a:t>
            </a:r>
            <a:r>
              <a:rPr lang="en-GB" sz="1400" dirty="0">
                <a:solidFill>
                  <a:srgbClr val="222222"/>
                </a:solidFill>
                <a:effectLst/>
                <a:latin typeface="Times New Roman" panose="02020603050405020304" pitchFamily="18" charset="0"/>
                <a:ea typeface="Times New Roman" panose="02020603050405020304" pitchFamily="18" charset="0"/>
              </a:rPr>
              <a:t>, </a:t>
            </a:r>
            <a:r>
              <a:rPr lang="en-GB" sz="1400" i="1" dirty="0">
                <a:solidFill>
                  <a:srgbClr val="222222"/>
                </a:solidFill>
                <a:effectLst/>
                <a:latin typeface="Times New Roman" panose="02020603050405020304" pitchFamily="18" charset="0"/>
                <a:ea typeface="Times New Roman" panose="02020603050405020304" pitchFamily="18" charset="0"/>
              </a:rPr>
              <a:t>10</a:t>
            </a:r>
            <a:r>
              <a:rPr lang="en-GB" sz="1400" dirty="0">
                <a:solidFill>
                  <a:srgbClr val="222222"/>
                </a:solidFill>
                <a:effectLst/>
                <a:latin typeface="Times New Roman" panose="02020603050405020304" pitchFamily="18" charset="0"/>
                <a:ea typeface="Times New Roman" panose="02020603050405020304" pitchFamily="18" charset="0"/>
              </a:rPr>
              <a:t>(1), pp.121-139.</a:t>
            </a:r>
            <a:endParaRPr lang="en-IN" sz="1400" dirty="0">
              <a:effectLst/>
              <a:latin typeface="Arial" panose="020B0604020202020204" pitchFamily="34" charset="0"/>
              <a:ea typeface="Arial" panose="020B0604020202020204" pitchFamily="34" charset="0"/>
            </a:endParaRPr>
          </a:p>
          <a:p>
            <a:pPr marL="285750" marR="0" indent="-285750" algn="just">
              <a:lnSpc>
                <a:spcPct val="150000"/>
              </a:lnSpc>
              <a:spcBef>
                <a:spcPts val="0"/>
              </a:spcBef>
              <a:spcAft>
                <a:spcPts val="0"/>
              </a:spcAft>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rPr>
              <a:t>VANTAGECIRCLE (2024). </a:t>
            </a:r>
            <a:r>
              <a:rPr lang="en-GB" sz="1400" i="1" dirty="0">
                <a:solidFill>
                  <a:srgbClr val="222222"/>
                </a:solidFill>
                <a:effectLst/>
                <a:latin typeface="Times New Roman" panose="02020603050405020304" pitchFamily="18" charset="0"/>
                <a:ea typeface="Times New Roman" panose="02020603050405020304" pitchFamily="18" charset="0"/>
              </a:rPr>
              <a:t>Maslow’s Hierarchy of Needs in Employee Engagement.</a:t>
            </a:r>
            <a:r>
              <a:rPr lang="en-GB" sz="1400" dirty="0">
                <a:solidFill>
                  <a:srgbClr val="222222"/>
                </a:solidFill>
                <a:effectLst/>
                <a:latin typeface="Times New Roman" panose="02020603050405020304" pitchFamily="18" charset="0"/>
                <a:ea typeface="Times New Roman" panose="02020603050405020304" pitchFamily="18" charset="0"/>
              </a:rPr>
              <a:t> Available at - [online]: </a:t>
            </a:r>
            <a:r>
              <a:rPr lang="en-GB" sz="1400" dirty="0">
                <a:solidFill>
                  <a:srgbClr val="1155CC"/>
                </a:solidFill>
                <a:effectLst/>
                <a:latin typeface="Times New Roman" panose="02020603050405020304" pitchFamily="18" charset="0"/>
                <a:ea typeface="Times New Roman" panose="02020603050405020304" pitchFamily="18" charset="0"/>
                <a:hlinkClick r:id="rId3"/>
              </a:rPr>
              <a:t>https://www.vantagecircle.com/en/blog/maslows-hierarchy-of-needs-in-employee-engagement/</a:t>
            </a:r>
            <a:r>
              <a:rPr lang="en-GB" sz="1400" dirty="0">
                <a:solidFill>
                  <a:srgbClr val="222222"/>
                </a:solidFill>
                <a:effectLst/>
                <a:latin typeface="Times New Roman" panose="02020603050405020304" pitchFamily="18" charset="0"/>
                <a:ea typeface="Times New Roman" panose="02020603050405020304" pitchFamily="18" charset="0"/>
              </a:rPr>
              <a:t> [Accessed on 12.06.2024]</a:t>
            </a:r>
            <a:endParaRPr lang="en-IN" sz="1400" dirty="0">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87B42108-3926-4CAC-3678-ADB5B946CD8C}"/>
              </a:ext>
            </a:extLst>
          </p:cNvPr>
          <p:cNvSpPr txBox="1"/>
          <p:nvPr/>
        </p:nvSpPr>
        <p:spPr>
          <a:xfrm>
            <a:off x="3048000" y="218287"/>
            <a:ext cx="6096000" cy="1161633"/>
          </a:xfrm>
          <a:prstGeom prst="leftRightArrow">
            <a:avLst/>
          </a:prstGeom>
          <a:gradFill flip="none" rotWithShape="1">
            <a:gsLst>
              <a:gs pos="0">
                <a:schemeClr val="accent4">
                  <a:lumMod val="40000"/>
                  <a:lumOff val="60000"/>
                </a:schemeClr>
              </a:gs>
              <a:gs pos="46000">
                <a:schemeClr val="accent4">
                  <a:lumMod val="95000"/>
                  <a:lumOff val="5000"/>
                </a:schemeClr>
              </a:gs>
              <a:gs pos="100000">
                <a:schemeClr val="accent4">
                  <a:lumMod val="60000"/>
                </a:schemeClr>
              </a:gs>
            </a:gsLst>
            <a:path path="circle">
              <a:fillToRect l="50000" t="130000" r="50000" b="-30000"/>
            </a:path>
            <a:tileRect/>
          </a:gradFill>
          <a:ln>
            <a:solidFill>
              <a:srgbClr val="002060"/>
            </a:solidFill>
          </a:ln>
          <a:effectLst>
            <a:outerShdw blurRad="63500" sx="102000" sy="102000" algn="ctr" rotWithShape="0">
              <a:prstClr val="black">
                <a:alpha val="40000"/>
              </a:prstClr>
            </a:outerShdw>
          </a:effectLst>
        </p:spPr>
        <p:txBody>
          <a:bodyPr wrap="square">
            <a:spAutoFit/>
          </a:bodyPr>
          <a:lstStyle/>
          <a:p>
            <a:pPr marL="0" marR="0" algn="ctr">
              <a:spcBef>
                <a:spcPts val="0"/>
              </a:spcBef>
              <a:spcAft>
                <a:spcPts val="0"/>
              </a:spcAft>
            </a:pPr>
            <a:r>
              <a:rPr lang="en-GB" sz="3200" b="1" kern="0" dirty="0">
                <a:effectLst/>
                <a:latin typeface="Times New Roman" panose="02020603050405020304" pitchFamily="18" charset="0"/>
                <a:ea typeface="Times New Roman" panose="02020603050405020304" pitchFamily="18" charset="0"/>
              </a:rPr>
              <a:t>References</a:t>
            </a:r>
            <a:endParaRPr lang="en-IN" sz="3200" b="1" kern="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462141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1993</Words>
  <Application>Microsoft Office PowerPoint</Application>
  <PresentationFormat>Widescreen</PresentationFormat>
  <Paragraphs>83</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2024-06-12T12:59:55Z</dcterms:created>
  <dcterms:modified xsi:type="dcterms:W3CDTF">2024-06-13T08:06:35Z</dcterms:modified>
</cp:coreProperties>
</file>