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6.xml" ContentType="application/vnd.openxmlformats-officedocument.theme+xml"/>
  <Override PartName="/ppt/slideLayouts/slideLayout8.xml" ContentType="application/vnd.openxmlformats-officedocument.presentationml.slideLayout+xml"/>
  <Override PartName="/ppt/theme/theme7.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8.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9.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10.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11.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12.xml" ContentType="application/vnd.openxmlformats-officedocument.theme+xml"/>
  <Override PartName="/ppt/theme/theme1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 id="2147483662" r:id="rId5"/>
    <p:sldMasterId id="2147483663" r:id="rId6"/>
    <p:sldMasterId id="2147483666" r:id="rId7"/>
    <p:sldMasterId id="2147483668" r:id="rId8"/>
    <p:sldMasterId id="2147483669" r:id="rId9"/>
    <p:sldMasterId id="2147483674" r:id="rId10"/>
    <p:sldMasterId id="2147483680" r:id="rId11"/>
    <p:sldMasterId id="2147483724" r:id="rId12"/>
    <p:sldMasterId id="2147483712" r:id="rId13"/>
    <p:sldMasterId id="2147483728" r:id="rId14"/>
    <p:sldMasterId id="2147483740" r:id="rId15"/>
  </p:sldMasterIdLst>
  <p:notesMasterIdLst>
    <p:notesMasterId r:id="rId52"/>
  </p:notesMasterIdLst>
  <p:sldIdLst>
    <p:sldId id="256" r:id="rId16"/>
    <p:sldId id="260" r:id="rId17"/>
    <p:sldId id="261" r:id="rId18"/>
    <p:sldId id="293" r:id="rId19"/>
    <p:sldId id="294" r:id="rId20"/>
    <p:sldId id="295" r:id="rId21"/>
    <p:sldId id="302" r:id="rId22"/>
    <p:sldId id="298" r:id="rId23"/>
    <p:sldId id="296" r:id="rId24"/>
    <p:sldId id="304" r:id="rId25"/>
    <p:sldId id="297" r:id="rId26"/>
    <p:sldId id="262" r:id="rId27"/>
    <p:sldId id="263" r:id="rId28"/>
    <p:sldId id="265" r:id="rId29"/>
    <p:sldId id="266" r:id="rId30"/>
    <p:sldId id="267" r:id="rId31"/>
    <p:sldId id="268" r:id="rId32"/>
    <p:sldId id="299" r:id="rId33"/>
    <p:sldId id="300" r:id="rId34"/>
    <p:sldId id="269" r:id="rId35"/>
    <p:sldId id="270" r:id="rId36"/>
    <p:sldId id="271" r:id="rId37"/>
    <p:sldId id="272" r:id="rId38"/>
    <p:sldId id="273" r:id="rId39"/>
    <p:sldId id="274" r:id="rId40"/>
    <p:sldId id="275" r:id="rId41"/>
    <p:sldId id="276" r:id="rId42"/>
    <p:sldId id="279" r:id="rId43"/>
    <p:sldId id="280" r:id="rId44"/>
    <p:sldId id="281" r:id="rId45"/>
    <p:sldId id="282" r:id="rId46"/>
    <p:sldId id="283" r:id="rId47"/>
    <p:sldId id="287" r:id="rId48"/>
    <p:sldId id="290" r:id="rId49"/>
    <p:sldId id="301" r:id="rId50"/>
    <p:sldId id="258" r:id="rId5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0143" autoAdjust="0"/>
    <p:restoredTop sz="94779" autoAdjust="0"/>
  </p:normalViewPr>
  <p:slideViewPr>
    <p:cSldViewPr snapToGrid="0" snapToObjects="1">
      <p:cViewPr varScale="1">
        <p:scale>
          <a:sx n="58" d="100"/>
          <a:sy n="58" d="100"/>
        </p:scale>
        <p:origin x="62" y="91"/>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 Target="slides/slide3.xml"/><Relationship Id="rId26" Type="http://schemas.openxmlformats.org/officeDocument/2006/relationships/slide" Target="slides/slide11.xml"/><Relationship Id="rId39" Type="http://schemas.openxmlformats.org/officeDocument/2006/relationships/slide" Target="slides/slide24.xml"/><Relationship Id="rId21" Type="http://schemas.openxmlformats.org/officeDocument/2006/relationships/slide" Target="slides/slide6.xml"/><Relationship Id="rId34" Type="http://schemas.openxmlformats.org/officeDocument/2006/relationships/slide" Target="slides/slide19.xml"/><Relationship Id="rId42" Type="http://schemas.openxmlformats.org/officeDocument/2006/relationships/slide" Target="slides/slide27.xml"/><Relationship Id="rId47" Type="http://schemas.openxmlformats.org/officeDocument/2006/relationships/slide" Target="slides/slide32.xml"/><Relationship Id="rId50" Type="http://schemas.openxmlformats.org/officeDocument/2006/relationships/slide" Target="slides/slide35.xml"/><Relationship Id="rId55" Type="http://schemas.openxmlformats.org/officeDocument/2006/relationships/theme" Target="theme/theme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1.xml"/><Relationship Id="rId29" Type="http://schemas.openxmlformats.org/officeDocument/2006/relationships/slide" Target="slides/slide14.xml"/><Relationship Id="rId11" Type="http://schemas.openxmlformats.org/officeDocument/2006/relationships/slideMaster" Target="slideMasters/slideMaster8.xml"/><Relationship Id="rId24" Type="http://schemas.openxmlformats.org/officeDocument/2006/relationships/slide" Target="slides/slide9.xml"/><Relationship Id="rId32" Type="http://schemas.openxmlformats.org/officeDocument/2006/relationships/slide" Target="slides/slide17.xml"/><Relationship Id="rId37" Type="http://schemas.openxmlformats.org/officeDocument/2006/relationships/slide" Target="slides/slide22.xml"/><Relationship Id="rId40" Type="http://schemas.openxmlformats.org/officeDocument/2006/relationships/slide" Target="slides/slide25.xml"/><Relationship Id="rId45" Type="http://schemas.openxmlformats.org/officeDocument/2006/relationships/slide" Target="slides/slide30.xml"/><Relationship Id="rId53" Type="http://schemas.openxmlformats.org/officeDocument/2006/relationships/presProps" Target="presProps.xml"/><Relationship Id="rId5" Type="http://schemas.openxmlformats.org/officeDocument/2006/relationships/slideMaster" Target="slideMasters/slideMaster2.xml"/><Relationship Id="rId10" Type="http://schemas.openxmlformats.org/officeDocument/2006/relationships/slideMaster" Target="slideMasters/slideMaster7.xml"/><Relationship Id="rId19" Type="http://schemas.openxmlformats.org/officeDocument/2006/relationships/slide" Target="slides/slide4.xml"/><Relationship Id="rId31" Type="http://schemas.openxmlformats.org/officeDocument/2006/relationships/slide" Target="slides/slide16.xml"/><Relationship Id="rId44" Type="http://schemas.openxmlformats.org/officeDocument/2006/relationships/slide" Target="slides/slide29.xml"/><Relationship Id="rId52"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 Target="slides/slide7.xml"/><Relationship Id="rId27" Type="http://schemas.openxmlformats.org/officeDocument/2006/relationships/slide" Target="slides/slide12.xml"/><Relationship Id="rId30" Type="http://schemas.openxmlformats.org/officeDocument/2006/relationships/slide" Target="slides/slide15.xml"/><Relationship Id="rId35" Type="http://schemas.openxmlformats.org/officeDocument/2006/relationships/slide" Target="slides/slide20.xml"/><Relationship Id="rId43" Type="http://schemas.openxmlformats.org/officeDocument/2006/relationships/slide" Target="slides/slide28.xml"/><Relationship Id="rId48" Type="http://schemas.openxmlformats.org/officeDocument/2006/relationships/slide" Target="slides/slide33.xml"/><Relationship Id="rId56" Type="http://schemas.openxmlformats.org/officeDocument/2006/relationships/tableStyles" Target="tableStyles.xml"/><Relationship Id="rId8" Type="http://schemas.openxmlformats.org/officeDocument/2006/relationships/slideMaster" Target="slideMasters/slideMaster5.xml"/><Relationship Id="rId51" Type="http://schemas.openxmlformats.org/officeDocument/2006/relationships/slide" Target="slides/slide36.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 Target="slides/slide2.xml"/><Relationship Id="rId25" Type="http://schemas.openxmlformats.org/officeDocument/2006/relationships/slide" Target="slides/slide10.xml"/><Relationship Id="rId33" Type="http://schemas.openxmlformats.org/officeDocument/2006/relationships/slide" Target="slides/slide18.xml"/><Relationship Id="rId38" Type="http://schemas.openxmlformats.org/officeDocument/2006/relationships/slide" Target="slides/slide23.xml"/><Relationship Id="rId46" Type="http://schemas.openxmlformats.org/officeDocument/2006/relationships/slide" Target="slides/slide31.xml"/><Relationship Id="rId20" Type="http://schemas.openxmlformats.org/officeDocument/2006/relationships/slide" Target="slides/slide5.xml"/><Relationship Id="rId41" Type="http://schemas.openxmlformats.org/officeDocument/2006/relationships/slide" Target="slides/slide26.xml"/><Relationship Id="rId54"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 Target="slides/slide8.xml"/><Relationship Id="rId28" Type="http://schemas.openxmlformats.org/officeDocument/2006/relationships/slide" Target="slides/slide13.xml"/><Relationship Id="rId36" Type="http://schemas.openxmlformats.org/officeDocument/2006/relationships/slide" Target="slides/slide21.xml"/><Relationship Id="rId49" Type="http://schemas.openxmlformats.org/officeDocument/2006/relationships/slide" Target="slides/slide3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6/6/2026</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a:t>
            </a:fld>
            <a:endParaRPr lang="en-US"/>
          </a:p>
        </p:txBody>
      </p:sp>
    </p:spTree>
    <p:extLst>
      <p:ext uri="{BB962C8B-B14F-4D97-AF65-F5344CB8AC3E}">
        <p14:creationId xmlns:p14="http://schemas.microsoft.com/office/powerpoint/2010/main" val="19896138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en-GB" b="0" i="0" dirty="0">
                <a:solidFill>
                  <a:srgbClr val="2A2B2D"/>
                </a:solidFill>
                <a:effectLst/>
                <a:latin typeface="itc-giovanni"/>
              </a:rPr>
              <a:t>QSR NVivo:  - UWTSD access – or </a:t>
            </a:r>
            <a:r>
              <a:rPr lang="en-GB" b="0" i="0" u="sng" dirty="0">
                <a:solidFill>
                  <a:srgbClr val="2A74D5"/>
                </a:solidFill>
                <a:effectLst/>
                <a:latin typeface="itc-giovanni"/>
              </a:rPr>
              <a:t>http://www.qsrinternational.com/</a:t>
            </a:r>
            <a:endParaRPr lang="en-GB" b="0" i="0" dirty="0">
              <a:solidFill>
                <a:srgbClr val="2A2B2D"/>
              </a:solidFill>
              <a:effectLst/>
              <a:latin typeface="itc-giovanni"/>
            </a:endParaRPr>
          </a:p>
          <a:p>
            <a:pPr algn="l">
              <a:buFont typeface="Arial" panose="020B0604020202020204" pitchFamily="34" charset="0"/>
              <a:buChar char="•"/>
            </a:pPr>
            <a:r>
              <a:rPr lang="en-GB" b="0" i="0" dirty="0" err="1">
                <a:solidFill>
                  <a:srgbClr val="2A2B2D"/>
                </a:solidFill>
                <a:effectLst/>
                <a:latin typeface="itc-giovanni"/>
              </a:rPr>
              <a:t>Atlas.ti</a:t>
            </a:r>
            <a:r>
              <a:rPr lang="en-GB" b="0" i="0" dirty="0">
                <a:solidFill>
                  <a:srgbClr val="2A2B2D"/>
                </a:solidFill>
                <a:effectLst/>
                <a:latin typeface="itc-giovanni"/>
              </a:rPr>
              <a:t>: </a:t>
            </a:r>
            <a:r>
              <a:rPr lang="en-GB" b="0" i="0" u="sng" dirty="0">
                <a:solidFill>
                  <a:srgbClr val="2A74D5"/>
                </a:solidFill>
                <a:effectLst/>
                <a:latin typeface="itc-giovanni"/>
              </a:rPr>
              <a:t>http://www.atlasti.com </a:t>
            </a:r>
            <a:endParaRPr lang="en-GB" b="0" i="0" dirty="0">
              <a:solidFill>
                <a:srgbClr val="2A2B2D"/>
              </a:solidFill>
              <a:effectLst/>
              <a:latin typeface="itc-giovanni"/>
            </a:endParaRPr>
          </a:p>
          <a:p>
            <a:pPr algn="l">
              <a:buFont typeface="Arial" panose="020B0604020202020204" pitchFamily="34" charset="0"/>
              <a:buChar char="•"/>
            </a:pPr>
            <a:r>
              <a:rPr lang="en-GB" b="0" i="0" dirty="0">
                <a:solidFill>
                  <a:srgbClr val="2A2B2D"/>
                </a:solidFill>
                <a:effectLst/>
                <a:latin typeface="itc-giovanni"/>
              </a:rPr>
              <a:t>R- RQDA package: </a:t>
            </a:r>
            <a:r>
              <a:rPr lang="en-GB" b="0" i="0" u="sng" dirty="0">
                <a:solidFill>
                  <a:srgbClr val="2A74D5"/>
                </a:solidFill>
                <a:effectLst/>
                <a:latin typeface="itc-giovanni"/>
              </a:rPr>
              <a:t>http://rqda.r-forge.r-project.org/</a:t>
            </a:r>
            <a:r>
              <a:rPr lang="en-GB" b="0" i="0" u="none" strike="noStrike" dirty="0">
                <a:solidFill>
                  <a:srgbClr val="2A74D5"/>
                </a:solidFill>
                <a:effectLst/>
                <a:latin typeface="itc-giovanni"/>
              </a:rPr>
              <a:t> </a:t>
            </a:r>
            <a:endParaRPr lang="en-GB" b="0" i="0" dirty="0">
              <a:solidFill>
                <a:srgbClr val="2A2B2D"/>
              </a:solidFill>
              <a:effectLst/>
              <a:latin typeface="itc-giovanni"/>
            </a:endParaRPr>
          </a:p>
          <a:p>
            <a:pPr algn="l"/>
            <a:endParaRPr lang="en-GB" b="1" i="0" dirty="0">
              <a:solidFill>
                <a:srgbClr val="2A2B2D"/>
              </a:solidFill>
              <a:effectLst/>
              <a:latin typeface="Montserrat" panose="00000500000000000000" pitchFamily="2" charset="0"/>
            </a:endParaRP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a:t>
            </a:fld>
            <a:endParaRPr lang="en-US"/>
          </a:p>
        </p:txBody>
      </p:sp>
    </p:spTree>
    <p:extLst>
      <p:ext uri="{BB962C8B-B14F-4D97-AF65-F5344CB8AC3E}">
        <p14:creationId xmlns:p14="http://schemas.microsoft.com/office/powerpoint/2010/main" val="42868142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a:t>
            </a:fld>
            <a:endParaRPr lang="en-US"/>
          </a:p>
        </p:txBody>
      </p:sp>
    </p:spTree>
    <p:extLst>
      <p:ext uri="{BB962C8B-B14F-4D97-AF65-F5344CB8AC3E}">
        <p14:creationId xmlns:p14="http://schemas.microsoft.com/office/powerpoint/2010/main" val="29905983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RD is the research </a:t>
            </a:r>
            <a:r>
              <a:rPr lang="en-GB" dirty="0" err="1"/>
              <a:t>quan</a:t>
            </a:r>
            <a:r>
              <a:rPr lang="en-GB" dirty="0"/>
              <a:t> or a mixed method approach</a:t>
            </a:r>
          </a:p>
        </p:txBody>
      </p:sp>
      <p:sp>
        <p:nvSpPr>
          <p:cNvPr id="4" name="Slide Number Placeholder 3"/>
          <p:cNvSpPr>
            <a:spLocks noGrp="1"/>
          </p:cNvSpPr>
          <p:nvPr>
            <p:ph type="sldNum" sz="quarter" idx="5"/>
          </p:nvPr>
        </p:nvSpPr>
        <p:spPr/>
        <p:txBody>
          <a:bodyPr/>
          <a:lstStyle/>
          <a:p>
            <a:fld id="{05FFDD11-B3EC-214B-B984-1798BFAD033A}" type="slidenum">
              <a:rPr lang="en-US" smtClean="0"/>
              <a:t>4</a:t>
            </a:fld>
            <a:endParaRPr lang="en-US"/>
          </a:p>
        </p:txBody>
      </p:sp>
    </p:spTree>
    <p:extLst>
      <p:ext uri="{BB962C8B-B14F-4D97-AF65-F5344CB8AC3E}">
        <p14:creationId xmlns:p14="http://schemas.microsoft.com/office/powerpoint/2010/main" val="35823194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5</a:t>
            </a:fld>
            <a:endParaRPr lang="en-US"/>
          </a:p>
        </p:txBody>
      </p:sp>
    </p:spTree>
    <p:extLst>
      <p:ext uri="{BB962C8B-B14F-4D97-AF65-F5344CB8AC3E}">
        <p14:creationId xmlns:p14="http://schemas.microsoft.com/office/powerpoint/2010/main" val="5947820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Hypothesis are generated using inductive reasoning – which begins with the data and the intention of making </a:t>
            </a:r>
            <a:r>
              <a:rPr lang="en-GB" dirty="0" err="1"/>
              <a:t>sence</a:t>
            </a:r>
            <a:r>
              <a:rPr lang="en-GB" dirty="0"/>
              <a:t> of it.</a:t>
            </a:r>
          </a:p>
          <a:p>
            <a:r>
              <a:rPr lang="en-GB" b="0" i="0" dirty="0">
                <a:solidFill>
                  <a:srgbClr val="373C50"/>
                </a:solidFill>
                <a:effectLst/>
                <a:latin typeface="New Hero"/>
              </a:rPr>
              <a:t>In confirmatory (also called hypothesis-testing) research, the researcher has a pretty specific idea about the relationship between the variables under investigation. In this approach, the researcher is trying to see if a theory, specified as hypotheses, is supported by data.</a:t>
            </a:r>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6</a:t>
            </a:fld>
            <a:endParaRPr lang="en-US"/>
          </a:p>
        </p:txBody>
      </p:sp>
    </p:spTree>
    <p:extLst>
      <p:ext uri="{BB962C8B-B14F-4D97-AF65-F5344CB8AC3E}">
        <p14:creationId xmlns:p14="http://schemas.microsoft.com/office/powerpoint/2010/main" val="12953960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 examples of a model to use for Confirmatory hypothesis testing.</a:t>
            </a:r>
          </a:p>
          <a:p>
            <a:r>
              <a:rPr lang="en-US" dirty="0"/>
              <a:t>Here the research has selected a framework published in the discipline associated with the topic area.</a:t>
            </a:r>
          </a:p>
          <a:p>
            <a:r>
              <a:rPr lang="en-US" dirty="0"/>
              <a:t>This is called the TOE framework, it is an Information Systems theory to help </a:t>
            </a:r>
            <a:r>
              <a:rPr lang="en-US" dirty="0" err="1"/>
              <a:t>analyse</a:t>
            </a:r>
            <a:r>
              <a:rPr lang="en-US" dirty="0"/>
              <a:t> systems adoption.</a:t>
            </a:r>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7</a:t>
            </a:fld>
            <a:endParaRPr lang="en-US"/>
          </a:p>
        </p:txBody>
      </p:sp>
    </p:spTree>
    <p:extLst>
      <p:ext uri="{BB962C8B-B14F-4D97-AF65-F5344CB8AC3E}">
        <p14:creationId xmlns:p14="http://schemas.microsoft.com/office/powerpoint/2010/main" val="2665828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b="0" i="0" dirty="0">
                <a:solidFill>
                  <a:srgbClr val="222222"/>
                </a:solidFill>
                <a:effectLst/>
                <a:latin typeface="Arial" panose="020B0604020202020204" pitchFamily="34" charset="0"/>
              </a:rPr>
              <a:t>Two research questions are as follows:</a:t>
            </a:r>
          </a:p>
          <a:p>
            <a:pPr algn="just"/>
            <a:r>
              <a:rPr lang="en-GB" b="0" i="0" dirty="0">
                <a:solidFill>
                  <a:srgbClr val="222222"/>
                </a:solidFill>
                <a:effectLst/>
                <a:latin typeface="Arial" panose="020B0604020202020204" pitchFamily="34" charset="0"/>
              </a:rPr>
              <a:t>RQ1. What are the important motivations regarding technology, organization, and environmental dimensions for online retailing (ORE) adoption in digital transformation?</a:t>
            </a:r>
          </a:p>
          <a:p>
            <a:pPr algn="just"/>
            <a:r>
              <a:rPr lang="en-GB" b="0" i="0" dirty="0">
                <a:solidFill>
                  <a:srgbClr val="222222"/>
                </a:solidFill>
                <a:effectLst/>
                <a:latin typeface="Arial" panose="020B0604020202020204" pitchFamily="34" charset="0"/>
              </a:rPr>
              <a:t>RQ2. Does ORE adoption stimulate business performance among Vietnamese businesses?</a:t>
            </a:r>
          </a:p>
          <a:p>
            <a:pPr algn="just"/>
            <a:endParaRPr lang="en-GB" b="0" i="0" dirty="0">
              <a:solidFill>
                <a:srgbClr val="222222"/>
              </a:solidFill>
              <a:effectLst/>
              <a:latin typeface="Arial" panose="020B0604020202020204" pitchFamily="34" charset="0"/>
            </a:endParaRPr>
          </a:p>
          <a:p>
            <a:pPr algn="just"/>
            <a:r>
              <a:rPr lang="en-GB" b="0" i="0" dirty="0">
                <a:solidFill>
                  <a:srgbClr val="222222"/>
                </a:solidFill>
                <a:effectLst/>
                <a:latin typeface="Arial" panose="020B0604020202020204" pitchFamily="34" charset="0"/>
              </a:rPr>
              <a:t>So if it is confirmatory you start with a framework – already published and you devise hypothesis </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8</a:t>
            </a:fld>
            <a:endParaRPr lang="en-US"/>
          </a:p>
        </p:txBody>
      </p:sp>
    </p:spTree>
    <p:extLst>
      <p:ext uri="{BB962C8B-B14F-4D97-AF65-F5344CB8AC3E}">
        <p14:creationId xmlns:p14="http://schemas.microsoft.com/office/powerpoint/2010/main" val="5988953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9</a:t>
            </a:fld>
            <a:endParaRPr lang="en-US"/>
          </a:p>
        </p:txBody>
      </p:sp>
    </p:spTree>
    <p:extLst>
      <p:ext uri="{BB962C8B-B14F-4D97-AF65-F5344CB8AC3E}">
        <p14:creationId xmlns:p14="http://schemas.microsoft.com/office/powerpoint/2010/main" val="268307902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3EDFD74-86F8-47F0-8BE0-9F4C9DE3614F}" type="slidenum">
              <a:rPr lang="en-GB" altLang="en-US"/>
              <a:pPr/>
              <a:t>10</a:t>
            </a:fld>
            <a:endParaRPr lang="en-GB" altLang="en-US"/>
          </a:p>
        </p:txBody>
      </p:sp>
      <p:sp>
        <p:nvSpPr>
          <p:cNvPr id="22531" name="Rectangle 2"/>
          <p:cNvSpPr>
            <a:spLocks noGrp="1" noRot="1" noChangeAspect="1" noChangeArrowheads="1" noTextEdit="1"/>
          </p:cNvSpPr>
          <p:nvPr>
            <p:ph type="sldImg"/>
          </p:nvPr>
        </p:nvSpPr>
        <p:spPr>
          <a:ln/>
        </p:spPr>
      </p:sp>
      <p:sp>
        <p:nvSpPr>
          <p:cNvPr id="22532" name="Rectangle 3"/>
          <p:cNvSpPr>
            <a:spLocks noGrp="1" noChangeArrowheads="1"/>
          </p:cNvSpPr>
          <p:nvPr>
            <p:ph type="body" idx="1"/>
          </p:nvPr>
        </p:nvSpPr>
        <p:spPr>
          <a:noFill/>
        </p:spPr>
        <p:txBody>
          <a:bodyPr/>
          <a:lstStyle/>
          <a:p>
            <a:pPr eaLnBrk="1" hangingPunct="1"/>
            <a:r>
              <a:rPr lang="en-GB" altLang="en-US" dirty="0"/>
              <a:t>To explore theory, that are neither exclusively qualitative, nor exclusively quantitative, and ask all these questions.</a:t>
            </a:r>
          </a:p>
        </p:txBody>
      </p:sp>
    </p:spTree>
    <p:extLst>
      <p:ext uri="{BB962C8B-B14F-4D97-AF65-F5344CB8AC3E}">
        <p14:creationId xmlns:p14="http://schemas.microsoft.com/office/powerpoint/2010/main" val="279347118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11</a:t>
            </a:fld>
            <a:endParaRPr lang="en-US"/>
          </a:p>
        </p:txBody>
      </p:sp>
    </p:spTree>
    <p:extLst>
      <p:ext uri="{BB962C8B-B14F-4D97-AF65-F5344CB8AC3E}">
        <p14:creationId xmlns:p14="http://schemas.microsoft.com/office/powerpoint/2010/main" val="128996882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12</a:t>
            </a:fld>
            <a:endParaRPr lang="en-US"/>
          </a:p>
        </p:txBody>
      </p:sp>
    </p:spTree>
    <p:extLst>
      <p:ext uri="{BB962C8B-B14F-4D97-AF65-F5344CB8AC3E}">
        <p14:creationId xmlns:p14="http://schemas.microsoft.com/office/powerpoint/2010/main" val="166075046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Valid – is the finding </a:t>
            </a:r>
            <a:r>
              <a:rPr lang="en-GB" dirty="0" err="1"/>
              <a:t>feasable</a:t>
            </a:r>
            <a:r>
              <a:rPr lang="en-GB" dirty="0"/>
              <a:t> or is there some confirmation bias associated with the results  - i.e. overstepping what the results are stating – you know overinflating a result – so you are taking care to state the analyse the findings withing the boundaries of the study.</a:t>
            </a:r>
          </a:p>
          <a:p>
            <a:r>
              <a:rPr lang="en-GB" dirty="0"/>
              <a:t>Reliability – you can check the variables of consistency in SPSS – so the variables can be tested </a:t>
            </a:r>
            <a:r>
              <a:rPr lang="en-GB" dirty="0" err="1"/>
              <a:t>usign</a:t>
            </a:r>
            <a:r>
              <a:rPr lang="en-GB" dirty="0"/>
              <a:t> </a:t>
            </a:r>
            <a:r>
              <a:rPr lang="en-GB" dirty="0" err="1"/>
              <a:t>Cronhback</a:t>
            </a:r>
            <a:r>
              <a:rPr lang="en-GB" dirty="0"/>
              <a:t> Alpha and this it is a measure of internal consistency of the factors/variables being tested. You will get a value between 0 and 1, the closer to 1, the factors are highly reliable, so above .70</a:t>
            </a:r>
          </a:p>
        </p:txBody>
      </p:sp>
      <p:sp>
        <p:nvSpPr>
          <p:cNvPr id="4" name="Slide Number Placeholder 3"/>
          <p:cNvSpPr>
            <a:spLocks noGrp="1"/>
          </p:cNvSpPr>
          <p:nvPr>
            <p:ph type="sldNum" sz="quarter" idx="5"/>
          </p:nvPr>
        </p:nvSpPr>
        <p:spPr/>
        <p:txBody>
          <a:bodyPr/>
          <a:lstStyle/>
          <a:p>
            <a:fld id="{05FFDD11-B3EC-214B-B984-1798BFAD033A}" type="slidenum">
              <a:rPr lang="en-US" smtClean="0"/>
              <a:t>13</a:t>
            </a:fld>
            <a:endParaRPr lang="en-US"/>
          </a:p>
        </p:txBody>
      </p:sp>
    </p:spTree>
    <p:extLst>
      <p:ext uri="{BB962C8B-B14F-4D97-AF65-F5344CB8AC3E}">
        <p14:creationId xmlns:p14="http://schemas.microsoft.com/office/powerpoint/2010/main" val="268586258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14</a:t>
            </a:fld>
            <a:endParaRPr lang="en-US"/>
          </a:p>
        </p:txBody>
      </p:sp>
    </p:spTree>
    <p:extLst>
      <p:ext uri="{BB962C8B-B14F-4D97-AF65-F5344CB8AC3E}">
        <p14:creationId xmlns:p14="http://schemas.microsoft.com/office/powerpoint/2010/main" val="31065532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are always interested in the mean of the variables where possible.</a:t>
            </a:r>
          </a:p>
        </p:txBody>
      </p:sp>
      <p:sp>
        <p:nvSpPr>
          <p:cNvPr id="4" name="Slide Number Placeholder 3"/>
          <p:cNvSpPr>
            <a:spLocks noGrp="1"/>
          </p:cNvSpPr>
          <p:nvPr>
            <p:ph type="sldNum" sz="quarter" idx="5"/>
          </p:nvPr>
        </p:nvSpPr>
        <p:spPr/>
        <p:txBody>
          <a:bodyPr/>
          <a:lstStyle/>
          <a:p>
            <a:fld id="{05FFDD11-B3EC-214B-B984-1798BFAD033A}" type="slidenum">
              <a:rPr lang="en-US" smtClean="0"/>
              <a:t>15</a:t>
            </a:fld>
            <a:endParaRPr lang="en-US"/>
          </a:p>
        </p:txBody>
      </p:sp>
    </p:spTree>
    <p:extLst>
      <p:ext uri="{BB962C8B-B14F-4D97-AF65-F5344CB8AC3E}">
        <p14:creationId xmlns:p14="http://schemas.microsoft.com/office/powerpoint/2010/main" val="402069281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Describing the data using summary tables, charts</a:t>
            </a:r>
          </a:p>
          <a:p>
            <a:r>
              <a:rPr lang="en-GB" dirty="0"/>
              <a:t>Confirmatory – using statistical tests on the data to look for association /patterns in the data – a lovely finding yrs ago using machine learning algorithms /statistical test in data found in a supermarket – beer and nappies –using the loyalty car,- then affected the design of stores. So confirmatory is to </a:t>
            </a:r>
            <a:r>
              <a:rPr lang="en-GB" dirty="0" err="1"/>
              <a:t>to</a:t>
            </a:r>
            <a:r>
              <a:rPr lang="en-GB" dirty="0"/>
              <a:t> test an idea and then can confirm if it is true and then make informed decisions about what the change specific to the finding..</a:t>
            </a:r>
          </a:p>
        </p:txBody>
      </p:sp>
      <p:sp>
        <p:nvSpPr>
          <p:cNvPr id="4" name="Slide Number Placeholder 3"/>
          <p:cNvSpPr>
            <a:spLocks noGrp="1"/>
          </p:cNvSpPr>
          <p:nvPr>
            <p:ph type="sldNum" sz="quarter" idx="5"/>
          </p:nvPr>
        </p:nvSpPr>
        <p:spPr/>
        <p:txBody>
          <a:bodyPr/>
          <a:lstStyle/>
          <a:p>
            <a:fld id="{05FFDD11-B3EC-214B-B984-1798BFAD033A}" type="slidenum">
              <a:rPr lang="en-US" smtClean="0"/>
              <a:t>16</a:t>
            </a:fld>
            <a:endParaRPr lang="en-US"/>
          </a:p>
        </p:txBody>
      </p:sp>
    </p:spTree>
    <p:extLst>
      <p:ext uri="{BB962C8B-B14F-4D97-AF65-F5344CB8AC3E}">
        <p14:creationId xmlns:p14="http://schemas.microsoft.com/office/powerpoint/2010/main" val="89136957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17</a:t>
            </a:fld>
            <a:endParaRPr lang="en-US"/>
          </a:p>
        </p:txBody>
      </p:sp>
    </p:spTree>
    <p:extLst>
      <p:ext uri="{BB962C8B-B14F-4D97-AF65-F5344CB8AC3E}">
        <p14:creationId xmlns:p14="http://schemas.microsoft.com/office/powerpoint/2010/main" val="21300742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might wonder what is a reasonable size – well there are calculations for this – but also tables to help decide the size.</a:t>
            </a:r>
          </a:p>
        </p:txBody>
      </p:sp>
      <p:sp>
        <p:nvSpPr>
          <p:cNvPr id="4" name="Slide Number Placeholder 3"/>
          <p:cNvSpPr>
            <a:spLocks noGrp="1"/>
          </p:cNvSpPr>
          <p:nvPr>
            <p:ph type="sldNum" sz="quarter" idx="5"/>
          </p:nvPr>
        </p:nvSpPr>
        <p:spPr/>
        <p:txBody>
          <a:bodyPr/>
          <a:lstStyle/>
          <a:p>
            <a:fld id="{05FFDD11-B3EC-214B-B984-1798BFAD033A}" type="slidenum">
              <a:rPr lang="en-US" smtClean="0"/>
              <a:t>18</a:t>
            </a:fld>
            <a:endParaRPr lang="en-US"/>
          </a:p>
        </p:txBody>
      </p:sp>
    </p:spTree>
    <p:extLst>
      <p:ext uri="{BB962C8B-B14F-4D97-AF65-F5344CB8AC3E}">
        <p14:creationId xmlns:p14="http://schemas.microsoft.com/office/powerpoint/2010/main" val="183613893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19</a:t>
            </a:fld>
            <a:endParaRPr lang="en-US"/>
          </a:p>
        </p:txBody>
      </p:sp>
    </p:spTree>
    <p:extLst>
      <p:ext uri="{BB962C8B-B14F-4D97-AF65-F5344CB8AC3E}">
        <p14:creationId xmlns:p14="http://schemas.microsoft.com/office/powerpoint/2010/main" val="297486136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20</a:t>
            </a:fld>
            <a:endParaRPr lang="en-US"/>
          </a:p>
        </p:txBody>
      </p:sp>
    </p:spTree>
    <p:extLst>
      <p:ext uri="{BB962C8B-B14F-4D97-AF65-F5344CB8AC3E}">
        <p14:creationId xmlns:p14="http://schemas.microsoft.com/office/powerpoint/2010/main" val="375179580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21</a:t>
            </a:fld>
            <a:endParaRPr lang="en-US"/>
          </a:p>
        </p:txBody>
      </p:sp>
    </p:spTree>
    <p:extLst>
      <p:ext uri="{BB962C8B-B14F-4D97-AF65-F5344CB8AC3E}">
        <p14:creationId xmlns:p14="http://schemas.microsoft.com/office/powerpoint/2010/main" val="317618819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22</a:t>
            </a:fld>
            <a:endParaRPr lang="en-US"/>
          </a:p>
        </p:txBody>
      </p:sp>
    </p:spTree>
    <p:extLst>
      <p:ext uri="{BB962C8B-B14F-4D97-AF65-F5344CB8AC3E}">
        <p14:creationId xmlns:p14="http://schemas.microsoft.com/office/powerpoint/2010/main" val="332315833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23</a:t>
            </a:fld>
            <a:endParaRPr lang="en-US"/>
          </a:p>
        </p:txBody>
      </p:sp>
    </p:spTree>
    <p:extLst>
      <p:ext uri="{BB962C8B-B14F-4D97-AF65-F5344CB8AC3E}">
        <p14:creationId xmlns:p14="http://schemas.microsoft.com/office/powerpoint/2010/main" val="218367619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24</a:t>
            </a:fld>
            <a:endParaRPr lang="en-US"/>
          </a:p>
        </p:txBody>
      </p:sp>
    </p:spTree>
    <p:extLst>
      <p:ext uri="{BB962C8B-B14F-4D97-AF65-F5344CB8AC3E}">
        <p14:creationId xmlns:p14="http://schemas.microsoft.com/office/powerpoint/2010/main" val="207077100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25</a:t>
            </a:fld>
            <a:endParaRPr lang="en-US"/>
          </a:p>
        </p:txBody>
      </p:sp>
    </p:spTree>
    <p:extLst>
      <p:ext uri="{BB962C8B-B14F-4D97-AF65-F5344CB8AC3E}">
        <p14:creationId xmlns:p14="http://schemas.microsoft.com/office/powerpoint/2010/main" val="315399058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26</a:t>
            </a:fld>
            <a:endParaRPr lang="en-US"/>
          </a:p>
        </p:txBody>
      </p:sp>
    </p:spTree>
    <p:extLst>
      <p:ext uri="{BB962C8B-B14F-4D97-AF65-F5344CB8AC3E}">
        <p14:creationId xmlns:p14="http://schemas.microsoft.com/office/powerpoint/2010/main" val="410839579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27</a:t>
            </a:fld>
            <a:endParaRPr lang="en-US"/>
          </a:p>
        </p:txBody>
      </p:sp>
    </p:spTree>
    <p:extLst>
      <p:ext uri="{BB962C8B-B14F-4D97-AF65-F5344CB8AC3E}">
        <p14:creationId xmlns:p14="http://schemas.microsoft.com/office/powerpoint/2010/main" val="407621516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28</a:t>
            </a:fld>
            <a:endParaRPr lang="en-US"/>
          </a:p>
        </p:txBody>
      </p:sp>
    </p:spTree>
    <p:extLst>
      <p:ext uri="{BB962C8B-B14F-4D97-AF65-F5344CB8AC3E}">
        <p14:creationId xmlns:p14="http://schemas.microsoft.com/office/powerpoint/2010/main" val="12627242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29</a:t>
            </a:fld>
            <a:endParaRPr lang="en-US"/>
          </a:p>
        </p:txBody>
      </p:sp>
    </p:spTree>
    <p:extLst>
      <p:ext uri="{BB962C8B-B14F-4D97-AF65-F5344CB8AC3E}">
        <p14:creationId xmlns:p14="http://schemas.microsoft.com/office/powerpoint/2010/main" val="22887194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30</a:t>
            </a:fld>
            <a:endParaRPr lang="en-US"/>
          </a:p>
        </p:txBody>
      </p:sp>
    </p:spTree>
    <p:extLst>
      <p:ext uri="{BB962C8B-B14F-4D97-AF65-F5344CB8AC3E}">
        <p14:creationId xmlns:p14="http://schemas.microsoft.com/office/powerpoint/2010/main" val="240237826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31</a:t>
            </a:fld>
            <a:endParaRPr lang="en-US"/>
          </a:p>
        </p:txBody>
      </p:sp>
    </p:spTree>
    <p:extLst>
      <p:ext uri="{BB962C8B-B14F-4D97-AF65-F5344CB8AC3E}">
        <p14:creationId xmlns:p14="http://schemas.microsoft.com/office/powerpoint/2010/main" val="173279714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32</a:t>
            </a:fld>
            <a:endParaRPr lang="en-US"/>
          </a:p>
        </p:txBody>
      </p:sp>
    </p:spTree>
    <p:extLst>
      <p:ext uri="{BB962C8B-B14F-4D97-AF65-F5344CB8AC3E}">
        <p14:creationId xmlns:p14="http://schemas.microsoft.com/office/powerpoint/2010/main" val="150091691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33</a:t>
            </a:fld>
            <a:endParaRPr lang="en-US"/>
          </a:p>
        </p:txBody>
      </p:sp>
    </p:spTree>
    <p:extLst>
      <p:ext uri="{BB962C8B-B14F-4D97-AF65-F5344CB8AC3E}">
        <p14:creationId xmlns:p14="http://schemas.microsoft.com/office/powerpoint/2010/main" val="17266233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2.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2.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2.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2.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2.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2.xml"/></Relationships>
</file>

<file path=ppt/slideLayouts/_rels/slideLayout5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2.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923514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486492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ACF261-C42B-413C-A948-A3DEA7B374F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6C34648D-8A8B-4145-A483-E5161930938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702891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2866627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1441D8-4C14-400F-8457-05FA33F9987B}"/>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6A76CF1-1C2F-48BB-AC73-3201731EA268}"/>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9493597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4401840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6857530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41236284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6/6/2026</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717865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6/6/2026</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896461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6/6/2026</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0902798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6/6/2026</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860497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6/6/2026</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913866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6/6/2026</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5602143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6/6/2026</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934943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6/6/2026</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7951784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6/6/2026</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5321256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6/6/2026</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1179962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6/6/2026</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4433515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9174040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232940759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62421751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6/6/2026</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4104286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6/6/2026</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777352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6/6/2026</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0803302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6/6/2026</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79445822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6/6/2026</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11201771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6/6/2026</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3174890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6/6/2026</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89394767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6/6/2026</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58326541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6/6/2026</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203595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6/6/2026</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55221851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6/6/2026</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63990346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6/6/2026</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62964054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6/6/2026</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99574035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6/6/2026</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4825835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6/6/2026</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51589236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6/6/2026</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460362126"/>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6/6/2026</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14744437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6/6/2026</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07117977"/>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6/6/2026</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45783211"/>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6/6/2026</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842928238"/>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6/6/2026</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63317495"/>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6/6/2026</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343064109"/>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983888747"/>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839593873"/>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40525212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356628735"/>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740882548"/>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58031164"/>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64841059"/>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1464724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7.xml"/><Relationship Id="rId1" Type="http://schemas.openxmlformats.org/officeDocument/2006/relationships/slideLayout" Target="../slideLayouts/slideLayout6.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8.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16.xml"/><Relationship Id="rId13" Type="http://schemas.openxmlformats.org/officeDocument/2006/relationships/image" Target="../media/image8.png"/><Relationship Id="rId3" Type="http://schemas.openxmlformats.org/officeDocument/2006/relationships/slideLayout" Target="../slideLayouts/slideLayout11.xml"/><Relationship Id="rId7" Type="http://schemas.openxmlformats.org/officeDocument/2006/relationships/slideLayout" Target="../slideLayouts/slideLayout15.xml"/><Relationship Id="rId12" Type="http://schemas.openxmlformats.org/officeDocument/2006/relationships/theme" Target="../theme/theme8.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11" Type="http://schemas.openxmlformats.org/officeDocument/2006/relationships/slideLayout" Target="../slideLayouts/slideLayout19.xml"/><Relationship Id="rId5" Type="http://schemas.openxmlformats.org/officeDocument/2006/relationships/slideLayout" Target="../slideLayouts/slideLayout13.xml"/><Relationship Id="rId10" Type="http://schemas.openxmlformats.org/officeDocument/2006/relationships/slideLayout" Target="../slideLayouts/slideLayout18.xml"/><Relationship Id="rId4" Type="http://schemas.openxmlformats.org/officeDocument/2006/relationships/slideLayout" Target="../slideLayouts/slideLayout12.xml"/><Relationship Id="rId9" Type="http://schemas.openxmlformats.org/officeDocument/2006/relationships/slideLayout" Target="../slideLayouts/slideLayout17.xml"/></Relationships>
</file>

<file path=ppt/slideMasters/_rels/slideMaster9.xml.rels><?xml version="1.0" encoding="UTF-8" standalone="yes"?>
<Relationships xmlns="http://schemas.openxmlformats.org/package/2006/relationships"><Relationship Id="rId3" Type="http://schemas.openxmlformats.org/officeDocument/2006/relationships/slideLayout" Target="../slideLayouts/slideLayout22.xml"/><Relationship Id="rId2" Type="http://schemas.openxmlformats.org/officeDocument/2006/relationships/slideLayout" Target="../slideLayouts/slideLayout21.xml"/><Relationship Id="rId1" Type="http://schemas.openxmlformats.org/officeDocument/2006/relationships/slideLayout" Target="../slideLayouts/slideLayout20.xml"/><Relationship Id="rId5" Type="http://schemas.openxmlformats.org/officeDocument/2006/relationships/image" Target="../media/image9.png"/><Relationship Id="rId4" Type="http://schemas.openxmlformats.org/officeDocument/2006/relationships/theme" Target="../theme/theme9.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10.pn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10.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11.xml.rels><?xml version="1.0" encoding="UTF-8" standalone="yes"?>
<Relationships xmlns="http://schemas.openxmlformats.org/package/2006/relationships"><Relationship Id="rId8" Type="http://schemas.openxmlformats.org/officeDocument/2006/relationships/slideLayout" Target="../slideLayouts/slideLayout41.xml"/><Relationship Id="rId13" Type="http://schemas.openxmlformats.org/officeDocument/2006/relationships/image" Target="../media/image11.png"/><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11.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_rels/slideMaster12.xml.rels><?xml version="1.0" encoding="UTF-8" standalone="yes"?>
<Relationships xmlns="http://schemas.openxmlformats.org/package/2006/relationships"><Relationship Id="rId8" Type="http://schemas.openxmlformats.org/officeDocument/2006/relationships/slideLayout" Target="../slideLayouts/slideLayout52.xml"/><Relationship Id="rId3" Type="http://schemas.openxmlformats.org/officeDocument/2006/relationships/slideLayout" Target="../slideLayouts/slideLayout47.xml"/><Relationship Id="rId7" Type="http://schemas.openxmlformats.org/officeDocument/2006/relationships/slideLayout" Target="../slideLayouts/slideLayout51.xml"/><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slideLayout" Target="../slideLayouts/slideLayout50.xml"/><Relationship Id="rId5" Type="http://schemas.openxmlformats.org/officeDocument/2006/relationships/slideLayout" Target="../slideLayouts/slideLayout49.xml"/><Relationship Id="rId4" Type="http://schemas.openxmlformats.org/officeDocument/2006/relationships/slideLayout" Target="../slideLayouts/slideLayout48.xml"/><Relationship Id="rId9" Type="http://schemas.openxmlformats.org/officeDocument/2006/relationships/theme" Target="../theme/theme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3" name="Picture 2" descr="Logo&#10;&#10;Description automatically generated">
            <a:extLst>
              <a:ext uri="{FF2B5EF4-FFF2-40B4-BE49-F238E27FC236}">
                <a16:creationId xmlns:a16="http://schemas.microsoft.com/office/drawing/2014/main" id="{47E74D59-17D6-0A47-B35E-CD9AE2C71A27}"/>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262974614"/>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screenshot of a video game&#10;&#10;Description automatically generated with medium confidence">
            <a:extLst>
              <a:ext uri="{FF2B5EF4-FFF2-40B4-BE49-F238E27FC236}">
                <a16:creationId xmlns:a16="http://schemas.microsoft.com/office/drawing/2014/main" id="{E4DA8D54-DB29-E742-A827-441F54D170A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4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sign with a building in the background&#10;&#10;Description automatically generated with low confidence">
            <a:extLst>
              <a:ext uri="{FF2B5EF4-FFF2-40B4-BE49-F238E27FC236}">
                <a16:creationId xmlns:a16="http://schemas.microsoft.com/office/drawing/2014/main" id="{72979590-6AFB-2C46-941F-F886DF5D955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439537101"/>
      </p:ext>
    </p:extLst>
  </p:cSld>
  <p:clrMap bg1="lt1" tx1="dk1" bg2="lt2" tx2="dk2" accent1="accent1" accent2="accent2" accent3="accent3" accent4="accent4" accent5="accent5" accent6="accent6" hlink="hlink" folHlink="folHlink"/>
  <p:sldLayoutIdLst>
    <p:sldLayoutId id="214748375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Graphical user interface&#10;&#10;Description automatically generated with low confidence">
            <a:extLst>
              <a:ext uri="{FF2B5EF4-FFF2-40B4-BE49-F238E27FC236}">
                <a16:creationId xmlns:a16="http://schemas.microsoft.com/office/drawing/2014/main" id="{E71E0FA0-8088-B64A-A496-EB19BB6A23EB}"/>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288790940"/>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Graphical user interface&#10;&#10;Description automatically generated">
            <a:extLst>
              <a:ext uri="{FF2B5EF4-FFF2-40B4-BE49-F238E27FC236}">
                <a16:creationId xmlns:a16="http://schemas.microsoft.com/office/drawing/2014/main" id="{0E6F5349-E20D-1A46-BB90-1DFB19EC1230}"/>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339742971"/>
      </p:ext>
    </p:extLst>
  </p:cSld>
  <p:clrMap bg1="lt1" tx1="dk1" bg2="lt2" tx2="dk2" accent1="accent1" accent2="accent2" accent3="accent3" accent4="accent4" accent5="accent5" accent6="accent6" hlink="hlink" folHlink="folHlink"/>
  <p:sldLayoutIdLst>
    <p:sldLayoutId id="214748375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graphical user interface&#10;&#10;Description automatically generated">
            <a:extLst>
              <a:ext uri="{FF2B5EF4-FFF2-40B4-BE49-F238E27FC236}">
                <a16:creationId xmlns:a16="http://schemas.microsoft.com/office/drawing/2014/main" id="{044CDA8F-A232-9744-A6B0-7299AD895C04}"/>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21761218"/>
      </p:ext>
    </p:extLst>
  </p:cSld>
  <p:clrMap bg1="lt1" tx1="dk1" bg2="lt2" tx2="dk2" accent1="accent1" accent2="accent2" accent3="accent3" accent4="accent4" accent5="accent5" accent6="accent6" hlink="hlink" folHlink="folHlink"/>
  <p:sldLayoutIdLst>
    <p:sldLayoutId id="2147483670" r:id="rId1"/>
    <p:sldLayoutId id="214748367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chart&#10;&#10;Description automatically generated">
            <a:extLst>
              <a:ext uri="{FF2B5EF4-FFF2-40B4-BE49-F238E27FC236}">
                <a16:creationId xmlns:a16="http://schemas.microsoft.com/office/drawing/2014/main" id="{A6B45622-896C-754C-8AD5-B25E6AE767BB}"/>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919443053"/>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Graphical user interface, text&#10;&#10;Description automatically generated">
            <a:extLst>
              <a:ext uri="{FF2B5EF4-FFF2-40B4-BE49-F238E27FC236}">
                <a16:creationId xmlns:a16="http://schemas.microsoft.com/office/drawing/2014/main" id="{056FD3AA-5FD2-724E-9C7C-28EF2AD43E97}"/>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251622122"/>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Graphical user interface, text, application&#10;&#10;Description automatically generated">
            <a:extLst>
              <a:ext uri="{FF2B5EF4-FFF2-40B4-BE49-F238E27FC236}">
                <a16:creationId xmlns:a16="http://schemas.microsoft.com/office/drawing/2014/main" id="{90F35FBA-92DE-B240-AAFD-08893AE632DA}"/>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65431678"/>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funnel chart&#10;&#10;Description automatically generated">
            <a:extLst>
              <a:ext uri="{FF2B5EF4-FFF2-40B4-BE49-F238E27FC236}">
                <a16:creationId xmlns:a16="http://schemas.microsoft.com/office/drawing/2014/main" id="{DB432387-94D5-0B47-9616-4E9AFAD3D701}"/>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24443458"/>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text&#10;&#10;Description automatically generated">
            <a:extLst>
              <a:ext uri="{FF2B5EF4-FFF2-40B4-BE49-F238E27FC236}">
                <a16:creationId xmlns:a16="http://schemas.microsoft.com/office/drawing/2014/main" id="{A592A4BE-E03B-3D4B-983F-C34BFF0861B6}"/>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898461747"/>
      </p:ext>
    </p:extLst>
  </p:cSld>
  <p:clrMap bg1="lt1" tx1="dk1" bg2="lt2" tx2="dk2" accent1="accent1" accent2="accent2" accent3="accent3" accent4="accent4" accent5="accent5" accent6="accent6" hlink="hlink" folHlink="folHlink"/>
  <p:sldLayoutIdLst>
    <p:sldLayoutId id="2147483729" r:id="rId1"/>
    <p:sldLayoutId id="2147483730" r:id="rId2"/>
    <p:sldLayoutId id="2147483731" r:id="rId3"/>
    <p:sldLayoutId id="2147483732" r:id="rId4"/>
    <p:sldLayoutId id="2147483733" r:id="rId5"/>
    <p:sldLayoutId id="2147483734" r:id="rId6"/>
    <p:sldLayoutId id="2147483735" r:id="rId7"/>
    <p:sldLayoutId id="2147483736" r:id="rId8"/>
    <p:sldLayoutId id="2147483737" r:id="rId9"/>
    <p:sldLayoutId id="2147483738" r:id="rId10"/>
    <p:sldLayoutId id="214748373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99703660"/>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6" r:id="rId3"/>
    <p:sldLayoutId id="2147483747" r:id="rId4"/>
    <p:sldLayoutId id="2147483750" r:id="rId5"/>
    <p:sldLayoutId id="2147483751" r:id="rId6"/>
    <p:sldLayoutId id="2147483748" r:id="rId7"/>
    <p:sldLayoutId id="214748374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7.xml"/><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8.xml"/><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2.xml"/><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7.xml"/><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8.xml"/><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3" Type="http://schemas.openxmlformats.org/officeDocument/2006/relationships/hyperlink" Target="http://research-advisors.com/" TargetMode="External"/><Relationship Id="rId2" Type="http://schemas.openxmlformats.org/officeDocument/2006/relationships/notesSlide" Target="../notesSlides/notesSlide19.xml"/><Relationship Id="rId1" Type="http://schemas.openxmlformats.org/officeDocument/2006/relationships/slideLayout" Target="../slideLayouts/slideLayout15.xml"/><Relationship Id="rId4" Type="http://schemas.openxmlformats.org/officeDocument/2006/relationships/image" Target="../media/image28.pn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notesSlide" Target="../notesSlides/notesSlide24.xml"/><Relationship Id="rId1" Type="http://schemas.openxmlformats.org/officeDocument/2006/relationships/slideLayout" Target="../slideLayouts/slideLayout18.xml"/><Relationship Id="rId4" Type="http://schemas.openxmlformats.org/officeDocument/2006/relationships/hyperlink" Target="https://www.emeraldgrouppublishing.com/how-to/observation/use-questionnaires-effectively?part=4&amp;view=print" TargetMode="External"/></Relationships>
</file>

<file path=ppt/slides/_rels/slide25.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5.xml"/><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8.xml"/><Relationship Id="rId1" Type="http://schemas.openxmlformats.org/officeDocument/2006/relationships/slideLayout" Target="../slideLayouts/slideLayout18.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8.xml"/></Relationships>
</file>

<file path=ppt/slides/_rels/slide30.xml.rels><?xml version="1.0" encoding="UTF-8" standalone="yes"?>
<Relationships xmlns="http://schemas.openxmlformats.org/package/2006/relationships"><Relationship Id="rId3" Type="http://schemas.openxmlformats.org/officeDocument/2006/relationships/image" Target="../media/image32.jpg"/><Relationship Id="rId2" Type="http://schemas.openxmlformats.org/officeDocument/2006/relationships/notesSlide" Target="../notesSlides/notesSlide30.xml"/><Relationship Id="rId1" Type="http://schemas.openxmlformats.org/officeDocument/2006/relationships/slideLayout" Target="../slideLayouts/slideLayout18.xml"/></Relationships>
</file>

<file path=ppt/slides/_rels/slide31.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31.xml"/><Relationship Id="rId1" Type="http://schemas.openxmlformats.org/officeDocument/2006/relationships/slideLayout" Target="../slideLayouts/slideLayout18.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8.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8.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473D20F-D6FE-4C3F-8382-32F4D458459F}"/>
              </a:ext>
            </a:extLst>
          </p:cNvPr>
          <p:cNvSpPr txBox="1"/>
          <p:nvPr/>
        </p:nvSpPr>
        <p:spPr>
          <a:xfrm>
            <a:off x="2131359" y="5580965"/>
            <a:ext cx="5513294" cy="646331"/>
          </a:xfrm>
          <a:prstGeom prst="rect">
            <a:avLst/>
          </a:prstGeom>
          <a:noFill/>
        </p:spPr>
        <p:txBody>
          <a:bodyPr wrap="square" rtlCol="0">
            <a:spAutoFit/>
          </a:bodyPr>
          <a:lstStyle/>
          <a:p>
            <a:r>
              <a:rPr lang="en-GB" sz="3600" b="1" dirty="0">
                <a:solidFill>
                  <a:schemeClr val="bg1"/>
                </a:solidFill>
              </a:rPr>
              <a:t>Tutorial 3			8</a:t>
            </a:r>
            <a:r>
              <a:rPr lang="en-GB" sz="3600" b="1" baseline="30000" dirty="0">
                <a:solidFill>
                  <a:schemeClr val="bg1"/>
                </a:solidFill>
              </a:rPr>
              <a:t>th</a:t>
            </a:r>
            <a:r>
              <a:rPr lang="en-GB" sz="3600" b="1" dirty="0">
                <a:solidFill>
                  <a:schemeClr val="bg1"/>
                </a:solidFill>
              </a:rPr>
              <a:t> June 2026</a:t>
            </a:r>
          </a:p>
        </p:txBody>
      </p:sp>
      <p:sp>
        <p:nvSpPr>
          <p:cNvPr id="3" name="Title 1">
            <a:extLst>
              <a:ext uri="{FF2B5EF4-FFF2-40B4-BE49-F238E27FC236}">
                <a16:creationId xmlns:a16="http://schemas.microsoft.com/office/drawing/2014/main" id="{387A6881-F53E-48E8-AC7F-9559D9B28A28}"/>
              </a:ext>
            </a:extLst>
          </p:cNvPr>
          <p:cNvSpPr txBox="1">
            <a:spLocks/>
          </p:cNvSpPr>
          <p:nvPr/>
        </p:nvSpPr>
        <p:spPr>
          <a:xfrm>
            <a:off x="628650" y="364490"/>
            <a:ext cx="788670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a:solidFill>
                  <a:schemeClr val="bg1"/>
                </a:solidFill>
              </a:rPr>
              <a:t>Introduction to Quantitative Research Methods</a:t>
            </a:r>
            <a:endParaRPr lang="en-GB" dirty="0">
              <a:solidFill>
                <a:schemeClr val="bg1"/>
              </a:solidFill>
            </a:endParaRPr>
          </a:p>
        </p:txBody>
      </p:sp>
    </p:spTree>
    <p:extLst>
      <p:ext uri="{BB962C8B-B14F-4D97-AF65-F5344CB8AC3E}">
        <p14:creationId xmlns:p14="http://schemas.microsoft.com/office/powerpoint/2010/main" val="23612578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46533-EDD0-4F9C-B8B2-0AACA8C65DAC}"/>
              </a:ext>
            </a:extLst>
          </p:cNvPr>
          <p:cNvSpPr>
            <a:spLocks noGrp="1"/>
          </p:cNvSpPr>
          <p:nvPr>
            <p:ph type="title"/>
          </p:nvPr>
        </p:nvSpPr>
        <p:spPr>
          <a:xfrm>
            <a:off x="1011891" y="156697"/>
            <a:ext cx="7886700" cy="616510"/>
          </a:xfrm>
        </p:spPr>
        <p:txBody>
          <a:bodyPr/>
          <a:lstStyle/>
          <a:p>
            <a:r>
              <a:rPr lang="en-GB" sz="3000" b="1" dirty="0">
                <a:solidFill>
                  <a:srgbClr val="4F6228"/>
                </a:solidFill>
                <a:effectLst/>
                <a:latin typeface="Segoe UI" panose="020B0502040204020203" pitchFamily="34" charset="0"/>
                <a:ea typeface="Segoe UI" panose="020B0502040204020203" pitchFamily="34" charset="0"/>
              </a:rPr>
              <a:t>Some Research methods (collecting data)</a:t>
            </a:r>
            <a:br>
              <a:rPr lang="en-GB" sz="3000" b="1" dirty="0">
                <a:solidFill>
                  <a:srgbClr val="000000"/>
                </a:solidFill>
                <a:effectLst/>
                <a:latin typeface="Calibri" panose="020F0502020204030204" pitchFamily="34" charset="0"/>
                <a:ea typeface="Calibri" panose="020F0502020204030204" pitchFamily="34" charset="0"/>
              </a:rPr>
            </a:br>
            <a:endParaRPr lang="en-GB" sz="3000" b="1" dirty="0"/>
          </a:p>
        </p:txBody>
      </p:sp>
      <p:graphicFrame>
        <p:nvGraphicFramePr>
          <p:cNvPr id="4" name="Table 4">
            <a:extLst>
              <a:ext uri="{FF2B5EF4-FFF2-40B4-BE49-F238E27FC236}">
                <a16:creationId xmlns:a16="http://schemas.microsoft.com/office/drawing/2014/main" id="{E1436B27-24FE-42A7-AB7E-BEC036918B82}"/>
              </a:ext>
            </a:extLst>
          </p:cNvPr>
          <p:cNvGraphicFramePr>
            <a:graphicFrameLocks noGrp="1"/>
          </p:cNvGraphicFramePr>
          <p:nvPr>
            <p:extLst>
              <p:ext uri="{D42A27DB-BD31-4B8C-83A1-F6EECF244321}">
                <p14:modId xmlns:p14="http://schemas.microsoft.com/office/powerpoint/2010/main" val="440615798"/>
              </p:ext>
            </p:extLst>
          </p:nvPr>
        </p:nvGraphicFramePr>
        <p:xfrm>
          <a:off x="1456765" y="773207"/>
          <a:ext cx="6096000" cy="5120640"/>
        </p:xfrm>
        <a:graphic>
          <a:graphicData uri="http://schemas.openxmlformats.org/drawingml/2006/table">
            <a:tbl>
              <a:tblPr firstRow="1" bandRow="1">
                <a:tableStyleId>{5C22544A-7EE6-4342-B048-85BDC9FD1C3A}</a:tableStyleId>
              </a:tblPr>
              <a:tblGrid>
                <a:gridCol w="3048000">
                  <a:extLst>
                    <a:ext uri="{9D8B030D-6E8A-4147-A177-3AD203B41FA5}">
                      <a16:colId xmlns:a16="http://schemas.microsoft.com/office/drawing/2014/main" val="3083636691"/>
                    </a:ext>
                  </a:extLst>
                </a:gridCol>
                <a:gridCol w="3048000">
                  <a:extLst>
                    <a:ext uri="{9D8B030D-6E8A-4147-A177-3AD203B41FA5}">
                      <a16:colId xmlns:a16="http://schemas.microsoft.com/office/drawing/2014/main" val="233007516"/>
                    </a:ext>
                  </a:extLst>
                </a:gridCol>
              </a:tblGrid>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kern="1200" dirty="0">
                          <a:solidFill>
                            <a:schemeClr val="lt1"/>
                          </a:solidFill>
                          <a:effectLst/>
                          <a:latin typeface="+mn-lt"/>
                          <a:ea typeface="+mn-ea"/>
                          <a:cs typeface="+mn-cs"/>
                        </a:rPr>
                        <a:t>Qualitative</a:t>
                      </a:r>
                    </a:p>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kern="1200" dirty="0">
                          <a:solidFill>
                            <a:schemeClr val="lt1"/>
                          </a:solidFill>
                          <a:effectLst/>
                          <a:latin typeface="+mn-lt"/>
                          <a:ea typeface="+mn-ea"/>
                          <a:cs typeface="+mn-cs"/>
                        </a:rPr>
                        <a:t>Quantitative</a:t>
                      </a:r>
                    </a:p>
                    <a:p>
                      <a:endParaRPr lang="en-GB" dirty="0"/>
                    </a:p>
                  </a:txBody>
                  <a:tcPr/>
                </a:tc>
                <a:extLst>
                  <a:ext uri="{0D108BD9-81ED-4DB2-BD59-A6C34878D82A}">
                    <a16:rowId xmlns:a16="http://schemas.microsoft.com/office/drawing/2014/main" val="2473209111"/>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mn-lt"/>
                          <a:ea typeface="+mn-ea"/>
                          <a:cs typeface="+mn-cs"/>
                        </a:rPr>
                        <a:t>Interview</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mn-lt"/>
                          <a:ea typeface="+mn-ea"/>
                          <a:cs typeface="+mn-cs"/>
                        </a:rPr>
                        <a:t>Dialogue /Narrative</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mn-lt"/>
                          <a:ea typeface="+mn-ea"/>
                          <a:cs typeface="+mn-cs"/>
                        </a:rPr>
                        <a:t>Focus group</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mn-lt"/>
                          <a:ea typeface="+mn-ea"/>
                          <a:cs typeface="+mn-cs"/>
                        </a:rPr>
                        <a:t>Observation</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mn-lt"/>
                          <a:ea typeface="+mn-ea"/>
                          <a:cs typeface="+mn-cs"/>
                        </a:rPr>
                        <a:t>Video, audio recording</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mn-lt"/>
                          <a:ea typeface="+mn-ea"/>
                          <a:cs typeface="+mn-cs"/>
                        </a:rPr>
                        <a:t>Case study</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mn-lt"/>
                          <a:ea typeface="+mn-ea"/>
                          <a:cs typeface="+mn-cs"/>
                        </a:rPr>
                        <a:t>Action research</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mn-lt"/>
                          <a:ea typeface="+mn-ea"/>
                          <a:cs typeface="+mn-cs"/>
                        </a:rPr>
                        <a:t>Diary/ log</a:t>
                      </a:r>
                    </a:p>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mn-lt"/>
                          <a:ea typeface="+mn-ea"/>
                          <a:cs typeface="+mn-cs"/>
                        </a:rPr>
                        <a:t>Questionnaire/ survey</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mn-lt"/>
                          <a:ea typeface="+mn-ea"/>
                          <a:cs typeface="+mn-cs"/>
                        </a:rPr>
                        <a:t>Structured interview</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mn-lt"/>
                          <a:ea typeface="+mn-ea"/>
                          <a:cs typeface="+mn-cs"/>
                        </a:rPr>
                        <a:t>Experiment</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mn-lt"/>
                          <a:ea typeface="+mn-ea"/>
                          <a:cs typeface="+mn-cs"/>
                        </a:rPr>
                        <a:t>Content analysis</a:t>
                      </a:r>
                    </a:p>
                    <a:p>
                      <a:endParaRPr lang="en-GB" dirty="0"/>
                    </a:p>
                    <a:p>
                      <a:endParaRPr lang="en-GB" dirty="0"/>
                    </a:p>
                  </a:txBody>
                  <a:tcPr/>
                </a:tc>
                <a:extLst>
                  <a:ext uri="{0D108BD9-81ED-4DB2-BD59-A6C34878D82A}">
                    <a16:rowId xmlns:a16="http://schemas.microsoft.com/office/drawing/2014/main" val="1823922504"/>
                  </a:ext>
                </a:extLst>
              </a:tr>
            </a:tbl>
          </a:graphicData>
        </a:graphic>
      </p:graphicFrame>
    </p:spTree>
    <p:extLst>
      <p:ext uri="{BB962C8B-B14F-4D97-AF65-F5344CB8AC3E}">
        <p14:creationId xmlns:p14="http://schemas.microsoft.com/office/powerpoint/2010/main" val="16821489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0CB3B928-4008-46AA-9DBB-105B4DE73303}"/>
              </a:ext>
            </a:extLst>
          </p:cNvPr>
          <p:cNvGraphicFramePr>
            <a:graphicFrameLocks noGrp="1"/>
          </p:cNvGraphicFramePr>
          <p:nvPr>
            <p:extLst>
              <p:ext uri="{D42A27DB-BD31-4B8C-83A1-F6EECF244321}">
                <p14:modId xmlns:p14="http://schemas.microsoft.com/office/powerpoint/2010/main" val="2888234565"/>
              </p:ext>
            </p:extLst>
          </p:nvPr>
        </p:nvGraphicFramePr>
        <p:xfrm>
          <a:off x="927847" y="1397000"/>
          <a:ext cx="7395882" cy="3383280"/>
        </p:xfrm>
        <a:graphic>
          <a:graphicData uri="http://schemas.openxmlformats.org/drawingml/2006/table">
            <a:tbl>
              <a:tblPr firstRow="1" bandRow="1">
                <a:tableStyleId>{5C22544A-7EE6-4342-B048-85BDC9FD1C3A}</a:tableStyleId>
              </a:tblPr>
              <a:tblGrid>
                <a:gridCol w="3697941">
                  <a:extLst>
                    <a:ext uri="{9D8B030D-6E8A-4147-A177-3AD203B41FA5}">
                      <a16:colId xmlns:a16="http://schemas.microsoft.com/office/drawing/2014/main" val="3509942873"/>
                    </a:ext>
                  </a:extLst>
                </a:gridCol>
                <a:gridCol w="3697941">
                  <a:extLst>
                    <a:ext uri="{9D8B030D-6E8A-4147-A177-3AD203B41FA5}">
                      <a16:colId xmlns:a16="http://schemas.microsoft.com/office/drawing/2014/main" val="2580837109"/>
                    </a:ext>
                  </a:extLst>
                </a:gridCol>
              </a:tblGrid>
              <a:tr h="956235">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3000" b="1" kern="1200" dirty="0">
                          <a:solidFill>
                            <a:schemeClr val="lt1"/>
                          </a:solidFill>
                          <a:effectLst/>
                          <a:latin typeface="+mn-lt"/>
                          <a:ea typeface="+mn-ea"/>
                          <a:cs typeface="+mn-cs"/>
                        </a:rPr>
                        <a:t>Quantitative Methodology</a:t>
                      </a:r>
                    </a:p>
                    <a:p>
                      <a:endParaRPr lang="en-GB" sz="30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3000" b="1" kern="1200" dirty="0">
                          <a:solidFill>
                            <a:schemeClr val="lt1"/>
                          </a:solidFill>
                          <a:effectLst/>
                          <a:latin typeface="+mn-lt"/>
                          <a:ea typeface="+mn-ea"/>
                          <a:cs typeface="+mn-cs"/>
                        </a:rPr>
                        <a:t>Qualitative Methodology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3000" b="1" kern="1200" dirty="0">
                        <a:solidFill>
                          <a:schemeClr val="lt1"/>
                        </a:solidFill>
                        <a:effectLst/>
                        <a:latin typeface="+mn-lt"/>
                        <a:ea typeface="+mn-ea"/>
                        <a:cs typeface="+mn-cs"/>
                      </a:endParaRPr>
                    </a:p>
                    <a:p>
                      <a:endParaRPr lang="en-GB" sz="3000" dirty="0"/>
                    </a:p>
                  </a:txBody>
                  <a:tcPr/>
                </a:tc>
                <a:extLst>
                  <a:ext uri="{0D108BD9-81ED-4DB2-BD59-A6C34878D82A}">
                    <a16:rowId xmlns:a16="http://schemas.microsoft.com/office/drawing/2014/main" val="1917489458"/>
                  </a:ext>
                </a:extLst>
              </a:tr>
              <a:tr h="370840">
                <a:tc>
                  <a:txBody>
                    <a:bodyPr/>
                    <a:lstStyle/>
                    <a:p>
                      <a:r>
                        <a:rPr lang="en-GB" sz="3000" dirty="0"/>
                        <a:t>Result of </a:t>
                      </a:r>
                      <a:r>
                        <a:rPr lang="en-GB" sz="3000" dirty="0">
                          <a:solidFill>
                            <a:srgbClr val="FF0000"/>
                          </a:solidFill>
                        </a:rPr>
                        <a:t>positivist</a:t>
                      </a:r>
                      <a:r>
                        <a:rPr lang="en-GB" sz="3000" dirty="0"/>
                        <a:t> epistemology and </a:t>
                      </a:r>
                      <a:r>
                        <a:rPr lang="en-GB" sz="3000" dirty="0">
                          <a:solidFill>
                            <a:srgbClr val="00B050"/>
                          </a:solidFill>
                        </a:rPr>
                        <a:t>objectivist</a:t>
                      </a:r>
                      <a:r>
                        <a:rPr lang="en-GB" sz="3000" dirty="0"/>
                        <a:t> ontology</a:t>
                      </a:r>
                    </a:p>
                  </a:txBody>
                  <a:tcPr/>
                </a:tc>
                <a:tc>
                  <a:txBody>
                    <a:bodyPr/>
                    <a:lstStyle/>
                    <a:p>
                      <a:r>
                        <a:rPr lang="en-GB" sz="3000" dirty="0"/>
                        <a:t>Result of </a:t>
                      </a:r>
                      <a:r>
                        <a:rPr lang="en-GB" sz="3000" dirty="0">
                          <a:solidFill>
                            <a:srgbClr val="FF0000"/>
                          </a:solidFill>
                        </a:rPr>
                        <a:t>interpretivist</a:t>
                      </a:r>
                      <a:r>
                        <a:rPr lang="en-GB" sz="3000" dirty="0"/>
                        <a:t> epistemology and </a:t>
                      </a:r>
                      <a:r>
                        <a:rPr lang="en-GB" sz="3000" kern="1200" dirty="0">
                          <a:solidFill>
                            <a:srgbClr val="00B050"/>
                          </a:solidFill>
                          <a:latin typeface="+mn-lt"/>
                          <a:ea typeface="+mn-ea"/>
                          <a:cs typeface="+mn-cs"/>
                        </a:rPr>
                        <a:t>subjective</a:t>
                      </a:r>
                      <a:r>
                        <a:rPr lang="en-GB" sz="3000" dirty="0"/>
                        <a:t> ontology</a:t>
                      </a:r>
                    </a:p>
                  </a:txBody>
                  <a:tcPr/>
                </a:tc>
                <a:extLst>
                  <a:ext uri="{0D108BD9-81ED-4DB2-BD59-A6C34878D82A}">
                    <a16:rowId xmlns:a16="http://schemas.microsoft.com/office/drawing/2014/main" val="2260062187"/>
                  </a:ext>
                </a:extLst>
              </a:tr>
            </a:tbl>
          </a:graphicData>
        </a:graphic>
      </p:graphicFrame>
    </p:spTree>
    <p:extLst>
      <p:ext uri="{BB962C8B-B14F-4D97-AF65-F5344CB8AC3E}">
        <p14:creationId xmlns:p14="http://schemas.microsoft.com/office/powerpoint/2010/main" val="19634123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1EC8EC-B048-4B94-BE92-A4D5D82252A8}"/>
              </a:ext>
            </a:extLst>
          </p:cNvPr>
          <p:cNvSpPr>
            <a:spLocks noGrp="1"/>
          </p:cNvSpPr>
          <p:nvPr>
            <p:ph type="title"/>
          </p:nvPr>
        </p:nvSpPr>
        <p:spPr/>
        <p:txBody>
          <a:bodyPr/>
          <a:lstStyle/>
          <a:p>
            <a:r>
              <a:rPr lang="en-GB" sz="3600" b="1" kern="0" dirty="0">
                <a:solidFill>
                  <a:srgbClr val="1F497D"/>
                </a:solidFill>
                <a:latin typeface="Segoe UI" panose="020B0502040204020203" pitchFamily="34" charset="0"/>
              </a:rPr>
              <a:t>The Research Process</a:t>
            </a:r>
          </a:p>
        </p:txBody>
      </p:sp>
      <p:pic>
        <p:nvPicPr>
          <p:cNvPr id="4" name="Picture 3">
            <a:extLst>
              <a:ext uri="{FF2B5EF4-FFF2-40B4-BE49-F238E27FC236}">
                <a16:creationId xmlns:a16="http://schemas.microsoft.com/office/drawing/2014/main" id="{576D006B-E514-4F34-B103-35706C798D63}"/>
              </a:ext>
            </a:extLst>
          </p:cNvPr>
          <p:cNvPicPr>
            <a:picLocks noChangeAspect="1"/>
          </p:cNvPicPr>
          <p:nvPr/>
        </p:nvPicPr>
        <p:blipFill>
          <a:blip r:embed="rId3"/>
          <a:stretch>
            <a:fillRect/>
          </a:stretch>
        </p:blipFill>
        <p:spPr>
          <a:xfrm>
            <a:off x="311467" y="2807518"/>
            <a:ext cx="8521065" cy="1407219"/>
          </a:xfrm>
          <a:prstGeom prst="rect">
            <a:avLst/>
          </a:prstGeom>
        </p:spPr>
      </p:pic>
    </p:spTree>
    <p:extLst>
      <p:ext uri="{BB962C8B-B14F-4D97-AF65-F5344CB8AC3E}">
        <p14:creationId xmlns:p14="http://schemas.microsoft.com/office/powerpoint/2010/main" val="8366393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FCE064-0686-4625-B43B-61F57DE10C78}"/>
              </a:ext>
            </a:extLst>
          </p:cNvPr>
          <p:cNvSpPr>
            <a:spLocks noGrp="1"/>
          </p:cNvSpPr>
          <p:nvPr>
            <p:ph type="title"/>
          </p:nvPr>
        </p:nvSpPr>
        <p:spPr>
          <a:xfrm>
            <a:off x="628650" y="199048"/>
            <a:ext cx="8077200" cy="1325563"/>
          </a:xfrm>
        </p:spPr>
        <p:txBody>
          <a:bodyPr/>
          <a:lstStyle/>
          <a:p>
            <a:pPr algn="ctr"/>
            <a:r>
              <a:rPr lang="en-GB" sz="3600" b="1" kern="0" dirty="0">
                <a:solidFill>
                  <a:srgbClr val="1F497D"/>
                </a:solidFill>
                <a:latin typeface="Segoe UI" panose="020B0502040204020203" pitchFamily="34" charset="0"/>
              </a:rPr>
              <a:t>What is Involved in a Research Design?</a:t>
            </a:r>
          </a:p>
        </p:txBody>
      </p:sp>
      <p:sp>
        <p:nvSpPr>
          <p:cNvPr id="4" name="TextBox 3">
            <a:extLst>
              <a:ext uri="{FF2B5EF4-FFF2-40B4-BE49-F238E27FC236}">
                <a16:creationId xmlns:a16="http://schemas.microsoft.com/office/drawing/2014/main" id="{047DFF37-BD03-4322-AAFE-450CEB3FDA1C}"/>
              </a:ext>
            </a:extLst>
          </p:cNvPr>
          <p:cNvSpPr txBox="1"/>
          <p:nvPr/>
        </p:nvSpPr>
        <p:spPr>
          <a:xfrm>
            <a:off x="647700" y="1524611"/>
            <a:ext cx="8058150" cy="954107"/>
          </a:xfrm>
          <a:prstGeom prst="rect">
            <a:avLst/>
          </a:prstGeom>
          <a:noFill/>
        </p:spPr>
        <p:txBody>
          <a:bodyPr wrap="square">
            <a:spAutoFit/>
          </a:bodyPr>
          <a:lstStyle/>
          <a:p>
            <a:r>
              <a:rPr lang="en-GB" sz="2800" dirty="0">
                <a:solidFill>
                  <a:schemeClr val="dk1"/>
                </a:solidFill>
              </a:rPr>
              <a:t>This incorporates methodology and methods, and gives the overall plan of the research </a:t>
            </a:r>
          </a:p>
        </p:txBody>
      </p:sp>
      <p:pic>
        <p:nvPicPr>
          <p:cNvPr id="6" name="Picture 5">
            <a:extLst>
              <a:ext uri="{FF2B5EF4-FFF2-40B4-BE49-F238E27FC236}">
                <a16:creationId xmlns:a16="http://schemas.microsoft.com/office/drawing/2014/main" id="{2C753172-E0A9-43D1-B270-2891883DBBA2}"/>
              </a:ext>
            </a:extLst>
          </p:cNvPr>
          <p:cNvPicPr>
            <a:picLocks noChangeAspect="1"/>
          </p:cNvPicPr>
          <p:nvPr/>
        </p:nvPicPr>
        <p:blipFill>
          <a:blip r:embed="rId3"/>
          <a:stretch>
            <a:fillRect/>
          </a:stretch>
        </p:blipFill>
        <p:spPr>
          <a:xfrm>
            <a:off x="819150" y="2562612"/>
            <a:ext cx="7677150" cy="3209925"/>
          </a:xfrm>
          <a:prstGeom prst="rect">
            <a:avLst/>
          </a:prstGeom>
        </p:spPr>
      </p:pic>
    </p:spTree>
    <p:extLst>
      <p:ext uri="{BB962C8B-B14F-4D97-AF65-F5344CB8AC3E}">
        <p14:creationId xmlns:p14="http://schemas.microsoft.com/office/powerpoint/2010/main" val="35436485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8732FA-39EE-43C9-A64B-A609560BDCD2}"/>
              </a:ext>
            </a:extLst>
          </p:cNvPr>
          <p:cNvSpPr>
            <a:spLocks noGrp="1"/>
          </p:cNvSpPr>
          <p:nvPr>
            <p:ph type="title"/>
          </p:nvPr>
        </p:nvSpPr>
        <p:spPr/>
        <p:txBody>
          <a:bodyPr/>
          <a:lstStyle/>
          <a:p>
            <a:r>
              <a:rPr lang="en-GB" dirty="0"/>
              <a:t>Quantitative Research Design</a:t>
            </a:r>
          </a:p>
        </p:txBody>
      </p:sp>
      <p:sp>
        <p:nvSpPr>
          <p:cNvPr id="3" name="Content Placeholder 2">
            <a:extLst>
              <a:ext uri="{FF2B5EF4-FFF2-40B4-BE49-F238E27FC236}">
                <a16:creationId xmlns:a16="http://schemas.microsoft.com/office/drawing/2014/main" id="{3F92D29F-588C-4761-A738-E64EA0627956}"/>
              </a:ext>
            </a:extLst>
          </p:cNvPr>
          <p:cNvSpPr>
            <a:spLocks noGrp="1"/>
          </p:cNvSpPr>
          <p:nvPr>
            <p:ph idx="1"/>
          </p:nvPr>
        </p:nvSpPr>
        <p:spPr>
          <a:xfrm>
            <a:off x="628650" y="1825625"/>
            <a:ext cx="7886700" cy="2868295"/>
          </a:xfrm>
        </p:spPr>
        <p:txBody>
          <a:bodyPr/>
          <a:lstStyle/>
          <a:p>
            <a:pPr marL="0" indent="0">
              <a:buNone/>
            </a:pPr>
            <a:r>
              <a:rPr lang="en-GB" sz="3000" dirty="0"/>
              <a:t>Often of two main types:</a:t>
            </a:r>
          </a:p>
          <a:p>
            <a:r>
              <a:rPr lang="en-GB" sz="3000" dirty="0">
                <a:solidFill>
                  <a:srgbClr val="0070C0"/>
                </a:solidFill>
              </a:rPr>
              <a:t>Exploratory</a:t>
            </a:r>
            <a:r>
              <a:rPr lang="en-GB" sz="3000" dirty="0"/>
              <a:t>: no pre-conceived ideas about results, or hypothesis</a:t>
            </a:r>
          </a:p>
          <a:p>
            <a:r>
              <a:rPr lang="en-GB" sz="3000" dirty="0">
                <a:solidFill>
                  <a:srgbClr val="0070C0"/>
                </a:solidFill>
              </a:rPr>
              <a:t>Confirmatory</a:t>
            </a:r>
            <a:r>
              <a:rPr lang="en-GB" sz="3000" dirty="0"/>
              <a:t>: the research is designed to confirm if the hypothesis can be accepted or rejected</a:t>
            </a:r>
          </a:p>
        </p:txBody>
      </p:sp>
    </p:spTree>
    <p:extLst>
      <p:ext uri="{BB962C8B-B14F-4D97-AF65-F5344CB8AC3E}">
        <p14:creationId xmlns:p14="http://schemas.microsoft.com/office/powerpoint/2010/main" val="24878788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CFF811C-B48C-E103-F11A-FCA80E0DAE14}"/>
              </a:ext>
            </a:extLst>
          </p:cNvPr>
          <p:cNvPicPr>
            <a:picLocks noChangeAspect="1"/>
          </p:cNvPicPr>
          <p:nvPr/>
        </p:nvPicPr>
        <p:blipFill>
          <a:blip r:embed="rId3"/>
          <a:stretch>
            <a:fillRect/>
          </a:stretch>
        </p:blipFill>
        <p:spPr>
          <a:xfrm>
            <a:off x="3176337" y="1795015"/>
            <a:ext cx="5709467" cy="3956079"/>
          </a:xfrm>
          <a:prstGeom prst="rect">
            <a:avLst/>
          </a:prstGeom>
        </p:spPr>
      </p:pic>
      <p:sp>
        <p:nvSpPr>
          <p:cNvPr id="7" name="TextBox 6">
            <a:extLst>
              <a:ext uri="{FF2B5EF4-FFF2-40B4-BE49-F238E27FC236}">
                <a16:creationId xmlns:a16="http://schemas.microsoft.com/office/drawing/2014/main" id="{5065BA90-FDA3-8451-DB22-217A29204875}"/>
              </a:ext>
            </a:extLst>
          </p:cNvPr>
          <p:cNvSpPr txBox="1"/>
          <p:nvPr/>
        </p:nvSpPr>
        <p:spPr>
          <a:xfrm>
            <a:off x="460207" y="151766"/>
            <a:ext cx="6710613" cy="4616648"/>
          </a:xfrm>
          <a:prstGeom prst="rect">
            <a:avLst/>
          </a:prstGeom>
          <a:noFill/>
        </p:spPr>
        <p:txBody>
          <a:bodyPr wrap="square">
            <a:spAutoFit/>
          </a:bodyPr>
          <a:lstStyle/>
          <a:p>
            <a:r>
              <a:rPr lang="en-GB" sz="4400" dirty="0">
                <a:latin typeface="+mj-lt"/>
                <a:ea typeface="+mj-ea"/>
                <a:cs typeface="+mj-cs"/>
              </a:rPr>
              <a:t>Example of Confirmatory Quantitative Research Design</a:t>
            </a:r>
          </a:p>
          <a:p>
            <a:endParaRPr lang="en-GB" dirty="0">
              <a:solidFill>
                <a:srgbClr val="222222"/>
              </a:solidFill>
              <a:latin typeface="Arial" panose="020B0604020202020204" pitchFamily="34" charset="0"/>
            </a:endParaRPr>
          </a:p>
          <a:p>
            <a:endParaRPr lang="en-GB" dirty="0">
              <a:solidFill>
                <a:srgbClr val="222222"/>
              </a:solidFill>
              <a:latin typeface="Arial" panose="020B0604020202020204" pitchFamily="34" charset="0"/>
            </a:endParaRPr>
          </a:p>
          <a:p>
            <a:r>
              <a:rPr lang="en-GB" b="0" i="0" dirty="0">
                <a:solidFill>
                  <a:srgbClr val="222222"/>
                </a:solidFill>
                <a:effectLst/>
                <a:latin typeface="Arial" panose="020B0604020202020204" pitchFamily="34" charset="0"/>
              </a:rPr>
              <a:t>TOE Framework –</a:t>
            </a:r>
          </a:p>
          <a:p>
            <a:r>
              <a:rPr lang="en-GB" dirty="0">
                <a:solidFill>
                  <a:srgbClr val="222222"/>
                </a:solidFill>
                <a:latin typeface="Arial" panose="020B0604020202020204" pitchFamily="34" charset="0"/>
              </a:rPr>
              <a:t>Technology,</a:t>
            </a:r>
          </a:p>
          <a:p>
            <a:r>
              <a:rPr lang="en-GB" b="0" i="0" dirty="0">
                <a:solidFill>
                  <a:srgbClr val="222222"/>
                </a:solidFill>
                <a:effectLst/>
                <a:latin typeface="Arial" panose="020B0604020202020204" pitchFamily="34" charset="0"/>
              </a:rPr>
              <a:t>Organisation,</a:t>
            </a:r>
          </a:p>
          <a:p>
            <a:r>
              <a:rPr lang="en-GB" dirty="0">
                <a:solidFill>
                  <a:srgbClr val="222222"/>
                </a:solidFill>
                <a:latin typeface="Arial" panose="020B0604020202020204" pitchFamily="34" charset="0"/>
              </a:rPr>
              <a:t>Environment </a:t>
            </a:r>
          </a:p>
          <a:p>
            <a:r>
              <a:rPr lang="en-GB" dirty="0">
                <a:solidFill>
                  <a:srgbClr val="222222"/>
                </a:solidFill>
                <a:latin typeface="Arial" panose="020B0604020202020204" pitchFamily="34" charset="0"/>
              </a:rPr>
              <a:t>Framework </a:t>
            </a:r>
          </a:p>
          <a:p>
            <a:endParaRPr lang="en-GB" dirty="0">
              <a:solidFill>
                <a:srgbClr val="222222"/>
              </a:solidFill>
              <a:latin typeface="Arial" panose="020B0604020202020204" pitchFamily="34" charset="0"/>
            </a:endParaRPr>
          </a:p>
          <a:p>
            <a:r>
              <a:rPr lang="en-GB" b="0" i="0" dirty="0" err="1">
                <a:solidFill>
                  <a:srgbClr val="222222"/>
                </a:solidFill>
                <a:effectLst/>
                <a:latin typeface="Arial" panose="020B0604020202020204" pitchFamily="34" charset="0"/>
              </a:rPr>
              <a:t>Tornatzky</a:t>
            </a:r>
            <a:r>
              <a:rPr lang="en-GB" b="0" i="0" dirty="0">
                <a:solidFill>
                  <a:srgbClr val="222222"/>
                </a:solidFill>
                <a:effectLst/>
                <a:latin typeface="Arial" panose="020B0604020202020204" pitchFamily="34" charset="0"/>
              </a:rPr>
              <a:t> et al.1990</a:t>
            </a:r>
            <a:endParaRPr lang="en-GB" dirty="0"/>
          </a:p>
        </p:txBody>
      </p:sp>
    </p:spTree>
    <p:extLst>
      <p:ext uri="{BB962C8B-B14F-4D97-AF65-F5344CB8AC3E}">
        <p14:creationId xmlns:p14="http://schemas.microsoft.com/office/powerpoint/2010/main" val="30078575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E2CB605-3576-F5F2-B2B5-B5A4FEB8E7DC}"/>
              </a:ext>
            </a:extLst>
          </p:cNvPr>
          <p:cNvSpPr txBox="1"/>
          <p:nvPr/>
        </p:nvSpPr>
        <p:spPr>
          <a:xfrm>
            <a:off x="70700" y="107565"/>
            <a:ext cx="8092911" cy="3939540"/>
          </a:xfrm>
          <a:prstGeom prst="rect">
            <a:avLst/>
          </a:prstGeom>
          <a:noFill/>
        </p:spPr>
        <p:txBody>
          <a:bodyPr wrap="square">
            <a:spAutoFit/>
          </a:bodyPr>
          <a:lstStyle/>
          <a:p>
            <a:r>
              <a:rPr lang="en-GB" sz="4400" dirty="0">
                <a:latin typeface="+mj-lt"/>
                <a:ea typeface="+mj-ea"/>
                <a:cs typeface="+mj-cs"/>
              </a:rPr>
              <a:t>Example of Confirmatory Quantitative Research Design</a:t>
            </a:r>
          </a:p>
          <a:p>
            <a:endParaRPr lang="en-GB" dirty="0">
              <a:solidFill>
                <a:srgbClr val="222222"/>
              </a:solidFill>
              <a:latin typeface="Arial" panose="020B0604020202020204" pitchFamily="34" charset="0"/>
            </a:endParaRPr>
          </a:p>
          <a:p>
            <a:endParaRPr lang="en-GB" dirty="0">
              <a:solidFill>
                <a:srgbClr val="222222"/>
              </a:solidFill>
              <a:latin typeface="Arial" panose="020B0604020202020204" pitchFamily="34" charset="0"/>
            </a:endParaRPr>
          </a:p>
          <a:p>
            <a:r>
              <a:rPr lang="en-GB" b="0" i="0" dirty="0">
                <a:solidFill>
                  <a:srgbClr val="222222"/>
                </a:solidFill>
                <a:effectLst/>
                <a:latin typeface="Arial" panose="020B0604020202020204" pitchFamily="34" charset="0"/>
              </a:rPr>
              <a:t>TOE Framework –</a:t>
            </a:r>
          </a:p>
          <a:p>
            <a:r>
              <a:rPr lang="en-GB" dirty="0">
                <a:solidFill>
                  <a:srgbClr val="222222"/>
                </a:solidFill>
                <a:latin typeface="Arial" panose="020B0604020202020204" pitchFamily="34" charset="0"/>
              </a:rPr>
              <a:t>Technology,</a:t>
            </a:r>
          </a:p>
          <a:p>
            <a:r>
              <a:rPr lang="en-GB" b="0" i="0" dirty="0">
                <a:solidFill>
                  <a:srgbClr val="222222"/>
                </a:solidFill>
                <a:effectLst/>
                <a:latin typeface="Arial" panose="020B0604020202020204" pitchFamily="34" charset="0"/>
              </a:rPr>
              <a:t>Organisation,</a:t>
            </a:r>
          </a:p>
          <a:p>
            <a:r>
              <a:rPr lang="en-GB" dirty="0">
                <a:solidFill>
                  <a:srgbClr val="222222"/>
                </a:solidFill>
                <a:latin typeface="Arial" panose="020B0604020202020204" pitchFamily="34" charset="0"/>
              </a:rPr>
              <a:t>Environment </a:t>
            </a:r>
          </a:p>
          <a:p>
            <a:r>
              <a:rPr lang="en-GB" dirty="0">
                <a:solidFill>
                  <a:srgbClr val="222222"/>
                </a:solidFill>
                <a:latin typeface="Arial" panose="020B0604020202020204" pitchFamily="34" charset="0"/>
              </a:rPr>
              <a:t>Framework </a:t>
            </a:r>
          </a:p>
          <a:p>
            <a:endParaRPr lang="en-GB" dirty="0">
              <a:solidFill>
                <a:srgbClr val="222222"/>
              </a:solidFill>
              <a:latin typeface="Arial" panose="020B0604020202020204" pitchFamily="34" charset="0"/>
            </a:endParaRPr>
          </a:p>
          <a:p>
            <a:r>
              <a:rPr lang="en-GB" b="0" i="0" dirty="0" err="1">
                <a:solidFill>
                  <a:srgbClr val="222222"/>
                </a:solidFill>
                <a:effectLst/>
                <a:latin typeface="Arial" panose="020B0604020202020204" pitchFamily="34" charset="0"/>
              </a:rPr>
              <a:t>Tornatzky</a:t>
            </a:r>
            <a:r>
              <a:rPr lang="en-GB" b="0" i="0" dirty="0">
                <a:solidFill>
                  <a:srgbClr val="222222"/>
                </a:solidFill>
                <a:effectLst/>
                <a:latin typeface="Arial" panose="020B0604020202020204" pitchFamily="34" charset="0"/>
              </a:rPr>
              <a:t> et al.1990</a:t>
            </a:r>
            <a:endParaRPr lang="en-GB" dirty="0"/>
          </a:p>
        </p:txBody>
      </p:sp>
      <p:pic>
        <p:nvPicPr>
          <p:cNvPr id="5" name="Picture 4">
            <a:extLst>
              <a:ext uri="{FF2B5EF4-FFF2-40B4-BE49-F238E27FC236}">
                <a16:creationId xmlns:a16="http://schemas.microsoft.com/office/drawing/2014/main" id="{3EDE335E-DF14-2C7B-D79C-33E0116D4E1B}"/>
              </a:ext>
            </a:extLst>
          </p:cNvPr>
          <p:cNvPicPr>
            <a:picLocks noChangeAspect="1"/>
          </p:cNvPicPr>
          <p:nvPr/>
        </p:nvPicPr>
        <p:blipFill>
          <a:blip r:embed="rId3"/>
          <a:stretch>
            <a:fillRect/>
          </a:stretch>
        </p:blipFill>
        <p:spPr>
          <a:xfrm>
            <a:off x="2215473" y="1453433"/>
            <a:ext cx="6702284" cy="5187344"/>
          </a:xfrm>
          <a:prstGeom prst="rect">
            <a:avLst/>
          </a:prstGeom>
        </p:spPr>
      </p:pic>
    </p:spTree>
    <p:extLst>
      <p:ext uri="{BB962C8B-B14F-4D97-AF65-F5344CB8AC3E}">
        <p14:creationId xmlns:p14="http://schemas.microsoft.com/office/powerpoint/2010/main" val="28491729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CDEF8AD-C9B6-4C2F-963F-05BE7FEE6496}"/>
              </a:ext>
            </a:extLst>
          </p:cNvPr>
          <p:cNvPicPr>
            <a:picLocks noChangeAspect="1"/>
          </p:cNvPicPr>
          <p:nvPr/>
        </p:nvPicPr>
        <p:blipFill>
          <a:blip r:embed="rId3"/>
          <a:stretch>
            <a:fillRect/>
          </a:stretch>
        </p:blipFill>
        <p:spPr>
          <a:xfrm>
            <a:off x="2122098" y="140008"/>
            <a:ext cx="6213506" cy="6603691"/>
          </a:xfrm>
          <a:prstGeom prst="rect">
            <a:avLst/>
          </a:prstGeom>
        </p:spPr>
      </p:pic>
      <p:sp>
        <p:nvSpPr>
          <p:cNvPr id="2" name="TextBox 1">
            <a:extLst>
              <a:ext uri="{FF2B5EF4-FFF2-40B4-BE49-F238E27FC236}">
                <a16:creationId xmlns:a16="http://schemas.microsoft.com/office/drawing/2014/main" id="{58DF3535-4650-931E-FB17-E32FE0BACE71}"/>
              </a:ext>
            </a:extLst>
          </p:cNvPr>
          <p:cNvSpPr txBox="1"/>
          <p:nvPr/>
        </p:nvSpPr>
        <p:spPr>
          <a:xfrm>
            <a:off x="6289447" y="2864498"/>
            <a:ext cx="2229401" cy="430887"/>
          </a:xfrm>
          <a:prstGeom prst="rect">
            <a:avLst/>
          </a:prstGeom>
          <a:solidFill>
            <a:schemeClr val="bg1"/>
          </a:solidFill>
        </p:spPr>
        <p:txBody>
          <a:bodyPr wrap="square" rtlCol="0">
            <a:spAutoFit/>
          </a:bodyPr>
          <a:lstStyle/>
          <a:p>
            <a:r>
              <a:rPr lang="en-US" sz="2200" dirty="0">
                <a:latin typeface="Candara" panose="020E0502030303020204" pitchFamily="34" charset="0"/>
                <a:cs typeface="Cordia New" panose="020B0304020202020204" pitchFamily="34" charset="-34"/>
              </a:rPr>
              <a:t>‘confirmatory’</a:t>
            </a:r>
            <a:endParaRPr lang="en-GB" sz="2200" dirty="0">
              <a:latin typeface="Candara" panose="020E0502030303020204" pitchFamily="34" charset="0"/>
              <a:cs typeface="Cordia New" panose="020B0304020202020204" pitchFamily="34" charset="-34"/>
            </a:endParaRPr>
          </a:p>
        </p:txBody>
      </p:sp>
    </p:spTree>
    <p:extLst>
      <p:ext uri="{BB962C8B-B14F-4D97-AF65-F5344CB8AC3E}">
        <p14:creationId xmlns:p14="http://schemas.microsoft.com/office/powerpoint/2010/main" val="6902360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7" name="Rectangle 2"/>
          <p:cNvSpPr>
            <a:spLocks noGrp="1" noChangeArrowheads="1"/>
          </p:cNvSpPr>
          <p:nvPr>
            <p:ph type="title"/>
          </p:nvPr>
        </p:nvSpPr>
        <p:spPr>
          <a:xfrm>
            <a:off x="628650" y="338792"/>
            <a:ext cx="7886700" cy="1325563"/>
          </a:xfrm>
        </p:spPr>
        <p:txBody>
          <a:bodyPr/>
          <a:lstStyle/>
          <a:p>
            <a:pPr eaLnBrk="1" hangingPunct="1"/>
            <a:r>
              <a:rPr lang="en-GB" altLang="en-US" dirty="0"/>
              <a:t>Types of research questions </a:t>
            </a:r>
            <a:br>
              <a:rPr lang="en-GB" altLang="en-US" dirty="0"/>
            </a:br>
            <a:r>
              <a:rPr lang="en-GB" altLang="en-US" sz="2800" dirty="0"/>
              <a:t>What types of questions do researchers ask?</a:t>
            </a:r>
          </a:p>
        </p:txBody>
      </p:sp>
      <p:graphicFrame>
        <p:nvGraphicFramePr>
          <p:cNvPr id="259075" name="Group 3"/>
          <p:cNvGraphicFramePr>
            <a:graphicFrameLocks noGrp="1"/>
          </p:cNvGraphicFramePr>
          <p:nvPr>
            <p:ph sz="half" idx="1"/>
            <p:extLst>
              <p:ext uri="{D42A27DB-BD31-4B8C-83A1-F6EECF244321}">
                <p14:modId xmlns:p14="http://schemas.microsoft.com/office/powerpoint/2010/main" val="1628787088"/>
              </p:ext>
            </p:extLst>
          </p:nvPr>
        </p:nvGraphicFramePr>
        <p:xfrm>
          <a:off x="838200" y="2054086"/>
          <a:ext cx="3592512" cy="3570142"/>
        </p:xfrm>
        <a:graphic>
          <a:graphicData uri="http://schemas.openxmlformats.org/drawingml/2006/table">
            <a:tbl>
              <a:tblPr/>
              <a:tblGrid>
                <a:gridCol w="1854392">
                  <a:extLst>
                    <a:ext uri="{9D8B030D-6E8A-4147-A177-3AD203B41FA5}">
                      <a16:colId xmlns:a16="http://schemas.microsoft.com/office/drawing/2014/main" val="20000"/>
                    </a:ext>
                  </a:extLst>
                </a:gridCol>
                <a:gridCol w="1738120">
                  <a:extLst>
                    <a:ext uri="{9D8B030D-6E8A-4147-A177-3AD203B41FA5}">
                      <a16:colId xmlns:a16="http://schemas.microsoft.com/office/drawing/2014/main" val="20001"/>
                    </a:ext>
                  </a:extLst>
                </a:gridCol>
              </a:tblGrid>
              <a:tr h="469979">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2000" b="1" i="0" u="none" strike="noStrike" cap="none" normalizeH="0" baseline="0" dirty="0">
                          <a:ln>
                            <a:noFill/>
                          </a:ln>
                          <a:solidFill>
                            <a:schemeClr val="tx1"/>
                          </a:solidFill>
                          <a:effectLst/>
                          <a:latin typeface="Arial" panose="020B0604020202020204" pitchFamily="34" charset="0"/>
                        </a:rPr>
                        <a:t>Questions</a:t>
                      </a:r>
                    </a:p>
                  </a:txBody>
                  <a:tcPr marL="73563" marR="73563" marT="45728" marB="4572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2000" b="1" i="0" u="none" strike="noStrike" cap="none" normalizeH="0" baseline="0">
                          <a:ln>
                            <a:noFill/>
                          </a:ln>
                          <a:solidFill>
                            <a:schemeClr val="tx1"/>
                          </a:solidFill>
                          <a:effectLst/>
                          <a:latin typeface="Arial" panose="020B0604020202020204" pitchFamily="34" charset="0"/>
                        </a:rPr>
                        <a:t>Products</a:t>
                      </a:r>
                    </a:p>
                  </a:txBody>
                  <a:tcPr marL="73563" marR="73563" marT="45728" marB="4572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609702">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700" b="1" i="0" u="none" strike="noStrike" cap="none" normalizeH="0" baseline="0" dirty="0">
                          <a:ln>
                            <a:noFill/>
                          </a:ln>
                          <a:solidFill>
                            <a:schemeClr val="tx1"/>
                          </a:solidFill>
                          <a:effectLst/>
                          <a:latin typeface="Arial" panose="020B0604020202020204" pitchFamily="34" charset="0"/>
                        </a:rPr>
                        <a:t>What is this/ are these?</a:t>
                      </a:r>
                    </a:p>
                  </a:txBody>
                  <a:tcPr marL="73563" marR="73563" marT="45728" marB="4572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700" b="1" i="0" u="none" strike="noStrike" cap="none" normalizeH="0" baseline="0" dirty="0">
                          <a:ln>
                            <a:noFill/>
                          </a:ln>
                          <a:solidFill>
                            <a:srgbClr val="00B0F0"/>
                          </a:solidFill>
                          <a:effectLst/>
                          <a:latin typeface="Arial" panose="020B0604020202020204" pitchFamily="34" charset="0"/>
                        </a:rPr>
                        <a:t>Descriptions</a:t>
                      </a:r>
                    </a:p>
                  </a:txBody>
                  <a:tcPr marL="73563" marR="73563" marT="45728" marB="4572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661527">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700" b="1" i="0" u="none" strike="noStrike" cap="none" normalizeH="0" baseline="0" dirty="0">
                          <a:ln>
                            <a:noFill/>
                          </a:ln>
                          <a:solidFill>
                            <a:schemeClr val="tx1"/>
                          </a:solidFill>
                          <a:effectLst/>
                          <a:latin typeface="Arial" panose="020B0604020202020204" pitchFamily="34" charset="0"/>
                        </a:rPr>
                        <a:t>How similar/ different?</a:t>
                      </a:r>
                    </a:p>
                  </a:txBody>
                  <a:tcPr marL="73563" marR="73563" marT="45728" marB="4572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700" b="1" i="0" u="none" strike="noStrike" cap="none" normalizeH="0" baseline="0" dirty="0">
                          <a:ln>
                            <a:noFill/>
                          </a:ln>
                          <a:solidFill>
                            <a:srgbClr val="00B0F0"/>
                          </a:solidFill>
                          <a:effectLst/>
                          <a:latin typeface="Arial" panose="020B0604020202020204" pitchFamily="34" charset="0"/>
                        </a:rPr>
                        <a:t>Comparisons</a:t>
                      </a: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altLang="en-US" sz="1700" b="1" i="0" u="none" strike="noStrike" cap="none" normalizeH="0" baseline="0" dirty="0">
                        <a:ln>
                          <a:noFill/>
                        </a:ln>
                        <a:solidFill>
                          <a:srgbClr val="00B0F0"/>
                        </a:solidFill>
                        <a:effectLst/>
                        <a:latin typeface="Arial" panose="020B0604020202020204" pitchFamily="34" charset="0"/>
                      </a:endParaRPr>
                    </a:p>
                  </a:txBody>
                  <a:tcPr marL="73563" marR="73563" marT="45728" marB="4572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511261">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700" b="1" i="0" u="none" strike="noStrike" cap="none" normalizeH="0" baseline="0" dirty="0">
                          <a:ln>
                            <a:noFill/>
                          </a:ln>
                          <a:solidFill>
                            <a:schemeClr val="tx1"/>
                          </a:solidFill>
                          <a:effectLst/>
                          <a:latin typeface="Arial" panose="020B0604020202020204" pitchFamily="34" charset="0"/>
                        </a:rPr>
                        <a:t>How much/ many?</a:t>
                      </a:r>
                    </a:p>
                  </a:txBody>
                  <a:tcPr marL="73563" marR="73563" marT="45728" marB="4572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700" b="1" i="0" u="none" strike="noStrike" cap="none" normalizeH="0" baseline="0" dirty="0">
                          <a:ln>
                            <a:noFill/>
                          </a:ln>
                          <a:solidFill>
                            <a:srgbClr val="00B0F0"/>
                          </a:solidFill>
                          <a:effectLst/>
                          <a:latin typeface="Arial" panose="020B0604020202020204" pitchFamily="34" charset="0"/>
                        </a:rPr>
                        <a:t>Measurements</a:t>
                      </a:r>
                    </a:p>
                  </a:txBody>
                  <a:tcPr marL="73563" marR="73563" marT="45728" marB="4572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609702">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700" b="1" i="0" u="none" strike="noStrike" cap="none" normalizeH="0" baseline="0" dirty="0">
                          <a:ln>
                            <a:noFill/>
                          </a:ln>
                          <a:solidFill>
                            <a:schemeClr val="tx1"/>
                          </a:solidFill>
                          <a:effectLst/>
                          <a:latin typeface="Arial" panose="020B0604020202020204" pitchFamily="34" charset="0"/>
                        </a:rPr>
                        <a:t>How salient? Important?</a:t>
                      </a:r>
                    </a:p>
                  </a:txBody>
                  <a:tcPr marL="73563" marR="73563" marT="45728" marB="4572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700" b="1" i="0" u="none" strike="noStrike" cap="none" normalizeH="0" baseline="0" dirty="0">
                          <a:ln>
                            <a:noFill/>
                          </a:ln>
                          <a:solidFill>
                            <a:srgbClr val="00B0F0"/>
                          </a:solidFill>
                          <a:effectLst/>
                          <a:latin typeface="Arial" panose="020B0604020202020204" pitchFamily="34" charset="0"/>
                        </a:rPr>
                        <a:t>Values</a:t>
                      </a:r>
                    </a:p>
                  </a:txBody>
                  <a:tcPr marL="73563" marR="73563" marT="45728" marB="4572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538253">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700" b="1" i="0" u="none" strike="noStrike" cap="none" normalizeH="0" baseline="0" dirty="0">
                          <a:ln>
                            <a:noFill/>
                          </a:ln>
                          <a:solidFill>
                            <a:schemeClr val="tx1"/>
                          </a:solidFill>
                          <a:effectLst/>
                          <a:latin typeface="Arial" panose="020B0604020202020204" pitchFamily="34" charset="0"/>
                        </a:rPr>
                        <a:t>How do they relate?</a:t>
                      </a:r>
                    </a:p>
                  </a:txBody>
                  <a:tcPr marL="73563" marR="73563" marT="45728" marB="4572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700" b="1" i="0" u="none" strike="noStrike" cap="none" normalizeH="0" baseline="0" dirty="0">
                          <a:ln>
                            <a:noFill/>
                          </a:ln>
                          <a:solidFill>
                            <a:srgbClr val="00B0F0"/>
                          </a:solidFill>
                          <a:effectLst/>
                          <a:latin typeface="Arial" panose="020B0604020202020204" pitchFamily="34" charset="0"/>
                        </a:rPr>
                        <a:t>Relationships</a:t>
                      </a:r>
                    </a:p>
                  </a:txBody>
                  <a:tcPr marL="73563" marR="73563" marT="45728" marB="4572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bl>
          </a:graphicData>
        </a:graphic>
      </p:graphicFrame>
      <p:graphicFrame>
        <p:nvGraphicFramePr>
          <p:cNvPr id="259098" name="Group 26"/>
          <p:cNvGraphicFramePr>
            <a:graphicFrameLocks noGrp="1"/>
          </p:cNvGraphicFramePr>
          <p:nvPr>
            <p:ph sz="half" idx="2"/>
            <p:extLst>
              <p:ext uri="{D42A27DB-BD31-4B8C-83A1-F6EECF244321}">
                <p14:modId xmlns:p14="http://schemas.microsoft.com/office/powerpoint/2010/main" val="2035715344"/>
              </p:ext>
            </p:extLst>
          </p:nvPr>
        </p:nvGraphicFramePr>
        <p:xfrm>
          <a:off x="5435600" y="2206486"/>
          <a:ext cx="3240087" cy="2016125"/>
        </p:xfrm>
        <a:graphic>
          <a:graphicData uri="http://schemas.openxmlformats.org/drawingml/2006/table">
            <a:tbl>
              <a:tblPr/>
              <a:tblGrid>
                <a:gridCol w="3240087">
                  <a:extLst>
                    <a:ext uri="{9D8B030D-6E8A-4147-A177-3AD203B41FA5}">
                      <a16:colId xmlns:a16="http://schemas.microsoft.com/office/drawing/2014/main" val="20000"/>
                    </a:ext>
                  </a:extLst>
                </a:gridCol>
              </a:tblGrid>
              <a:tr h="2016125">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2000" b="1" i="0" u="none" strike="noStrike" cap="none" normalizeH="0" baseline="0" dirty="0">
                          <a:ln>
                            <a:noFill/>
                          </a:ln>
                          <a:solidFill>
                            <a:schemeClr val="tx1"/>
                          </a:solidFill>
                          <a:effectLst/>
                          <a:latin typeface="Arial" panose="020B0604020202020204" pitchFamily="34" charset="0"/>
                        </a:rPr>
                        <a:t>Purpose</a:t>
                      </a:r>
                    </a:p>
                    <a:p>
                      <a:pPr marL="1588" marR="0" lvl="1" indent="0" algn="l" defTabSz="914400" rtl="0" eaLnBrk="1" fontAlgn="base" latinLnBrk="0" hangingPunct="1">
                        <a:lnSpc>
                          <a:spcPct val="100000"/>
                        </a:lnSpc>
                        <a:spcBef>
                          <a:spcPct val="20000"/>
                        </a:spcBef>
                        <a:spcAft>
                          <a:spcPct val="0"/>
                        </a:spcAft>
                        <a:buClrTx/>
                        <a:buSzTx/>
                        <a:buFontTx/>
                        <a:buNone/>
                        <a:tabLst/>
                      </a:pPr>
                      <a:r>
                        <a:rPr kumimoji="0" lang="en-GB" altLang="en-US" sz="1700" b="1" i="0" u="none" strike="noStrike" cap="none" normalizeH="0" baseline="0" dirty="0">
                          <a:ln>
                            <a:noFill/>
                          </a:ln>
                          <a:solidFill>
                            <a:schemeClr val="tx1"/>
                          </a:solidFill>
                          <a:effectLst/>
                          <a:latin typeface="Arial" panose="020B0604020202020204" pitchFamily="34" charset="0"/>
                        </a:rPr>
                        <a:t>To: </a:t>
                      </a:r>
                    </a:p>
                    <a:p>
                      <a:pPr marL="227013" marR="0" lvl="2" indent="0" algn="l" defTabSz="914400" rtl="0" eaLnBrk="1" fontAlgn="base" latinLnBrk="0" hangingPunct="1">
                        <a:lnSpc>
                          <a:spcPct val="100000"/>
                        </a:lnSpc>
                        <a:spcBef>
                          <a:spcPct val="20000"/>
                        </a:spcBef>
                        <a:spcAft>
                          <a:spcPct val="0"/>
                        </a:spcAft>
                        <a:buClrTx/>
                        <a:buSzTx/>
                        <a:buFontTx/>
                        <a:buChar char="•"/>
                        <a:tabLst/>
                      </a:pPr>
                      <a:r>
                        <a:rPr kumimoji="0" lang="en-GB" altLang="en-US" sz="1700" b="1" i="0" u="none" strike="noStrike" cap="none" normalizeH="0" baseline="0" dirty="0">
                          <a:ln>
                            <a:noFill/>
                          </a:ln>
                          <a:solidFill>
                            <a:schemeClr val="tx1"/>
                          </a:solidFill>
                          <a:effectLst/>
                          <a:latin typeface="Arial" panose="020B0604020202020204" pitchFamily="34" charset="0"/>
                        </a:rPr>
                        <a:t>	Generate</a:t>
                      </a:r>
                    </a:p>
                    <a:p>
                      <a:pPr marL="227013" marR="0" lvl="2" indent="0" algn="l" defTabSz="914400" rtl="0" eaLnBrk="1" fontAlgn="base" latinLnBrk="0" hangingPunct="1">
                        <a:lnSpc>
                          <a:spcPct val="100000"/>
                        </a:lnSpc>
                        <a:spcBef>
                          <a:spcPct val="20000"/>
                        </a:spcBef>
                        <a:spcAft>
                          <a:spcPct val="0"/>
                        </a:spcAft>
                        <a:buClrTx/>
                        <a:buSzTx/>
                        <a:buFontTx/>
                        <a:buChar char="•"/>
                        <a:tabLst/>
                      </a:pPr>
                      <a:r>
                        <a:rPr kumimoji="0" lang="en-GB" altLang="en-US" sz="1700" b="1" i="0" u="none" strike="noStrike" cap="none" normalizeH="0" baseline="0" dirty="0">
                          <a:ln>
                            <a:noFill/>
                          </a:ln>
                          <a:solidFill>
                            <a:schemeClr val="tx1"/>
                          </a:solidFill>
                          <a:effectLst/>
                          <a:latin typeface="Arial" panose="020B0604020202020204" pitchFamily="34" charset="0"/>
                        </a:rPr>
                        <a:t>	Explore</a:t>
                      </a:r>
                    </a:p>
                    <a:p>
                      <a:pPr marL="227013" marR="0" lvl="2" indent="0" algn="l" defTabSz="914400" rtl="0" eaLnBrk="1" fontAlgn="base" latinLnBrk="0" hangingPunct="1">
                        <a:lnSpc>
                          <a:spcPct val="100000"/>
                        </a:lnSpc>
                        <a:spcBef>
                          <a:spcPct val="20000"/>
                        </a:spcBef>
                        <a:spcAft>
                          <a:spcPct val="0"/>
                        </a:spcAft>
                        <a:buClrTx/>
                        <a:buSzTx/>
                        <a:buFontTx/>
                        <a:buChar char="•"/>
                        <a:tabLst/>
                      </a:pPr>
                      <a:r>
                        <a:rPr kumimoji="0" lang="en-GB" altLang="en-US" sz="1700" b="1" i="0" u="none" strike="noStrike" cap="none" normalizeH="0" baseline="0" dirty="0">
                          <a:ln>
                            <a:noFill/>
                          </a:ln>
                          <a:solidFill>
                            <a:schemeClr val="tx1"/>
                          </a:solidFill>
                          <a:effectLst/>
                          <a:latin typeface="Arial" panose="020B0604020202020204" pitchFamily="34" charset="0"/>
                        </a:rPr>
                        <a:t>	</a:t>
                      </a:r>
                      <a:r>
                        <a:rPr lang="en-GB" altLang="en-US" sz="1800" b="1" kern="1200" dirty="0">
                          <a:solidFill>
                            <a:schemeClr val="tx1"/>
                          </a:solidFill>
                          <a:latin typeface="Arial" panose="020B0604020202020204" pitchFamily="34" charset="0"/>
                          <a:ea typeface="+mn-ea"/>
                          <a:cs typeface="+mn-cs"/>
                        </a:rPr>
                        <a:t>Test</a:t>
                      </a:r>
                      <a:r>
                        <a:rPr kumimoji="0" lang="en-GB" altLang="en-US" sz="1700" b="1" i="0" u="none" strike="noStrike" cap="none" normalizeH="0" baseline="0" dirty="0">
                          <a:ln>
                            <a:noFill/>
                          </a:ln>
                          <a:solidFill>
                            <a:schemeClr val="tx1"/>
                          </a:solidFill>
                          <a:effectLst/>
                          <a:latin typeface="Arial" panose="020B0604020202020204" pitchFamily="34" charset="0"/>
                        </a:rPr>
                        <a:t>		</a:t>
                      </a:r>
                    </a:p>
                    <a:p>
                      <a:pPr marL="1588" marR="0" lvl="1" indent="0" algn="l" defTabSz="914400" rtl="0" eaLnBrk="1" fontAlgn="base" latinLnBrk="0" hangingPunct="1">
                        <a:lnSpc>
                          <a:spcPct val="100000"/>
                        </a:lnSpc>
                        <a:spcBef>
                          <a:spcPct val="20000"/>
                        </a:spcBef>
                        <a:spcAft>
                          <a:spcPct val="0"/>
                        </a:spcAft>
                        <a:buClrTx/>
                        <a:buSzTx/>
                        <a:buFontTx/>
                        <a:buNone/>
                        <a:tabLst/>
                      </a:pPr>
                      <a:r>
                        <a:rPr kumimoji="0" lang="en-GB" altLang="en-US" sz="1700" b="1" i="0" u="none" strike="noStrike" cap="none" normalizeH="0" baseline="0" dirty="0">
                          <a:ln>
                            <a:noFill/>
                          </a:ln>
                          <a:solidFill>
                            <a:schemeClr val="tx1"/>
                          </a:solidFill>
                          <a:effectLst/>
                          <a:latin typeface="Arial" panose="020B0604020202020204" pitchFamily="34" charset="0"/>
                        </a:rPr>
                        <a:t>An argument or theory</a:t>
                      </a:r>
                      <a:endParaRPr kumimoji="0" lang="en-GB" altLang="en-US" sz="1700" b="0" i="0" u="none" strike="noStrike" cap="none" normalizeH="0" baseline="0" dirty="0">
                        <a:ln>
                          <a:noFill/>
                        </a:ln>
                        <a:solidFill>
                          <a:schemeClr val="tx1"/>
                        </a:solidFill>
                        <a:effectLst/>
                        <a:latin typeface="Arial" panose="020B0604020202020204" pitchFamily="34" charset="0"/>
                      </a:endParaRPr>
                    </a:p>
                  </a:txBody>
                  <a:tcPr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bl>
          </a:graphicData>
        </a:graphic>
      </p:graphicFrame>
      <p:sp>
        <p:nvSpPr>
          <p:cNvPr id="21537" name="Text Box 32"/>
          <p:cNvSpPr txBox="1">
            <a:spLocks noChangeArrowheads="1"/>
          </p:cNvSpPr>
          <p:nvPr/>
        </p:nvSpPr>
        <p:spPr bwMode="auto">
          <a:xfrm>
            <a:off x="5435600" y="4196335"/>
            <a:ext cx="3455988" cy="16033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dirty="0">
                <a:solidFill>
                  <a:schemeClr val="accent5"/>
                </a:solidFill>
              </a:rPr>
              <a:t>Typical cluster of questions:</a:t>
            </a:r>
          </a:p>
          <a:p>
            <a:pPr eaLnBrk="1" hangingPunct="1">
              <a:spcBef>
                <a:spcPct val="50000"/>
              </a:spcBef>
            </a:pPr>
            <a:r>
              <a:rPr lang="en-GB" altLang="en-US" dirty="0"/>
              <a:t>How (are) concepts related? </a:t>
            </a:r>
            <a:br>
              <a:rPr lang="en-GB" altLang="en-US" dirty="0"/>
            </a:br>
            <a:r>
              <a:rPr lang="en-GB" altLang="en-US" dirty="0"/>
              <a:t>How salient, important, valuable are they? </a:t>
            </a:r>
            <a:br>
              <a:rPr lang="en-GB" altLang="en-US" dirty="0"/>
            </a:br>
            <a:r>
              <a:rPr lang="en-GB" altLang="en-US" dirty="0"/>
              <a:t>How much are they related?</a:t>
            </a:r>
          </a:p>
        </p:txBody>
      </p:sp>
    </p:spTree>
    <p:extLst>
      <p:ext uri="{BB962C8B-B14F-4D97-AF65-F5344CB8AC3E}">
        <p14:creationId xmlns:p14="http://schemas.microsoft.com/office/powerpoint/2010/main" val="23709392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4A6EA3-1A97-4AB5-90B8-02513ED87004}"/>
              </a:ext>
            </a:extLst>
          </p:cNvPr>
          <p:cNvSpPr>
            <a:spLocks noGrp="1"/>
          </p:cNvSpPr>
          <p:nvPr>
            <p:ph type="title"/>
          </p:nvPr>
        </p:nvSpPr>
        <p:spPr>
          <a:xfrm>
            <a:off x="628650" y="79375"/>
            <a:ext cx="7886700" cy="617855"/>
          </a:xfrm>
        </p:spPr>
        <p:txBody>
          <a:bodyPr/>
          <a:lstStyle/>
          <a:p>
            <a:pPr algn="ctr"/>
            <a:r>
              <a:rPr lang="en-GB" b="1" dirty="0">
                <a:solidFill>
                  <a:srgbClr val="002060"/>
                </a:solidFill>
              </a:rPr>
              <a:t>Example</a:t>
            </a:r>
          </a:p>
        </p:txBody>
      </p:sp>
      <p:sp>
        <p:nvSpPr>
          <p:cNvPr id="3" name="Vertical Text Placeholder 2">
            <a:extLst>
              <a:ext uri="{FF2B5EF4-FFF2-40B4-BE49-F238E27FC236}">
                <a16:creationId xmlns:a16="http://schemas.microsoft.com/office/drawing/2014/main" id="{15CC8AA9-6A1B-45CB-A827-E5EC74FDA643}"/>
              </a:ext>
            </a:extLst>
          </p:cNvPr>
          <p:cNvSpPr>
            <a:spLocks noGrp="1"/>
          </p:cNvSpPr>
          <p:nvPr>
            <p:ph type="body" orient="vert" idx="1"/>
          </p:nvPr>
        </p:nvSpPr>
        <p:spPr>
          <a:xfrm rot="16200000">
            <a:off x="1881027" y="-1062197"/>
            <a:ext cx="5381943" cy="8629650"/>
          </a:xfrm>
        </p:spPr>
        <p:txBody>
          <a:bodyPr/>
          <a:lstStyle/>
          <a:p>
            <a:pPr marL="0" indent="0">
              <a:buNone/>
            </a:pPr>
            <a:r>
              <a:rPr lang="en-GB" dirty="0">
                <a:solidFill>
                  <a:srgbClr val="FF0000"/>
                </a:solidFill>
              </a:rPr>
              <a:t>Question</a:t>
            </a:r>
            <a:r>
              <a:rPr lang="en-GB" dirty="0"/>
              <a:t> : Is the population of Carmarthen satisfied with broadband coverage?</a:t>
            </a:r>
          </a:p>
          <a:p>
            <a:pPr marL="0" indent="0">
              <a:buNone/>
            </a:pPr>
            <a:r>
              <a:rPr lang="en-GB" dirty="0">
                <a:solidFill>
                  <a:srgbClr val="FF0000"/>
                </a:solidFill>
              </a:rPr>
              <a:t>Paradigm</a:t>
            </a:r>
            <a:r>
              <a:rPr lang="en-GB" dirty="0"/>
              <a:t>: mainly quantitative</a:t>
            </a:r>
          </a:p>
          <a:p>
            <a:pPr marL="0" indent="0">
              <a:buNone/>
            </a:pPr>
            <a:endParaRPr lang="en-GB" dirty="0"/>
          </a:p>
          <a:p>
            <a:pPr marL="0" indent="0">
              <a:buNone/>
            </a:pPr>
            <a:r>
              <a:rPr lang="en-GB" dirty="0">
                <a:solidFill>
                  <a:srgbClr val="FF0000"/>
                </a:solidFill>
              </a:rPr>
              <a:t>Design</a:t>
            </a:r>
            <a:r>
              <a:rPr lang="en-GB" dirty="0"/>
              <a:t>: exploratory</a:t>
            </a:r>
          </a:p>
          <a:p>
            <a:pPr marL="0" indent="0">
              <a:buNone/>
            </a:pPr>
            <a:r>
              <a:rPr lang="en-GB" dirty="0"/>
              <a:t>Where? Carmarthen</a:t>
            </a:r>
          </a:p>
          <a:p>
            <a:pPr marL="0" indent="0">
              <a:buNone/>
            </a:pPr>
            <a:r>
              <a:rPr lang="en-GB" dirty="0"/>
              <a:t>When? January, 2026 (cross-sectional)</a:t>
            </a:r>
          </a:p>
          <a:p>
            <a:pPr marL="0" indent="0">
              <a:buNone/>
            </a:pPr>
            <a:endParaRPr lang="en-GB" dirty="0"/>
          </a:p>
          <a:p>
            <a:pPr marL="0" indent="0">
              <a:buNone/>
            </a:pPr>
            <a:r>
              <a:rPr lang="en-GB" dirty="0">
                <a:solidFill>
                  <a:srgbClr val="FF0000"/>
                </a:solidFill>
              </a:rPr>
              <a:t>Subjects</a:t>
            </a:r>
            <a:r>
              <a:rPr lang="en-GB" dirty="0"/>
              <a:t>: sampling (</a:t>
            </a:r>
            <a:r>
              <a:rPr lang="en-GB" dirty="0" err="1"/>
              <a:t>eg.</a:t>
            </a:r>
            <a:r>
              <a:rPr lang="en-GB" dirty="0"/>
              <a:t> convenience sample outside shopping centre)</a:t>
            </a:r>
          </a:p>
          <a:p>
            <a:pPr marL="0" indent="0">
              <a:buNone/>
            </a:pPr>
            <a:r>
              <a:rPr lang="en-GB" dirty="0">
                <a:solidFill>
                  <a:srgbClr val="FF0000"/>
                </a:solidFill>
              </a:rPr>
              <a:t>Methods</a:t>
            </a:r>
            <a:r>
              <a:rPr lang="en-GB" dirty="0"/>
              <a:t>: </a:t>
            </a:r>
            <a:r>
              <a:rPr lang="en-GB" dirty="0" err="1"/>
              <a:t>eg.</a:t>
            </a:r>
            <a:r>
              <a:rPr lang="en-GB" dirty="0"/>
              <a:t> survey with questionnaires (NB: indicators)</a:t>
            </a:r>
          </a:p>
          <a:p>
            <a:pPr marL="0" indent="0">
              <a:buNone/>
            </a:pPr>
            <a:endParaRPr lang="en-GB" dirty="0"/>
          </a:p>
        </p:txBody>
      </p:sp>
    </p:spTree>
    <p:extLst>
      <p:ext uri="{BB962C8B-B14F-4D97-AF65-F5344CB8AC3E}">
        <p14:creationId xmlns:p14="http://schemas.microsoft.com/office/powerpoint/2010/main" val="41304942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46533-EDD0-4F9C-B8B2-0AACA8C65DAC}"/>
              </a:ext>
            </a:extLst>
          </p:cNvPr>
          <p:cNvSpPr>
            <a:spLocks noGrp="1"/>
          </p:cNvSpPr>
          <p:nvPr>
            <p:ph type="title"/>
          </p:nvPr>
        </p:nvSpPr>
        <p:spPr/>
        <p:txBody>
          <a:bodyPr/>
          <a:lstStyle/>
          <a:p>
            <a:r>
              <a:rPr lang="en-GB" sz="3000" b="1" dirty="0">
                <a:solidFill>
                  <a:srgbClr val="4F6228"/>
                </a:solidFill>
                <a:effectLst/>
                <a:latin typeface="Segoe UI" panose="020B0502040204020203" pitchFamily="34" charset="0"/>
                <a:ea typeface="Segoe UI" panose="020B0502040204020203" pitchFamily="34" charset="0"/>
              </a:rPr>
              <a:t>Some Key Quantitative Research Methods</a:t>
            </a:r>
            <a:br>
              <a:rPr lang="en-GB" sz="3000" b="1" dirty="0">
                <a:solidFill>
                  <a:srgbClr val="000000"/>
                </a:solidFill>
                <a:effectLst/>
                <a:latin typeface="Calibri" panose="020F0502020204030204" pitchFamily="34" charset="0"/>
                <a:ea typeface="Calibri" panose="020F0502020204030204" pitchFamily="34" charset="0"/>
              </a:rPr>
            </a:br>
            <a:endParaRPr lang="en-GB" sz="3000" b="1" dirty="0"/>
          </a:p>
        </p:txBody>
      </p:sp>
      <p:sp>
        <p:nvSpPr>
          <p:cNvPr id="3" name="Vertical Text Placeholder 2">
            <a:extLst>
              <a:ext uri="{FF2B5EF4-FFF2-40B4-BE49-F238E27FC236}">
                <a16:creationId xmlns:a16="http://schemas.microsoft.com/office/drawing/2014/main" id="{1FD716F4-35C2-4035-8B46-A1FE98064051}"/>
              </a:ext>
            </a:extLst>
          </p:cNvPr>
          <p:cNvSpPr>
            <a:spLocks noGrp="1"/>
          </p:cNvSpPr>
          <p:nvPr>
            <p:ph type="body" orient="vert" idx="1"/>
          </p:nvPr>
        </p:nvSpPr>
        <p:spPr>
          <a:xfrm rot="16200000">
            <a:off x="2983263" y="603133"/>
            <a:ext cx="1640541" cy="4912147"/>
          </a:xfrm>
        </p:spPr>
        <p:txBody>
          <a:bodyPr/>
          <a:lstStyle/>
          <a:p>
            <a:r>
              <a:rPr lang="en-GB" sz="3000" dirty="0">
                <a:solidFill>
                  <a:srgbClr val="000000"/>
                </a:solidFill>
                <a:effectLst/>
                <a:latin typeface="Segoe UI" panose="020B0502040204020203" pitchFamily="34" charset="0"/>
                <a:ea typeface="Segoe UI" panose="020B0502040204020203" pitchFamily="34" charset="0"/>
              </a:rPr>
              <a:t>Survey</a:t>
            </a:r>
          </a:p>
          <a:p>
            <a:r>
              <a:rPr lang="en-GB" sz="3000" dirty="0">
                <a:solidFill>
                  <a:srgbClr val="000000"/>
                </a:solidFill>
                <a:effectLst/>
                <a:latin typeface="Segoe UI" panose="020B0502040204020203" pitchFamily="34" charset="0"/>
                <a:ea typeface="Segoe UI" panose="020B0502040204020203" pitchFamily="34" charset="0"/>
              </a:rPr>
              <a:t>Structured interview</a:t>
            </a:r>
            <a:endParaRPr lang="en-GB" sz="3000" dirty="0">
              <a:solidFill>
                <a:srgbClr val="000000"/>
              </a:solidFill>
              <a:latin typeface="Calibri" panose="020F0502020204030204" pitchFamily="34" charset="0"/>
              <a:ea typeface="Segoe UI" panose="020B0502040204020203" pitchFamily="34" charset="0"/>
            </a:endParaRPr>
          </a:p>
          <a:p>
            <a:r>
              <a:rPr lang="en-GB" sz="3000" dirty="0">
                <a:solidFill>
                  <a:srgbClr val="000000"/>
                </a:solidFill>
                <a:effectLst/>
                <a:latin typeface="Segoe UI" panose="020B0502040204020203" pitchFamily="34" charset="0"/>
                <a:ea typeface="Segoe UI" panose="020B0502040204020203" pitchFamily="34" charset="0"/>
              </a:rPr>
              <a:t>Experiment</a:t>
            </a:r>
            <a:endParaRPr lang="en-GB" sz="3000" dirty="0">
              <a:solidFill>
                <a:srgbClr val="000000"/>
              </a:solidFill>
              <a:effectLst/>
              <a:latin typeface="Calibri" panose="020F0502020204030204" pitchFamily="34" charset="0"/>
              <a:ea typeface="Calibri" panose="020F0502020204030204" pitchFamily="34" charset="0"/>
            </a:endParaRPr>
          </a:p>
          <a:p>
            <a:r>
              <a:rPr lang="en-GB" sz="3000" dirty="0">
                <a:solidFill>
                  <a:srgbClr val="000000"/>
                </a:solidFill>
                <a:effectLst/>
                <a:latin typeface="Segoe UI" panose="020B0502040204020203" pitchFamily="34" charset="0"/>
                <a:ea typeface="Segoe UI" panose="020B0502040204020203" pitchFamily="34" charset="0"/>
              </a:rPr>
              <a:t>Content analysis ( also qualitative)</a:t>
            </a:r>
            <a:endParaRPr lang="en-GB" sz="3000" dirty="0">
              <a:solidFill>
                <a:srgbClr val="000000"/>
              </a:solidFill>
              <a:effectLst/>
              <a:latin typeface="Calibri" panose="020F0502020204030204" pitchFamily="34" charset="0"/>
              <a:ea typeface="Calibri" panose="020F0502020204030204" pitchFamily="34" charset="0"/>
            </a:endParaRPr>
          </a:p>
          <a:p>
            <a:endParaRPr lang="en-GB" sz="3000" dirty="0">
              <a:solidFill>
                <a:srgbClr val="000000"/>
              </a:solidFill>
              <a:effectLst/>
              <a:latin typeface="Calibri" panose="020F0502020204030204" pitchFamily="34" charset="0"/>
              <a:ea typeface="Calibri" panose="020F0502020204030204" pitchFamily="34" charset="0"/>
            </a:endParaRPr>
          </a:p>
          <a:p>
            <a:endParaRPr lang="en-GB" sz="3000" dirty="0"/>
          </a:p>
        </p:txBody>
      </p:sp>
      <p:pic>
        <p:nvPicPr>
          <p:cNvPr id="5" name="Picture 4">
            <a:extLst>
              <a:ext uri="{FF2B5EF4-FFF2-40B4-BE49-F238E27FC236}">
                <a16:creationId xmlns:a16="http://schemas.microsoft.com/office/drawing/2014/main" id="{C4D7EBE9-A403-483D-9C63-958A8E7272C8}"/>
              </a:ext>
            </a:extLst>
          </p:cNvPr>
          <p:cNvPicPr>
            <a:picLocks noChangeAspect="1"/>
          </p:cNvPicPr>
          <p:nvPr/>
        </p:nvPicPr>
        <p:blipFill>
          <a:blip r:embed="rId3"/>
          <a:stretch>
            <a:fillRect/>
          </a:stretch>
        </p:blipFill>
        <p:spPr>
          <a:xfrm>
            <a:off x="6468035" y="3264127"/>
            <a:ext cx="2255744" cy="2280263"/>
          </a:xfrm>
          <a:prstGeom prst="rect">
            <a:avLst/>
          </a:prstGeom>
        </p:spPr>
      </p:pic>
    </p:spTree>
    <p:extLst>
      <p:ext uri="{BB962C8B-B14F-4D97-AF65-F5344CB8AC3E}">
        <p14:creationId xmlns:p14="http://schemas.microsoft.com/office/powerpoint/2010/main" val="3166692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46533-EDD0-4F9C-B8B2-0AACA8C65DAC}"/>
              </a:ext>
            </a:extLst>
          </p:cNvPr>
          <p:cNvSpPr>
            <a:spLocks noGrp="1"/>
          </p:cNvSpPr>
          <p:nvPr>
            <p:ph type="title"/>
          </p:nvPr>
        </p:nvSpPr>
        <p:spPr>
          <a:xfrm>
            <a:off x="726141" y="28950"/>
            <a:ext cx="7886700" cy="925792"/>
          </a:xfrm>
        </p:spPr>
        <p:txBody>
          <a:bodyPr/>
          <a:lstStyle/>
          <a:p>
            <a:pPr algn="ctr"/>
            <a:r>
              <a:rPr lang="en-GB" sz="3000" b="1" dirty="0">
                <a:solidFill>
                  <a:srgbClr val="002060"/>
                </a:solidFill>
                <a:effectLst/>
                <a:latin typeface="Segoe UI" panose="020B0502040204020203" pitchFamily="34" charset="0"/>
                <a:ea typeface="Segoe UI" panose="020B0502040204020203" pitchFamily="34" charset="0"/>
              </a:rPr>
              <a:t>Two important terms:</a:t>
            </a:r>
            <a:br>
              <a:rPr lang="en-GB" sz="3000" b="1" dirty="0">
                <a:solidFill>
                  <a:srgbClr val="000000"/>
                </a:solidFill>
                <a:effectLst/>
                <a:latin typeface="Calibri" panose="020F0502020204030204" pitchFamily="34" charset="0"/>
                <a:ea typeface="Calibri" panose="020F0502020204030204" pitchFamily="34" charset="0"/>
              </a:rPr>
            </a:br>
            <a:r>
              <a:rPr lang="en-GB" sz="3000" b="1" dirty="0">
                <a:solidFill>
                  <a:srgbClr val="002060"/>
                </a:solidFill>
                <a:effectLst/>
                <a:latin typeface="Segoe UI" panose="020B0502040204020203" pitchFamily="34" charset="0"/>
                <a:ea typeface="Segoe UI" panose="020B0502040204020203" pitchFamily="34" charset="0"/>
              </a:rPr>
              <a:t>Validity and Reliability</a:t>
            </a:r>
            <a:br>
              <a:rPr lang="en-GB" sz="3000" b="1" dirty="0">
                <a:solidFill>
                  <a:srgbClr val="000000"/>
                </a:solidFill>
                <a:effectLst/>
                <a:latin typeface="Calibri" panose="020F0502020204030204" pitchFamily="34" charset="0"/>
                <a:ea typeface="Calibri" panose="020F0502020204030204" pitchFamily="34" charset="0"/>
              </a:rPr>
            </a:br>
            <a:endParaRPr lang="en-GB" sz="3000" b="1" dirty="0"/>
          </a:p>
        </p:txBody>
      </p:sp>
      <p:graphicFrame>
        <p:nvGraphicFramePr>
          <p:cNvPr id="4" name="Table 4">
            <a:extLst>
              <a:ext uri="{FF2B5EF4-FFF2-40B4-BE49-F238E27FC236}">
                <a16:creationId xmlns:a16="http://schemas.microsoft.com/office/drawing/2014/main" id="{E8547559-36C5-4313-9691-B45F1727013B}"/>
              </a:ext>
            </a:extLst>
          </p:cNvPr>
          <p:cNvGraphicFramePr>
            <a:graphicFrameLocks noGrp="1"/>
          </p:cNvGraphicFramePr>
          <p:nvPr>
            <p:extLst>
              <p:ext uri="{D42A27DB-BD31-4B8C-83A1-F6EECF244321}">
                <p14:modId xmlns:p14="http://schemas.microsoft.com/office/powerpoint/2010/main" val="3271258385"/>
              </p:ext>
            </p:extLst>
          </p:nvPr>
        </p:nvGraphicFramePr>
        <p:xfrm>
          <a:off x="457200" y="1169073"/>
          <a:ext cx="8330454" cy="4519853"/>
        </p:xfrm>
        <a:graphic>
          <a:graphicData uri="http://schemas.openxmlformats.org/drawingml/2006/table">
            <a:tbl>
              <a:tblPr firstRow="1" bandRow="1">
                <a:tableStyleId>{5C22544A-7EE6-4342-B048-85BDC9FD1C3A}</a:tableStyleId>
              </a:tblPr>
              <a:tblGrid>
                <a:gridCol w="4165227">
                  <a:extLst>
                    <a:ext uri="{9D8B030D-6E8A-4147-A177-3AD203B41FA5}">
                      <a16:colId xmlns:a16="http://schemas.microsoft.com/office/drawing/2014/main" val="328215967"/>
                    </a:ext>
                  </a:extLst>
                </a:gridCol>
                <a:gridCol w="4165227">
                  <a:extLst>
                    <a:ext uri="{9D8B030D-6E8A-4147-A177-3AD203B41FA5}">
                      <a16:colId xmlns:a16="http://schemas.microsoft.com/office/drawing/2014/main" val="1479710606"/>
                    </a:ext>
                  </a:extLst>
                </a:gridCol>
              </a:tblGrid>
              <a:tr h="888309">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800" b="1" kern="1200" dirty="0">
                          <a:solidFill>
                            <a:schemeClr val="lt1"/>
                          </a:solidFill>
                          <a:effectLst/>
                          <a:latin typeface="+mn-lt"/>
                          <a:ea typeface="+mn-ea"/>
                          <a:cs typeface="+mn-cs"/>
                        </a:rPr>
                        <a:t>Validity</a:t>
                      </a:r>
                    </a:p>
                    <a:p>
                      <a:endParaRPr lang="en-GB" sz="28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800" b="1" kern="1200" dirty="0">
                          <a:solidFill>
                            <a:schemeClr val="lt1"/>
                          </a:solidFill>
                          <a:effectLst/>
                          <a:latin typeface="+mn-lt"/>
                          <a:ea typeface="+mn-ea"/>
                          <a:cs typeface="+mn-cs"/>
                        </a:rPr>
                        <a:t>Reliability </a:t>
                      </a:r>
                    </a:p>
                    <a:p>
                      <a:endParaRPr lang="en-GB" sz="2800" dirty="0"/>
                    </a:p>
                  </a:txBody>
                  <a:tcPr/>
                </a:tc>
                <a:extLst>
                  <a:ext uri="{0D108BD9-81ED-4DB2-BD59-A6C34878D82A}">
                    <a16:rowId xmlns:a16="http://schemas.microsoft.com/office/drawing/2014/main" val="4024106377"/>
                  </a:ext>
                </a:extLst>
              </a:tr>
              <a:tr h="357497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800" kern="1200" dirty="0">
                          <a:solidFill>
                            <a:schemeClr val="dk1"/>
                          </a:solidFill>
                          <a:effectLst/>
                          <a:latin typeface="+mn-lt"/>
                          <a:ea typeface="+mn-ea"/>
                          <a:cs typeface="+mn-cs"/>
                        </a:rPr>
                        <a:t>The degree to which research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2800" kern="1200" dirty="0">
                          <a:solidFill>
                            <a:schemeClr val="dk1"/>
                          </a:solidFill>
                          <a:effectLst/>
                          <a:latin typeface="+mn-lt"/>
                          <a:ea typeface="+mn-ea"/>
                          <a:cs typeface="+mn-cs"/>
                        </a:rPr>
                        <a:t>outcomes are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2800" b="1" kern="1200" dirty="0">
                          <a:solidFill>
                            <a:srgbClr val="00B050"/>
                          </a:solidFill>
                          <a:effectLst/>
                          <a:latin typeface="+mn-lt"/>
                          <a:ea typeface="+mn-ea"/>
                          <a:cs typeface="+mn-cs"/>
                        </a:rPr>
                        <a:t>valid / true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2800" b="0" kern="1200" dirty="0">
                          <a:solidFill>
                            <a:schemeClr val="dk1"/>
                          </a:solidFill>
                          <a:effectLst/>
                          <a:latin typeface="+mn-lt"/>
                          <a:ea typeface="+mn-ea"/>
                          <a:cs typeface="+mn-cs"/>
                        </a:rPr>
                        <a:t>e.g. Is a particular measure a valid reflection of the concept?</a:t>
                      </a:r>
                      <a:endParaRPr lang="en-GB" sz="2800" dirty="0"/>
                    </a:p>
                  </a:txBody>
                  <a:tcPr/>
                </a:tc>
                <a:tc>
                  <a:txBody>
                    <a:bodyPr/>
                    <a:lstStyle/>
                    <a:p>
                      <a:r>
                        <a:rPr lang="en-GB" sz="2800" dirty="0"/>
                        <a:t>The degree to which research outcomes are </a:t>
                      </a:r>
                      <a:r>
                        <a:rPr lang="en-GB" sz="2800" b="1" dirty="0">
                          <a:solidFill>
                            <a:srgbClr val="00B050"/>
                          </a:solidFill>
                        </a:rPr>
                        <a:t>consistent</a:t>
                      </a:r>
                      <a:r>
                        <a:rPr lang="en-GB" sz="2800" dirty="0"/>
                        <a:t>, and do no fluctuate</a:t>
                      </a:r>
                    </a:p>
                  </a:txBody>
                  <a:tcPr/>
                </a:tc>
                <a:extLst>
                  <a:ext uri="{0D108BD9-81ED-4DB2-BD59-A6C34878D82A}">
                    <a16:rowId xmlns:a16="http://schemas.microsoft.com/office/drawing/2014/main" val="1553327052"/>
                  </a:ext>
                </a:extLst>
              </a:tr>
            </a:tbl>
          </a:graphicData>
        </a:graphic>
      </p:graphicFrame>
    </p:spTree>
    <p:extLst>
      <p:ext uri="{BB962C8B-B14F-4D97-AF65-F5344CB8AC3E}">
        <p14:creationId xmlns:p14="http://schemas.microsoft.com/office/powerpoint/2010/main" val="38537826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46533-EDD0-4F9C-B8B2-0AACA8C65DAC}"/>
              </a:ext>
            </a:extLst>
          </p:cNvPr>
          <p:cNvSpPr>
            <a:spLocks noGrp="1"/>
          </p:cNvSpPr>
          <p:nvPr>
            <p:ph type="title"/>
          </p:nvPr>
        </p:nvSpPr>
        <p:spPr/>
        <p:txBody>
          <a:bodyPr/>
          <a:lstStyle/>
          <a:p>
            <a:r>
              <a:rPr lang="en-GB" sz="3600" b="1" dirty="0">
                <a:solidFill>
                  <a:srgbClr val="1F497D"/>
                </a:solidFill>
                <a:effectLst/>
                <a:latin typeface="Segoe UI" panose="020B0502040204020203" pitchFamily="34" charset="0"/>
                <a:ea typeface="Segoe UI" panose="020B0502040204020203" pitchFamily="34" charset="0"/>
              </a:rPr>
              <a:t>Surveys: what are they?</a:t>
            </a:r>
            <a:br>
              <a:rPr lang="en-GB" sz="3600" b="1" dirty="0">
                <a:solidFill>
                  <a:srgbClr val="000000"/>
                </a:solidFill>
                <a:effectLst/>
                <a:latin typeface="Calibri" panose="020F0502020204030204" pitchFamily="34" charset="0"/>
                <a:ea typeface="Calibri" panose="020F0502020204030204" pitchFamily="34" charset="0"/>
              </a:rPr>
            </a:br>
            <a:endParaRPr lang="en-GB" sz="3600" b="1" dirty="0"/>
          </a:p>
        </p:txBody>
      </p:sp>
      <p:sp>
        <p:nvSpPr>
          <p:cNvPr id="3" name="Vertical Text Placeholder 2">
            <a:extLst>
              <a:ext uri="{FF2B5EF4-FFF2-40B4-BE49-F238E27FC236}">
                <a16:creationId xmlns:a16="http://schemas.microsoft.com/office/drawing/2014/main" id="{1FD716F4-35C2-4035-8B46-A1FE98064051}"/>
              </a:ext>
            </a:extLst>
          </p:cNvPr>
          <p:cNvSpPr>
            <a:spLocks noGrp="1"/>
          </p:cNvSpPr>
          <p:nvPr>
            <p:ph type="body" orient="vert" idx="1"/>
          </p:nvPr>
        </p:nvSpPr>
        <p:spPr>
          <a:xfrm rot="16200000">
            <a:off x="2925683" y="1059418"/>
            <a:ext cx="2332514" cy="4351338"/>
          </a:xfrm>
        </p:spPr>
        <p:txBody>
          <a:bodyPr/>
          <a:lstStyle/>
          <a:p>
            <a:pPr marL="0" indent="0">
              <a:buNone/>
            </a:pPr>
            <a:r>
              <a:rPr lang="en-GB" sz="3000" dirty="0"/>
              <a:t>A research method generating data from </a:t>
            </a:r>
            <a:r>
              <a:rPr lang="en-GB" sz="3000" b="1" u="sng" dirty="0"/>
              <a:t>large</a:t>
            </a:r>
            <a:r>
              <a:rPr lang="en-GB" sz="3000" dirty="0"/>
              <a:t> numbers of responses</a:t>
            </a:r>
          </a:p>
        </p:txBody>
      </p:sp>
    </p:spTree>
    <p:extLst>
      <p:ext uri="{BB962C8B-B14F-4D97-AF65-F5344CB8AC3E}">
        <p14:creationId xmlns:p14="http://schemas.microsoft.com/office/powerpoint/2010/main" val="8096009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46533-EDD0-4F9C-B8B2-0AACA8C65DAC}"/>
              </a:ext>
            </a:extLst>
          </p:cNvPr>
          <p:cNvSpPr>
            <a:spLocks noGrp="1"/>
          </p:cNvSpPr>
          <p:nvPr>
            <p:ph type="title"/>
          </p:nvPr>
        </p:nvSpPr>
        <p:spPr>
          <a:xfrm>
            <a:off x="628650" y="365125"/>
            <a:ext cx="7886700" cy="835025"/>
          </a:xfrm>
        </p:spPr>
        <p:txBody>
          <a:bodyPr/>
          <a:lstStyle/>
          <a:p>
            <a:pPr algn="ctr"/>
            <a:r>
              <a:rPr lang="en-GB" b="1" dirty="0">
                <a:solidFill>
                  <a:srgbClr val="002060"/>
                </a:solidFill>
              </a:rPr>
              <a:t>Sampling</a:t>
            </a:r>
          </a:p>
        </p:txBody>
      </p:sp>
      <p:sp>
        <p:nvSpPr>
          <p:cNvPr id="3" name="Vertical Text Placeholder 2">
            <a:extLst>
              <a:ext uri="{FF2B5EF4-FFF2-40B4-BE49-F238E27FC236}">
                <a16:creationId xmlns:a16="http://schemas.microsoft.com/office/drawing/2014/main" id="{1FD716F4-35C2-4035-8B46-A1FE98064051}"/>
              </a:ext>
            </a:extLst>
          </p:cNvPr>
          <p:cNvSpPr>
            <a:spLocks noGrp="1"/>
          </p:cNvSpPr>
          <p:nvPr>
            <p:ph type="body" orient="vert" idx="1"/>
          </p:nvPr>
        </p:nvSpPr>
        <p:spPr>
          <a:xfrm rot="16200000">
            <a:off x="2767696" y="185467"/>
            <a:ext cx="3401578" cy="6487066"/>
          </a:xfrm>
        </p:spPr>
        <p:txBody>
          <a:bodyPr/>
          <a:lstStyle/>
          <a:p>
            <a:r>
              <a:rPr lang="en-GB" sz="3000" dirty="0"/>
              <a:t>Because we cannot assess the whole </a:t>
            </a:r>
            <a:r>
              <a:rPr lang="en-GB" sz="3000" dirty="0">
                <a:solidFill>
                  <a:srgbClr val="00B050"/>
                </a:solidFill>
              </a:rPr>
              <a:t>population</a:t>
            </a:r>
            <a:r>
              <a:rPr lang="en-GB" sz="3000" dirty="0"/>
              <a:t>, we select a </a:t>
            </a:r>
            <a:r>
              <a:rPr lang="en-GB" sz="3000" dirty="0">
                <a:solidFill>
                  <a:srgbClr val="FF0000"/>
                </a:solidFill>
              </a:rPr>
              <a:t>sample</a:t>
            </a:r>
          </a:p>
          <a:p>
            <a:endParaRPr lang="en-GB" sz="3000" dirty="0"/>
          </a:p>
          <a:p>
            <a:r>
              <a:rPr lang="en-GB" sz="3000" dirty="0"/>
              <a:t>We hope that the </a:t>
            </a:r>
            <a:r>
              <a:rPr lang="en-GB" sz="3000" b="1" dirty="0">
                <a:solidFill>
                  <a:srgbClr val="0070C0"/>
                </a:solidFill>
              </a:rPr>
              <a:t>statistics</a:t>
            </a:r>
            <a:r>
              <a:rPr lang="en-GB" sz="3000" dirty="0"/>
              <a:t> of the sample (e.g. mean) closely estimate the </a:t>
            </a:r>
            <a:r>
              <a:rPr lang="en-GB" sz="3000" b="1" dirty="0">
                <a:solidFill>
                  <a:srgbClr val="0070C0"/>
                </a:solidFill>
              </a:rPr>
              <a:t>parameters</a:t>
            </a:r>
            <a:r>
              <a:rPr lang="en-GB" sz="3000" dirty="0"/>
              <a:t> of the population</a:t>
            </a:r>
          </a:p>
        </p:txBody>
      </p:sp>
    </p:spTree>
    <p:extLst>
      <p:ext uri="{BB962C8B-B14F-4D97-AF65-F5344CB8AC3E}">
        <p14:creationId xmlns:p14="http://schemas.microsoft.com/office/powerpoint/2010/main" val="37388661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46533-EDD0-4F9C-B8B2-0AACA8C65DAC}"/>
              </a:ext>
            </a:extLst>
          </p:cNvPr>
          <p:cNvSpPr>
            <a:spLocks noGrp="1"/>
          </p:cNvSpPr>
          <p:nvPr>
            <p:ph type="title"/>
          </p:nvPr>
        </p:nvSpPr>
        <p:spPr>
          <a:xfrm>
            <a:off x="628650" y="227965"/>
            <a:ext cx="7886700" cy="857885"/>
          </a:xfrm>
        </p:spPr>
        <p:txBody>
          <a:bodyPr/>
          <a:lstStyle/>
          <a:p>
            <a:pPr algn="ctr"/>
            <a:r>
              <a:rPr lang="en-GB" b="1" dirty="0">
                <a:solidFill>
                  <a:srgbClr val="002060"/>
                </a:solidFill>
              </a:rPr>
              <a:t>Main Survey Types</a:t>
            </a:r>
          </a:p>
        </p:txBody>
      </p:sp>
      <p:graphicFrame>
        <p:nvGraphicFramePr>
          <p:cNvPr id="4" name="Table 4">
            <a:extLst>
              <a:ext uri="{FF2B5EF4-FFF2-40B4-BE49-F238E27FC236}">
                <a16:creationId xmlns:a16="http://schemas.microsoft.com/office/drawing/2014/main" id="{2521DC56-D899-4389-8531-E0235D2049DD}"/>
              </a:ext>
            </a:extLst>
          </p:cNvPr>
          <p:cNvGraphicFramePr>
            <a:graphicFrameLocks noGrp="1"/>
          </p:cNvGraphicFramePr>
          <p:nvPr>
            <p:extLst>
              <p:ext uri="{D42A27DB-BD31-4B8C-83A1-F6EECF244321}">
                <p14:modId xmlns:p14="http://schemas.microsoft.com/office/powerpoint/2010/main" val="2538537897"/>
              </p:ext>
            </p:extLst>
          </p:nvPr>
        </p:nvGraphicFramePr>
        <p:xfrm>
          <a:off x="537882" y="1397000"/>
          <a:ext cx="8061512" cy="4023360"/>
        </p:xfrm>
        <a:graphic>
          <a:graphicData uri="http://schemas.openxmlformats.org/drawingml/2006/table">
            <a:tbl>
              <a:tblPr firstRow="1" bandRow="1">
                <a:tableStyleId>{5C22544A-7EE6-4342-B048-85BDC9FD1C3A}</a:tableStyleId>
              </a:tblPr>
              <a:tblGrid>
                <a:gridCol w="4030756">
                  <a:extLst>
                    <a:ext uri="{9D8B030D-6E8A-4147-A177-3AD203B41FA5}">
                      <a16:colId xmlns:a16="http://schemas.microsoft.com/office/drawing/2014/main" val="1077969062"/>
                    </a:ext>
                  </a:extLst>
                </a:gridCol>
                <a:gridCol w="4030756">
                  <a:extLst>
                    <a:ext uri="{9D8B030D-6E8A-4147-A177-3AD203B41FA5}">
                      <a16:colId xmlns:a16="http://schemas.microsoft.com/office/drawing/2014/main" val="750668967"/>
                    </a:ext>
                  </a:extLst>
                </a:gridCol>
              </a:tblGrid>
              <a:tr h="370840">
                <a:tc>
                  <a:txBody>
                    <a:bodyPr/>
                    <a:lstStyle/>
                    <a:p>
                      <a:r>
                        <a:rPr lang="en-GB" sz="2800" dirty="0"/>
                        <a:t>Descriptive (Exploratory)</a:t>
                      </a:r>
                    </a:p>
                  </a:txBody>
                  <a:tcPr/>
                </a:tc>
                <a:tc>
                  <a:txBody>
                    <a:bodyPr/>
                    <a:lstStyle/>
                    <a:p>
                      <a:r>
                        <a:rPr lang="en-GB" sz="2800" dirty="0"/>
                        <a:t>Analytical (Confirmatory)</a:t>
                      </a:r>
                    </a:p>
                  </a:txBody>
                  <a:tcPr/>
                </a:tc>
                <a:extLst>
                  <a:ext uri="{0D108BD9-81ED-4DB2-BD59-A6C34878D82A}">
                    <a16:rowId xmlns:a16="http://schemas.microsoft.com/office/drawing/2014/main" val="1186673397"/>
                  </a:ext>
                </a:extLst>
              </a:tr>
              <a:tr h="370840">
                <a:tc>
                  <a:txBody>
                    <a:bodyPr/>
                    <a:lstStyle/>
                    <a:p>
                      <a:r>
                        <a:rPr lang="en-GB" sz="2800" dirty="0"/>
                        <a:t>Descriptive surveys aim to examine the characteristics of a particular population, either at a fixed point in time, or comparatively over time.</a:t>
                      </a:r>
                    </a:p>
                  </a:txBody>
                  <a:tcPr/>
                </a:tc>
                <a:tc>
                  <a:txBody>
                    <a:bodyPr/>
                    <a:lstStyle/>
                    <a:p>
                      <a:r>
                        <a:rPr lang="en-GB" sz="2800" dirty="0"/>
                        <a:t>Analytical surveys attempt to test a theory in the field, their main purpose being to explore and test associations between variables such as spending on heating and state of health</a:t>
                      </a:r>
                    </a:p>
                  </a:txBody>
                  <a:tcPr/>
                </a:tc>
                <a:extLst>
                  <a:ext uri="{0D108BD9-81ED-4DB2-BD59-A6C34878D82A}">
                    <a16:rowId xmlns:a16="http://schemas.microsoft.com/office/drawing/2014/main" val="3119766962"/>
                  </a:ext>
                </a:extLst>
              </a:tr>
            </a:tbl>
          </a:graphicData>
        </a:graphic>
      </p:graphicFrame>
    </p:spTree>
    <p:extLst>
      <p:ext uri="{BB962C8B-B14F-4D97-AF65-F5344CB8AC3E}">
        <p14:creationId xmlns:p14="http://schemas.microsoft.com/office/powerpoint/2010/main" val="24867829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46533-EDD0-4F9C-B8B2-0AACA8C65DAC}"/>
              </a:ext>
            </a:extLst>
          </p:cNvPr>
          <p:cNvSpPr>
            <a:spLocks noGrp="1"/>
          </p:cNvSpPr>
          <p:nvPr>
            <p:ph type="title"/>
          </p:nvPr>
        </p:nvSpPr>
        <p:spPr>
          <a:xfrm>
            <a:off x="628650" y="216535"/>
            <a:ext cx="7886700" cy="592137"/>
          </a:xfrm>
        </p:spPr>
        <p:txBody>
          <a:bodyPr/>
          <a:lstStyle/>
          <a:p>
            <a:pPr algn="ctr"/>
            <a:r>
              <a:rPr lang="en-GB" sz="3600" b="1" dirty="0">
                <a:solidFill>
                  <a:srgbClr val="002060"/>
                </a:solidFill>
                <a:effectLst/>
                <a:latin typeface="Segoe UI" panose="020B0502040204020203" pitchFamily="34" charset="0"/>
                <a:ea typeface="Segoe UI" panose="020B0502040204020203" pitchFamily="34" charset="0"/>
              </a:rPr>
              <a:t>Surveys: Main </a:t>
            </a:r>
            <a:r>
              <a:rPr lang="en-GB" sz="3600" b="1" dirty="0">
                <a:solidFill>
                  <a:srgbClr val="002060"/>
                </a:solidFill>
                <a:latin typeface="Segoe UI" panose="020B0502040204020203" pitchFamily="34" charset="0"/>
                <a:ea typeface="Segoe UI" panose="020B0502040204020203" pitchFamily="34" charset="0"/>
              </a:rPr>
              <a:t>S</a:t>
            </a:r>
            <a:r>
              <a:rPr lang="en-GB" sz="3600" b="1" dirty="0">
                <a:solidFill>
                  <a:srgbClr val="002060"/>
                </a:solidFill>
                <a:effectLst/>
                <a:latin typeface="Segoe UI" panose="020B0502040204020203" pitchFamily="34" charset="0"/>
                <a:ea typeface="Segoe UI" panose="020B0502040204020203" pitchFamily="34" charset="0"/>
              </a:rPr>
              <a:t>teps</a:t>
            </a:r>
            <a:br>
              <a:rPr lang="en-GB" sz="3600" b="1" dirty="0">
                <a:solidFill>
                  <a:srgbClr val="002060"/>
                </a:solidFill>
                <a:effectLst/>
                <a:latin typeface="Calibri" panose="020F0502020204030204" pitchFamily="34" charset="0"/>
                <a:ea typeface="Calibri" panose="020F0502020204030204" pitchFamily="34" charset="0"/>
              </a:rPr>
            </a:br>
            <a:endParaRPr lang="en-GB" sz="3600" b="1" dirty="0">
              <a:solidFill>
                <a:srgbClr val="002060"/>
              </a:solidFill>
            </a:endParaRPr>
          </a:p>
        </p:txBody>
      </p:sp>
      <p:pic>
        <p:nvPicPr>
          <p:cNvPr id="5" name="Picture 4">
            <a:extLst>
              <a:ext uri="{FF2B5EF4-FFF2-40B4-BE49-F238E27FC236}">
                <a16:creationId xmlns:a16="http://schemas.microsoft.com/office/drawing/2014/main" id="{4C704B7D-2DB4-4512-897F-B54673AF35EB}"/>
              </a:ext>
            </a:extLst>
          </p:cNvPr>
          <p:cNvPicPr>
            <a:picLocks noChangeAspect="1"/>
          </p:cNvPicPr>
          <p:nvPr/>
        </p:nvPicPr>
        <p:blipFill>
          <a:blip r:embed="rId3"/>
          <a:stretch>
            <a:fillRect/>
          </a:stretch>
        </p:blipFill>
        <p:spPr>
          <a:xfrm>
            <a:off x="23812" y="957262"/>
            <a:ext cx="9096375" cy="4943475"/>
          </a:xfrm>
          <a:prstGeom prst="rect">
            <a:avLst/>
          </a:prstGeom>
        </p:spPr>
      </p:pic>
    </p:spTree>
    <p:extLst>
      <p:ext uri="{BB962C8B-B14F-4D97-AF65-F5344CB8AC3E}">
        <p14:creationId xmlns:p14="http://schemas.microsoft.com/office/powerpoint/2010/main" val="4814877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551A74-9DB2-5186-58E8-42ECE09AF99E}"/>
              </a:ext>
            </a:extLst>
          </p:cNvPr>
          <p:cNvSpPr>
            <a:spLocks noGrp="1"/>
          </p:cNvSpPr>
          <p:nvPr>
            <p:ph type="title"/>
          </p:nvPr>
        </p:nvSpPr>
        <p:spPr/>
        <p:txBody>
          <a:bodyPr/>
          <a:lstStyle/>
          <a:p>
            <a:r>
              <a:rPr lang="en-GB" dirty="0"/>
              <a:t>Sample Size and Sample Error</a:t>
            </a:r>
          </a:p>
        </p:txBody>
      </p:sp>
      <p:pic>
        <p:nvPicPr>
          <p:cNvPr id="1027" name="Picture 3">
            <a:extLst>
              <a:ext uri="{FF2B5EF4-FFF2-40B4-BE49-F238E27FC236}">
                <a16:creationId xmlns:a16="http://schemas.microsoft.com/office/drawing/2014/main" id="{BFB2A16C-0679-DD93-3942-F1218357329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62325" y="2158914"/>
            <a:ext cx="6619349" cy="2262922"/>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44A7FAA2-2B13-6041-E95B-5CB005EC5F4E}"/>
              </a:ext>
            </a:extLst>
          </p:cNvPr>
          <p:cNvSpPr txBox="1"/>
          <p:nvPr/>
        </p:nvSpPr>
        <p:spPr>
          <a:xfrm>
            <a:off x="711724" y="1544653"/>
            <a:ext cx="4572000" cy="369332"/>
          </a:xfrm>
          <a:prstGeom prst="rect">
            <a:avLst/>
          </a:prstGeom>
          <a:noFill/>
        </p:spPr>
        <p:txBody>
          <a:bodyPr wrap="square">
            <a:spAutoFit/>
          </a:bodyPr>
          <a:lstStyle/>
          <a:p>
            <a:r>
              <a:rPr lang="en-GB" dirty="0"/>
              <a:t>The formula used for these calculations was</a:t>
            </a:r>
          </a:p>
        </p:txBody>
      </p:sp>
      <p:sp>
        <p:nvSpPr>
          <p:cNvPr id="10" name="TextBox 9">
            <a:extLst>
              <a:ext uri="{FF2B5EF4-FFF2-40B4-BE49-F238E27FC236}">
                <a16:creationId xmlns:a16="http://schemas.microsoft.com/office/drawing/2014/main" id="{81570124-6819-A8D3-2651-3C739FB00CB4}"/>
              </a:ext>
            </a:extLst>
          </p:cNvPr>
          <p:cNvSpPr txBox="1"/>
          <p:nvPr/>
        </p:nvSpPr>
        <p:spPr>
          <a:xfrm>
            <a:off x="534382" y="5141477"/>
            <a:ext cx="8270252" cy="646331"/>
          </a:xfrm>
          <a:prstGeom prst="rect">
            <a:avLst/>
          </a:prstGeom>
          <a:noFill/>
        </p:spPr>
        <p:txBody>
          <a:bodyPr wrap="square">
            <a:spAutoFit/>
          </a:bodyPr>
          <a:lstStyle/>
          <a:p>
            <a:r>
              <a:rPr lang="en-GB" dirty="0" err="1"/>
              <a:t>Krejcie</a:t>
            </a:r>
            <a:r>
              <a:rPr lang="en-GB" dirty="0"/>
              <a:t> &amp; Morgan in their 1970 article “Determining Sample Size for Research Activities” (Educational and Psychological Measurement, 30, pp. 607-610).</a:t>
            </a:r>
          </a:p>
        </p:txBody>
      </p:sp>
    </p:spTree>
    <p:extLst>
      <p:ext uri="{BB962C8B-B14F-4D97-AF65-F5344CB8AC3E}">
        <p14:creationId xmlns:p14="http://schemas.microsoft.com/office/powerpoint/2010/main" val="312303233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8F87286-7E9F-6F50-A23B-47DA6DA53DB6}"/>
              </a:ext>
            </a:extLst>
          </p:cNvPr>
          <p:cNvSpPr txBox="1"/>
          <p:nvPr/>
        </p:nvSpPr>
        <p:spPr>
          <a:xfrm>
            <a:off x="317564" y="2045990"/>
            <a:ext cx="1482954" cy="3354765"/>
          </a:xfrm>
          <a:prstGeom prst="rect">
            <a:avLst/>
          </a:prstGeom>
          <a:noFill/>
        </p:spPr>
        <p:txBody>
          <a:bodyPr wrap="square">
            <a:spAutoFit/>
          </a:bodyPr>
          <a:lstStyle/>
          <a:p>
            <a:pPr marL="0" marR="0" lvl="0" indent="0" defTabSz="914400" rtl="0" eaLnBrk="0" fontAlgn="base" latinLnBrk="0" hangingPunct="0">
              <a:lnSpc>
                <a:spcPct val="100000"/>
              </a:lnSpc>
              <a:spcBef>
                <a:spcPct val="0"/>
              </a:spcBef>
              <a:spcAft>
                <a:spcPct val="0"/>
              </a:spcAft>
              <a:buClrTx/>
              <a:buSzTx/>
              <a:buFontTx/>
              <a:buNone/>
              <a:tabLst/>
            </a:pPr>
            <a:r>
              <a:rPr lang="en-GB" dirty="0"/>
              <a:t> </a:t>
            </a:r>
          </a:p>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1600" b="1" i="0" u="none" strike="noStrike" cap="none" normalizeH="0" baseline="0" dirty="0">
                <a:ln>
                  <a:noFill/>
                </a:ln>
                <a:solidFill>
                  <a:srgbClr val="000000"/>
                </a:solidFill>
                <a:effectLst/>
                <a:latin typeface="Arial" panose="020B0604020202020204" pitchFamily="34" charset="0"/>
                <a:cs typeface="Arial" panose="020B0604020202020204" pitchFamily="34" charset="0"/>
              </a:rPr>
              <a:t>Sample Size Table* </a:t>
            </a:r>
            <a:r>
              <a:rPr kumimoji="0" lang="en-US" altLang="en-US" sz="1800" b="1" i="0" u="none" strike="noStrike" cap="none" normalizeH="0" baseline="0" dirty="0">
                <a:ln>
                  <a:noFill/>
                </a:ln>
                <a:solidFill>
                  <a:srgbClr val="000000"/>
                </a:solidFill>
                <a:effectLst/>
                <a:latin typeface="Arial" panose="020B0604020202020204" pitchFamily="34" charset="0"/>
                <a:cs typeface="Arial" panose="020B0604020202020204" pitchFamily="34" charset="0"/>
              </a:rPr>
              <a:t>From </a:t>
            </a:r>
            <a:r>
              <a:rPr kumimoji="0" lang="en-US" altLang="en-US" sz="1800" b="1" i="0" u="none" strike="noStrike" cap="none" normalizeH="0" baseline="0" dirty="0">
                <a:ln>
                  <a:noFill/>
                </a:ln>
                <a:solidFill>
                  <a:srgbClr val="0000FF"/>
                </a:solidFill>
                <a:effectLst/>
                <a:latin typeface="Arial" panose="020B0604020202020204" pitchFamily="34" charset="0"/>
                <a:cs typeface="Arial" panose="020B0604020202020204" pitchFamily="34" charset="0"/>
                <a:hlinkClick r:id="rId3"/>
              </a:rPr>
              <a:t>The Research Advisors</a:t>
            </a:r>
            <a:endParaRPr kumimoji="0" lang="en-US" altLang="en-US" sz="1800" b="0" i="0" u="none" strike="noStrike" cap="none" normalizeH="0" baseline="0" dirty="0">
              <a:ln>
                <a:noFill/>
              </a:ln>
              <a:solidFill>
                <a:schemeClr val="tx1"/>
              </a:solidFill>
              <a:effectLst/>
              <a:latin typeface="Arial" panose="020B0604020202020204" pitchFamily="34" charset="0"/>
            </a:endParaRPr>
          </a:p>
          <a:p>
            <a:r>
              <a:rPr lang="en-GB" dirty="0"/>
              <a:t> https://www.research-advisors.com/tools/SampleSize.htm</a:t>
            </a:r>
          </a:p>
        </p:txBody>
      </p:sp>
      <p:sp>
        <p:nvSpPr>
          <p:cNvPr id="3" name="Title 1">
            <a:extLst>
              <a:ext uri="{FF2B5EF4-FFF2-40B4-BE49-F238E27FC236}">
                <a16:creationId xmlns:a16="http://schemas.microsoft.com/office/drawing/2014/main" id="{3C312137-192F-09D3-32D4-0C7CA2EB2DF9}"/>
              </a:ext>
            </a:extLst>
          </p:cNvPr>
          <p:cNvSpPr txBox="1">
            <a:spLocks/>
          </p:cNvSpPr>
          <p:nvPr/>
        </p:nvSpPr>
        <p:spPr>
          <a:xfrm>
            <a:off x="317564" y="500290"/>
            <a:ext cx="7886700" cy="925792"/>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rgbClr val="002060"/>
                </a:solidFill>
                <a:latin typeface="Segoe UI" panose="020B0502040204020203" pitchFamily="34" charset="0"/>
                <a:ea typeface="Segoe UI" panose="020B0502040204020203" pitchFamily="34" charset="0"/>
              </a:rPr>
              <a:t>Alternative </a:t>
            </a:r>
          </a:p>
          <a:p>
            <a:r>
              <a:rPr lang="en-GB" sz="3000" b="1" dirty="0">
                <a:solidFill>
                  <a:srgbClr val="002060"/>
                </a:solidFill>
                <a:latin typeface="Segoe UI" panose="020B0502040204020203" pitchFamily="34" charset="0"/>
                <a:ea typeface="Segoe UI" panose="020B0502040204020203" pitchFamily="34" charset="0"/>
              </a:rPr>
              <a:t>to using the </a:t>
            </a:r>
          </a:p>
          <a:p>
            <a:r>
              <a:rPr lang="en-GB" sz="3000" b="1" dirty="0">
                <a:solidFill>
                  <a:srgbClr val="002060"/>
                </a:solidFill>
                <a:latin typeface="Segoe UI" panose="020B0502040204020203" pitchFamily="34" charset="0"/>
                <a:ea typeface="Segoe UI" panose="020B0502040204020203" pitchFamily="34" charset="0"/>
              </a:rPr>
              <a:t>formulae</a:t>
            </a:r>
            <a:br>
              <a:rPr lang="en-GB" sz="3000" b="1" dirty="0">
                <a:solidFill>
                  <a:srgbClr val="000000"/>
                </a:solidFill>
                <a:latin typeface="Calibri" panose="020F0502020204030204" pitchFamily="34" charset="0"/>
                <a:ea typeface="Calibri" panose="020F0502020204030204" pitchFamily="34" charset="0"/>
              </a:rPr>
            </a:br>
            <a:endParaRPr lang="en-GB" sz="3000" b="1" dirty="0"/>
          </a:p>
        </p:txBody>
      </p:sp>
      <p:pic>
        <p:nvPicPr>
          <p:cNvPr id="5" name="Picture 4">
            <a:extLst>
              <a:ext uri="{FF2B5EF4-FFF2-40B4-BE49-F238E27FC236}">
                <a16:creationId xmlns:a16="http://schemas.microsoft.com/office/drawing/2014/main" id="{35D851D2-E9C1-8B5B-66BE-00F00D6F4BC4}"/>
              </a:ext>
            </a:extLst>
          </p:cNvPr>
          <p:cNvPicPr>
            <a:picLocks noChangeAspect="1"/>
          </p:cNvPicPr>
          <p:nvPr/>
        </p:nvPicPr>
        <p:blipFill>
          <a:blip r:embed="rId4"/>
          <a:stretch>
            <a:fillRect/>
          </a:stretch>
        </p:blipFill>
        <p:spPr>
          <a:xfrm>
            <a:off x="2832564" y="-1"/>
            <a:ext cx="6679081" cy="7386425"/>
          </a:xfrm>
          <a:prstGeom prst="rect">
            <a:avLst/>
          </a:prstGeom>
        </p:spPr>
      </p:pic>
    </p:spTree>
    <p:extLst>
      <p:ext uri="{BB962C8B-B14F-4D97-AF65-F5344CB8AC3E}">
        <p14:creationId xmlns:p14="http://schemas.microsoft.com/office/powerpoint/2010/main" val="148635466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46533-EDD0-4F9C-B8B2-0AACA8C65DAC}"/>
              </a:ext>
            </a:extLst>
          </p:cNvPr>
          <p:cNvSpPr>
            <a:spLocks noGrp="1"/>
          </p:cNvSpPr>
          <p:nvPr>
            <p:ph type="title"/>
          </p:nvPr>
        </p:nvSpPr>
        <p:spPr>
          <a:xfrm>
            <a:off x="502920" y="170816"/>
            <a:ext cx="7886700" cy="823596"/>
          </a:xfrm>
        </p:spPr>
        <p:txBody>
          <a:bodyPr/>
          <a:lstStyle/>
          <a:p>
            <a:pPr algn="ctr"/>
            <a:r>
              <a:rPr lang="en-GB" sz="3800" b="1" dirty="0">
                <a:solidFill>
                  <a:srgbClr val="002060"/>
                </a:solidFill>
              </a:rPr>
              <a:t>Some Key Terms re Sampling</a:t>
            </a:r>
          </a:p>
        </p:txBody>
      </p:sp>
      <p:sp>
        <p:nvSpPr>
          <p:cNvPr id="3" name="Vertical Text Placeholder 2">
            <a:extLst>
              <a:ext uri="{FF2B5EF4-FFF2-40B4-BE49-F238E27FC236}">
                <a16:creationId xmlns:a16="http://schemas.microsoft.com/office/drawing/2014/main" id="{1FD716F4-35C2-4035-8B46-A1FE98064051}"/>
              </a:ext>
            </a:extLst>
          </p:cNvPr>
          <p:cNvSpPr>
            <a:spLocks noGrp="1"/>
          </p:cNvSpPr>
          <p:nvPr>
            <p:ph type="body" orient="vert" idx="1"/>
          </p:nvPr>
        </p:nvSpPr>
        <p:spPr>
          <a:xfrm rot="16200000">
            <a:off x="2314178" y="-623333"/>
            <a:ext cx="4801394" cy="8172449"/>
          </a:xfrm>
        </p:spPr>
        <p:txBody>
          <a:bodyPr/>
          <a:lstStyle/>
          <a:p>
            <a:r>
              <a:rPr lang="en-GB" dirty="0"/>
              <a:t>Sampling Frame		List of ‘units’ in the 					</a:t>
            </a:r>
            <a:r>
              <a:rPr lang="en-GB" b="1" dirty="0"/>
              <a:t>population</a:t>
            </a:r>
            <a:r>
              <a:rPr lang="en-GB" dirty="0"/>
              <a:t> from which 					sample is selected</a:t>
            </a:r>
          </a:p>
          <a:p>
            <a:endParaRPr lang="en-GB" dirty="0"/>
          </a:p>
          <a:p>
            <a:r>
              <a:rPr lang="en-GB" dirty="0"/>
              <a:t>Representative 		Sample that reflects the </a:t>
            </a:r>
          </a:p>
          <a:p>
            <a:pPr marL="0" indent="0">
              <a:buNone/>
            </a:pPr>
            <a:r>
              <a:rPr lang="en-GB" dirty="0"/>
              <a:t>	sample		population accurately</a:t>
            </a:r>
          </a:p>
          <a:p>
            <a:pPr marL="0" indent="0">
              <a:buNone/>
            </a:pPr>
            <a:endParaRPr lang="en-GB" dirty="0"/>
          </a:p>
          <a:p>
            <a:r>
              <a:rPr lang="en-GB" dirty="0"/>
              <a:t>Sampling error		An error in findings due to a 				difference between sample 				and population					</a:t>
            </a:r>
          </a:p>
        </p:txBody>
      </p:sp>
    </p:spTree>
    <p:extLst>
      <p:ext uri="{BB962C8B-B14F-4D97-AF65-F5344CB8AC3E}">
        <p14:creationId xmlns:p14="http://schemas.microsoft.com/office/powerpoint/2010/main" val="193945072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46533-EDD0-4F9C-B8B2-0AACA8C65DAC}"/>
              </a:ext>
            </a:extLst>
          </p:cNvPr>
          <p:cNvSpPr>
            <a:spLocks noGrp="1"/>
          </p:cNvSpPr>
          <p:nvPr>
            <p:ph type="title"/>
          </p:nvPr>
        </p:nvSpPr>
        <p:spPr>
          <a:xfrm>
            <a:off x="628650" y="116355"/>
            <a:ext cx="7886700" cy="558016"/>
          </a:xfrm>
        </p:spPr>
        <p:txBody>
          <a:bodyPr/>
          <a:lstStyle/>
          <a:p>
            <a:pPr algn="ctr"/>
            <a:r>
              <a:rPr lang="en-GB" sz="3600" b="1" dirty="0">
                <a:solidFill>
                  <a:srgbClr val="1F497D"/>
                </a:solidFill>
                <a:effectLst/>
                <a:latin typeface="Segoe UI" panose="020B0502040204020203" pitchFamily="34" charset="0"/>
                <a:ea typeface="Segoe UI" panose="020B0502040204020203" pitchFamily="34" charset="0"/>
              </a:rPr>
              <a:t>Main Types of Sampling</a:t>
            </a:r>
            <a:br>
              <a:rPr lang="en-GB" sz="3600" b="1" dirty="0">
                <a:solidFill>
                  <a:srgbClr val="000000"/>
                </a:solidFill>
                <a:effectLst/>
                <a:latin typeface="Calibri" panose="020F0502020204030204" pitchFamily="34" charset="0"/>
                <a:ea typeface="Calibri" panose="020F0502020204030204" pitchFamily="34" charset="0"/>
              </a:rPr>
            </a:br>
            <a:endParaRPr lang="en-GB" sz="3600" b="1" dirty="0"/>
          </a:p>
        </p:txBody>
      </p:sp>
      <p:graphicFrame>
        <p:nvGraphicFramePr>
          <p:cNvPr id="5" name="Table 5">
            <a:extLst>
              <a:ext uri="{FF2B5EF4-FFF2-40B4-BE49-F238E27FC236}">
                <a16:creationId xmlns:a16="http://schemas.microsoft.com/office/drawing/2014/main" id="{892ED962-05ED-4508-BE36-9A12553576DF}"/>
              </a:ext>
            </a:extLst>
          </p:cNvPr>
          <p:cNvGraphicFramePr>
            <a:graphicFrameLocks noGrp="1"/>
          </p:cNvGraphicFramePr>
          <p:nvPr>
            <p:extLst>
              <p:ext uri="{D42A27DB-BD31-4B8C-83A1-F6EECF244321}">
                <p14:modId xmlns:p14="http://schemas.microsoft.com/office/powerpoint/2010/main" val="140283505"/>
              </p:ext>
            </p:extLst>
          </p:nvPr>
        </p:nvGraphicFramePr>
        <p:xfrm>
          <a:off x="878540" y="1051560"/>
          <a:ext cx="7700683" cy="4754880"/>
        </p:xfrm>
        <a:graphic>
          <a:graphicData uri="http://schemas.openxmlformats.org/drawingml/2006/table">
            <a:tbl>
              <a:tblPr firstRow="1" bandRow="1">
                <a:tableStyleId>{5940675A-B579-460E-94D1-54222C63F5DA}</a:tableStyleId>
              </a:tblPr>
              <a:tblGrid>
                <a:gridCol w="3048000">
                  <a:extLst>
                    <a:ext uri="{9D8B030D-6E8A-4147-A177-3AD203B41FA5}">
                      <a16:colId xmlns:a16="http://schemas.microsoft.com/office/drawing/2014/main" val="3727527830"/>
                    </a:ext>
                  </a:extLst>
                </a:gridCol>
                <a:gridCol w="4652683">
                  <a:extLst>
                    <a:ext uri="{9D8B030D-6E8A-4147-A177-3AD203B41FA5}">
                      <a16:colId xmlns:a16="http://schemas.microsoft.com/office/drawing/2014/main" val="2619254041"/>
                    </a:ext>
                  </a:extLst>
                </a:gridCol>
              </a:tblGrid>
              <a:tr h="428812">
                <a:tc>
                  <a:txBody>
                    <a:bodyPr/>
                    <a:lstStyle/>
                    <a:p>
                      <a:r>
                        <a:rPr lang="en-GB" sz="3000" dirty="0">
                          <a:solidFill>
                            <a:srgbClr val="FF0000"/>
                          </a:solidFill>
                        </a:rPr>
                        <a:t>Probability</a:t>
                      </a:r>
                      <a:r>
                        <a:rPr lang="en-GB" sz="3000" dirty="0"/>
                        <a:t> sampling</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3000" kern="1200" dirty="0">
                          <a:solidFill>
                            <a:schemeClr val="tx1"/>
                          </a:solidFill>
                          <a:effectLst/>
                          <a:latin typeface="+mn-lt"/>
                          <a:ea typeface="+mn-ea"/>
                          <a:cs typeface="+mn-cs"/>
                        </a:rPr>
                        <a:t>Random selection: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3000" kern="1200" dirty="0">
                          <a:solidFill>
                            <a:schemeClr val="tx1"/>
                          </a:solidFill>
                          <a:effectLst/>
                          <a:latin typeface="+mn-lt"/>
                          <a:ea typeface="+mn-ea"/>
                          <a:cs typeface="+mn-cs"/>
                        </a:rPr>
                        <a:t>probability of being selected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3000" kern="1200" dirty="0">
                          <a:solidFill>
                            <a:schemeClr val="tx1"/>
                          </a:solidFill>
                          <a:effectLst/>
                          <a:latin typeface="+mn-lt"/>
                          <a:ea typeface="+mn-ea"/>
                          <a:cs typeface="+mn-cs"/>
                        </a:rPr>
                        <a:t>is known (e.g. 1 in 20,000) </a:t>
                      </a:r>
                      <a:endParaRPr lang="en-GB" sz="3000" dirty="0"/>
                    </a:p>
                  </a:txBody>
                  <a:tcPr/>
                </a:tc>
                <a:extLst>
                  <a:ext uri="{0D108BD9-81ED-4DB2-BD59-A6C34878D82A}">
                    <a16:rowId xmlns:a16="http://schemas.microsoft.com/office/drawing/2014/main" val="1380444553"/>
                  </a:ext>
                </a:extLst>
              </a:tr>
              <a:tr h="370840">
                <a:tc>
                  <a:txBody>
                    <a:bodyPr/>
                    <a:lstStyle/>
                    <a:p>
                      <a:r>
                        <a:rPr lang="en-GB" sz="3000" dirty="0">
                          <a:solidFill>
                            <a:srgbClr val="FF0000"/>
                          </a:solidFill>
                        </a:rPr>
                        <a:t>Non-probability</a:t>
                      </a:r>
                      <a:r>
                        <a:rPr lang="en-GB" sz="3000" dirty="0"/>
                        <a:t> sampling (non-random)</a:t>
                      </a:r>
                    </a:p>
                  </a:txBody>
                  <a:tcPr/>
                </a:tc>
                <a:tc>
                  <a:txBody>
                    <a:bodyPr/>
                    <a:lstStyle/>
                    <a:p>
                      <a:r>
                        <a:rPr lang="en-GB" sz="3000" dirty="0"/>
                        <a:t>Non-random selection:</a:t>
                      </a:r>
                    </a:p>
                    <a:p>
                      <a:r>
                        <a:rPr lang="en-GB" sz="3000" dirty="0" err="1"/>
                        <a:t>Probabilty</a:t>
                      </a:r>
                      <a:r>
                        <a:rPr lang="en-GB" sz="3000" dirty="0"/>
                        <a:t> of being selected is not known and not equal for all ‘units’ (e.g. ‘</a:t>
                      </a:r>
                      <a:r>
                        <a:rPr lang="en-GB" sz="3000" dirty="0">
                          <a:solidFill>
                            <a:srgbClr val="0070C0"/>
                          </a:solidFill>
                        </a:rPr>
                        <a:t>snowball</a:t>
                      </a:r>
                      <a:r>
                        <a:rPr lang="en-GB" sz="3000" dirty="0"/>
                        <a:t> sampling’; </a:t>
                      </a:r>
                      <a:r>
                        <a:rPr lang="en-GB" sz="3000" dirty="0">
                          <a:solidFill>
                            <a:srgbClr val="0070C0"/>
                          </a:solidFill>
                        </a:rPr>
                        <a:t>convenience</a:t>
                      </a:r>
                      <a:r>
                        <a:rPr lang="en-GB" sz="3000" dirty="0"/>
                        <a:t> sampling’; </a:t>
                      </a:r>
                      <a:r>
                        <a:rPr lang="en-GB" sz="3000" dirty="0">
                          <a:solidFill>
                            <a:srgbClr val="0070C0"/>
                          </a:solidFill>
                        </a:rPr>
                        <a:t>purposeful</a:t>
                      </a:r>
                      <a:r>
                        <a:rPr lang="en-GB" sz="3000" dirty="0"/>
                        <a:t> sampling)</a:t>
                      </a:r>
                    </a:p>
                  </a:txBody>
                  <a:tcPr/>
                </a:tc>
                <a:extLst>
                  <a:ext uri="{0D108BD9-81ED-4DB2-BD59-A6C34878D82A}">
                    <a16:rowId xmlns:a16="http://schemas.microsoft.com/office/drawing/2014/main" val="894745312"/>
                  </a:ext>
                </a:extLst>
              </a:tr>
            </a:tbl>
          </a:graphicData>
        </a:graphic>
      </p:graphicFrame>
    </p:spTree>
    <p:extLst>
      <p:ext uri="{BB962C8B-B14F-4D97-AF65-F5344CB8AC3E}">
        <p14:creationId xmlns:p14="http://schemas.microsoft.com/office/powerpoint/2010/main" val="115981047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46533-EDD0-4F9C-B8B2-0AACA8C65DAC}"/>
              </a:ext>
            </a:extLst>
          </p:cNvPr>
          <p:cNvSpPr>
            <a:spLocks noGrp="1"/>
          </p:cNvSpPr>
          <p:nvPr>
            <p:ph type="title"/>
          </p:nvPr>
        </p:nvSpPr>
        <p:spPr>
          <a:xfrm>
            <a:off x="623607" y="273685"/>
            <a:ext cx="7896785" cy="720725"/>
          </a:xfrm>
        </p:spPr>
        <p:txBody>
          <a:bodyPr/>
          <a:lstStyle/>
          <a:p>
            <a:pPr algn="ctr"/>
            <a:r>
              <a:rPr lang="en-GB" sz="3600" b="1" dirty="0">
                <a:solidFill>
                  <a:srgbClr val="002060"/>
                </a:solidFill>
              </a:rPr>
              <a:t>Random Sampling: a range of options</a:t>
            </a:r>
          </a:p>
        </p:txBody>
      </p:sp>
      <p:graphicFrame>
        <p:nvGraphicFramePr>
          <p:cNvPr id="4" name="Table 4">
            <a:extLst>
              <a:ext uri="{FF2B5EF4-FFF2-40B4-BE49-F238E27FC236}">
                <a16:creationId xmlns:a16="http://schemas.microsoft.com/office/drawing/2014/main" id="{830ABF9E-3B13-441A-8A0D-7B51A5444055}"/>
              </a:ext>
            </a:extLst>
          </p:cNvPr>
          <p:cNvGraphicFramePr>
            <a:graphicFrameLocks noGrp="1"/>
          </p:cNvGraphicFramePr>
          <p:nvPr>
            <p:extLst>
              <p:ext uri="{D42A27DB-BD31-4B8C-83A1-F6EECF244321}">
                <p14:modId xmlns:p14="http://schemas.microsoft.com/office/powerpoint/2010/main" val="3613299777"/>
              </p:ext>
            </p:extLst>
          </p:nvPr>
        </p:nvGraphicFramePr>
        <p:xfrm>
          <a:off x="1013460" y="1485900"/>
          <a:ext cx="6934200" cy="3474720"/>
        </p:xfrm>
        <a:graphic>
          <a:graphicData uri="http://schemas.openxmlformats.org/drawingml/2006/table">
            <a:tbl>
              <a:tblPr firstRow="1" bandRow="1">
                <a:tableStyleId>{5C22544A-7EE6-4342-B048-85BDC9FD1C3A}</a:tableStyleId>
              </a:tblPr>
              <a:tblGrid>
                <a:gridCol w="3467100">
                  <a:extLst>
                    <a:ext uri="{9D8B030D-6E8A-4147-A177-3AD203B41FA5}">
                      <a16:colId xmlns:a16="http://schemas.microsoft.com/office/drawing/2014/main" val="2912234469"/>
                    </a:ext>
                  </a:extLst>
                </a:gridCol>
                <a:gridCol w="3467100">
                  <a:extLst>
                    <a:ext uri="{9D8B030D-6E8A-4147-A177-3AD203B41FA5}">
                      <a16:colId xmlns:a16="http://schemas.microsoft.com/office/drawing/2014/main" val="3022917757"/>
                    </a:ext>
                  </a:extLst>
                </a:gridCol>
              </a:tblGrid>
              <a:tr h="370840">
                <a:tc>
                  <a:txBody>
                    <a:bodyPr/>
                    <a:lstStyle/>
                    <a:p>
                      <a:r>
                        <a:rPr lang="en-GB" sz="3000" dirty="0"/>
                        <a:t>Sampling type</a:t>
                      </a:r>
                    </a:p>
                  </a:txBody>
                  <a:tcPr/>
                </a:tc>
                <a:tc>
                  <a:txBody>
                    <a:bodyPr/>
                    <a:lstStyle/>
                    <a:p>
                      <a:r>
                        <a:rPr lang="en-GB" sz="3000" dirty="0"/>
                        <a:t>Explanation</a:t>
                      </a:r>
                    </a:p>
                  </a:txBody>
                  <a:tcPr/>
                </a:tc>
                <a:extLst>
                  <a:ext uri="{0D108BD9-81ED-4DB2-BD59-A6C34878D82A}">
                    <a16:rowId xmlns:a16="http://schemas.microsoft.com/office/drawing/2014/main" val="3313966664"/>
                  </a:ext>
                </a:extLst>
              </a:tr>
              <a:tr h="370840">
                <a:tc>
                  <a:txBody>
                    <a:bodyPr/>
                    <a:lstStyle/>
                    <a:p>
                      <a:r>
                        <a:rPr lang="en-GB" sz="3000" dirty="0"/>
                        <a:t>Simple random sampling</a:t>
                      </a:r>
                    </a:p>
                  </a:txBody>
                  <a:tcPr/>
                </a:tc>
                <a:tc>
                  <a:txBody>
                    <a:bodyPr/>
                    <a:lstStyle/>
                    <a:p>
                      <a:r>
                        <a:rPr lang="en-GB" sz="3000" dirty="0"/>
                        <a:t>Probability of being selected is equal for all units</a:t>
                      </a:r>
                    </a:p>
                  </a:txBody>
                  <a:tcPr/>
                </a:tc>
                <a:extLst>
                  <a:ext uri="{0D108BD9-81ED-4DB2-BD59-A6C34878D82A}">
                    <a16:rowId xmlns:a16="http://schemas.microsoft.com/office/drawing/2014/main" val="927079793"/>
                  </a:ext>
                </a:extLst>
              </a:tr>
              <a:tr h="370840">
                <a:tc>
                  <a:txBody>
                    <a:bodyPr/>
                    <a:lstStyle/>
                    <a:p>
                      <a:r>
                        <a:rPr lang="en-GB" sz="3000" dirty="0"/>
                        <a:t>Systematic sampling</a:t>
                      </a:r>
                    </a:p>
                  </a:txBody>
                  <a:tcPr/>
                </a:tc>
                <a:tc>
                  <a:txBody>
                    <a:bodyPr/>
                    <a:lstStyle/>
                    <a:p>
                      <a:r>
                        <a:rPr lang="en-GB" sz="3000" dirty="0"/>
                        <a:t>Sampling is based on a fixed sampling interval</a:t>
                      </a:r>
                    </a:p>
                  </a:txBody>
                  <a:tcPr/>
                </a:tc>
                <a:extLst>
                  <a:ext uri="{0D108BD9-81ED-4DB2-BD59-A6C34878D82A}">
                    <a16:rowId xmlns:a16="http://schemas.microsoft.com/office/drawing/2014/main" val="621161561"/>
                  </a:ext>
                </a:extLst>
              </a:tr>
            </a:tbl>
          </a:graphicData>
        </a:graphic>
      </p:graphicFrame>
    </p:spTree>
    <p:extLst>
      <p:ext uri="{BB962C8B-B14F-4D97-AF65-F5344CB8AC3E}">
        <p14:creationId xmlns:p14="http://schemas.microsoft.com/office/powerpoint/2010/main" val="270897962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E1715E11-C901-4229-A934-2B6ECEA2557A}"/>
              </a:ext>
            </a:extLst>
          </p:cNvPr>
          <p:cNvSpPr txBox="1">
            <a:spLocks/>
          </p:cNvSpPr>
          <p:nvPr/>
        </p:nvSpPr>
        <p:spPr>
          <a:xfrm>
            <a:off x="514349" y="116999"/>
            <a:ext cx="8549641" cy="557372"/>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600" b="1" dirty="0">
                <a:solidFill>
                  <a:srgbClr val="002060"/>
                </a:solidFill>
              </a:rPr>
              <a:t>Random Sampling: a range of options – cont.</a:t>
            </a:r>
          </a:p>
        </p:txBody>
      </p:sp>
      <p:graphicFrame>
        <p:nvGraphicFramePr>
          <p:cNvPr id="6" name="Table 6">
            <a:extLst>
              <a:ext uri="{FF2B5EF4-FFF2-40B4-BE49-F238E27FC236}">
                <a16:creationId xmlns:a16="http://schemas.microsoft.com/office/drawing/2014/main" id="{C5C1DFEB-8A39-41D0-B8E3-CDFD6E654334}"/>
              </a:ext>
            </a:extLst>
          </p:cNvPr>
          <p:cNvGraphicFramePr>
            <a:graphicFrameLocks noGrp="1"/>
          </p:cNvGraphicFramePr>
          <p:nvPr>
            <p:extLst>
              <p:ext uri="{D42A27DB-BD31-4B8C-83A1-F6EECF244321}">
                <p14:modId xmlns:p14="http://schemas.microsoft.com/office/powerpoint/2010/main" val="3555884594"/>
              </p:ext>
            </p:extLst>
          </p:nvPr>
        </p:nvGraphicFramePr>
        <p:xfrm>
          <a:off x="640080" y="779780"/>
          <a:ext cx="8103870" cy="5120640"/>
        </p:xfrm>
        <a:graphic>
          <a:graphicData uri="http://schemas.openxmlformats.org/drawingml/2006/table">
            <a:tbl>
              <a:tblPr firstRow="1" bandRow="1">
                <a:tableStyleId>{5C22544A-7EE6-4342-B048-85BDC9FD1C3A}</a:tableStyleId>
              </a:tblPr>
              <a:tblGrid>
                <a:gridCol w="4051935">
                  <a:extLst>
                    <a:ext uri="{9D8B030D-6E8A-4147-A177-3AD203B41FA5}">
                      <a16:colId xmlns:a16="http://schemas.microsoft.com/office/drawing/2014/main" val="2468914718"/>
                    </a:ext>
                  </a:extLst>
                </a:gridCol>
                <a:gridCol w="4051935">
                  <a:extLst>
                    <a:ext uri="{9D8B030D-6E8A-4147-A177-3AD203B41FA5}">
                      <a16:colId xmlns:a16="http://schemas.microsoft.com/office/drawing/2014/main" val="3216322582"/>
                    </a:ext>
                  </a:extLst>
                </a:gridCol>
              </a:tblGrid>
              <a:tr h="370840">
                <a:tc>
                  <a:txBody>
                    <a:bodyPr/>
                    <a:lstStyle/>
                    <a:p>
                      <a:r>
                        <a:rPr lang="en-GB" sz="2600" dirty="0"/>
                        <a:t>Sampling type</a:t>
                      </a:r>
                    </a:p>
                  </a:txBody>
                  <a:tcPr/>
                </a:tc>
                <a:tc>
                  <a:txBody>
                    <a:bodyPr/>
                    <a:lstStyle/>
                    <a:p>
                      <a:r>
                        <a:rPr lang="en-GB" sz="2600" dirty="0"/>
                        <a:t>Explanation</a:t>
                      </a:r>
                    </a:p>
                  </a:txBody>
                  <a:tcPr/>
                </a:tc>
                <a:extLst>
                  <a:ext uri="{0D108BD9-81ED-4DB2-BD59-A6C34878D82A}">
                    <a16:rowId xmlns:a16="http://schemas.microsoft.com/office/drawing/2014/main" val="3707480337"/>
                  </a:ext>
                </a:extLst>
              </a:tr>
              <a:tr h="370840">
                <a:tc>
                  <a:txBody>
                    <a:bodyPr/>
                    <a:lstStyle/>
                    <a:p>
                      <a:r>
                        <a:rPr lang="en-GB" sz="2600" kern="1200" dirty="0">
                          <a:solidFill>
                            <a:schemeClr val="dk1"/>
                          </a:solidFill>
                          <a:effectLst/>
                          <a:latin typeface="+mn-lt"/>
                          <a:ea typeface="+mn-ea"/>
                          <a:cs typeface="+mn-cs"/>
                        </a:rPr>
                        <a:t>Stratified random sampling</a:t>
                      </a:r>
                      <a:endParaRPr lang="en-GB" sz="26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600" kern="1200" dirty="0">
                          <a:solidFill>
                            <a:schemeClr val="dk1"/>
                          </a:solidFill>
                          <a:effectLst/>
                          <a:latin typeface="+mn-lt"/>
                          <a:ea typeface="+mn-ea"/>
                          <a:cs typeface="+mn-cs"/>
                        </a:rPr>
                        <a:t>All strata categories in a population are represented (random sampling within each stratum)</a:t>
                      </a:r>
                    </a:p>
                    <a:p>
                      <a:endParaRPr lang="en-GB" sz="2600" dirty="0"/>
                    </a:p>
                  </a:txBody>
                  <a:tcPr/>
                </a:tc>
                <a:extLst>
                  <a:ext uri="{0D108BD9-81ED-4DB2-BD59-A6C34878D82A}">
                    <a16:rowId xmlns:a16="http://schemas.microsoft.com/office/drawing/2014/main" val="2841406873"/>
                  </a:ext>
                </a:extLst>
              </a:tr>
              <a:tr h="370840">
                <a:tc>
                  <a:txBody>
                    <a:bodyPr/>
                    <a:lstStyle/>
                    <a:p>
                      <a:r>
                        <a:rPr lang="en-GB" sz="2600" kern="1200" dirty="0">
                          <a:solidFill>
                            <a:schemeClr val="dk1"/>
                          </a:solidFill>
                          <a:effectLst/>
                          <a:latin typeface="+mn-lt"/>
                          <a:ea typeface="+mn-ea"/>
                          <a:cs typeface="+mn-cs"/>
                        </a:rPr>
                        <a:t>Disproportionate sampling</a:t>
                      </a:r>
                      <a:endParaRPr lang="en-GB" sz="2600" dirty="0"/>
                    </a:p>
                  </a:txBody>
                  <a:tcPr/>
                </a:tc>
                <a:tc>
                  <a:txBody>
                    <a:bodyPr/>
                    <a:lstStyle/>
                    <a:p>
                      <a:r>
                        <a:rPr lang="en-GB" sz="2600" kern="1200" dirty="0">
                          <a:solidFill>
                            <a:schemeClr val="dk1"/>
                          </a:solidFill>
                          <a:effectLst/>
                          <a:latin typeface="+mn-lt"/>
                          <a:ea typeface="+mn-ea"/>
                          <a:cs typeface="+mn-cs"/>
                        </a:rPr>
                        <a:t>Different proportions sampled in different strata (usually because some strata need particular emphasis)</a:t>
                      </a:r>
                      <a:endParaRPr lang="en-GB" sz="2600" dirty="0"/>
                    </a:p>
                  </a:txBody>
                  <a:tcPr/>
                </a:tc>
                <a:extLst>
                  <a:ext uri="{0D108BD9-81ED-4DB2-BD59-A6C34878D82A}">
                    <a16:rowId xmlns:a16="http://schemas.microsoft.com/office/drawing/2014/main" val="1865661750"/>
                  </a:ext>
                </a:extLst>
              </a:tr>
              <a:tr h="370840">
                <a:tc>
                  <a:txBody>
                    <a:bodyPr/>
                    <a:lstStyle/>
                    <a:p>
                      <a:r>
                        <a:rPr lang="en-GB" sz="2600" kern="1200" dirty="0">
                          <a:solidFill>
                            <a:schemeClr val="dk1"/>
                          </a:solidFill>
                          <a:effectLst/>
                          <a:latin typeface="+mn-lt"/>
                          <a:ea typeface="+mn-ea"/>
                          <a:cs typeface="+mn-cs"/>
                        </a:rPr>
                        <a:t>Cluster (multistage) sampling</a:t>
                      </a:r>
                      <a:endParaRPr lang="en-GB" sz="2600" dirty="0"/>
                    </a:p>
                  </a:txBody>
                  <a:tcPr/>
                </a:tc>
                <a:tc>
                  <a:txBody>
                    <a:bodyPr/>
                    <a:lstStyle/>
                    <a:p>
                      <a:r>
                        <a:rPr lang="en-GB" sz="2600" kern="1200" dirty="0">
                          <a:solidFill>
                            <a:schemeClr val="dk1"/>
                          </a:solidFill>
                          <a:effectLst/>
                          <a:latin typeface="+mn-lt"/>
                          <a:ea typeface="+mn-ea"/>
                          <a:cs typeface="+mn-cs"/>
                        </a:rPr>
                        <a:t>Sampling in geographic batches</a:t>
                      </a:r>
                      <a:endParaRPr lang="en-GB" sz="2600" dirty="0"/>
                    </a:p>
                  </a:txBody>
                  <a:tcPr/>
                </a:tc>
                <a:extLst>
                  <a:ext uri="{0D108BD9-81ED-4DB2-BD59-A6C34878D82A}">
                    <a16:rowId xmlns:a16="http://schemas.microsoft.com/office/drawing/2014/main" val="1086483231"/>
                  </a:ext>
                </a:extLst>
              </a:tr>
            </a:tbl>
          </a:graphicData>
        </a:graphic>
      </p:graphicFrame>
    </p:spTree>
    <p:extLst>
      <p:ext uri="{BB962C8B-B14F-4D97-AF65-F5344CB8AC3E}">
        <p14:creationId xmlns:p14="http://schemas.microsoft.com/office/powerpoint/2010/main" val="267729894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Down Arrow 7">
            <a:extLst>
              <a:ext uri="{FF2B5EF4-FFF2-40B4-BE49-F238E27FC236}">
                <a16:creationId xmlns:a16="http://schemas.microsoft.com/office/drawing/2014/main" id="{73DE2CFE-42F2-48F0-8706-5264E012B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91352" y="799217"/>
            <a:ext cx="2200313" cy="2506881"/>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C446533-EDD0-4F9C-B8B2-0AACA8C65DAC}"/>
              </a:ext>
            </a:extLst>
          </p:cNvPr>
          <p:cNvSpPr>
            <a:spLocks noGrp="1"/>
          </p:cNvSpPr>
          <p:nvPr>
            <p:ph type="title"/>
          </p:nvPr>
        </p:nvSpPr>
        <p:spPr>
          <a:xfrm>
            <a:off x="538066" y="1162070"/>
            <a:ext cx="2330863" cy="1781175"/>
          </a:xfrm>
        </p:spPr>
        <p:txBody>
          <a:bodyPr vert="horz" lIns="91440" tIns="45720" rIns="91440" bIns="45720" rtlCol="0" anchor="ctr">
            <a:noAutofit/>
          </a:bodyPr>
          <a:lstStyle/>
          <a:p>
            <a:r>
              <a:rPr lang="en-US" sz="2800" b="1" kern="1200" dirty="0">
                <a:solidFill>
                  <a:srgbClr val="FFFFFF"/>
                </a:solidFill>
                <a:latin typeface="+mj-lt"/>
                <a:ea typeface="+mj-ea"/>
                <a:cs typeface="+mj-cs"/>
              </a:rPr>
              <a:t>Constructing questions on a questionnaire</a:t>
            </a:r>
          </a:p>
        </p:txBody>
      </p:sp>
      <p:sp>
        <p:nvSpPr>
          <p:cNvPr id="6" name="Vertical Text Placeholder 2">
            <a:extLst>
              <a:ext uri="{FF2B5EF4-FFF2-40B4-BE49-F238E27FC236}">
                <a16:creationId xmlns:a16="http://schemas.microsoft.com/office/drawing/2014/main" id="{1FD716F4-35C2-4035-8B46-A1FE98064051}"/>
              </a:ext>
            </a:extLst>
          </p:cNvPr>
          <p:cNvSpPr>
            <a:spLocks noGrp="1"/>
          </p:cNvSpPr>
          <p:nvPr>
            <p:ph type="body" orient="vert" idx="1"/>
          </p:nvPr>
        </p:nvSpPr>
        <p:spPr>
          <a:xfrm>
            <a:off x="431385" y="3400851"/>
            <a:ext cx="2771363" cy="1959820"/>
          </a:xfrm>
        </p:spPr>
        <p:txBody>
          <a:bodyPr vert="horz" lIns="91440" tIns="45720" rIns="91440" bIns="45720" rtlCol="0">
            <a:noAutofit/>
          </a:bodyPr>
          <a:lstStyle/>
          <a:p>
            <a:pPr marL="0" indent="0">
              <a:buNone/>
            </a:pPr>
            <a:r>
              <a:rPr lang="en-US" sz="3000" dirty="0">
                <a:solidFill>
                  <a:srgbClr val="002060"/>
                </a:solidFill>
              </a:rPr>
              <a:t>3 key aspects:</a:t>
            </a:r>
          </a:p>
          <a:p>
            <a:r>
              <a:rPr lang="en-US" sz="3000" dirty="0"/>
              <a:t>Question stem</a:t>
            </a:r>
          </a:p>
          <a:p>
            <a:r>
              <a:rPr lang="en-US" sz="3000" dirty="0"/>
              <a:t>Alternatives</a:t>
            </a:r>
          </a:p>
          <a:p>
            <a:r>
              <a:rPr lang="en-US" sz="3000" dirty="0"/>
              <a:t>Responses</a:t>
            </a:r>
          </a:p>
        </p:txBody>
      </p:sp>
      <p:pic>
        <p:nvPicPr>
          <p:cNvPr id="4" name="Picture 3" descr="Diagram&#10;&#10;Description automatically generated">
            <a:extLst>
              <a:ext uri="{FF2B5EF4-FFF2-40B4-BE49-F238E27FC236}">
                <a16:creationId xmlns:a16="http://schemas.microsoft.com/office/drawing/2014/main" id="{072A51BA-6290-4FC2-BE90-B389F638A5A6}"/>
              </a:ext>
            </a:extLst>
          </p:cNvPr>
          <p:cNvPicPr/>
          <p:nvPr/>
        </p:nvPicPr>
        <p:blipFill>
          <a:blip r:embed="rId3"/>
          <a:stretch>
            <a:fillRect/>
          </a:stretch>
        </p:blipFill>
        <p:spPr>
          <a:xfrm>
            <a:off x="3240994" y="791916"/>
            <a:ext cx="5903006" cy="3700074"/>
          </a:xfrm>
          <a:prstGeom prst="rect">
            <a:avLst/>
          </a:prstGeom>
        </p:spPr>
      </p:pic>
      <p:sp>
        <p:nvSpPr>
          <p:cNvPr id="8" name="TextBox 7">
            <a:extLst>
              <a:ext uri="{FF2B5EF4-FFF2-40B4-BE49-F238E27FC236}">
                <a16:creationId xmlns:a16="http://schemas.microsoft.com/office/drawing/2014/main" id="{58339C8B-060D-41B6-AC74-640C7B240205}"/>
              </a:ext>
            </a:extLst>
          </p:cNvPr>
          <p:cNvSpPr txBox="1"/>
          <p:nvPr/>
        </p:nvSpPr>
        <p:spPr>
          <a:xfrm>
            <a:off x="3906497" y="4746024"/>
            <a:ext cx="4572000" cy="646331"/>
          </a:xfrm>
          <a:prstGeom prst="rect">
            <a:avLst/>
          </a:prstGeom>
          <a:noFill/>
        </p:spPr>
        <p:txBody>
          <a:bodyPr wrap="square">
            <a:spAutoFit/>
          </a:bodyPr>
          <a:lstStyle/>
          <a:p>
            <a:r>
              <a:rPr lang="en-GB" dirty="0">
                <a:hlinkClick r:id="rId4"/>
              </a:rPr>
              <a:t>Use questionnaires effectively | Emerald Publishing (emeraldgrouppublishing.com)</a:t>
            </a:r>
            <a:endParaRPr lang="en-GB" dirty="0"/>
          </a:p>
        </p:txBody>
      </p:sp>
    </p:spTree>
    <p:extLst>
      <p:ext uri="{BB962C8B-B14F-4D97-AF65-F5344CB8AC3E}">
        <p14:creationId xmlns:p14="http://schemas.microsoft.com/office/powerpoint/2010/main" val="158631111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46533-EDD0-4F9C-B8B2-0AACA8C65DAC}"/>
              </a:ext>
            </a:extLst>
          </p:cNvPr>
          <p:cNvSpPr>
            <a:spLocks noGrp="1"/>
          </p:cNvSpPr>
          <p:nvPr>
            <p:ph type="title"/>
          </p:nvPr>
        </p:nvSpPr>
        <p:spPr>
          <a:xfrm>
            <a:off x="628650" y="235364"/>
            <a:ext cx="7886700" cy="801150"/>
          </a:xfrm>
        </p:spPr>
        <p:txBody>
          <a:bodyPr/>
          <a:lstStyle/>
          <a:p>
            <a:r>
              <a:rPr lang="en-GB" b="1" dirty="0">
                <a:solidFill>
                  <a:srgbClr val="002060"/>
                </a:solidFill>
              </a:rPr>
              <a:t>‘Closed’ questions and indicators</a:t>
            </a:r>
          </a:p>
        </p:txBody>
      </p:sp>
      <p:sp>
        <p:nvSpPr>
          <p:cNvPr id="8" name="TextBox 7">
            <a:extLst>
              <a:ext uri="{FF2B5EF4-FFF2-40B4-BE49-F238E27FC236}">
                <a16:creationId xmlns:a16="http://schemas.microsoft.com/office/drawing/2014/main" id="{D15CB0FA-ED53-40B3-90CA-4F1E6A723B0E}"/>
              </a:ext>
            </a:extLst>
          </p:cNvPr>
          <p:cNvSpPr txBox="1"/>
          <p:nvPr/>
        </p:nvSpPr>
        <p:spPr>
          <a:xfrm>
            <a:off x="6446520" y="1779472"/>
            <a:ext cx="2583180" cy="1700722"/>
          </a:xfrm>
          <a:prstGeom prst="rect">
            <a:avLst/>
          </a:prstGeom>
          <a:noFill/>
        </p:spPr>
        <p:txBody>
          <a:bodyPr wrap="square">
            <a:spAutoFit/>
          </a:bodyPr>
          <a:lstStyle/>
          <a:p>
            <a:pPr marL="342900" indent="-342900">
              <a:lnSpc>
                <a:spcPct val="107000"/>
              </a:lnSpc>
              <a:spcAft>
                <a:spcPts val="800"/>
              </a:spcAft>
              <a:buFont typeface="Arial" panose="020B0604020202020204" pitchFamily="34" charset="0"/>
              <a:buChar char="•"/>
            </a:pPr>
            <a:r>
              <a:rPr lang="en-GB" sz="2000" dirty="0">
                <a:solidFill>
                  <a:srgbClr val="0070C0"/>
                </a:solidFill>
                <a:effectLst/>
                <a:latin typeface="Segoe UI" panose="020B0502040204020203" pitchFamily="34" charset="0"/>
                <a:ea typeface="Segoe UI" panose="020B0502040204020203" pitchFamily="34" charset="0"/>
              </a:rPr>
              <a:t>Likert scales</a:t>
            </a:r>
          </a:p>
          <a:p>
            <a:pPr marL="342900" indent="-342900">
              <a:lnSpc>
                <a:spcPct val="107000"/>
              </a:lnSpc>
              <a:spcAft>
                <a:spcPts val="800"/>
              </a:spcAft>
              <a:buFont typeface="Arial" panose="020B0604020202020204" pitchFamily="34" charset="0"/>
              <a:buChar char="•"/>
            </a:pPr>
            <a:r>
              <a:rPr lang="en-GB" sz="2000" dirty="0">
                <a:solidFill>
                  <a:srgbClr val="0070C0"/>
                </a:solidFill>
                <a:effectLst/>
                <a:latin typeface="Segoe UI" panose="020B0502040204020203" pitchFamily="34" charset="0"/>
                <a:ea typeface="Segoe UI" panose="020B0502040204020203" pitchFamily="34" charset="0"/>
              </a:rPr>
              <a:t>Differential scales</a:t>
            </a:r>
            <a:endParaRPr lang="en-GB" sz="2000" dirty="0">
              <a:solidFill>
                <a:srgbClr val="0070C0"/>
              </a:solidFill>
              <a:effectLst/>
              <a:latin typeface="Calibri" panose="020F0502020204030204" pitchFamily="34" charset="0"/>
              <a:ea typeface="Calibri" panose="020F0502020204030204" pitchFamily="34" charset="0"/>
            </a:endParaRPr>
          </a:p>
          <a:p>
            <a:pPr marL="342900" indent="-342900">
              <a:lnSpc>
                <a:spcPct val="107000"/>
              </a:lnSpc>
              <a:spcAft>
                <a:spcPts val="800"/>
              </a:spcAft>
              <a:buFont typeface="Arial" panose="020B0604020202020204" pitchFamily="34" charset="0"/>
              <a:buChar char="•"/>
            </a:pPr>
            <a:r>
              <a:rPr lang="en-GB" sz="2000" dirty="0">
                <a:solidFill>
                  <a:srgbClr val="0070C0"/>
                </a:solidFill>
                <a:latin typeface="Segoe UI" panose="020B0502040204020203" pitchFamily="34" charset="0"/>
                <a:ea typeface="Calibri" panose="020F0502020204030204" pitchFamily="34" charset="0"/>
              </a:rPr>
              <a:t>Checklists</a:t>
            </a:r>
          </a:p>
          <a:p>
            <a:pPr marL="342900" indent="-342900">
              <a:lnSpc>
                <a:spcPct val="107000"/>
              </a:lnSpc>
              <a:spcAft>
                <a:spcPts val="800"/>
              </a:spcAft>
              <a:buFont typeface="Arial" panose="020B0604020202020204" pitchFamily="34" charset="0"/>
              <a:buChar char="•"/>
            </a:pPr>
            <a:r>
              <a:rPr lang="en-GB" sz="2000" dirty="0">
                <a:solidFill>
                  <a:srgbClr val="0070C0"/>
                </a:solidFill>
                <a:effectLst/>
                <a:latin typeface="Segoe UI" panose="020B0502040204020203" pitchFamily="34" charset="0"/>
                <a:ea typeface="Calibri" panose="020F0502020204030204" pitchFamily="34" charset="0"/>
              </a:rPr>
              <a:t>Ranking</a:t>
            </a:r>
            <a:endParaRPr lang="en-GB" sz="2000" dirty="0">
              <a:solidFill>
                <a:srgbClr val="0070C0"/>
              </a:solidFill>
              <a:effectLst/>
              <a:latin typeface="Calibri" panose="020F0502020204030204" pitchFamily="34" charset="0"/>
              <a:ea typeface="Calibri" panose="020F0502020204030204" pitchFamily="34" charset="0"/>
            </a:endParaRPr>
          </a:p>
        </p:txBody>
      </p:sp>
      <p:sp>
        <p:nvSpPr>
          <p:cNvPr id="10" name="TextBox 9">
            <a:extLst>
              <a:ext uri="{FF2B5EF4-FFF2-40B4-BE49-F238E27FC236}">
                <a16:creationId xmlns:a16="http://schemas.microsoft.com/office/drawing/2014/main" id="{38A38A05-3070-4840-A4D5-000BA4DB42B7}"/>
              </a:ext>
            </a:extLst>
          </p:cNvPr>
          <p:cNvSpPr txBox="1"/>
          <p:nvPr/>
        </p:nvSpPr>
        <p:spPr>
          <a:xfrm>
            <a:off x="1291590" y="4797475"/>
            <a:ext cx="4572000" cy="646331"/>
          </a:xfrm>
          <a:prstGeom prst="rect">
            <a:avLst/>
          </a:prstGeom>
          <a:noFill/>
        </p:spPr>
        <p:txBody>
          <a:bodyPr wrap="square">
            <a:spAutoFit/>
          </a:bodyPr>
          <a:lstStyle/>
          <a:p>
            <a:r>
              <a:rPr lang="en-GB" dirty="0"/>
              <a:t>See: Leung, W-C. (2001) ‘How to design a questionnaire’. Student BMJ, 9, p197-189</a:t>
            </a:r>
          </a:p>
        </p:txBody>
      </p:sp>
      <p:pic>
        <p:nvPicPr>
          <p:cNvPr id="12" name="Picture 11">
            <a:extLst>
              <a:ext uri="{FF2B5EF4-FFF2-40B4-BE49-F238E27FC236}">
                <a16:creationId xmlns:a16="http://schemas.microsoft.com/office/drawing/2014/main" id="{E8166E18-021E-406F-B403-C2B7AC044533}"/>
              </a:ext>
            </a:extLst>
          </p:cNvPr>
          <p:cNvPicPr>
            <a:picLocks noChangeAspect="1"/>
          </p:cNvPicPr>
          <p:nvPr/>
        </p:nvPicPr>
        <p:blipFill>
          <a:blip r:embed="rId3"/>
          <a:stretch>
            <a:fillRect/>
          </a:stretch>
        </p:blipFill>
        <p:spPr>
          <a:xfrm>
            <a:off x="297180" y="1414194"/>
            <a:ext cx="5746000" cy="3005600"/>
          </a:xfrm>
          <a:prstGeom prst="rect">
            <a:avLst/>
          </a:prstGeom>
        </p:spPr>
      </p:pic>
    </p:spTree>
    <p:extLst>
      <p:ext uri="{BB962C8B-B14F-4D97-AF65-F5344CB8AC3E}">
        <p14:creationId xmlns:p14="http://schemas.microsoft.com/office/powerpoint/2010/main" val="144486351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46533-EDD0-4F9C-B8B2-0AACA8C65DAC}"/>
              </a:ext>
            </a:extLst>
          </p:cNvPr>
          <p:cNvSpPr>
            <a:spLocks noGrp="1"/>
          </p:cNvSpPr>
          <p:nvPr>
            <p:ph type="title"/>
          </p:nvPr>
        </p:nvSpPr>
        <p:spPr>
          <a:xfrm>
            <a:off x="628650" y="365125"/>
            <a:ext cx="7886700" cy="903605"/>
          </a:xfrm>
        </p:spPr>
        <p:txBody>
          <a:bodyPr/>
          <a:lstStyle/>
          <a:p>
            <a:pPr algn="ctr"/>
            <a:r>
              <a:rPr lang="en-GB" b="1" dirty="0">
                <a:solidFill>
                  <a:srgbClr val="002060"/>
                </a:solidFill>
              </a:rPr>
              <a:t>Validity of Questionnaires</a:t>
            </a:r>
          </a:p>
        </p:txBody>
      </p:sp>
      <p:sp>
        <p:nvSpPr>
          <p:cNvPr id="3" name="Vertical Text Placeholder 2">
            <a:extLst>
              <a:ext uri="{FF2B5EF4-FFF2-40B4-BE49-F238E27FC236}">
                <a16:creationId xmlns:a16="http://schemas.microsoft.com/office/drawing/2014/main" id="{1FD716F4-35C2-4035-8B46-A1FE98064051}"/>
              </a:ext>
            </a:extLst>
          </p:cNvPr>
          <p:cNvSpPr>
            <a:spLocks noGrp="1"/>
          </p:cNvSpPr>
          <p:nvPr>
            <p:ph type="body" orient="vert" idx="1"/>
          </p:nvPr>
        </p:nvSpPr>
        <p:spPr>
          <a:xfrm rot="16200000">
            <a:off x="2729111" y="-957065"/>
            <a:ext cx="3685777" cy="8355332"/>
          </a:xfrm>
        </p:spPr>
        <p:txBody>
          <a:bodyPr/>
          <a:lstStyle/>
          <a:p>
            <a:r>
              <a:rPr lang="en-GB" sz="3000" dirty="0">
                <a:solidFill>
                  <a:srgbClr val="FF0000"/>
                </a:solidFill>
              </a:rPr>
              <a:t>measurement validity</a:t>
            </a:r>
            <a:r>
              <a:rPr lang="en-GB" sz="3000" dirty="0"/>
              <a:t>: indicates whether a particular measure is a valid reflection of the concept </a:t>
            </a:r>
          </a:p>
          <a:p>
            <a:r>
              <a:rPr lang="en-GB" sz="3000" dirty="0">
                <a:solidFill>
                  <a:srgbClr val="FF0000"/>
                </a:solidFill>
              </a:rPr>
              <a:t>external validity</a:t>
            </a:r>
            <a:r>
              <a:rPr lang="en-GB" sz="3000" dirty="0"/>
              <a:t>: relates to whether outcomes are </a:t>
            </a:r>
            <a:r>
              <a:rPr lang="en-GB" sz="3000" dirty="0">
                <a:solidFill>
                  <a:srgbClr val="0070C0"/>
                </a:solidFill>
              </a:rPr>
              <a:t>generalisable</a:t>
            </a:r>
            <a:r>
              <a:rPr lang="en-GB" sz="3000" dirty="0"/>
              <a:t>, </a:t>
            </a:r>
            <a:r>
              <a:rPr lang="en-GB" sz="3000" dirty="0" err="1"/>
              <a:t>ie</a:t>
            </a:r>
            <a:r>
              <a:rPr lang="en-GB" sz="3000" dirty="0"/>
              <a:t>. applicable to a wider population</a:t>
            </a:r>
          </a:p>
          <a:p>
            <a:r>
              <a:rPr lang="en-GB" sz="3000" dirty="0">
                <a:solidFill>
                  <a:srgbClr val="FF0000"/>
                </a:solidFill>
              </a:rPr>
              <a:t>internal validity</a:t>
            </a:r>
            <a:r>
              <a:rPr lang="en-GB" sz="3000" dirty="0"/>
              <a:t>: relates to validity of relationship between variables </a:t>
            </a:r>
          </a:p>
          <a:p>
            <a:r>
              <a:rPr lang="en-GB" sz="3000" dirty="0">
                <a:solidFill>
                  <a:srgbClr val="FF0000"/>
                </a:solidFill>
              </a:rPr>
              <a:t>ecological validity </a:t>
            </a:r>
            <a:r>
              <a:rPr lang="en-GB" sz="3000" dirty="0"/>
              <a:t>relates to validity of outcomes in terms of normal ‘environment</a:t>
            </a:r>
          </a:p>
        </p:txBody>
      </p:sp>
    </p:spTree>
    <p:extLst>
      <p:ext uri="{BB962C8B-B14F-4D97-AF65-F5344CB8AC3E}">
        <p14:creationId xmlns:p14="http://schemas.microsoft.com/office/powerpoint/2010/main" val="103925261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46533-EDD0-4F9C-B8B2-0AACA8C65DAC}"/>
              </a:ext>
            </a:extLst>
          </p:cNvPr>
          <p:cNvSpPr>
            <a:spLocks noGrp="1"/>
          </p:cNvSpPr>
          <p:nvPr>
            <p:ph type="title"/>
          </p:nvPr>
        </p:nvSpPr>
        <p:spPr/>
        <p:txBody>
          <a:bodyPr/>
          <a:lstStyle/>
          <a:p>
            <a:pPr algn="ctr"/>
            <a:r>
              <a:rPr lang="en-GB" b="1" dirty="0">
                <a:solidFill>
                  <a:srgbClr val="002060"/>
                </a:solidFill>
              </a:rPr>
              <a:t>Reliability of Questionnaires</a:t>
            </a:r>
          </a:p>
        </p:txBody>
      </p:sp>
      <p:sp>
        <p:nvSpPr>
          <p:cNvPr id="3" name="Vertical Text Placeholder 2">
            <a:extLst>
              <a:ext uri="{FF2B5EF4-FFF2-40B4-BE49-F238E27FC236}">
                <a16:creationId xmlns:a16="http://schemas.microsoft.com/office/drawing/2014/main" id="{1FD716F4-35C2-4035-8B46-A1FE98064051}"/>
              </a:ext>
            </a:extLst>
          </p:cNvPr>
          <p:cNvSpPr>
            <a:spLocks noGrp="1"/>
          </p:cNvSpPr>
          <p:nvPr>
            <p:ph type="body" orient="vert" idx="1"/>
          </p:nvPr>
        </p:nvSpPr>
        <p:spPr>
          <a:xfrm rot="16200000">
            <a:off x="3068957" y="-405766"/>
            <a:ext cx="3006090" cy="7452362"/>
          </a:xfrm>
        </p:spPr>
        <p:txBody>
          <a:bodyPr/>
          <a:lstStyle/>
          <a:p>
            <a:r>
              <a:rPr lang="en-GB" sz="3000" dirty="0"/>
              <a:t>The degree to which research outcomes are </a:t>
            </a:r>
            <a:r>
              <a:rPr lang="en-GB" sz="3000" b="1" dirty="0"/>
              <a:t>consistent</a:t>
            </a:r>
            <a:r>
              <a:rPr lang="en-GB" sz="3000" dirty="0"/>
              <a:t>, and do not fluctuate This can be estimated using statistical indices such as ‘</a:t>
            </a:r>
            <a:r>
              <a:rPr lang="en-GB" sz="3000" dirty="0">
                <a:solidFill>
                  <a:srgbClr val="0070C0"/>
                </a:solidFill>
              </a:rPr>
              <a:t>Cronbach’s alpha</a:t>
            </a:r>
            <a:r>
              <a:rPr lang="en-GB" sz="3000" dirty="0"/>
              <a:t>’ </a:t>
            </a:r>
          </a:p>
        </p:txBody>
      </p:sp>
    </p:spTree>
    <p:extLst>
      <p:ext uri="{BB962C8B-B14F-4D97-AF65-F5344CB8AC3E}">
        <p14:creationId xmlns:p14="http://schemas.microsoft.com/office/powerpoint/2010/main" val="164024861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5F207441-7BC8-42E0-A4C5-E4EA0BD69022}"/>
              </a:ext>
            </a:extLst>
          </p:cNvPr>
          <p:cNvGraphicFramePr>
            <a:graphicFrameLocks noGrp="1"/>
          </p:cNvGraphicFramePr>
          <p:nvPr>
            <p:extLst>
              <p:ext uri="{D42A27DB-BD31-4B8C-83A1-F6EECF244321}">
                <p14:modId xmlns:p14="http://schemas.microsoft.com/office/powerpoint/2010/main" val="1544294166"/>
              </p:ext>
            </p:extLst>
          </p:nvPr>
        </p:nvGraphicFramePr>
        <p:xfrm>
          <a:off x="622935" y="1021080"/>
          <a:ext cx="7898130" cy="4815840"/>
        </p:xfrm>
        <a:graphic>
          <a:graphicData uri="http://schemas.openxmlformats.org/drawingml/2006/table">
            <a:tbl>
              <a:tblPr firstRow="1" bandRow="1">
                <a:tableStyleId>{5940675A-B579-460E-94D1-54222C63F5DA}</a:tableStyleId>
              </a:tblPr>
              <a:tblGrid>
                <a:gridCol w="3703320">
                  <a:extLst>
                    <a:ext uri="{9D8B030D-6E8A-4147-A177-3AD203B41FA5}">
                      <a16:colId xmlns:a16="http://schemas.microsoft.com/office/drawing/2014/main" val="609695837"/>
                    </a:ext>
                  </a:extLst>
                </a:gridCol>
                <a:gridCol w="2205990">
                  <a:extLst>
                    <a:ext uri="{9D8B030D-6E8A-4147-A177-3AD203B41FA5}">
                      <a16:colId xmlns:a16="http://schemas.microsoft.com/office/drawing/2014/main" val="2102398303"/>
                    </a:ext>
                  </a:extLst>
                </a:gridCol>
                <a:gridCol w="1988820">
                  <a:extLst>
                    <a:ext uri="{9D8B030D-6E8A-4147-A177-3AD203B41FA5}">
                      <a16:colId xmlns:a16="http://schemas.microsoft.com/office/drawing/2014/main" val="796604636"/>
                    </a:ext>
                  </a:extLst>
                </a:gridCol>
              </a:tblGrid>
              <a:tr h="0">
                <a:tc>
                  <a:txBody>
                    <a:bodyPr/>
                    <a:lstStyle/>
                    <a:p>
                      <a:r>
                        <a:rPr kumimoji="0" lang="en-GB" altLang="en-US" sz="1800" b="0" i="0" u="none" strike="noStrike" cap="none" normalizeH="0" baseline="0" dirty="0">
                          <a:ln>
                            <a:noFill/>
                          </a:ln>
                          <a:solidFill>
                            <a:srgbClr val="000000"/>
                          </a:solidFill>
                          <a:effectLst/>
                          <a:latin typeface="Arial" panose="020B0604020202020204" pitchFamily="34" charset="0"/>
                          <a:ea typeface="Segoe UI" panose="020B0502040204020203" pitchFamily="34" charset="0"/>
                        </a:rPr>
                        <a:t>This involved structured interviews at 13,117 residential </a:t>
                      </a:r>
                      <a:r>
                        <a:rPr kumimoji="0" lang="en-GB" altLang="en-US" sz="1600" b="0" i="0" u="none" strike="noStrike" cap="none" normalizeH="0" baseline="0" dirty="0">
                          <a:ln>
                            <a:noFill/>
                          </a:ln>
                          <a:solidFill>
                            <a:srgbClr val="000000"/>
                          </a:solidFill>
                          <a:effectLst/>
                          <a:latin typeface="Arial" panose="020B0604020202020204" pitchFamily="34" charset="0"/>
                          <a:ea typeface="Segoe UI" panose="020B0502040204020203" pitchFamily="34" charset="0"/>
                        </a:rPr>
                        <a:t>addresses across the UK </a:t>
                      </a:r>
                      <a:endParaRPr lang="en-GB" dirty="0"/>
                    </a:p>
                  </a:txBody>
                  <a:tcPr/>
                </a:tc>
                <a:tc>
                  <a:txBody>
                    <a:bodyPr/>
                    <a:lstStyle/>
                    <a:p>
                      <a:r>
                        <a:rPr kumimoji="0" lang="en-GB" altLang="en-US" sz="1800" b="0" i="0" u="none" strike="noStrike" cap="none" normalizeH="0" baseline="0" dirty="0">
                          <a:ln>
                            <a:noFill/>
                          </a:ln>
                          <a:solidFill>
                            <a:srgbClr val="C00000"/>
                          </a:solidFill>
                          <a:effectLst/>
                          <a:latin typeface="Arial" panose="020B0604020202020204" pitchFamily="34" charset="0"/>
                          <a:ea typeface="Segoe UI" panose="020B0502040204020203" pitchFamily="34" charset="0"/>
                        </a:rPr>
                        <a:t>What research method was used?</a:t>
                      </a:r>
                      <a:endParaRPr lang="en-GB" dirty="0"/>
                    </a:p>
                  </a:txBody>
                  <a:tcPr/>
                </a:tc>
                <a:tc>
                  <a:txBody>
                    <a:bodyPr/>
                    <a:lstStyle/>
                    <a:p>
                      <a:r>
                        <a:rPr lang="en-GB" dirty="0"/>
                        <a:t>Structured interview</a:t>
                      </a:r>
                    </a:p>
                  </a:txBody>
                  <a:tcPr/>
                </a:tc>
                <a:extLst>
                  <a:ext uri="{0D108BD9-81ED-4DB2-BD59-A6C34878D82A}">
                    <a16:rowId xmlns:a16="http://schemas.microsoft.com/office/drawing/2014/main" val="568128979"/>
                  </a:ext>
                </a:extLst>
              </a:tr>
              <a:tr h="370840">
                <a:tc>
                  <a:txBody>
                    <a:bodyPr/>
                    <a:lstStyle/>
                    <a:p>
                      <a:r>
                        <a:rPr lang="en-GB" dirty="0"/>
                        <a:t>Addresses were randomly selected from the Postcode Address File.</a:t>
                      </a:r>
                    </a:p>
                  </a:txBody>
                  <a:tcPr/>
                </a:tc>
                <a:tc>
                  <a:txBody>
                    <a:bodyPr/>
                    <a:lstStyle/>
                    <a:p>
                      <a:r>
                        <a:rPr kumimoji="0" lang="en-GB" sz="1800" b="0" i="0" u="none" strike="noStrike" kern="1200" cap="none" normalizeH="0" baseline="0" dirty="0">
                          <a:ln>
                            <a:noFill/>
                          </a:ln>
                          <a:solidFill>
                            <a:srgbClr val="C00000"/>
                          </a:solidFill>
                          <a:effectLst/>
                          <a:latin typeface="Arial" panose="020B0604020202020204" pitchFamily="34" charset="0"/>
                          <a:cs typeface="+mn-cs"/>
                        </a:rPr>
                        <a:t>What was the sampling frame?</a:t>
                      </a:r>
                    </a:p>
                  </a:txBody>
                  <a:tcPr/>
                </a:tc>
                <a:tc>
                  <a:txBody>
                    <a:bodyPr/>
                    <a:lstStyle/>
                    <a:p>
                      <a:r>
                        <a:rPr lang="en-GB" dirty="0"/>
                        <a:t>Postcode Address File </a:t>
                      </a:r>
                    </a:p>
                  </a:txBody>
                  <a:tcPr/>
                </a:tc>
                <a:extLst>
                  <a:ext uri="{0D108BD9-81ED-4DB2-BD59-A6C34878D82A}">
                    <a16:rowId xmlns:a16="http://schemas.microsoft.com/office/drawing/2014/main" val="1411005008"/>
                  </a:ext>
                </a:extLst>
              </a:tr>
              <a:tr h="370840">
                <a:tc>
                  <a:txBody>
                    <a:bodyPr/>
                    <a:lstStyle/>
                    <a:p>
                      <a:endParaRPr lang="en-GB" dirty="0"/>
                    </a:p>
                  </a:txBody>
                  <a:tcPr/>
                </a:tc>
                <a:tc>
                  <a:txBody>
                    <a:bodyPr/>
                    <a:lstStyle/>
                    <a:p>
                      <a:r>
                        <a:rPr kumimoji="0" lang="en-GB" sz="1800" b="0" i="0" u="none" strike="noStrike" kern="1200" cap="none" normalizeH="0" baseline="0" dirty="0">
                          <a:ln>
                            <a:noFill/>
                          </a:ln>
                          <a:solidFill>
                            <a:srgbClr val="C00000"/>
                          </a:solidFill>
                          <a:effectLst/>
                          <a:latin typeface="Arial" panose="020B0604020202020204" pitchFamily="34" charset="0"/>
                          <a:cs typeface="+mn-cs"/>
                        </a:rPr>
                        <a:t>What sort of sampling strategy was employed?</a:t>
                      </a:r>
                    </a:p>
                  </a:txBody>
                  <a:tcPr/>
                </a:tc>
                <a:tc>
                  <a:txBody>
                    <a:bodyPr/>
                    <a:lstStyle/>
                    <a:p>
                      <a:r>
                        <a:rPr lang="en-GB" dirty="0"/>
                        <a:t>Random/ probability</a:t>
                      </a:r>
                    </a:p>
                  </a:txBody>
                  <a:tcPr/>
                </a:tc>
                <a:extLst>
                  <a:ext uri="{0D108BD9-81ED-4DB2-BD59-A6C34878D82A}">
                    <a16:rowId xmlns:a16="http://schemas.microsoft.com/office/drawing/2014/main" val="3707118580"/>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23.3% of these did not produce a valid interview.</a:t>
                      </a:r>
                    </a:p>
                    <a:p>
                      <a:endParaRPr lang="en-GB" dirty="0"/>
                    </a:p>
                  </a:txBody>
                  <a:tcPr/>
                </a:tc>
                <a:tc>
                  <a:txBody>
                    <a:bodyPr/>
                    <a:lstStyle/>
                    <a:p>
                      <a:r>
                        <a:rPr kumimoji="0" lang="en-GB" sz="1800" b="0" i="0" u="none" strike="noStrike" kern="1200" cap="none" normalizeH="0" baseline="0" dirty="0">
                          <a:ln>
                            <a:noFill/>
                          </a:ln>
                          <a:solidFill>
                            <a:srgbClr val="C00000"/>
                          </a:solidFill>
                          <a:effectLst/>
                          <a:latin typeface="Arial" panose="020B0604020202020204" pitchFamily="34" charset="0"/>
                          <a:cs typeface="+mn-cs"/>
                        </a:rPr>
                        <a:t>What was the response rate?</a:t>
                      </a:r>
                    </a:p>
                  </a:txBody>
                  <a:tcPr/>
                </a:tc>
                <a:tc>
                  <a:txBody>
                    <a:bodyPr/>
                    <a:lstStyle/>
                    <a:p>
                      <a:r>
                        <a:rPr lang="en-GB" dirty="0"/>
                        <a:t>76.7%</a:t>
                      </a:r>
                    </a:p>
                  </a:txBody>
                  <a:tcPr/>
                </a:tc>
                <a:extLst>
                  <a:ext uri="{0D108BD9-81ED-4DB2-BD59-A6C34878D82A}">
                    <a16:rowId xmlns:a16="http://schemas.microsoft.com/office/drawing/2014/main" val="4283795016"/>
                  </a:ext>
                </a:extLst>
              </a:tr>
              <a:tr h="370840">
                <a:tc>
                  <a:txBody>
                    <a:bodyPr/>
                    <a:lstStyle/>
                    <a:p>
                      <a:r>
                        <a:rPr lang="en-GB" dirty="0"/>
                        <a:t>Comparison with 2011 census indicated that some groups under-represented, especially those in high-crime areas</a:t>
                      </a:r>
                    </a:p>
                  </a:txBody>
                  <a:tcPr/>
                </a:tc>
                <a:tc>
                  <a:txBody>
                    <a:bodyPr/>
                    <a:lstStyle/>
                    <a:p>
                      <a:r>
                        <a:rPr kumimoji="0" lang="en-GB" sz="1800" b="0" i="0" u="none" strike="noStrike" kern="1200" cap="none" normalizeH="0" baseline="0" dirty="0">
                          <a:ln>
                            <a:noFill/>
                          </a:ln>
                          <a:solidFill>
                            <a:srgbClr val="C00000"/>
                          </a:solidFill>
                          <a:effectLst/>
                          <a:latin typeface="Arial" panose="020B0604020202020204" pitchFamily="34" charset="0"/>
                          <a:cs typeface="+mn-cs"/>
                        </a:rPr>
                        <a:t>From this information, might there have been a sampling error? </a:t>
                      </a:r>
                    </a:p>
                  </a:txBody>
                  <a:tcPr/>
                </a:tc>
                <a:tc>
                  <a:txBody>
                    <a:bodyPr/>
                    <a:lstStyle/>
                    <a:p>
                      <a:r>
                        <a:rPr lang="en-GB" dirty="0"/>
                        <a:t>Not fully representative, hence may have been some sampling error</a:t>
                      </a:r>
                    </a:p>
                  </a:txBody>
                  <a:tcPr/>
                </a:tc>
                <a:extLst>
                  <a:ext uri="{0D108BD9-81ED-4DB2-BD59-A6C34878D82A}">
                    <a16:rowId xmlns:a16="http://schemas.microsoft.com/office/drawing/2014/main" val="2268063295"/>
                  </a:ext>
                </a:extLst>
              </a:tr>
            </a:tbl>
          </a:graphicData>
        </a:graphic>
      </p:graphicFrame>
      <p:sp>
        <p:nvSpPr>
          <p:cNvPr id="7" name="TextBox 6">
            <a:extLst>
              <a:ext uri="{FF2B5EF4-FFF2-40B4-BE49-F238E27FC236}">
                <a16:creationId xmlns:a16="http://schemas.microsoft.com/office/drawing/2014/main" id="{E35C751F-06AA-4E09-A7F0-CABB802B544B}"/>
              </a:ext>
            </a:extLst>
          </p:cNvPr>
          <p:cNvSpPr txBox="1"/>
          <p:nvPr/>
        </p:nvSpPr>
        <p:spPr>
          <a:xfrm>
            <a:off x="-17145" y="63935"/>
            <a:ext cx="8446770" cy="646331"/>
          </a:xfrm>
          <a:prstGeom prst="rect">
            <a:avLst/>
          </a:prstGeom>
          <a:noFill/>
        </p:spPr>
        <p:txBody>
          <a:bodyPr wrap="square">
            <a:spAutoFit/>
          </a:bodyPr>
          <a:lstStyle/>
          <a:p>
            <a:r>
              <a:rPr lang="en-GB" sz="3600" b="1" dirty="0">
                <a:solidFill>
                  <a:srgbClr val="002060"/>
                </a:solidFill>
              </a:rPr>
              <a:t>Example: British Crime Survey (</a:t>
            </a:r>
            <a:r>
              <a:rPr lang="en-GB" sz="3400" b="1" dirty="0">
                <a:solidFill>
                  <a:srgbClr val="002060"/>
                </a:solidFill>
              </a:rPr>
              <a:t>BCS</a:t>
            </a:r>
            <a:r>
              <a:rPr lang="en-GB" sz="3600" b="1" dirty="0">
                <a:solidFill>
                  <a:srgbClr val="002060"/>
                </a:solidFill>
              </a:rPr>
              <a:t>), 1992</a:t>
            </a:r>
          </a:p>
        </p:txBody>
      </p:sp>
      <p:pic>
        <p:nvPicPr>
          <p:cNvPr id="9" name="Picture 8">
            <a:extLst>
              <a:ext uri="{FF2B5EF4-FFF2-40B4-BE49-F238E27FC236}">
                <a16:creationId xmlns:a16="http://schemas.microsoft.com/office/drawing/2014/main" id="{21B76FAC-F553-40A0-BF97-291EA072F73F}"/>
              </a:ext>
            </a:extLst>
          </p:cNvPr>
          <p:cNvPicPr>
            <a:picLocks noChangeAspect="1"/>
          </p:cNvPicPr>
          <p:nvPr/>
        </p:nvPicPr>
        <p:blipFill>
          <a:blip r:embed="rId3"/>
          <a:stretch>
            <a:fillRect/>
          </a:stretch>
        </p:blipFill>
        <p:spPr>
          <a:xfrm>
            <a:off x="8091725" y="186970"/>
            <a:ext cx="1098709" cy="698290"/>
          </a:xfrm>
          <a:prstGeom prst="rect">
            <a:avLst/>
          </a:prstGeom>
        </p:spPr>
      </p:pic>
    </p:spTree>
    <p:extLst>
      <p:ext uri="{BB962C8B-B14F-4D97-AF65-F5344CB8AC3E}">
        <p14:creationId xmlns:p14="http://schemas.microsoft.com/office/powerpoint/2010/main" val="416879109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46533-EDD0-4F9C-B8B2-0AACA8C65DAC}"/>
              </a:ext>
            </a:extLst>
          </p:cNvPr>
          <p:cNvSpPr>
            <a:spLocks noGrp="1"/>
          </p:cNvSpPr>
          <p:nvPr>
            <p:ph type="title"/>
          </p:nvPr>
        </p:nvSpPr>
        <p:spPr>
          <a:xfrm>
            <a:off x="274320" y="102235"/>
            <a:ext cx="8458200" cy="720725"/>
          </a:xfrm>
        </p:spPr>
        <p:txBody>
          <a:bodyPr/>
          <a:lstStyle/>
          <a:p>
            <a:pPr algn="ctr"/>
            <a:r>
              <a:rPr lang="en-GB" b="1" dirty="0">
                <a:solidFill>
                  <a:srgbClr val="002060"/>
                </a:solidFill>
              </a:rPr>
              <a:t>Example: Patterson et al</a:t>
            </a:r>
          </a:p>
        </p:txBody>
      </p:sp>
      <p:sp>
        <p:nvSpPr>
          <p:cNvPr id="5" name="TextBox 4">
            <a:extLst>
              <a:ext uri="{FF2B5EF4-FFF2-40B4-BE49-F238E27FC236}">
                <a16:creationId xmlns:a16="http://schemas.microsoft.com/office/drawing/2014/main" id="{2D20D1D2-3FB3-413D-AB08-0A77F0B7644B}"/>
              </a:ext>
            </a:extLst>
          </p:cNvPr>
          <p:cNvSpPr txBox="1"/>
          <p:nvPr/>
        </p:nvSpPr>
        <p:spPr>
          <a:xfrm>
            <a:off x="274320" y="1148903"/>
            <a:ext cx="6229350" cy="4524315"/>
          </a:xfrm>
          <a:prstGeom prst="rect">
            <a:avLst/>
          </a:prstGeom>
          <a:noFill/>
        </p:spPr>
        <p:txBody>
          <a:bodyPr wrap="square">
            <a:spAutoFit/>
          </a:bodyPr>
          <a:lstStyle/>
          <a:p>
            <a:r>
              <a:rPr lang="en-GB" sz="2400" dirty="0"/>
              <a:t>Patterson et al (2005) conducted research on ‘organisational climate’, looking at aspects such as human relations and internal processes. Employees in 55 UK organisations completed a questionnaire with a 4- point Likert format. Company managers were also interviewed, using questions linked to, but not the same as, those in the questionnaire, and nature of responses compared. Additionally, different questionnaire questions (on similar themes) were compared to see whether each respondent answered in a similar way</a:t>
            </a:r>
          </a:p>
        </p:txBody>
      </p:sp>
      <p:sp>
        <p:nvSpPr>
          <p:cNvPr id="7" name="TextBox 6">
            <a:extLst>
              <a:ext uri="{FF2B5EF4-FFF2-40B4-BE49-F238E27FC236}">
                <a16:creationId xmlns:a16="http://schemas.microsoft.com/office/drawing/2014/main" id="{F073FC36-B762-4BB8-9F29-E86269A4B6C6}"/>
              </a:ext>
            </a:extLst>
          </p:cNvPr>
          <p:cNvSpPr txBox="1"/>
          <p:nvPr/>
        </p:nvSpPr>
        <p:spPr>
          <a:xfrm>
            <a:off x="6549390" y="1148902"/>
            <a:ext cx="2491740" cy="3970318"/>
          </a:xfrm>
          <a:prstGeom prst="rect">
            <a:avLst/>
          </a:prstGeom>
          <a:noFill/>
        </p:spPr>
        <p:txBody>
          <a:bodyPr wrap="square">
            <a:spAutoFit/>
          </a:bodyPr>
          <a:lstStyle/>
          <a:p>
            <a:r>
              <a:rPr lang="en-GB" dirty="0">
                <a:solidFill>
                  <a:srgbClr val="FF0000"/>
                </a:solidFill>
              </a:rPr>
              <a:t>What is the ‘indicator’ here?</a:t>
            </a:r>
          </a:p>
          <a:p>
            <a:r>
              <a:rPr lang="en-GB" dirty="0">
                <a:solidFill>
                  <a:srgbClr val="0070C0"/>
                </a:solidFill>
              </a:rPr>
              <a:t>4-point Likert scale</a:t>
            </a:r>
          </a:p>
          <a:p>
            <a:endParaRPr lang="en-GB" dirty="0"/>
          </a:p>
          <a:p>
            <a:r>
              <a:rPr lang="en-GB" dirty="0">
                <a:solidFill>
                  <a:srgbClr val="FF0000"/>
                </a:solidFill>
              </a:rPr>
              <a:t>Is there a measure of validity?</a:t>
            </a:r>
          </a:p>
          <a:p>
            <a:r>
              <a:rPr lang="en-GB" dirty="0">
                <a:solidFill>
                  <a:srgbClr val="0070C0"/>
                </a:solidFill>
              </a:rPr>
              <a:t>Interviews with company managers</a:t>
            </a:r>
          </a:p>
          <a:p>
            <a:endParaRPr lang="en-GB" dirty="0"/>
          </a:p>
          <a:p>
            <a:r>
              <a:rPr lang="en-GB" dirty="0">
                <a:solidFill>
                  <a:srgbClr val="FF0000"/>
                </a:solidFill>
              </a:rPr>
              <a:t>Is there a measure of reliability?</a:t>
            </a:r>
          </a:p>
          <a:p>
            <a:r>
              <a:rPr lang="en-GB" dirty="0">
                <a:solidFill>
                  <a:srgbClr val="0070C0"/>
                </a:solidFill>
              </a:rPr>
              <a:t>Comparison of questionnaire questions </a:t>
            </a:r>
            <a:r>
              <a:rPr lang="en-GB" dirty="0"/>
              <a:t>(restyled the questions)</a:t>
            </a:r>
          </a:p>
        </p:txBody>
      </p:sp>
    </p:spTree>
    <p:extLst>
      <p:ext uri="{BB962C8B-B14F-4D97-AF65-F5344CB8AC3E}">
        <p14:creationId xmlns:p14="http://schemas.microsoft.com/office/powerpoint/2010/main" val="414332000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46533-EDD0-4F9C-B8B2-0AACA8C65DAC}"/>
              </a:ext>
            </a:extLst>
          </p:cNvPr>
          <p:cNvSpPr>
            <a:spLocks noGrp="1"/>
          </p:cNvSpPr>
          <p:nvPr>
            <p:ph type="title"/>
          </p:nvPr>
        </p:nvSpPr>
        <p:spPr>
          <a:xfrm>
            <a:off x="628650" y="165101"/>
            <a:ext cx="7886700" cy="600074"/>
          </a:xfrm>
        </p:spPr>
        <p:txBody>
          <a:bodyPr/>
          <a:lstStyle/>
          <a:p>
            <a:pPr algn="ctr"/>
            <a:r>
              <a:rPr lang="en-GB" b="1" dirty="0">
                <a:solidFill>
                  <a:srgbClr val="002060"/>
                </a:solidFill>
              </a:rPr>
              <a:t>Interviews</a:t>
            </a:r>
          </a:p>
        </p:txBody>
      </p:sp>
      <p:sp>
        <p:nvSpPr>
          <p:cNvPr id="3" name="Vertical Text Placeholder 2">
            <a:extLst>
              <a:ext uri="{FF2B5EF4-FFF2-40B4-BE49-F238E27FC236}">
                <a16:creationId xmlns:a16="http://schemas.microsoft.com/office/drawing/2014/main" id="{1FD716F4-35C2-4035-8B46-A1FE98064051}"/>
              </a:ext>
            </a:extLst>
          </p:cNvPr>
          <p:cNvSpPr>
            <a:spLocks noGrp="1"/>
          </p:cNvSpPr>
          <p:nvPr>
            <p:ph type="body" orient="vert" idx="1"/>
          </p:nvPr>
        </p:nvSpPr>
        <p:spPr/>
        <p:txBody>
          <a:bodyPr/>
          <a:lstStyle/>
          <a:p>
            <a:endParaRPr lang="en-GB"/>
          </a:p>
        </p:txBody>
      </p:sp>
      <p:pic>
        <p:nvPicPr>
          <p:cNvPr id="4" name="Picture 3">
            <a:extLst>
              <a:ext uri="{FF2B5EF4-FFF2-40B4-BE49-F238E27FC236}">
                <a16:creationId xmlns:a16="http://schemas.microsoft.com/office/drawing/2014/main" id="{1DA10F4F-B1E6-4BC1-BF03-4F2BF521263D}"/>
              </a:ext>
            </a:extLst>
          </p:cNvPr>
          <p:cNvPicPr/>
          <p:nvPr/>
        </p:nvPicPr>
        <p:blipFill>
          <a:blip r:embed="rId3"/>
          <a:stretch>
            <a:fillRect/>
          </a:stretch>
        </p:blipFill>
        <p:spPr>
          <a:xfrm>
            <a:off x="209550" y="765175"/>
            <a:ext cx="8724900" cy="5327650"/>
          </a:xfrm>
          <a:prstGeom prst="rect">
            <a:avLst/>
          </a:prstGeom>
        </p:spPr>
      </p:pic>
    </p:spTree>
    <p:extLst>
      <p:ext uri="{BB962C8B-B14F-4D97-AF65-F5344CB8AC3E}">
        <p14:creationId xmlns:p14="http://schemas.microsoft.com/office/powerpoint/2010/main" val="68213554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46533-EDD0-4F9C-B8B2-0AACA8C65DAC}"/>
              </a:ext>
            </a:extLst>
          </p:cNvPr>
          <p:cNvSpPr>
            <a:spLocks noGrp="1"/>
          </p:cNvSpPr>
          <p:nvPr>
            <p:ph type="title"/>
          </p:nvPr>
        </p:nvSpPr>
        <p:spPr>
          <a:xfrm>
            <a:off x="628650" y="365125"/>
            <a:ext cx="7886700" cy="777875"/>
          </a:xfrm>
        </p:spPr>
        <p:txBody>
          <a:bodyPr/>
          <a:lstStyle/>
          <a:p>
            <a:pPr algn="ctr"/>
            <a:r>
              <a:rPr lang="en-GB" b="1" dirty="0">
                <a:solidFill>
                  <a:srgbClr val="002060"/>
                </a:solidFill>
              </a:rPr>
              <a:t>Experiments</a:t>
            </a:r>
          </a:p>
        </p:txBody>
      </p:sp>
      <p:sp>
        <p:nvSpPr>
          <p:cNvPr id="3" name="Vertical Text Placeholder 2">
            <a:extLst>
              <a:ext uri="{FF2B5EF4-FFF2-40B4-BE49-F238E27FC236}">
                <a16:creationId xmlns:a16="http://schemas.microsoft.com/office/drawing/2014/main" id="{1FD716F4-35C2-4035-8B46-A1FE98064051}"/>
              </a:ext>
            </a:extLst>
          </p:cNvPr>
          <p:cNvSpPr>
            <a:spLocks noGrp="1"/>
          </p:cNvSpPr>
          <p:nvPr>
            <p:ph type="body" orient="vert" idx="1"/>
          </p:nvPr>
        </p:nvSpPr>
        <p:spPr>
          <a:xfrm rot="16200000">
            <a:off x="3452256" y="795450"/>
            <a:ext cx="4434049" cy="5692138"/>
          </a:xfrm>
        </p:spPr>
        <p:txBody>
          <a:bodyPr/>
          <a:lstStyle/>
          <a:p>
            <a:r>
              <a:rPr lang="en-GB" dirty="0"/>
              <a:t>There is one or more </a:t>
            </a:r>
            <a:r>
              <a:rPr lang="en-GB" dirty="0">
                <a:solidFill>
                  <a:srgbClr val="FF0000"/>
                </a:solidFill>
              </a:rPr>
              <a:t>experimental</a:t>
            </a:r>
            <a:r>
              <a:rPr lang="en-GB" dirty="0"/>
              <a:t> groups (randomly assigned) in which a variable (</a:t>
            </a:r>
            <a:r>
              <a:rPr lang="en-GB" dirty="0">
                <a:solidFill>
                  <a:srgbClr val="FF0000"/>
                </a:solidFill>
              </a:rPr>
              <a:t>independent variable</a:t>
            </a:r>
            <a:r>
              <a:rPr lang="en-GB" dirty="0"/>
              <a:t>) is manipulated, and </a:t>
            </a:r>
            <a:r>
              <a:rPr lang="en-GB" dirty="0">
                <a:solidFill>
                  <a:srgbClr val="FF0000"/>
                </a:solidFill>
              </a:rPr>
              <a:t>dependent variable</a:t>
            </a:r>
            <a:r>
              <a:rPr lang="en-GB" dirty="0"/>
              <a:t>(s) measured</a:t>
            </a:r>
          </a:p>
          <a:p>
            <a:r>
              <a:rPr lang="en-GB" dirty="0"/>
              <a:t>There is a </a:t>
            </a:r>
            <a:r>
              <a:rPr lang="en-GB" dirty="0">
                <a:solidFill>
                  <a:srgbClr val="FF0000"/>
                </a:solidFill>
              </a:rPr>
              <a:t>control</a:t>
            </a:r>
            <a:r>
              <a:rPr lang="en-GB" dirty="0"/>
              <a:t> group in which there is no manipulation </a:t>
            </a:r>
          </a:p>
          <a:p>
            <a:r>
              <a:rPr lang="en-GB" dirty="0"/>
              <a:t>Researchers need to be aware of </a:t>
            </a:r>
            <a:r>
              <a:rPr lang="en-GB" dirty="0">
                <a:solidFill>
                  <a:srgbClr val="FF0000"/>
                </a:solidFill>
              </a:rPr>
              <a:t>confounding variables/ experimental artifact</a:t>
            </a:r>
          </a:p>
        </p:txBody>
      </p:sp>
      <p:pic>
        <p:nvPicPr>
          <p:cNvPr id="6" name="Picture 5">
            <a:extLst>
              <a:ext uri="{FF2B5EF4-FFF2-40B4-BE49-F238E27FC236}">
                <a16:creationId xmlns:a16="http://schemas.microsoft.com/office/drawing/2014/main" id="{E52B8316-992A-4844-9E8C-AC2D7356530B}"/>
              </a:ext>
            </a:extLst>
          </p:cNvPr>
          <p:cNvPicPr>
            <a:picLocks noChangeAspect="1"/>
          </p:cNvPicPr>
          <p:nvPr/>
        </p:nvPicPr>
        <p:blipFill>
          <a:blip r:embed="rId3"/>
          <a:stretch>
            <a:fillRect/>
          </a:stretch>
        </p:blipFill>
        <p:spPr>
          <a:xfrm>
            <a:off x="1165859" y="2362425"/>
            <a:ext cx="1257301" cy="2509159"/>
          </a:xfrm>
          <a:prstGeom prst="rect">
            <a:avLst/>
          </a:prstGeom>
        </p:spPr>
      </p:pic>
    </p:spTree>
    <p:extLst>
      <p:ext uri="{BB962C8B-B14F-4D97-AF65-F5344CB8AC3E}">
        <p14:creationId xmlns:p14="http://schemas.microsoft.com/office/powerpoint/2010/main" val="166184189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46533-EDD0-4F9C-B8B2-0AACA8C65DAC}"/>
              </a:ext>
            </a:extLst>
          </p:cNvPr>
          <p:cNvSpPr>
            <a:spLocks noGrp="1"/>
          </p:cNvSpPr>
          <p:nvPr>
            <p:ph type="title"/>
          </p:nvPr>
        </p:nvSpPr>
        <p:spPr>
          <a:xfrm>
            <a:off x="613249" y="193676"/>
            <a:ext cx="7886700" cy="662780"/>
          </a:xfrm>
        </p:spPr>
        <p:txBody>
          <a:bodyPr/>
          <a:lstStyle/>
          <a:p>
            <a:pPr algn="ctr"/>
            <a:r>
              <a:rPr lang="en-GB" b="1" dirty="0">
                <a:solidFill>
                  <a:srgbClr val="002060"/>
                </a:solidFill>
              </a:rPr>
              <a:t>The ‘Hawthorne Effect’</a:t>
            </a:r>
          </a:p>
        </p:txBody>
      </p:sp>
      <p:sp>
        <p:nvSpPr>
          <p:cNvPr id="3" name="Vertical Text Placeholder 2">
            <a:extLst>
              <a:ext uri="{FF2B5EF4-FFF2-40B4-BE49-F238E27FC236}">
                <a16:creationId xmlns:a16="http://schemas.microsoft.com/office/drawing/2014/main" id="{1FD716F4-35C2-4035-8B46-A1FE98064051}"/>
              </a:ext>
            </a:extLst>
          </p:cNvPr>
          <p:cNvSpPr>
            <a:spLocks noGrp="1"/>
          </p:cNvSpPr>
          <p:nvPr>
            <p:ph type="body" orient="vert" idx="1"/>
          </p:nvPr>
        </p:nvSpPr>
        <p:spPr>
          <a:xfrm rot="16200000">
            <a:off x="296383" y="1183956"/>
            <a:ext cx="4985069" cy="4351338"/>
          </a:xfrm>
        </p:spPr>
        <p:txBody>
          <a:bodyPr/>
          <a:lstStyle/>
          <a:p>
            <a:r>
              <a:rPr lang="en-GB" dirty="0"/>
              <a:t>Studies carried out in 1924 at the Hawthorne Plant of the Western Electric Company, Chicago </a:t>
            </a:r>
          </a:p>
          <a:p>
            <a:r>
              <a:rPr lang="en-GB" dirty="0"/>
              <a:t>Investigated effects of changing the working environment, especially illumination </a:t>
            </a:r>
          </a:p>
          <a:p>
            <a:r>
              <a:rPr lang="en-GB" dirty="0"/>
              <a:t>Groups selected based on matched productivity: Experimental group + control group</a:t>
            </a:r>
          </a:p>
        </p:txBody>
      </p:sp>
      <p:sp>
        <p:nvSpPr>
          <p:cNvPr id="5" name="TextBox 4">
            <a:extLst>
              <a:ext uri="{FF2B5EF4-FFF2-40B4-BE49-F238E27FC236}">
                <a16:creationId xmlns:a16="http://schemas.microsoft.com/office/drawing/2014/main" id="{2C28672D-AC57-48B1-AD09-CA74B19BFB8C}"/>
              </a:ext>
            </a:extLst>
          </p:cNvPr>
          <p:cNvSpPr txBox="1"/>
          <p:nvPr/>
        </p:nvSpPr>
        <p:spPr>
          <a:xfrm>
            <a:off x="5486400" y="943579"/>
            <a:ext cx="3451860" cy="4832092"/>
          </a:xfrm>
          <a:prstGeom prst="rect">
            <a:avLst/>
          </a:prstGeom>
          <a:noFill/>
        </p:spPr>
        <p:txBody>
          <a:bodyPr wrap="square">
            <a:spAutoFit/>
          </a:bodyPr>
          <a:lstStyle/>
          <a:p>
            <a:r>
              <a:rPr lang="en-GB" sz="2800" dirty="0">
                <a:solidFill>
                  <a:srgbClr val="FF0000"/>
                </a:solidFill>
              </a:rPr>
              <a:t>Outcome</a:t>
            </a:r>
            <a:r>
              <a:rPr lang="en-GB" sz="2800" dirty="0"/>
              <a:t>? •</a:t>
            </a:r>
          </a:p>
          <a:p>
            <a:r>
              <a:rPr lang="en-GB" sz="2800" dirty="0"/>
              <a:t>Output was greater in experimental group in all conditions of illumination, even very dim! </a:t>
            </a:r>
          </a:p>
          <a:p>
            <a:r>
              <a:rPr lang="en-GB" sz="2800" dirty="0"/>
              <a:t>Similar results in assembly line situation, even when rest periods reduced </a:t>
            </a:r>
          </a:p>
          <a:p>
            <a:r>
              <a:rPr lang="en-GB" sz="2800" dirty="0">
                <a:solidFill>
                  <a:srgbClr val="FF0000"/>
                </a:solidFill>
              </a:rPr>
              <a:t>Possible</a:t>
            </a:r>
            <a:r>
              <a:rPr lang="en-GB" sz="2800" dirty="0"/>
              <a:t> reasons??</a:t>
            </a:r>
          </a:p>
        </p:txBody>
      </p:sp>
    </p:spTree>
    <p:extLst>
      <p:ext uri="{BB962C8B-B14F-4D97-AF65-F5344CB8AC3E}">
        <p14:creationId xmlns:p14="http://schemas.microsoft.com/office/powerpoint/2010/main" val="87912276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1BFE40-3AAA-4531-BE9D-329E95BC5415}"/>
              </a:ext>
            </a:extLst>
          </p:cNvPr>
          <p:cNvSpPr>
            <a:spLocks noGrp="1"/>
          </p:cNvSpPr>
          <p:nvPr>
            <p:ph type="title"/>
          </p:nvPr>
        </p:nvSpPr>
        <p:spPr>
          <a:xfrm>
            <a:off x="628650" y="365125"/>
            <a:ext cx="7886700" cy="846455"/>
          </a:xfrm>
        </p:spPr>
        <p:txBody>
          <a:bodyPr/>
          <a:lstStyle/>
          <a:p>
            <a:pPr algn="ctr"/>
            <a:r>
              <a:rPr lang="en-GB" b="1" dirty="0">
                <a:solidFill>
                  <a:srgbClr val="002060"/>
                </a:solidFill>
              </a:rPr>
              <a:t>Research designs involve:</a:t>
            </a:r>
          </a:p>
        </p:txBody>
      </p:sp>
      <p:sp>
        <p:nvSpPr>
          <p:cNvPr id="5" name="TextBox 4">
            <a:extLst>
              <a:ext uri="{FF2B5EF4-FFF2-40B4-BE49-F238E27FC236}">
                <a16:creationId xmlns:a16="http://schemas.microsoft.com/office/drawing/2014/main" id="{B895C4CB-CD87-43E5-A2F1-38B8352FEB36}"/>
              </a:ext>
            </a:extLst>
          </p:cNvPr>
          <p:cNvSpPr txBox="1"/>
          <p:nvPr/>
        </p:nvSpPr>
        <p:spPr>
          <a:xfrm>
            <a:off x="182880" y="1851660"/>
            <a:ext cx="7326630" cy="1569660"/>
          </a:xfrm>
          <a:prstGeom prst="rect">
            <a:avLst/>
          </a:prstGeom>
          <a:noFill/>
        </p:spPr>
        <p:txBody>
          <a:bodyPr wrap="square">
            <a:spAutoFit/>
          </a:bodyPr>
          <a:lstStyle/>
          <a:p>
            <a:pPr marL="457200" indent="-457200">
              <a:buFont typeface="Arial" panose="020B0604020202020204" pitchFamily="34" charset="0"/>
              <a:buChar char="•"/>
            </a:pPr>
            <a:r>
              <a:rPr lang="en-GB" sz="3200" dirty="0"/>
              <a:t>Subjects (who?) [</a:t>
            </a:r>
            <a:r>
              <a:rPr lang="en-GB" sz="3200" dirty="0" err="1"/>
              <a:t>ie</a:t>
            </a:r>
            <a:r>
              <a:rPr lang="en-GB" sz="3200" dirty="0"/>
              <a:t>: sample</a:t>
            </a:r>
          </a:p>
          <a:p>
            <a:pPr marL="457200" indent="-457200">
              <a:buFont typeface="Arial" panose="020B0604020202020204" pitchFamily="34" charset="0"/>
              <a:buChar char="•"/>
            </a:pPr>
            <a:r>
              <a:rPr lang="en-GB" sz="3200" dirty="0"/>
              <a:t>Location (where?) </a:t>
            </a:r>
          </a:p>
          <a:p>
            <a:pPr marL="457200" indent="-457200">
              <a:buFont typeface="Arial" panose="020B0604020202020204" pitchFamily="34" charset="0"/>
              <a:buChar char="•"/>
            </a:pPr>
            <a:r>
              <a:rPr lang="en-GB" sz="3200" dirty="0"/>
              <a:t>Timeframe (when?)</a:t>
            </a:r>
          </a:p>
        </p:txBody>
      </p:sp>
      <p:sp>
        <p:nvSpPr>
          <p:cNvPr id="6" name="Arrow: Right 5">
            <a:extLst>
              <a:ext uri="{FF2B5EF4-FFF2-40B4-BE49-F238E27FC236}">
                <a16:creationId xmlns:a16="http://schemas.microsoft.com/office/drawing/2014/main" id="{506D4043-9303-4883-8D65-AB131FF38AE8}"/>
              </a:ext>
            </a:extLst>
          </p:cNvPr>
          <p:cNvSpPr/>
          <p:nvPr/>
        </p:nvSpPr>
        <p:spPr>
          <a:xfrm>
            <a:off x="4446270" y="2164654"/>
            <a:ext cx="4389120" cy="132556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800" dirty="0"/>
          </a:p>
          <a:p>
            <a:pPr algn="ctr"/>
            <a:r>
              <a:rPr lang="en-GB" sz="2800" dirty="0"/>
              <a:t>And then… Methods</a:t>
            </a:r>
          </a:p>
          <a:p>
            <a:pPr algn="ctr"/>
            <a:endParaRPr lang="en-GB" sz="2800" dirty="0"/>
          </a:p>
        </p:txBody>
      </p:sp>
    </p:spTree>
    <p:extLst>
      <p:ext uri="{BB962C8B-B14F-4D97-AF65-F5344CB8AC3E}">
        <p14:creationId xmlns:p14="http://schemas.microsoft.com/office/powerpoint/2010/main" val="278653173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24E7A4-E3EE-4900-8DFB-09659EB72C0C}"/>
              </a:ext>
            </a:extLst>
          </p:cNvPr>
          <p:cNvSpPr>
            <a:spLocks noGrp="1"/>
          </p:cNvSpPr>
          <p:nvPr>
            <p:ph type="title"/>
          </p:nvPr>
        </p:nvSpPr>
        <p:spPr>
          <a:xfrm>
            <a:off x="628650" y="34240"/>
            <a:ext cx="7886700" cy="1325563"/>
          </a:xfrm>
        </p:spPr>
        <p:txBody>
          <a:bodyPr/>
          <a:lstStyle/>
          <a:p>
            <a:pPr algn="ctr"/>
            <a:r>
              <a:rPr lang="en-GB" b="1" dirty="0">
                <a:solidFill>
                  <a:srgbClr val="002060"/>
                </a:solidFill>
              </a:rPr>
              <a:t>Summary Points: Quantitative Research Methods</a:t>
            </a:r>
          </a:p>
        </p:txBody>
      </p:sp>
      <p:sp>
        <p:nvSpPr>
          <p:cNvPr id="5" name="TextBox 4">
            <a:extLst>
              <a:ext uri="{FF2B5EF4-FFF2-40B4-BE49-F238E27FC236}">
                <a16:creationId xmlns:a16="http://schemas.microsoft.com/office/drawing/2014/main" id="{2FAC282A-4C46-49CB-8FCE-FE612DD99400}"/>
              </a:ext>
            </a:extLst>
          </p:cNvPr>
          <p:cNvSpPr txBox="1"/>
          <p:nvPr/>
        </p:nvSpPr>
        <p:spPr>
          <a:xfrm>
            <a:off x="491490" y="1531888"/>
            <a:ext cx="7600950" cy="4401205"/>
          </a:xfrm>
          <a:prstGeom prst="rect">
            <a:avLst/>
          </a:prstGeom>
          <a:noFill/>
        </p:spPr>
        <p:txBody>
          <a:bodyPr wrap="square">
            <a:spAutoFit/>
          </a:bodyPr>
          <a:lstStyle/>
          <a:p>
            <a:pPr marL="457200" indent="-457200">
              <a:buFont typeface="Arial" panose="020B0604020202020204" pitchFamily="34" charset="0"/>
              <a:buChar char="•"/>
            </a:pPr>
            <a:r>
              <a:rPr lang="en-GB" sz="2800" dirty="0"/>
              <a:t>Usually associated with a objectivist, positivist, quantitative paradigm </a:t>
            </a:r>
          </a:p>
          <a:p>
            <a:pPr marL="457200" indent="-457200">
              <a:buFont typeface="Arial" panose="020B0604020202020204" pitchFamily="34" charset="0"/>
              <a:buChar char="•"/>
            </a:pPr>
            <a:r>
              <a:rPr lang="en-GB" sz="2800" dirty="0"/>
              <a:t>Generally provide numerical data (ideally, interval/ratio; often continuous variables </a:t>
            </a:r>
            <a:r>
              <a:rPr lang="en-GB" sz="2800" dirty="0" err="1"/>
              <a:t>eg.</a:t>
            </a:r>
            <a:r>
              <a:rPr lang="en-GB" sz="2800" dirty="0"/>
              <a:t> time) Appropriate if large amount of data expected </a:t>
            </a:r>
          </a:p>
          <a:p>
            <a:pPr marL="457200" indent="-457200">
              <a:buFont typeface="Arial" panose="020B0604020202020204" pitchFamily="34" charset="0"/>
              <a:buChar char="•"/>
            </a:pPr>
            <a:r>
              <a:rPr lang="en-GB" sz="2800" dirty="0"/>
              <a:t>Readily analysed</a:t>
            </a:r>
          </a:p>
          <a:p>
            <a:pPr marL="457200" indent="-457200">
              <a:buFont typeface="Arial" panose="020B0604020202020204" pitchFamily="34" charset="0"/>
              <a:buChar char="•"/>
            </a:pPr>
            <a:r>
              <a:rPr lang="en-GB" sz="2800" dirty="0"/>
              <a:t>Good for generalisability</a:t>
            </a:r>
          </a:p>
          <a:p>
            <a:pPr marL="457200" indent="-457200">
              <a:buFont typeface="Arial" panose="020B0604020202020204" pitchFamily="34" charset="0"/>
              <a:buChar char="•"/>
            </a:pPr>
            <a:r>
              <a:rPr lang="en-GB" sz="2800" dirty="0"/>
              <a:t>But: may lack inductive, informative elements</a:t>
            </a:r>
          </a:p>
          <a:p>
            <a:pPr marL="457200" indent="-457200">
              <a:buFont typeface="Arial" panose="020B0604020202020204" pitchFamily="34" charset="0"/>
              <a:buChar char="•"/>
            </a:pPr>
            <a:r>
              <a:rPr lang="en-GB" sz="2800" dirty="0"/>
              <a:t>But: may be affected by confounding variables</a:t>
            </a:r>
          </a:p>
        </p:txBody>
      </p:sp>
    </p:spTree>
    <p:extLst>
      <p:ext uri="{BB962C8B-B14F-4D97-AF65-F5344CB8AC3E}">
        <p14:creationId xmlns:p14="http://schemas.microsoft.com/office/powerpoint/2010/main" val="100229254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E8792A-A4CC-2E28-8E04-3E0A19BFD5B6}"/>
              </a:ext>
            </a:extLst>
          </p:cNvPr>
          <p:cNvSpPr>
            <a:spLocks noGrp="1"/>
          </p:cNvSpPr>
          <p:nvPr>
            <p:ph type="title"/>
          </p:nvPr>
        </p:nvSpPr>
        <p:spPr/>
        <p:txBody>
          <a:bodyPr/>
          <a:lstStyle/>
          <a:p>
            <a:r>
              <a:rPr lang="en-GB" b="1" dirty="0"/>
              <a:t>Tasks</a:t>
            </a:r>
          </a:p>
        </p:txBody>
      </p:sp>
      <p:sp>
        <p:nvSpPr>
          <p:cNvPr id="3" name="TextBox 2">
            <a:extLst>
              <a:ext uri="{FF2B5EF4-FFF2-40B4-BE49-F238E27FC236}">
                <a16:creationId xmlns:a16="http://schemas.microsoft.com/office/drawing/2014/main" id="{63E9DEA2-EFE6-7697-DC2F-6F7CFE909BF1}"/>
              </a:ext>
            </a:extLst>
          </p:cNvPr>
          <p:cNvSpPr txBox="1"/>
          <p:nvPr/>
        </p:nvSpPr>
        <p:spPr>
          <a:xfrm>
            <a:off x="848412" y="1574276"/>
            <a:ext cx="7390615" cy="3785652"/>
          </a:xfrm>
          <a:prstGeom prst="rect">
            <a:avLst/>
          </a:prstGeom>
          <a:noFill/>
        </p:spPr>
        <p:txBody>
          <a:bodyPr wrap="square" rtlCol="0">
            <a:spAutoFit/>
          </a:bodyPr>
          <a:lstStyle/>
          <a:p>
            <a:r>
              <a:rPr lang="en-GB" sz="3000" dirty="0"/>
              <a:t>Materials such as surveys, sampling, reading to access and review in the tile named </a:t>
            </a:r>
            <a:r>
              <a:rPr lang="en-GB" sz="3000" b="1" dirty="0"/>
              <a:t>Quantitative Research Methods </a:t>
            </a:r>
          </a:p>
          <a:p>
            <a:endParaRPr lang="en-GB" sz="3000" b="1" dirty="0"/>
          </a:p>
          <a:p>
            <a:endParaRPr lang="en-GB" sz="3000" b="1" dirty="0"/>
          </a:p>
          <a:p>
            <a:r>
              <a:rPr lang="en-GB" sz="3000" b="1" dirty="0"/>
              <a:t>Activity to try your Excel spreadsheet skills –</a:t>
            </a:r>
          </a:p>
          <a:p>
            <a:endParaRPr lang="en-GB" sz="3000" b="1" dirty="0"/>
          </a:p>
          <a:p>
            <a:pPr marL="457200" indent="-457200">
              <a:buFont typeface="Arial" panose="020B0604020202020204" pitchFamily="34" charset="0"/>
              <a:buChar char="•"/>
            </a:pPr>
            <a:r>
              <a:rPr lang="en-GB" sz="3000" b="1" dirty="0"/>
              <a:t>	Revisit Tutorial 2 Spreadsheet Exercises</a:t>
            </a:r>
          </a:p>
        </p:txBody>
      </p:sp>
    </p:spTree>
    <p:extLst>
      <p:ext uri="{BB962C8B-B14F-4D97-AF65-F5344CB8AC3E}">
        <p14:creationId xmlns:p14="http://schemas.microsoft.com/office/powerpoint/2010/main" val="20857875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BC1393-BE7F-407C-8A5C-E09EBC52A24B}"/>
              </a:ext>
            </a:extLst>
          </p:cNvPr>
          <p:cNvSpPr>
            <a:spLocks noGrp="1"/>
          </p:cNvSpPr>
          <p:nvPr>
            <p:ph type="title"/>
          </p:nvPr>
        </p:nvSpPr>
        <p:spPr>
          <a:xfrm>
            <a:off x="384285" y="1516008"/>
            <a:ext cx="8302515" cy="3607785"/>
          </a:xfrm>
        </p:spPr>
        <p:txBody>
          <a:bodyPr/>
          <a:lstStyle/>
          <a:p>
            <a:r>
              <a:rPr lang="en-GB" dirty="0"/>
              <a:t>Bryman, A. (2008) Social Research Methods (3rd edition). Oxford: Oxford University Press. (library)</a:t>
            </a:r>
            <a:br>
              <a:rPr lang="en-GB" dirty="0"/>
            </a:br>
            <a:br>
              <a:rPr lang="en-GB" dirty="0"/>
            </a:br>
            <a:r>
              <a:rPr lang="en-GB" dirty="0"/>
              <a:t>Costley, C., Elliott, G., and Gibbs, P. (2010) Doing Work Based Research. London: Sage. (library, online) </a:t>
            </a:r>
            <a:br>
              <a:rPr lang="en-GB" dirty="0"/>
            </a:br>
            <a:br>
              <a:rPr lang="en-GB" dirty="0"/>
            </a:br>
            <a:r>
              <a:rPr lang="en-GB" dirty="0"/>
              <a:t>Gill, J., and Johnson, P. (2010) Research methods for Managers. London: Sage (library) </a:t>
            </a:r>
            <a:br>
              <a:rPr lang="en-GB" dirty="0"/>
            </a:br>
            <a:br>
              <a:rPr lang="en-GB" dirty="0"/>
            </a:br>
            <a:r>
              <a:rPr lang="en-GB" dirty="0"/>
              <a:t>Gray, D. (2014) Doing Research in the Real World. London: Sage. (library, online)</a:t>
            </a:r>
          </a:p>
        </p:txBody>
      </p:sp>
      <p:sp>
        <p:nvSpPr>
          <p:cNvPr id="5" name="TextBox 4">
            <a:extLst>
              <a:ext uri="{FF2B5EF4-FFF2-40B4-BE49-F238E27FC236}">
                <a16:creationId xmlns:a16="http://schemas.microsoft.com/office/drawing/2014/main" id="{101C82B0-F704-41E5-B6E2-96F8317C3946}"/>
              </a:ext>
            </a:extLst>
          </p:cNvPr>
          <p:cNvSpPr txBox="1"/>
          <p:nvPr/>
        </p:nvSpPr>
        <p:spPr>
          <a:xfrm>
            <a:off x="4400550" y="283964"/>
            <a:ext cx="4572000" cy="707886"/>
          </a:xfrm>
          <a:prstGeom prst="rect">
            <a:avLst/>
          </a:prstGeom>
          <a:noFill/>
        </p:spPr>
        <p:txBody>
          <a:bodyPr wrap="square">
            <a:spAutoFit/>
          </a:bodyPr>
          <a:lstStyle/>
          <a:p>
            <a:pPr algn="ctr"/>
            <a:r>
              <a:rPr lang="en-GB" sz="4000" dirty="0">
                <a:solidFill>
                  <a:srgbClr val="FFFF00"/>
                </a:solidFill>
              </a:rPr>
              <a:t>Further Reading</a:t>
            </a:r>
          </a:p>
        </p:txBody>
      </p:sp>
    </p:spTree>
    <p:extLst>
      <p:ext uri="{BB962C8B-B14F-4D97-AF65-F5344CB8AC3E}">
        <p14:creationId xmlns:p14="http://schemas.microsoft.com/office/powerpoint/2010/main" val="1405610917"/>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9F5F860-CDB4-46E0-8A4F-FF3A3AB32674}">
  <ds:schemaRefs>
    <ds:schemaRef ds:uri="http://schemas.microsoft.com/sharepoint/v3/contenttype/forms"/>
  </ds:schemaRefs>
</ds:datastoreItem>
</file>

<file path=customXml/itemProps2.xml><?xml version="1.0" encoding="utf-8"?>
<ds:datastoreItem xmlns:ds="http://schemas.openxmlformats.org/officeDocument/2006/customXml" ds:itemID="{BDFE2EDB-E1C3-4183-A536-A6605E57C73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B6AC034A-3081-4627-90D1-1EE0CF555E4C}">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2075</Words>
  <Application>Microsoft Office PowerPoint</Application>
  <PresentationFormat>On-screen Show (4:3)</PresentationFormat>
  <Paragraphs>288</Paragraphs>
  <Slides>36</Slides>
  <Notes>33</Notes>
  <HiddenSlides>0</HiddenSlides>
  <MMClips>0</MMClips>
  <ScaleCrop>false</ScaleCrop>
  <HeadingPairs>
    <vt:vector size="6" baseType="variant">
      <vt:variant>
        <vt:lpstr>Fonts Used</vt:lpstr>
      </vt:variant>
      <vt:variant>
        <vt:i4>7</vt:i4>
      </vt:variant>
      <vt:variant>
        <vt:lpstr>Theme</vt:lpstr>
      </vt:variant>
      <vt:variant>
        <vt:i4>12</vt:i4>
      </vt:variant>
      <vt:variant>
        <vt:lpstr>Slide Titles</vt:lpstr>
      </vt:variant>
      <vt:variant>
        <vt:i4>36</vt:i4>
      </vt:variant>
    </vt:vector>
  </HeadingPairs>
  <TitlesOfParts>
    <vt:vector size="55" baseType="lpstr">
      <vt:lpstr>Arial</vt:lpstr>
      <vt:lpstr>Calibri</vt:lpstr>
      <vt:lpstr>Candara</vt:lpstr>
      <vt:lpstr>itc-giovanni</vt:lpstr>
      <vt:lpstr>Montserrat</vt:lpstr>
      <vt:lpstr>New Hero</vt:lpstr>
      <vt:lpstr>Segoe UI</vt:lpstr>
      <vt:lpstr>Holding PAge</vt:lpstr>
      <vt:lpstr>Title Slide 1</vt:lpstr>
      <vt:lpstr>Title Slide 2</vt:lpstr>
      <vt:lpstr>Title Slide 3</vt:lpstr>
      <vt:lpstr>Title Slide 4</vt:lpstr>
      <vt:lpstr>Sub Title 1</vt:lpstr>
      <vt:lpstr>Sub Title 3</vt:lpstr>
      <vt:lpstr>Text 1</vt:lpstr>
      <vt:lpstr>Text 4</vt:lpstr>
      <vt:lpstr>Text Break / Info Slide 1</vt:lpstr>
      <vt:lpstr>Text Break Info Slide 2</vt:lpstr>
      <vt:lpstr>UWTSD Logo Only_Image Bkgrnd</vt:lpstr>
      <vt:lpstr>PowerPoint Presentation</vt:lpstr>
      <vt:lpstr>Some Research methods (collecting data) </vt:lpstr>
      <vt:lpstr>PowerPoint Presentation</vt:lpstr>
      <vt:lpstr>The Research Process</vt:lpstr>
      <vt:lpstr>What is Involved in a Research Design?</vt:lpstr>
      <vt:lpstr>Quantitative Research Design</vt:lpstr>
      <vt:lpstr>PowerPoint Presentation</vt:lpstr>
      <vt:lpstr>PowerPoint Presentation</vt:lpstr>
      <vt:lpstr>PowerPoint Presentation</vt:lpstr>
      <vt:lpstr>Types of research questions  What types of questions do researchers ask?</vt:lpstr>
      <vt:lpstr>Example</vt:lpstr>
      <vt:lpstr>Some Key Quantitative Research Methods </vt:lpstr>
      <vt:lpstr>Two important terms: Validity and Reliability </vt:lpstr>
      <vt:lpstr>Surveys: what are they? </vt:lpstr>
      <vt:lpstr>Sampling</vt:lpstr>
      <vt:lpstr>Main Survey Types</vt:lpstr>
      <vt:lpstr>Surveys: Main Steps </vt:lpstr>
      <vt:lpstr>Sample Size and Sample Error</vt:lpstr>
      <vt:lpstr>PowerPoint Presentation</vt:lpstr>
      <vt:lpstr>Some Key Terms re Sampling</vt:lpstr>
      <vt:lpstr>Main Types of Sampling </vt:lpstr>
      <vt:lpstr>Random Sampling: a range of options</vt:lpstr>
      <vt:lpstr>PowerPoint Presentation</vt:lpstr>
      <vt:lpstr>Constructing questions on a questionnaire</vt:lpstr>
      <vt:lpstr>‘Closed’ questions and indicators</vt:lpstr>
      <vt:lpstr>Validity of Questionnaires</vt:lpstr>
      <vt:lpstr>Reliability of Questionnaires</vt:lpstr>
      <vt:lpstr>PowerPoint Presentation</vt:lpstr>
      <vt:lpstr>Example: Patterson et al</vt:lpstr>
      <vt:lpstr>Interviews</vt:lpstr>
      <vt:lpstr>Experiments</vt:lpstr>
      <vt:lpstr>The ‘Hawthorne Effect’</vt:lpstr>
      <vt:lpstr>Research designs involve:</vt:lpstr>
      <vt:lpstr>Summary Points: Quantitative Research Methods</vt:lpstr>
      <vt:lpstr>Tasks</vt:lpstr>
      <vt:lpstr>Bryman, A. (2008) Social Research Methods (3rd edition). Oxford: Oxford University Press. (library)  Costley, C., Elliott, G., and Gibbs, P. (2010) Doing Work Based Research. London: Sage. (library, online)   Gill, J., and Johnson, P. (2010) Research methods for Managers. London: Sage (library)   Gray, D. (2014) Doing Research in the Real World. London: Sage. (library, online)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Roisin Mullins</cp:lastModifiedBy>
  <cp:revision>200</cp:revision>
  <dcterms:created xsi:type="dcterms:W3CDTF">2021-03-10T12:10:47Z</dcterms:created>
  <dcterms:modified xsi:type="dcterms:W3CDTF">2026-06-07T09:49:34Z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