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8" r:id="rId6"/>
    <p:sldId id="260" r:id="rId7"/>
    <p:sldId id="269" r:id="rId8"/>
    <p:sldId id="261" r:id="rId9"/>
    <p:sldId id="262" r:id="rId10"/>
    <p:sldId id="263" r:id="rId11"/>
    <p:sldId id="265"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580E2B-6D7B-4172-8AE1-2B172F69D59F}" v="7" dt="2025-02-02T11:01:46.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60"/>
    <p:restoredTop sz="79146" autoAdjust="0"/>
  </p:normalViewPr>
  <p:slideViewPr>
    <p:cSldViewPr snapToGrid="0">
      <p:cViewPr varScale="1">
        <p:scale>
          <a:sx n="52" d="100"/>
          <a:sy n="52" d="100"/>
        </p:scale>
        <p:origin x="1068"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Barna" userId="a7c20068dbd24d9c" providerId="LiveId" clId="{87580E2B-6D7B-4172-8AE1-2B172F69D59F}"/>
    <pc:docChg chg="modSld sldOrd">
      <pc:chgData name="Ramona Barna" userId="a7c20068dbd24d9c" providerId="LiveId" clId="{87580E2B-6D7B-4172-8AE1-2B172F69D59F}" dt="2025-02-06T08:56:19.658" v="5621" actId="20577"/>
      <pc:docMkLst>
        <pc:docMk/>
      </pc:docMkLst>
      <pc:sldChg chg="modNotesTx">
        <pc:chgData name="Ramona Barna" userId="a7c20068dbd24d9c" providerId="LiveId" clId="{87580E2B-6D7B-4172-8AE1-2B172F69D59F}" dt="2025-02-06T08:21:43.295" v="1751" actId="20577"/>
        <pc:sldMkLst>
          <pc:docMk/>
          <pc:sldMk cId="27542483" sldId="257"/>
        </pc:sldMkLst>
      </pc:sldChg>
      <pc:sldChg chg="modNotesTx">
        <pc:chgData name="Ramona Barna" userId="a7c20068dbd24d9c" providerId="LiveId" clId="{87580E2B-6D7B-4172-8AE1-2B172F69D59F}" dt="2025-02-06T08:22:43.514" v="3216" actId="20577"/>
        <pc:sldMkLst>
          <pc:docMk/>
          <pc:sldMk cId="1418330265" sldId="258"/>
        </pc:sldMkLst>
      </pc:sldChg>
      <pc:sldChg chg="modNotesTx">
        <pc:chgData name="Ramona Barna" userId="a7c20068dbd24d9c" providerId="LiveId" clId="{87580E2B-6D7B-4172-8AE1-2B172F69D59F}" dt="2025-02-06T08:54:20.590" v="3954" actId="20577"/>
        <pc:sldMkLst>
          <pc:docMk/>
          <pc:sldMk cId="3785213434" sldId="259"/>
        </pc:sldMkLst>
      </pc:sldChg>
      <pc:sldChg chg="modNotesTx">
        <pc:chgData name="Ramona Barna" userId="a7c20068dbd24d9c" providerId="LiveId" clId="{87580E2B-6D7B-4172-8AE1-2B172F69D59F}" dt="2025-02-04T11:15:50.882" v="467" actId="20577"/>
        <pc:sldMkLst>
          <pc:docMk/>
          <pc:sldMk cId="3068642859" sldId="260"/>
        </pc:sldMkLst>
      </pc:sldChg>
      <pc:sldChg chg="modNotesTx">
        <pc:chgData name="Ramona Barna" userId="a7c20068dbd24d9c" providerId="LiveId" clId="{87580E2B-6D7B-4172-8AE1-2B172F69D59F}" dt="2025-02-06T08:54:57.786" v="4437" actId="20577"/>
        <pc:sldMkLst>
          <pc:docMk/>
          <pc:sldMk cId="433970838" sldId="261"/>
        </pc:sldMkLst>
      </pc:sldChg>
      <pc:sldChg chg="modNotesTx">
        <pc:chgData name="Ramona Barna" userId="a7c20068dbd24d9c" providerId="LiveId" clId="{87580E2B-6D7B-4172-8AE1-2B172F69D59F}" dt="2025-02-06T08:55:28.897" v="5160" actId="20577"/>
        <pc:sldMkLst>
          <pc:docMk/>
          <pc:sldMk cId="1893748700" sldId="262"/>
        </pc:sldMkLst>
      </pc:sldChg>
      <pc:sldChg chg="ord modNotesTx">
        <pc:chgData name="Ramona Barna" userId="a7c20068dbd24d9c" providerId="LiveId" clId="{87580E2B-6D7B-4172-8AE1-2B172F69D59F}" dt="2025-02-06T08:56:19.658" v="5621" actId="20577"/>
        <pc:sldMkLst>
          <pc:docMk/>
          <pc:sldMk cId="3784644971"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96DFB4-D927-40BB-9C2F-EEB45486918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B66705F-E5A2-4ADD-B745-09895E7994C8}">
      <dgm:prSet/>
      <dgm:spPr/>
      <dgm:t>
        <a:bodyPr/>
        <a:lstStyle/>
        <a:p>
          <a:r>
            <a:rPr lang="en-GB"/>
            <a:t>Location-ideal for big events, infrastructures, and human resources.</a:t>
          </a:r>
          <a:endParaRPr lang="en-US"/>
        </a:p>
      </dgm:t>
    </dgm:pt>
    <dgm:pt modelId="{E0BA67EB-C5EE-4666-A737-6E8E8E434E31}" type="parTrans" cxnId="{20EAE88F-0F92-45D0-8D2C-0C7106D3A2DE}">
      <dgm:prSet/>
      <dgm:spPr/>
      <dgm:t>
        <a:bodyPr/>
        <a:lstStyle/>
        <a:p>
          <a:endParaRPr lang="en-US"/>
        </a:p>
      </dgm:t>
    </dgm:pt>
    <dgm:pt modelId="{9F25996E-375E-4086-8A77-9A3EF605F849}" type="sibTrans" cxnId="{20EAE88F-0F92-45D0-8D2C-0C7106D3A2DE}">
      <dgm:prSet/>
      <dgm:spPr/>
      <dgm:t>
        <a:bodyPr/>
        <a:lstStyle/>
        <a:p>
          <a:endParaRPr lang="en-US"/>
        </a:p>
      </dgm:t>
    </dgm:pt>
    <dgm:pt modelId="{75014FEC-0BB0-412D-81CB-A4248A2222D0}">
      <dgm:prSet/>
      <dgm:spPr/>
      <dgm:t>
        <a:bodyPr/>
        <a:lstStyle/>
        <a:p>
          <a:r>
            <a:rPr lang="en-GB"/>
            <a:t>Accessibility-assured to the attendees from anywhere in the world.</a:t>
          </a:r>
          <a:endParaRPr lang="en-US"/>
        </a:p>
      </dgm:t>
    </dgm:pt>
    <dgm:pt modelId="{A948CE75-01CE-4839-9433-0C7FAC671906}" type="parTrans" cxnId="{C460FA9C-D433-459D-9F76-84C264C4B79E}">
      <dgm:prSet/>
      <dgm:spPr/>
      <dgm:t>
        <a:bodyPr/>
        <a:lstStyle/>
        <a:p>
          <a:endParaRPr lang="en-US"/>
        </a:p>
      </dgm:t>
    </dgm:pt>
    <dgm:pt modelId="{E4DA9ACF-D337-4AF1-B86B-D948F4A3E528}" type="sibTrans" cxnId="{C460FA9C-D433-459D-9F76-84C264C4B79E}">
      <dgm:prSet/>
      <dgm:spPr/>
      <dgm:t>
        <a:bodyPr/>
        <a:lstStyle/>
        <a:p>
          <a:endParaRPr lang="en-US"/>
        </a:p>
      </dgm:t>
    </dgm:pt>
    <dgm:pt modelId="{0B1C3168-F5DF-4047-A462-9D759639A6AC}">
      <dgm:prSet/>
      <dgm:spPr/>
      <dgm:t>
        <a:bodyPr/>
        <a:lstStyle/>
        <a:p>
          <a:r>
            <a:rPr lang="en-GB"/>
            <a:t>Additional breakout rooms that can supplement main conference room seating.</a:t>
          </a:r>
          <a:endParaRPr lang="en-US"/>
        </a:p>
      </dgm:t>
    </dgm:pt>
    <dgm:pt modelId="{494BC706-DB02-4FAA-939E-877B560CF4A2}" type="parTrans" cxnId="{1FE2BB08-9971-4C87-9B9D-D96FB479001A}">
      <dgm:prSet/>
      <dgm:spPr/>
      <dgm:t>
        <a:bodyPr/>
        <a:lstStyle/>
        <a:p>
          <a:endParaRPr lang="en-US"/>
        </a:p>
      </dgm:t>
    </dgm:pt>
    <dgm:pt modelId="{AFF41AE4-A967-409D-AD1F-6E05C1728F26}" type="sibTrans" cxnId="{1FE2BB08-9971-4C87-9B9D-D96FB479001A}">
      <dgm:prSet/>
      <dgm:spPr/>
      <dgm:t>
        <a:bodyPr/>
        <a:lstStyle/>
        <a:p>
          <a:endParaRPr lang="en-US"/>
        </a:p>
      </dgm:t>
    </dgm:pt>
    <dgm:pt modelId="{E95EBCF4-4B31-4612-97D9-896A8E8D9CEB}">
      <dgm:prSet/>
      <dgm:spPr/>
      <dgm:t>
        <a:bodyPr/>
        <a:lstStyle/>
        <a:p>
          <a:r>
            <a:rPr lang="en-GB"/>
            <a:t>On-site services like catering, transportation, and seating.</a:t>
          </a:r>
          <a:endParaRPr lang="en-US"/>
        </a:p>
      </dgm:t>
    </dgm:pt>
    <dgm:pt modelId="{438FC322-E521-47A9-9847-B75BB754368B}" type="parTrans" cxnId="{DEC9A256-0EEF-4F11-A7EA-DD9EC31A392F}">
      <dgm:prSet/>
      <dgm:spPr/>
      <dgm:t>
        <a:bodyPr/>
        <a:lstStyle/>
        <a:p>
          <a:endParaRPr lang="en-US"/>
        </a:p>
      </dgm:t>
    </dgm:pt>
    <dgm:pt modelId="{43682584-E0BF-4CE4-9025-DD8913CB4BE3}" type="sibTrans" cxnId="{DEC9A256-0EEF-4F11-A7EA-DD9EC31A392F}">
      <dgm:prSet/>
      <dgm:spPr/>
      <dgm:t>
        <a:bodyPr/>
        <a:lstStyle/>
        <a:p>
          <a:endParaRPr lang="en-US"/>
        </a:p>
      </dgm:t>
    </dgm:pt>
    <dgm:pt modelId="{E950D196-92BB-4E46-B303-7D588C01A249}">
      <dgm:prSet/>
      <dgm:spPr/>
      <dgm:t>
        <a:bodyPr/>
        <a:lstStyle/>
        <a:p>
          <a:r>
            <a:rPr lang="en-GB"/>
            <a:t>High-level staffing for digital AV equipment, workshops of an interactive nature, and event management services.</a:t>
          </a:r>
          <a:endParaRPr lang="en-US"/>
        </a:p>
      </dgm:t>
    </dgm:pt>
    <dgm:pt modelId="{A41F940C-94C7-4FF5-87DA-68F51EF6F86A}" type="parTrans" cxnId="{27F768F9-5B8F-42A9-A6A5-5BBD25EFB63E}">
      <dgm:prSet/>
      <dgm:spPr/>
      <dgm:t>
        <a:bodyPr/>
        <a:lstStyle/>
        <a:p>
          <a:endParaRPr lang="en-US"/>
        </a:p>
      </dgm:t>
    </dgm:pt>
    <dgm:pt modelId="{FE14D2FB-8D78-494E-892B-85823BC45A12}" type="sibTrans" cxnId="{27F768F9-5B8F-42A9-A6A5-5BBD25EFB63E}">
      <dgm:prSet/>
      <dgm:spPr/>
      <dgm:t>
        <a:bodyPr/>
        <a:lstStyle/>
        <a:p>
          <a:endParaRPr lang="en-US"/>
        </a:p>
      </dgm:t>
    </dgm:pt>
    <dgm:pt modelId="{CFEBB3CE-F489-49A2-AD4E-0D4B2FB35B66}">
      <dgm:prSet/>
      <dgm:spPr/>
      <dgm:t>
        <a:bodyPr/>
        <a:lstStyle/>
        <a:p>
          <a:r>
            <a:rPr lang="en-GB"/>
            <a:t>Resources and services with professional quality such as lighting, sound, food, etc.</a:t>
          </a:r>
          <a:endParaRPr lang="en-US"/>
        </a:p>
      </dgm:t>
    </dgm:pt>
    <dgm:pt modelId="{2D38B76A-05FD-40CE-9D71-BEA584E26D7A}" type="parTrans" cxnId="{64FFD24D-E606-4C62-B36E-40D3A46E617A}">
      <dgm:prSet/>
      <dgm:spPr/>
      <dgm:t>
        <a:bodyPr/>
        <a:lstStyle/>
        <a:p>
          <a:endParaRPr lang="en-US"/>
        </a:p>
      </dgm:t>
    </dgm:pt>
    <dgm:pt modelId="{515DDE10-74F0-4782-868B-549AAB993615}" type="sibTrans" cxnId="{64FFD24D-E606-4C62-B36E-40D3A46E617A}">
      <dgm:prSet/>
      <dgm:spPr/>
      <dgm:t>
        <a:bodyPr/>
        <a:lstStyle/>
        <a:p>
          <a:endParaRPr lang="en-US"/>
        </a:p>
      </dgm:t>
    </dgm:pt>
    <dgm:pt modelId="{B01999DB-E4BA-48FF-B847-4401A595A2F3}">
      <dgm:prSet/>
      <dgm:spPr/>
      <dgm:t>
        <a:bodyPr/>
        <a:lstStyle/>
        <a:p>
          <a:r>
            <a:rPr lang="en-GB"/>
            <a:t>Registration, gathering of feedback, and follow-up materials.</a:t>
          </a:r>
          <a:endParaRPr lang="en-US"/>
        </a:p>
      </dgm:t>
    </dgm:pt>
    <dgm:pt modelId="{11444967-AE4B-4309-94B9-869DBC25B4F7}" type="parTrans" cxnId="{327D7573-FA2E-4970-AAA5-AC9815B21F2A}">
      <dgm:prSet/>
      <dgm:spPr/>
      <dgm:t>
        <a:bodyPr/>
        <a:lstStyle/>
        <a:p>
          <a:endParaRPr lang="en-US"/>
        </a:p>
      </dgm:t>
    </dgm:pt>
    <dgm:pt modelId="{DCF876DB-C7DF-4A63-B6E3-358C69B9CE40}" type="sibTrans" cxnId="{327D7573-FA2E-4970-AAA5-AC9815B21F2A}">
      <dgm:prSet/>
      <dgm:spPr/>
      <dgm:t>
        <a:bodyPr/>
        <a:lstStyle/>
        <a:p>
          <a:endParaRPr lang="en-US"/>
        </a:p>
      </dgm:t>
    </dgm:pt>
    <dgm:pt modelId="{D87EA2FA-779E-CA42-B222-9BAC345560D9}" type="pres">
      <dgm:prSet presAssocID="{6E96DFB4-D927-40BB-9C2F-EEB454869185}" presName="linear" presStyleCnt="0">
        <dgm:presLayoutVars>
          <dgm:animLvl val="lvl"/>
          <dgm:resizeHandles val="exact"/>
        </dgm:presLayoutVars>
      </dgm:prSet>
      <dgm:spPr/>
    </dgm:pt>
    <dgm:pt modelId="{04C4498E-B588-E34F-A5AE-383376B45742}" type="pres">
      <dgm:prSet presAssocID="{9B66705F-E5A2-4ADD-B745-09895E7994C8}" presName="parentText" presStyleLbl="node1" presStyleIdx="0" presStyleCnt="7">
        <dgm:presLayoutVars>
          <dgm:chMax val="0"/>
          <dgm:bulletEnabled val="1"/>
        </dgm:presLayoutVars>
      </dgm:prSet>
      <dgm:spPr/>
    </dgm:pt>
    <dgm:pt modelId="{7EEEA414-E7D2-3A40-A5F8-5EB1087CB25E}" type="pres">
      <dgm:prSet presAssocID="{9F25996E-375E-4086-8A77-9A3EF605F849}" presName="spacer" presStyleCnt="0"/>
      <dgm:spPr/>
    </dgm:pt>
    <dgm:pt modelId="{520D2CE9-74A3-6345-BCA1-4C5F99117379}" type="pres">
      <dgm:prSet presAssocID="{75014FEC-0BB0-412D-81CB-A4248A2222D0}" presName="parentText" presStyleLbl="node1" presStyleIdx="1" presStyleCnt="7">
        <dgm:presLayoutVars>
          <dgm:chMax val="0"/>
          <dgm:bulletEnabled val="1"/>
        </dgm:presLayoutVars>
      </dgm:prSet>
      <dgm:spPr/>
    </dgm:pt>
    <dgm:pt modelId="{8B732F1E-7776-6C4F-8C28-B18AB92AC276}" type="pres">
      <dgm:prSet presAssocID="{E4DA9ACF-D337-4AF1-B86B-D948F4A3E528}" presName="spacer" presStyleCnt="0"/>
      <dgm:spPr/>
    </dgm:pt>
    <dgm:pt modelId="{5AF6A65E-8D91-5044-A410-99856FFABB20}" type="pres">
      <dgm:prSet presAssocID="{0B1C3168-F5DF-4047-A462-9D759639A6AC}" presName="parentText" presStyleLbl="node1" presStyleIdx="2" presStyleCnt="7">
        <dgm:presLayoutVars>
          <dgm:chMax val="0"/>
          <dgm:bulletEnabled val="1"/>
        </dgm:presLayoutVars>
      </dgm:prSet>
      <dgm:spPr/>
    </dgm:pt>
    <dgm:pt modelId="{5D58718F-70D1-9343-9186-281D76989221}" type="pres">
      <dgm:prSet presAssocID="{AFF41AE4-A967-409D-AD1F-6E05C1728F26}" presName="spacer" presStyleCnt="0"/>
      <dgm:spPr/>
    </dgm:pt>
    <dgm:pt modelId="{A38DDCEB-B227-FD4E-8399-22152CC66651}" type="pres">
      <dgm:prSet presAssocID="{E95EBCF4-4B31-4612-97D9-896A8E8D9CEB}" presName="parentText" presStyleLbl="node1" presStyleIdx="3" presStyleCnt="7">
        <dgm:presLayoutVars>
          <dgm:chMax val="0"/>
          <dgm:bulletEnabled val="1"/>
        </dgm:presLayoutVars>
      </dgm:prSet>
      <dgm:spPr/>
    </dgm:pt>
    <dgm:pt modelId="{E791A27E-A3EB-C64D-9420-A91DC56FA13D}" type="pres">
      <dgm:prSet presAssocID="{43682584-E0BF-4CE4-9025-DD8913CB4BE3}" presName="spacer" presStyleCnt="0"/>
      <dgm:spPr/>
    </dgm:pt>
    <dgm:pt modelId="{83953B90-C03D-D440-BD97-40C59823EAF8}" type="pres">
      <dgm:prSet presAssocID="{E950D196-92BB-4E46-B303-7D588C01A249}" presName="parentText" presStyleLbl="node1" presStyleIdx="4" presStyleCnt="7">
        <dgm:presLayoutVars>
          <dgm:chMax val="0"/>
          <dgm:bulletEnabled val="1"/>
        </dgm:presLayoutVars>
      </dgm:prSet>
      <dgm:spPr/>
    </dgm:pt>
    <dgm:pt modelId="{53537270-33B9-634C-BBD7-FB1DD3F315F9}" type="pres">
      <dgm:prSet presAssocID="{FE14D2FB-8D78-494E-892B-85823BC45A12}" presName="spacer" presStyleCnt="0"/>
      <dgm:spPr/>
    </dgm:pt>
    <dgm:pt modelId="{9DC2FD98-C777-474C-87DD-E009617A438C}" type="pres">
      <dgm:prSet presAssocID="{CFEBB3CE-F489-49A2-AD4E-0D4B2FB35B66}" presName="parentText" presStyleLbl="node1" presStyleIdx="5" presStyleCnt="7">
        <dgm:presLayoutVars>
          <dgm:chMax val="0"/>
          <dgm:bulletEnabled val="1"/>
        </dgm:presLayoutVars>
      </dgm:prSet>
      <dgm:spPr/>
    </dgm:pt>
    <dgm:pt modelId="{72137189-5549-0042-9845-5B334EC36128}" type="pres">
      <dgm:prSet presAssocID="{515DDE10-74F0-4782-868B-549AAB993615}" presName="spacer" presStyleCnt="0"/>
      <dgm:spPr/>
    </dgm:pt>
    <dgm:pt modelId="{AC04659D-169D-CB45-BCF7-1F0EC4169A30}" type="pres">
      <dgm:prSet presAssocID="{B01999DB-E4BA-48FF-B847-4401A595A2F3}" presName="parentText" presStyleLbl="node1" presStyleIdx="6" presStyleCnt="7">
        <dgm:presLayoutVars>
          <dgm:chMax val="0"/>
          <dgm:bulletEnabled val="1"/>
        </dgm:presLayoutVars>
      </dgm:prSet>
      <dgm:spPr/>
    </dgm:pt>
  </dgm:ptLst>
  <dgm:cxnLst>
    <dgm:cxn modelId="{1FE2BB08-9971-4C87-9B9D-D96FB479001A}" srcId="{6E96DFB4-D927-40BB-9C2F-EEB454869185}" destId="{0B1C3168-F5DF-4047-A462-9D759639A6AC}" srcOrd="2" destOrd="0" parTransId="{494BC706-DB02-4FAA-939E-877B560CF4A2}" sibTransId="{AFF41AE4-A967-409D-AD1F-6E05C1728F26}"/>
    <dgm:cxn modelId="{6878FE24-403D-FE4E-9111-BD4A4C1D4E68}" type="presOf" srcId="{E95EBCF4-4B31-4612-97D9-896A8E8D9CEB}" destId="{A38DDCEB-B227-FD4E-8399-22152CC66651}" srcOrd="0" destOrd="0" presId="urn:microsoft.com/office/officeart/2005/8/layout/vList2"/>
    <dgm:cxn modelId="{12E83D4B-4EC5-E94B-B886-F7B2AAD5E50C}" type="presOf" srcId="{B01999DB-E4BA-48FF-B847-4401A595A2F3}" destId="{AC04659D-169D-CB45-BCF7-1F0EC4169A30}" srcOrd="0" destOrd="0" presId="urn:microsoft.com/office/officeart/2005/8/layout/vList2"/>
    <dgm:cxn modelId="{5337926B-F77A-3E49-9F8E-02A8AA176A70}" type="presOf" srcId="{9B66705F-E5A2-4ADD-B745-09895E7994C8}" destId="{04C4498E-B588-E34F-A5AE-383376B45742}" srcOrd="0" destOrd="0" presId="urn:microsoft.com/office/officeart/2005/8/layout/vList2"/>
    <dgm:cxn modelId="{64FFD24D-E606-4C62-B36E-40D3A46E617A}" srcId="{6E96DFB4-D927-40BB-9C2F-EEB454869185}" destId="{CFEBB3CE-F489-49A2-AD4E-0D4B2FB35B66}" srcOrd="5" destOrd="0" parTransId="{2D38B76A-05FD-40CE-9D71-BEA584E26D7A}" sibTransId="{515DDE10-74F0-4782-868B-549AAB993615}"/>
    <dgm:cxn modelId="{327D7573-FA2E-4970-AAA5-AC9815B21F2A}" srcId="{6E96DFB4-D927-40BB-9C2F-EEB454869185}" destId="{B01999DB-E4BA-48FF-B847-4401A595A2F3}" srcOrd="6" destOrd="0" parTransId="{11444967-AE4B-4309-94B9-869DBC25B4F7}" sibTransId="{DCF876DB-C7DF-4A63-B6E3-358C69B9CE40}"/>
    <dgm:cxn modelId="{DEC9A256-0EEF-4F11-A7EA-DD9EC31A392F}" srcId="{6E96DFB4-D927-40BB-9C2F-EEB454869185}" destId="{E95EBCF4-4B31-4612-97D9-896A8E8D9CEB}" srcOrd="3" destOrd="0" parTransId="{438FC322-E521-47A9-9847-B75BB754368B}" sibTransId="{43682584-E0BF-4CE4-9025-DD8913CB4BE3}"/>
    <dgm:cxn modelId="{25FF4987-A9FD-CD49-AA5E-5EA498A1B820}" type="presOf" srcId="{CFEBB3CE-F489-49A2-AD4E-0D4B2FB35B66}" destId="{9DC2FD98-C777-474C-87DD-E009617A438C}" srcOrd="0" destOrd="0" presId="urn:microsoft.com/office/officeart/2005/8/layout/vList2"/>
    <dgm:cxn modelId="{20EAE88F-0F92-45D0-8D2C-0C7106D3A2DE}" srcId="{6E96DFB4-D927-40BB-9C2F-EEB454869185}" destId="{9B66705F-E5A2-4ADD-B745-09895E7994C8}" srcOrd="0" destOrd="0" parTransId="{E0BA67EB-C5EE-4666-A737-6E8E8E434E31}" sibTransId="{9F25996E-375E-4086-8A77-9A3EF605F849}"/>
    <dgm:cxn modelId="{C460FA9C-D433-459D-9F76-84C264C4B79E}" srcId="{6E96DFB4-D927-40BB-9C2F-EEB454869185}" destId="{75014FEC-0BB0-412D-81CB-A4248A2222D0}" srcOrd="1" destOrd="0" parTransId="{A948CE75-01CE-4839-9433-0C7FAC671906}" sibTransId="{E4DA9ACF-D337-4AF1-B86B-D948F4A3E528}"/>
    <dgm:cxn modelId="{E4723FBF-86BB-9444-88F0-4CB0B832C703}" type="presOf" srcId="{0B1C3168-F5DF-4047-A462-9D759639A6AC}" destId="{5AF6A65E-8D91-5044-A410-99856FFABB20}" srcOrd="0" destOrd="0" presId="urn:microsoft.com/office/officeart/2005/8/layout/vList2"/>
    <dgm:cxn modelId="{2F4FACC1-AA4D-784B-BD3E-5753FFFB4835}" type="presOf" srcId="{75014FEC-0BB0-412D-81CB-A4248A2222D0}" destId="{520D2CE9-74A3-6345-BCA1-4C5F99117379}" srcOrd="0" destOrd="0" presId="urn:microsoft.com/office/officeart/2005/8/layout/vList2"/>
    <dgm:cxn modelId="{F08624E8-454E-6D42-896B-DA7DD92D79F6}" type="presOf" srcId="{6E96DFB4-D927-40BB-9C2F-EEB454869185}" destId="{D87EA2FA-779E-CA42-B222-9BAC345560D9}" srcOrd="0" destOrd="0" presId="urn:microsoft.com/office/officeart/2005/8/layout/vList2"/>
    <dgm:cxn modelId="{27F768F9-5B8F-42A9-A6A5-5BBD25EFB63E}" srcId="{6E96DFB4-D927-40BB-9C2F-EEB454869185}" destId="{E950D196-92BB-4E46-B303-7D588C01A249}" srcOrd="4" destOrd="0" parTransId="{A41F940C-94C7-4FF5-87DA-68F51EF6F86A}" sibTransId="{FE14D2FB-8D78-494E-892B-85823BC45A12}"/>
    <dgm:cxn modelId="{18B662FF-241A-D54D-B555-CCB64D2D4FF7}" type="presOf" srcId="{E950D196-92BB-4E46-B303-7D588C01A249}" destId="{83953B90-C03D-D440-BD97-40C59823EAF8}" srcOrd="0" destOrd="0" presId="urn:microsoft.com/office/officeart/2005/8/layout/vList2"/>
    <dgm:cxn modelId="{7D82431A-EF4C-2742-8373-010E0FCF54CC}" type="presParOf" srcId="{D87EA2FA-779E-CA42-B222-9BAC345560D9}" destId="{04C4498E-B588-E34F-A5AE-383376B45742}" srcOrd="0" destOrd="0" presId="urn:microsoft.com/office/officeart/2005/8/layout/vList2"/>
    <dgm:cxn modelId="{3C6D77D4-FD59-7041-B74B-2626CF8F617F}" type="presParOf" srcId="{D87EA2FA-779E-CA42-B222-9BAC345560D9}" destId="{7EEEA414-E7D2-3A40-A5F8-5EB1087CB25E}" srcOrd="1" destOrd="0" presId="urn:microsoft.com/office/officeart/2005/8/layout/vList2"/>
    <dgm:cxn modelId="{31EE0D36-B7C3-D046-A91E-DD8F321A6179}" type="presParOf" srcId="{D87EA2FA-779E-CA42-B222-9BAC345560D9}" destId="{520D2CE9-74A3-6345-BCA1-4C5F99117379}" srcOrd="2" destOrd="0" presId="urn:microsoft.com/office/officeart/2005/8/layout/vList2"/>
    <dgm:cxn modelId="{07233037-A048-8141-AA60-396411516059}" type="presParOf" srcId="{D87EA2FA-779E-CA42-B222-9BAC345560D9}" destId="{8B732F1E-7776-6C4F-8C28-B18AB92AC276}" srcOrd="3" destOrd="0" presId="urn:microsoft.com/office/officeart/2005/8/layout/vList2"/>
    <dgm:cxn modelId="{1D27B559-A8E8-FE4D-A39B-F5FE8B5772D5}" type="presParOf" srcId="{D87EA2FA-779E-CA42-B222-9BAC345560D9}" destId="{5AF6A65E-8D91-5044-A410-99856FFABB20}" srcOrd="4" destOrd="0" presId="urn:microsoft.com/office/officeart/2005/8/layout/vList2"/>
    <dgm:cxn modelId="{04E20B78-833B-D148-B3A4-00B18B5F8A87}" type="presParOf" srcId="{D87EA2FA-779E-CA42-B222-9BAC345560D9}" destId="{5D58718F-70D1-9343-9186-281D76989221}" srcOrd="5" destOrd="0" presId="urn:microsoft.com/office/officeart/2005/8/layout/vList2"/>
    <dgm:cxn modelId="{1C675AF6-4EF6-D642-B7F0-E6BC04C501D2}" type="presParOf" srcId="{D87EA2FA-779E-CA42-B222-9BAC345560D9}" destId="{A38DDCEB-B227-FD4E-8399-22152CC66651}" srcOrd="6" destOrd="0" presId="urn:microsoft.com/office/officeart/2005/8/layout/vList2"/>
    <dgm:cxn modelId="{1D599179-078B-D043-916F-2C7A01A44D0A}" type="presParOf" srcId="{D87EA2FA-779E-CA42-B222-9BAC345560D9}" destId="{E791A27E-A3EB-C64D-9420-A91DC56FA13D}" srcOrd="7" destOrd="0" presId="urn:microsoft.com/office/officeart/2005/8/layout/vList2"/>
    <dgm:cxn modelId="{38A8924B-C61F-9D42-B63A-B48A2B6E69C3}" type="presParOf" srcId="{D87EA2FA-779E-CA42-B222-9BAC345560D9}" destId="{83953B90-C03D-D440-BD97-40C59823EAF8}" srcOrd="8" destOrd="0" presId="urn:microsoft.com/office/officeart/2005/8/layout/vList2"/>
    <dgm:cxn modelId="{F1B33712-A3AD-D44C-AC12-DDCBDB59B47F}" type="presParOf" srcId="{D87EA2FA-779E-CA42-B222-9BAC345560D9}" destId="{53537270-33B9-634C-BBD7-FB1DD3F315F9}" srcOrd="9" destOrd="0" presId="urn:microsoft.com/office/officeart/2005/8/layout/vList2"/>
    <dgm:cxn modelId="{B1A1211B-34C5-554E-B802-C9DE7FC1B5AA}" type="presParOf" srcId="{D87EA2FA-779E-CA42-B222-9BAC345560D9}" destId="{9DC2FD98-C777-474C-87DD-E009617A438C}" srcOrd="10" destOrd="0" presId="urn:microsoft.com/office/officeart/2005/8/layout/vList2"/>
    <dgm:cxn modelId="{732F1075-623C-214F-A156-2309D2807FEB}" type="presParOf" srcId="{D87EA2FA-779E-CA42-B222-9BAC345560D9}" destId="{72137189-5549-0042-9845-5B334EC36128}" srcOrd="11" destOrd="0" presId="urn:microsoft.com/office/officeart/2005/8/layout/vList2"/>
    <dgm:cxn modelId="{E886334F-ED85-3F46-91AF-67DF0516D3D7}" type="presParOf" srcId="{D87EA2FA-779E-CA42-B222-9BAC345560D9}" destId="{AC04659D-169D-CB45-BCF7-1F0EC4169A30}"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4498E-B588-E34F-A5AE-383376B45742}">
      <dsp:nvSpPr>
        <dsp:cNvPr id="0" name=""/>
        <dsp:cNvSpPr/>
      </dsp:nvSpPr>
      <dsp:spPr>
        <a:xfrm>
          <a:off x="0" y="65299"/>
          <a:ext cx="6666833" cy="7160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Location-ideal for big events, infrastructures, and human resources.</a:t>
          </a:r>
          <a:endParaRPr lang="en-US" sz="1800" kern="1200"/>
        </a:p>
      </dsp:txBody>
      <dsp:txXfrm>
        <a:off x="34954" y="100253"/>
        <a:ext cx="6596925" cy="646132"/>
      </dsp:txXfrm>
    </dsp:sp>
    <dsp:sp modelId="{520D2CE9-74A3-6345-BCA1-4C5F99117379}">
      <dsp:nvSpPr>
        <dsp:cNvPr id="0" name=""/>
        <dsp:cNvSpPr/>
      </dsp:nvSpPr>
      <dsp:spPr>
        <a:xfrm>
          <a:off x="0" y="833179"/>
          <a:ext cx="6666833" cy="716040"/>
        </a:xfrm>
        <a:prstGeom prst="round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Accessibility-assured to the attendees from anywhere in the world.</a:t>
          </a:r>
          <a:endParaRPr lang="en-US" sz="1800" kern="1200"/>
        </a:p>
      </dsp:txBody>
      <dsp:txXfrm>
        <a:off x="34954" y="868133"/>
        <a:ext cx="6596925" cy="646132"/>
      </dsp:txXfrm>
    </dsp:sp>
    <dsp:sp modelId="{5AF6A65E-8D91-5044-A410-99856FFABB20}">
      <dsp:nvSpPr>
        <dsp:cNvPr id="0" name=""/>
        <dsp:cNvSpPr/>
      </dsp:nvSpPr>
      <dsp:spPr>
        <a:xfrm>
          <a:off x="0" y="1601059"/>
          <a:ext cx="6666833" cy="71604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Additional breakout rooms that can supplement main conference room seating.</a:t>
          </a:r>
          <a:endParaRPr lang="en-US" sz="1800" kern="1200"/>
        </a:p>
      </dsp:txBody>
      <dsp:txXfrm>
        <a:off x="34954" y="1636013"/>
        <a:ext cx="6596925" cy="646132"/>
      </dsp:txXfrm>
    </dsp:sp>
    <dsp:sp modelId="{A38DDCEB-B227-FD4E-8399-22152CC66651}">
      <dsp:nvSpPr>
        <dsp:cNvPr id="0" name=""/>
        <dsp:cNvSpPr/>
      </dsp:nvSpPr>
      <dsp:spPr>
        <a:xfrm>
          <a:off x="0" y="2368939"/>
          <a:ext cx="6666833" cy="71604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On-site services like catering, transportation, and seating.</a:t>
          </a:r>
          <a:endParaRPr lang="en-US" sz="1800" kern="1200"/>
        </a:p>
      </dsp:txBody>
      <dsp:txXfrm>
        <a:off x="34954" y="2403893"/>
        <a:ext cx="6596925" cy="646132"/>
      </dsp:txXfrm>
    </dsp:sp>
    <dsp:sp modelId="{83953B90-C03D-D440-BD97-40C59823EAF8}">
      <dsp:nvSpPr>
        <dsp:cNvPr id="0" name=""/>
        <dsp:cNvSpPr/>
      </dsp:nvSpPr>
      <dsp:spPr>
        <a:xfrm>
          <a:off x="0" y="3136819"/>
          <a:ext cx="6666833" cy="71604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High-level staffing for digital AV equipment, workshops of an interactive nature, and event management services.</a:t>
          </a:r>
          <a:endParaRPr lang="en-US" sz="1800" kern="1200"/>
        </a:p>
      </dsp:txBody>
      <dsp:txXfrm>
        <a:off x="34954" y="3171773"/>
        <a:ext cx="6596925" cy="646132"/>
      </dsp:txXfrm>
    </dsp:sp>
    <dsp:sp modelId="{9DC2FD98-C777-474C-87DD-E009617A438C}">
      <dsp:nvSpPr>
        <dsp:cNvPr id="0" name=""/>
        <dsp:cNvSpPr/>
      </dsp:nvSpPr>
      <dsp:spPr>
        <a:xfrm>
          <a:off x="0" y="3904699"/>
          <a:ext cx="6666833" cy="716040"/>
        </a:xfrm>
        <a:prstGeom prst="round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Resources and services with professional quality such as lighting, sound, food, etc.</a:t>
          </a:r>
          <a:endParaRPr lang="en-US" sz="1800" kern="1200"/>
        </a:p>
      </dsp:txBody>
      <dsp:txXfrm>
        <a:off x="34954" y="3939653"/>
        <a:ext cx="6596925" cy="646132"/>
      </dsp:txXfrm>
    </dsp:sp>
    <dsp:sp modelId="{AC04659D-169D-CB45-BCF7-1F0EC4169A30}">
      <dsp:nvSpPr>
        <dsp:cNvPr id="0" name=""/>
        <dsp:cNvSpPr/>
      </dsp:nvSpPr>
      <dsp:spPr>
        <a:xfrm>
          <a:off x="0" y="4672580"/>
          <a:ext cx="6666833" cy="7160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Registration, gathering of feedback, and follow-up materials.</a:t>
          </a:r>
          <a:endParaRPr lang="en-US" sz="1800" kern="1200"/>
        </a:p>
      </dsp:txBody>
      <dsp:txXfrm>
        <a:off x="34954" y="4707534"/>
        <a:ext cx="6596925" cy="6461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2F0DAE-89C1-4F57-9506-917245E85B06}" type="datetimeFigureOut">
              <a:t>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2AB3D7-FE08-4610-B3D5-36857F255BA7}" type="slidenum">
              <a:t>‹#›</a:t>
            </a:fld>
            <a:endParaRPr lang="en-US"/>
          </a:p>
        </p:txBody>
      </p:sp>
    </p:spTree>
    <p:extLst>
      <p:ext uri="{BB962C8B-B14F-4D97-AF65-F5344CB8AC3E}">
        <p14:creationId xmlns:p14="http://schemas.microsoft.com/office/powerpoint/2010/main" val="412292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algn="just"/>
            <a:endParaRPr lang="en-US" dirty="0"/>
          </a:p>
          <a:p>
            <a:pPr algn="just"/>
            <a:endParaRPr lang="en-US" dirty="0"/>
          </a:p>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2</a:t>
            </a:fld>
            <a:endParaRPr lang="en-US"/>
          </a:p>
        </p:txBody>
      </p:sp>
    </p:spTree>
    <p:extLst>
      <p:ext uri="{BB962C8B-B14F-4D97-AF65-F5344CB8AC3E}">
        <p14:creationId xmlns:p14="http://schemas.microsoft.com/office/powerpoint/2010/main" val="4014750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3</a:t>
            </a:fld>
            <a:endParaRPr lang="en-US"/>
          </a:p>
        </p:txBody>
      </p:sp>
    </p:spTree>
    <p:extLst>
      <p:ext uri="{BB962C8B-B14F-4D97-AF65-F5344CB8AC3E}">
        <p14:creationId xmlns:p14="http://schemas.microsoft.com/office/powerpoint/2010/main" val="4057870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4</a:t>
            </a:fld>
            <a:endParaRPr lang="en-US"/>
          </a:p>
        </p:txBody>
      </p:sp>
    </p:spTree>
    <p:extLst>
      <p:ext uri="{BB962C8B-B14F-4D97-AF65-F5344CB8AC3E}">
        <p14:creationId xmlns:p14="http://schemas.microsoft.com/office/powerpoint/2010/main" val="1603678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2AB3D7-FE08-4610-B3D5-36857F255BA7}" type="slidenum">
              <a:rPr lang="en-GB" smtClean="0"/>
              <a:t>5</a:t>
            </a:fld>
            <a:endParaRPr lang="en-GB"/>
          </a:p>
        </p:txBody>
      </p:sp>
    </p:spTree>
    <p:extLst>
      <p:ext uri="{BB962C8B-B14F-4D97-AF65-F5344CB8AC3E}">
        <p14:creationId xmlns:p14="http://schemas.microsoft.com/office/powerpoint/2010/main" val="1165877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72B4D"/>
                </a:solidFill>
                <a:effectLst/>
                <a:latin typeface="Open Sans" panose="020F0502020204030204" pitchFamily="34" charset="0"/>
              </a:rPr>
              <a:t>London, being an internationally recognized hub, facilitates all the amenities and ease for every professional coming from any walk of life. The event will take place in the </a:t>
            </a:r>
            <a:r>
              <a:rPr lang="en-GB" b="0" i="0">
                <a:solidFill>
                  <a:srgbClr val="172B4D"/>
                </a:solidFill>
                <a:effectLst/>
                <a:latin typeface="Open Sans" panose="020F0502020204030204" pitchFamily="34" charset="0"/>
              </a:rPr>
              <a:t>Savoy Hotel </a:t>
            </a:r>
            <a:r>
              <a:rPr lang="en-GB" b="0" i="0" dirty="0">
                <a:solidFill>
                  <a:srgbClr val="172B4D"/>
                </a:solidFill>
                <a:effectLst/>
                <a:latin typeface="Open Sans" panose="020F0502020204030204" pitchFamily="34" charset="0"/>
              </a:rPr>
              <a:t>, LONDON, 20 JULIE 2025, as Savoy is one of the most prestigious hotels in the world. The infrastructure of the city is so well developed that traveling both internationally and domestically has become very smooth, adding to its attraction for participants.</a:t>
            </a:r>
            <a:r>
              <a:rPr lang="en-GB" b="0" i="0" dirty="0">
                <a:solidFill>
                  <a:srgbClr val="172B4D"/>
                </a:solidFill>
                <a:effectLst/>
                <a:latin typeface="Open Sans" panose="020B0606030504020204" pitchFamily="34" charset="0"/>
              </a:rPr>
              <a:t> The event will be hosted in a spacious conference venue, equipped with working rooms for workshops, networking activities and discussions, providing an immersive and interactive environment. The venue will provide increasingly accessible facilities including catering, spacious venues and high-quality audio-visual systems along with parking spaces to accommodate all participants. Also, an increasingly dedicated team that includes workshop facilitators but also event managers as well as technical support staff and hospitality attendants will ensure that the event runs smoothly. Support resources such as lighting, digital tools and seating arrangements will further enhance the experience</a:t>
            </a:r>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6</a:t>
            </a:fld>
            <a:endParaRPr lang="en-US"/>
          </a:p>
        </p:txBody>
      </p:sp>
    </p:spTree>
    <p:extLst>
      <p:ext uri="{BB962C8B-B14F-4D97-AF65-F5344CB8AC3E}">
        <p14:creationId xmlns:p14="http://schemas.microsoft.com/office/powerpoint/2010/main" val="1620041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city of London is ideal for the event because it can accommodate large events including the necessary infrastructure and human resources.  It is easy for people from all over the world to come to the city. The breakout rooms can accompany the main conference room’s seating arrangement. The catering can be provided on-site, along with transportation, seats, and other necessities to ensure all their client’s needs are met. Specific high-level staff, such as those to oversee the digital AV equipment, run the interactive workshops, and event managers can be needed for the successful deployment of the event. </a:t>
            </a:r>
          </a:p>
          <a:p>
            <a:r>
              <a:rPr lang="en-GB" dirty="0"/>
              <a:t>Ample professional quality resources and services like lighting, sound, and food are going to be available to set the professional tone of the event.  Materials to conduct registration, gather event feedback, and ensure communications after the event can be available in both printed and digital formats. This can ensure a hassle-free experience for those attending the event.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2AB3D7-FE08-4610-B3D5-36857F255BA7}" type="slidenum">
              <a:rPr lang="en-GB" smtClean="0"/>
              <a:t>7</a:t>
            </a:fld>
            <a:endParaRPr lang="en-GB"/>
          </a:p>
        </p:txBody>
      </p:sp>
    </p:spTree>
    <p:extLst>
      <p:ext uri="{BB962C8B-B14F-4D97-AF65-F5344CB8AC3E}">
        <p14:creationId xmlns:p14="http://schemas.microsoft.com/office/powerpoint/2010/main" val="33518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8</a:t>
            </a:fld>
            <a:endParaRPr lang="en-US"/>
          </a:p>
        </p:txBody>
      </p:sp>
    </p:spTree>
    <p:extLst>
      <p:ext uri="{BB962C8B-B14F-4D97-AF65-F5344CB8AC3E}">
        <p14:creationId xmlns:p14="http://schemas.microsoft.com/office/powerpoint/2010/main" val="3726363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9</a:t>
            </a:fld>
            <a:endParaRPr lang="en-US"/>
          </a:p>
        </p:txBody>
      </p:sp>
    </p:spTree>
    <p:extLst>
      <p:ext uri="{BB962C8B-B14F-4D97-AF65-F5344CB8AC3E}">
        <p14:creationId xmlns:p14="http://schemas.microsoft.com/office/powerpoint/2010/main" val="3617611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Inclusive policies in the hospitality sector thus ensure fair hiring and promotion for all genders. Establishing strong partnerships between hotels and culinary schools also greatly helps to train and mentor future female executives. These collaborations create a series of opportunities for women in order to provide the opportunity to develop their leadership skills and advance their careers. In addition, participants should have access to clearer steps and this helps them overcome barriers in the workplace. It also encourages a more equitable and diverse industry. Implementing all of these strategies greatly promotes gender equality and thus empowers women to succeed in executive roles in the hospitality and culinary industries.</a:t>
            </a:r>
            <a:r>
              <a:rPr lang="en-GB" b="0" i="0" dirty="0">
                <a:solidFill>
                  <a:srgbClr val="172B4D"/>
                </a:solidFill>
                <a:effectLst/>
                <a:latin typeface="Open Sans" panose="020B0606030504020204" pitchFamily="34" charset="0"/>
              </a:rPr>
              <a:t> The project is working to implement all changes that promote global hospitality. Hotels must also collaborate with culinary schools to enable sustained access to all female talent who want to build careers in culinary arts and operations management.</a:t>
            </a:r>
            <a:br>
              <a:rPr lang="en-GB" dirty="0"/>
            </a:br>
            <a:r>
              <a:rPr lang="en-GB" b="0" i="0" dirty="0">
                <a:solidFill>
                  <a:srgbClr val="172B4D"/>
                </a:solidFill>
                <a:effectLst/>
                <a:latin typeface="Open Sans" panose="020B0606030504020204" pitchFamily="34" charset="0"/>
              </a:rPr>
              <a:t>The upcoming event can thus teach participants increasingly important and specific methods for removing obstacles in the workplace while training them to be able to gain not only acceptance but also support for change. The changes introduced focus majorly on two main goals of the industry which thus aim to promote equal opportunities in hospitality for women thus providing the same opportunities for development in their careers.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72B4D"/>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72B4D"/>
                </a:solidFill>
                <a:effectLst/>
                <a:latin typeface="Open Sans" panose="020B0606030504020204" pitchFamily="34" charset="0"/>
              </a:rPr>
              <a:t>In conclusion, equity building and career development are required for addressing the issue of gender inequality in the hospitality sector. This meeting weighs heavily on effective ideas for women's empowerment towards bringing actual changes into the industry. In that connection, this issue of women's disparity with regard to leaders in the hotel industry was indeed given great importance, along with a dire need for discussions, workshops, and mentoring programs regarding students and youngsters. Paying attention to equity, diversity, and inclusion corresponds not only to the needs of industry but also to those of society. It is in this presentation of findings that there's an implication these collective efforts translated into action will create an industry that is inclusive, with opportunities available for all, absolutely everyone. These meetings are not only beneficial but very essential and important in terms of sustainable change.</a:t>
            </a:r>
            <a:endParaRPr lang="en-GB" dirty="0"/>
          </a:p>
          <a:p>
            <a:pPr algn="l"/>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10</a:t>
            </a:fld>
            <a:endParaRPr lang="en-US"/>
          </a:p>
        </p:txBody>
      </p:sp>
    </p:spTree>
    <p:extLst>
      <p:ext uri="{BB962C8B-B14F-4D97-AF65-F5344CB8AC3E}">
        <p14:creationId xmlns:p14="http://schemas.microsoft.com/office/powerpoint/2010/main" val="3119503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04718" y="911321"/>
            <a:ext cx="5624814" cy="3047687"/>
          </a:xfrm>
        </p:spPr>
        <p:txBody>
          <a:bodyPr>
            <a:noAutofit/>
          </a:bodyPr>
          <a:lstStyle/>
          <a:p>
            <a:r>
              <a:rPr lang="en-US" sz="4000" b="1" dirty="0">
                <a:solidFill>
                  <a:schemeClr val="bg1"/>
                </a:solidFill>
                <a:latin typeface="Times New Roman" panose="02020603050405020304" pitchFamily="18" charset="0"/>
                <a:cs typeface="Times New Roman" panose="02020603050405020304" pitchFamily="18" charset="0"/>
              </a:rPr>
              <a:t>Breaking </a:t>
            </a:r>
            <a:r>
              <a:rPr lang="en-US" sz="4000" b="1" dirty="0" err="1">
                <a:solidFill>
                  <a:schemeClr val="bg1"/>
                </a:solidFill>
                <a:latin typeface="Times New Roman" panose="02020603050405020304" pitchFamily="18" charset="0"/>
                <a:cs typeface="Times New Roman" panose="02020603050405020304" pitchFamily="18" charset="0"/>
              </a:rPr>
              <a:t>Barriers:Women</a:t>
            </a:r>
            <a:r>
              <a:rPr lang="en-US" sz="4000" b="1" dirty="0">
                <a:solidFill>
                  <a:schemeClr val="bg1"/>
                </a:solidFill>
                <a:latin typeface="Times New Roman" panose="02020603050405020304" pitchFamily="18" charset="0"/>
                <a:cs typeface="Times New Roman" panose="02020603050405020304" pitchFamily="18" charset="0"/>
              </a:rPr>
              <a:t> in Hospitality Leadership and Culinary Arts</a:t>
            </a:r>
          </a:p>
        </p:txBody>
      </p:sp>
      <p:sp>
        <p:nvSpPr>
          <p:cNvPr id="3" name="Subtitle 2"/>
          <p:cNvSpPr>
            <a:spLocks noGrp="1"/>
          </p:cNvSpPr>
          <p:nvPr>
            <p:ph type="subTitle" idx="1"/>
          </p:nvPr>
        </p:nvSpPr>
        <p:spPr>
          <a:xfrm>
            <a:off x="3021659" y="4236107"/>
            <a:ext cx="6166618" cy="1559211"/>
          </a:xfrm>
        </p:spPr>
        <p:txBody>
          <a:bodyPr vert="horz" lIns="91440" tIns="45720" rIns="91440" bIns="45720" rtlCol="0">
            <a:normAutofit fontScale="85000" lnSpcReduction="20000"/>
          </a:bodyPr>
          <a:lstStyle/>
          <a:p>
            <a:r>
              <a:rPr lang="en-US" sz="2000" dirty="0">
                <a:solidFill>
                  <a:schemeClr val="bg1"/>
                </a:solidFill>
                <a:latin typeface="Times New Roman" panose="02020603050405020304" pitchFamily="18" charset="0"/>
                <a:ea typeface="+mn-lt"/>
                <a:cs typeface="Times New Roman" panose="02020603050405020304" pitchFamily="18" charset="0"/>
              </a:rPr>
              <a:t>Student Name: Ramona Barna</a:t>
            </a:r>
          </a:p>
          <a:p>
            <a:r>
              <a:rPr lang="en-US" sz="2000" dirty="0">
                <a:solidFill>
                  <a:schemeClr val="bg1"/>
                </a:solidFill>
                <a:latin typeface="Times New Roman" panose="02020603050405020304" pitchFamily="18" charset="0"/>
                <a:ea typeface="+mn-lt"/>
                <a:cs typeface="Times New Roman" panose="02020603050405020304" pitchFamily="18" charset="0"/>
              </a:rPr>
              <a:t>Student ID: 2234369</a:t>
            </a:r>
          </a:p>
          <a:p>
            <a:r>
              <a:rPr lang="en-US" sz="2000" dirty="0">
                <a:solidFill>
                  <a:schemeClr val="bg1"/>
                </a:solidFill>
                <a:latin typeface="Times New Roman" panose="02020603050405020304" pitchFamily="18" charset="0"/>
                <a:ea typeface="+mn-lt"/>
                <a:cs typeface="Times New Roman" panose="02020603050405020304" pitchFamily="18" charset="0"/>
              </a:rPr>
              <a:t>Lecturer`s Name: Christopher Wilkin</a:t>
            </a:r>
          </a:p>
          <a:p>
            <a:r>
              <a:rPr lang="en-US" sz="2000" dirty="0">
                <a:solidFill>
                  <a:schemeClr val="bg1"/>
                </a:solidFill>
                <a:latin typeface="Times New Roman" panose="02020603050405020304" pitchFamily="18" charset="0"/>
                <a:ea typeface="+mn-lt"/>
                <a:cs typeface="Times New Roman" panose="02020603050405020304" pitchFamily="18" charset="0"/>
              </a:rPr>
              <a:t>         International Meetings Management for the Hotel Industry</a:t>
            </a:r>
          </a:p>
          <a:p>
            <a:r>
              <a:rPr lang="en-US" sz="2000" dirty="0">
                <a:solidFill>
                  <a:schemeClr val="bg1"/>
                </a:solidFill>
                <a:latin typeface="Times New Roman" panose="02020603050405020304" pitchFamily="18" charset="0"/>
                <a:ea typeface="+mn-lt"/>
                <a:cs typeface="Times New Roman" panose="02020603050405020304" pitchFamily="18" charset="0"/>
              </a:rPr>
              <a:t> BMIH6007</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84CB5-56EB-CD65-B175-A59B72FFB1F4}"/>
              </a:ext>
            </a:extLst>
          </p:cNvPr>
          <p:cNvSpPr>
            <a:spLocks noGrp="1"/>
          </p:cNvSpPr>
          <p:nvPr>
            <p:ph type="title"/>
          </p:nvPr>
        </p:nvSpPr>
        <p:spPr>
          <a:xfrm>
            <a:off x="572493" y="238539"/>
            <a:ext cx="11018520" cy="1434415"/>
          </a:xfrm>
        </p:spPr>
        <p:txBody>
          <a:bodyPr anchor="b">
            <a:normAutofit/>
          </a:bodyPr>
          <a:lstStyle/>
          <a:p>
            <a:r>
              <a:rPr lang="en-GB" sz="5400" b="1" kern="0">
                <a:effectLst/>
                <a:latin typeface="Calibri" panose="020F0502020204030204" pitchFamily="34" charset="0"/>
                <a:cs typeface="Calibri" panose="020F0502020204030204" pitchFamily="34" charset="0"/>
              </a:rPr>
              <a:t>INTRODUCTION</a:t>
            </a:r>
            <a:endParaRPr lang="en-US" sz="5400">
              <a:latin typeface="Calibri" panose="020F0502020204030204" pitchFamily="34" charset="0"/>
              <a:cs typeface="Calibri" panose="020F0502020204030204" pitchFamily="34" charset="0"/>
            </a:endParaRP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4AEE0-FACA-3B16-E087-52F1712CBC35}"/>
              </a:ext>
            </a:extLst>
          </p:cNvPr>
          <p:cNvSpPr>
            <a:spLocks noGrp="1"/>
          </p:cNvSpPr>
          <p:nvPr>
            <p:ph idx="1"/>
          </p:nvPr>
        </p:nvSpPr>
        <p:spPr>
          <a:xfrm>
            <a:off x="572493" y="2071316"/>
            <a:ext cx="6713552" cy="4119172"/>
          </a:xfrm>
        </p:spPr>
        <p:txBody>
          <a:bodyPr anchor="t">
            <a:normAutofit fontScale="85000" lnSpcReduction="10000"/>
          </a:bodyPr>
          <a:lstStyle/>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Gender inequality persists especially in senior leadership roles</a:t>
            </a:r>
          </a:p>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Promoting inequality, diversity and inclusion based on innovation improves workplace culture</a:t>
            </a:r>
          </a:p>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Presentation covers the idea of ​​the event and external and internal factors</a:t>
            </a:r>
          </a:p>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Focuses on operational and financial planning as well as achievable results</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Highlights the need for gender balance in the hospitality industry, especially in key positions such as executive chefs and housekeepers</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Advocates for a more inclusive and vibrant workplace</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Discusses the feasibility of the event</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Focuses on pre-planned operational and marketing strategies</a:t>
            </a:r>
          </a:p>
        </p:txBody>
      </p:sp>
      <p:pic>
        <p:nvPicPr>
          <p:cNvPr id="7" name="Picture 6" descr="A person and person's profile&#10;&#10;AI-generated content may be incorrect.">
            <a:extLst>
              <a:ext uri="{FF2B5EF4-FFF2-40B4-BE49-F238E27FC236}">
                <a16:creationId xmlns:a16="http://schemas.microsoft.com/office/drawing/2014/main" id="{326CA554-4A9E-2491-37C5-C0B5524A49E9}"/>
              </a:ext>
            </a:extLst>
          </p:cNvPr>
          <p:cNvPicPr>
            <a:picLocks noChangeAspect="1"/>
          </p:cNvPicPr>
          <p:nvPr/>
        </p:nvPicPr>
        <p:blipFill>
          <a:blip r:embed="rId3" cstate="print">
            <a:extLst>
              <a:ext uri="{28A0092B-C50C-407E-A947-70E740481C1C}">
                <a14:useLocalDpi xmlns:a14="http://schemas.microsoft.com/office/drawing/2010/main" val="0"/>
              </a:ext>
            </a:extLst>
          </a:blip>
          <a:srcRect l="21741" r="24144" b="2"/>
          <a:stretch/>
        </p:blipFill>
        <p:spPr>
          <a:xfrm>
            <a:off x="7675658" y="2093976"/>
            <a:ext cx="3941064" cy="4096512"/>
          </a:xfrm>
          <a:prstGeom prst="rect">
            <a:avLst/>
          </a:prstGeom>
        </p:spPr>
      </p:pic>
    </p:spTree>
    <p:extLst>
      <p:ext uri="{BB962C8B-B14F-4D97-AF65-F5344CB8AC3E}">
        <p14:creationId xmlns:p14="http://schemas.microsoft.com/office/powerpoint/2010/main" val="27542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50BC5-EE33-DF6E-ADCA-E323FB733F8A}"/>
              </a:ext>
            </a:extLst>
          </p:cNvPr>
          <p:cNvSpPr>
            <a:spLocks noGrp="1"/>
          </p:cNvSpPr>
          <p:nvPr>
            <p:ph type="title"/>
          </p:nvPr>
        </p:nvSpPr>
        <p:spPr>
          <a:xfrm>
            <a:off x="6803409" y="762001"/>
            <a:ext cx="4156512" cy="1708244"/>
          </a:xfrm>
        </p:spPr>
        <p:txBody>
          <a:bodyPr anchor="ctr">
            <a:normAutofit/>
          </a:bodyPr>
          <a:lstStyle/>
          <a:p>
            <a:r>
              <a:rPr lang="en-GB" sz="3700" b="1" kern="0" dirty="0">
                <a:effectLst/>
                <a:latin typeface="Times New Roman" panose="02020603050405020304" pitchFamily="18" charset="0"/>
              </a:rPr>
              <a:t>EVENT CONTENT AND CONTEXT</a:t>
            </a:r>
            <a:endParaRPr lang="en-US" sz="3700" dirty="0"/>
          </a:p>
        </p:txBody>
      </p:sp>
      <p:pic>
        <p:nvPicPr>
          <p:cNvPr id="4098" name="Picture 2" descr="5 Ways for Employers To Improve Gender Equality in the Workplace">
            <a:extLst>
              <a:ext uri="{FF2B5EF4-FFF2-40B4-BE49-F238E27FC236}">
                <a16:creationId xmlns:a16="http://schemas.microsoft.com/office/drawing/2014/main" id="{419943F2-36E1-82CB-EBEC-60D37F21982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31489" r="9176" b="-2"/>
          <a:stretch/>
        </p:blipFill>
        <p:spPr bwMode="auto">
          <a:xfrm>
            <a:off x="-1" y="-2"/>
            <a:ext cx="6096001" cy="68580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7EB88D9-BA93-3363-13C8-37A42DAB7A86}"/>
              </a:ext>
            </a:extLst>
          </p:cNvPr>
          <p:cNvSpPr>
            <a:spLocks noGrp="1"/>
          </p:cNvSpPr>
          <p:nvPr>
            <p:ph idx="1"/>
          </p:nvPr>
        </p:nvSpPr>
        <p:spPr>
          <a:xfrm>
            <a:off x="6803409" y="2470245"/>
            <a:ext cx="4156512" cy="3769835"/>
          </a:xfrm>
        </p:spPr>
        <p:txBody>
          <a:bodyPr anchor="ctr">
            <a:normAutofit fontScale="70000" lnSpcReduction="20000"/>
          </a:bodyPr>
          <a:lstStyle/>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Event name: Breaking Barriers: Women in Hospitality Leadership and Culinary Arts.</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Event Focus: Challenges related to gaps between men and women in leadership positions with a particular reference to hospitality and kitchen management (Nagar, 2021).</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Event Typology: Corporate Setting and Industry-related event suitable for persons involved in the hospitality sector (Baloch et al. 2022).</a:t>
            </a:r>
          </a:p>
          <a:p>
            <a:pPr marL="342900" marR="0" lvl="0" indent="-342900">
              <a:lnSpc>
                <a:spcPct val="160000"/>
              </a:lnSpc>
              <a:spcBef>
                <a:spcPts val="0"/>
              </a:spcBef>
              <a:spcAft>
                <a:spcPts val="600"/>
              </a:spcAft>
              <a:buFont typeface="Arial" panose="020B0604020202020204" pitchFamily="34" charset="0"/>
              <a:buChar char="●"/>
            </a:pPr>
            <a:endPar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nSpc>
                <a:spcPct val="160000"/>
              </a:lnSpc>
              <a:spcBef>
                <a:spcPts val="0"/>
              </a:spcBef>
              <a:spcAft>
                <a:spcPts val="600"/>
              </a:spcAft>
              <a:buNone/>
            </a:pPr>
            <a:r>
              <a:rPr lang="en-GB" sz="1700" b="1" u="none" strike="noStrike" dirty="0">
                <a:effectLst/>
                <a:latin typeface="Calibri" panose="020F0502020204030204" pitchFamily="34" charset="0"/>
                <a:ea typeface="Times New Roman" panose="02020603050405020304" pitchFamily="18" charset="0"/>
                <a:cs typeface="Calibri" panose="020F0502020204030204" pitchFamily="34" charset="0"/>
              </a:rPr>
              <a:t>Purpose:</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Study the factors inhibiting women’s progress to the executive level.</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Offer interventions aimed at improving gender balance in the field.</a:t>
            </a:r>
          </a:p>
        </p:txBody>
      </p:sp>
    </p:spTree>
    <p:extLst>
      <p:ext uri="{BB962C8B-B14F-4D97-AF65-F5344CB8AC3E}">
        <p14:creationId xmlns:p14="http://schemas.microsoft.com/office/powerpoint/2010/main" val="14183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76" name="Rectangle 517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useBgFill="1">
        <p:nvSpPr>
          <p:cNvPr id="5178" name="Rectangle 517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0" name="Rectangle 517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2" name="Rectangle 518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4" name="Rectangle 518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6" name="Freeform: Shape 518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1"/>
          </a:p>
        </p:txBody>
      </p:sp>
      <p:sp>
        <p:nvSpPr>
          <p:cNvPr id="5188" name="Rectangle 518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E2AB9B4D-349E-A630-4387-BE15BDCAA8E2}"/>
              </a:ext>
            </a:extLst>
          </p:cNvPr>
          <p:cNvSpPr>
            <a:spLocks noGrp="1"/>
          </p:cNvSpPr>
          <p:nvPr>
            <p:ph type="title"/>
          </p:nvPr>
        </p:nvSpPr>
        <p:spPr>
          <a:xfrm>
            <a:off x="466722" y="586855"/>
            <a:ext cx="3201366" cy="3387497"/>
          </a:xfrm>
        </p:spPr>
        <p:txBody>
          <a:bodyPr anchor="b">
            <a:normAutofit/>
          </a:bodyPr>
          <a:lstStyle/>
          <a:p>
            <a:pPr algn="r"/>
            <a:r>
              <a:rPr lang="en-US" sz="4000" b="1" kern="0" noProof="1">
                <a:solidFill>
                  <a:srgbClr val="FFFFFF"/>
                </a:solidFill>
                <a:effectLst/>
                <a:latin typeface="Times New Roman" panose="02020603050405020304" pitchFamily="18" charset="0"/>
              </a:rPr>
              <a:t>MARKET FACTORS</a:t>
            </a:r>
            <a:endParaRPr lang="en-US" sz="4000" noProof="1">
              <a:solidFill>
                <a:srgbClr val="FFFFFF"/>
              </a:solidFill>
            </a:endParaRPr>
          </a:p>
        </p:txBody>
      </p:sp>
      <p:sp>
        <p:nvSpPr>
          <p:cNvPr id="3" name="Content Placeholder 2">
            <a:extLst>
              <a:ext uri="{FF2B5EF4-FFF2-40B4-BE49-F238E27FC236}">
                <a16:creationId xmlns:a16="http://schemas.microsoft.com/office/drawing/2014/main" id="{EC61DE25-FAE1-53CA-2214-AE09A2D26FF4}"/>
              </a:ext>
            </a:extLst>
          </p:cNvPr>
          <p:cNvSpPr>
            <a:spLocks noGrp="1"/>
          </p:cNvSpPr>
          <p:nvPr>
            <p:ph idx="1"/>
          </p:nvPr>
        </p:nvSpPr>
        <p:spPr>
          <a:xfrm>
            <a:off x="4810259" y="649480"/>
            <a:ext cx="6555347" cy="5546047"/>
          </a:xfrm>
        </p:spPr>
        <p:txBody>
          <a:bodyPr anchor="ctr">
            <a:normAutofit fontScale="77500" lnSpcReduction="20000"/>
          </a:bodyPr>
          <a:lstStyle/>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Market Segment:</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Women working in the hospitality industry, from executive chefs to managers and housekeepers (Tunca and Pekerşen, 2023).</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Audience Group:</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Leaders in Human Resources, policy advocates, and gender equity proponents for the hospitality industry (Elhoushy </a:t>
            </a:r>
            <a:r>
              <a:rPr lang="en-US" sz="2000" i="1" u="none" strike="noStrike" noProof="1">
                <a:effectLst/>
                <a:latin typeface="Calibri" panose="020F0502020204030204" pitchFamily="34" charset="0"/>
                <a:ea typeface="Times New Roman" panose="02020603050405020304" pitchFamily="18" charset="0"/>
                <a:cs typeface="Calibri" panose="020F0502020204030204" pitchFamily="34" charset="0"/>
              </a:rPr>
              <a:t>et al. </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2024).</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Demand:</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Increased promotion of EDI at the global scale brings the necessity to launch targeted initiatives (Wolbring and Nguyen, 2023).</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Industry Gaps:</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Huge gaps in gender equality at high-level positions demonstrate the need for this kind of focused action (Kourtesopoulou and Chatzigianni, 2021).</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Competition:</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Generic EDI initiatives do not capture the unique challenge of the lack of women leaders in hospitality (Freund de Klumbis, 2021).</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Marketing:</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Digital marketing campaigns and partnerships with trade associations achieve effective coverage (Chaffey and Smith, 2022).</a:t>
            </a:r>
          </a:p>
        </p:txBody>
      </p:sp>
    </p:spTree>
    <p:extLst>
      <p:ext uri="{BB962C8B-B14F-4D97-AF65-F5344CB8AC3E}">
        <p14:creationId xmlns:p14="http://schemas.microsoft.com/office/powerpoint/2010/main" val="3785213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1" name="Rectangle 6160">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62" name="Rectangle 6161">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48CAD7-8AC7-2F72-048E-160BFCA19AF5}"/>
              </a:ext>
            </a:extLst>
          </p:cNvPr>
          <p:cNvSpPr>
            <a:spLocks noGrp="1"/>
          </p:cNvSpPr>
          <p:nvPr>
            <p:ph type="title"/>
          </p:nvPr>
        </p:nvSpPr>
        <p:spPr>
          <a:xfrm>
            <a:off x="838198" y="978408"/>
            <a:ext cx="4607052" cy="1106424"/>
          </a:xfrm>
        </p:spPr>
        <p:txBody>
          <a:bodyPr>
            <a:normAutofit/>
          </a:bodyPr>
          <a:lstStyle/>
          <a:p>
            <a:r>
              <a:rPr lang="en-GB" sz="3200" b="1" kern="0" dirty="0">
                <a:effectLst/>
                <a:latin typeface="Times New Roman" panose="02020603050405020304" pitchFamily="18" charset="0"/>
              </a:rPr>
              <a:t>MARKET FACTORS CONTINUED</a:t>
            </a:r>
            <a:endParaRPr lang="en-US" sz="2900" dirty="0">
              <a:latin typeface="Calibri" panose="020F0502020204030204" pitchFamily="34" charset="0"/>
              <a:cs typeface="Calibri" panose="020F0502020204030204" pitchFamily="34" charset="0"/>
            </a:endParaRPr>
          </a:p>
        </p:txBody>
      </p:sp>
      <p:sp>
        <p:nvSpPr>
          <p:cNvPr id="6163" name="Rectangle 616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64" name="Rectangle 6163">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977D72-1C09-1EC0-0C4B-0B4A1AEF5A2D}"/>
              </a:ext>
            </a:extLst>
          </p:cNvPr>
          <p:cNvSpPr>
            <a:spLocks noGrp="1"/>
          </p:cNvSpPr>
          <p:nvPr>
            <p:ph idx="1"/>
          </p:nvPr>
        </p:nvSpPr>
        <p:spPr>
          <a:xfrm>
            <a:off x="841246" y="2368296"/>
            <a:ext cx="4607052" cy="3502152"/>
          </a:xfrm>
        </p:spPr>
        <p:txBody>
          <a:bodyPr>
            <a:normAutofit/>
          </a:bodyPr>
          <a:lstStyle/>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Significant gender disparities in leadership roles including executive chefs, cooks and housekeepers</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The event targets women in all positions and HR leaders as well as gender advocates</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The global focus on equity but also inclusion and diversity drives demand for initiatives to address the gaps</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The event significantly addresses the lack of women leaders in hospitality</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Digital marketing campaigns and partnerships with trade associations that promote industry awareness</a:t>
            </a:r>
            <a:endParaRPr lang="en-US" sz="1300" dirty="0">
              <a:latin typeface="Calibri" panose="020F0502020204030204" pitchFamily="34" charset="0"/>
              <a:cs typeface="Calibri" panose="020F0502020204030204" pitchFamily="34" charset="0"/>
            </a:endParaRPr>
          </a:p>
        </p:txBody>
      </p:sp>
      <p:pic>
        <p:nvPicPr>
          <p:cNvPr id="6148" name="Picture 4" descr="Gender Equality and Equity - PSI - The global union federation of workers  in public services">
            <a:extLst>
              <a:ext uri="{FF2B5EF4-FFF2-40B4-BE49-F238E27FC236}">
                <a16:creationId xmlns:a16="http://schemas.microsoft.com/office/drawing/2014/main" id="{CB59CC1E-B845-B3B4-9D21-17DAE073D1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t="11570" r="3" b="3144"/>
          <a:stretch/>
        </p:blipFill>
        <p:spPr bwMode="auto">
          <a:xfrm>
            <a:off x="6974821" y="182880"/>
            <a:ext cx="4339724" cy="26742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146" name="Picture 2" descr="Sexism Against Women In The Workplace">
            <a:extLst>
              <a:ext uri="{FF2B5EF4-FFF2-40B4-BE49-F238E27FC236}">
                <a16:creationId xmlns:a16="http://schemas.microsoft.com/office/drawing/2014/main" id="{48ABD62D-0456-3B8E-9D92-091DE2FCD80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10590" r="3" b="17257"/>
          <a:stretch/>
        </p:blipFill>
        <p:spPr bwMode="auto">
          <a:xfrm>
            <a:off x="6977698" y="3545840"/>
            <a:ext cx="4373056" cy="26742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F54DF92F-1612-200B-D1C9-45B117D6DD56}"/>
              </a:ext>
            </a:extLst>
          </p:cNvPr>
          <p:cNvSpPr txBox="1">
            <a:spLocks/>
          </p:cNvSpPr>
          <p:nvPr/>
        </p:nvSpPr>
        <p:spPr>
          <a:xfrm>
            <a:off x="6974821" y="2911620"/>
            <a:ext cx="4699001" cy="47928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Figure 1. Woman in the Global Workforce</a:t>
            </a:r>
          </a:p>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Source: (Women, 2017)</a:t>
            </a:r>
            <a:endParaRPr lang="en-US" sz="1300" dirty="0">
              <a:latin typeface="Calibri" panose="020F0502020204030204" pitchFamily="34" charset="0"/>
              <a:cs typeface="Calibri" panose="020F0502020204030204" pitchFamily="34" charset="0"/>
            </a:endParaRPr>
          </a:p>
        </p:txBody>
      </p:sp>
      <p:sp>
        <p:nvSpPr>
          <p:cNvPr id="5" name="Content Placeholder 2">
            <a:extLst>
              <a:ext uri="{FF2B5EF4-FFF2-40B4-BE49-F238E27FC236}">
                <a16:creationId xmlns:a16="http://schemas.microsoft.com/office/drawing/2014/main" id="{64847B3D-1B96-EFD6-D545-E2434FB487E1}"/>
              </a:ext>
            </a:extLst>
          </p:cNvPr>
          <p:cNvSpPr txBox="1">
            <a:spLocks/>
          </p:cNvSpPr>
          <p:nvPr/>
        </p:nvSpPr>
        <p:spPr>
          <a:xfrm>
            <a:off x="6795182" y="6299384"/>
            <a:ext cx="4699001" cy="47928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Figure 2. Gender Representation in Leadership Positions</a:t>
            </a:r>
          </a:p>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Source: (</a:t>
            </a:r>
            <a:r>
              <a:rPr lang="en-GB" sz="1300" dirty="0" err="1">
                <a:latin typeface="Calibri" panose="020F0502020204030204" pitchFamily="34" charset="0"/>
                <a:cs typeface="Calibri" panose="020F0502020204030204" pitchFamily="34" charset="0"/>
              </a:rPr>
              <a:t>Lorman.com</a:t>
            </a:r>
            <a:r>
              <a:rPr lang="en-GB" sz="1300" dirty="0">
                <a:latin typeface="Calibri" panose="020F0502020204030204" pitchFamily="34" charset="0"/>
                <a:cs typeface="Calibri" panose="020F0502020204030204" pitchFamily="34" charset="0"/>
              </a:rPr>
              <a:t>, 2018)</a:t>
            </a:r>
            <a:endParaRPr lang="en-US" sz="13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464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useBgFill="1">
        <p:nvSpPr>
          <p:cNvPr id="7182" name="Rectangle 718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1">
              <a:ln>
                <a:noFill/>
              </a:ln>
              <a:solidFill>
                <a:prstClr val="white"/>
              </a:solidFill>
              <a:effectLst/>
              <a:uLnTx/>
              <a:uFillTx/>
              <a:latin typeface="Calibri" panose="020F0502020204030204"/>
              <a:ea typeface="+mn-ea"/>
              <a:cs typeface="+mn-cs"/>
            </a:endParaRPr>
          </a:p>
        </p:txBody>
      </p:sp>
      <p:sp useBgFill="1">
        <p:nvSpPr>
          <p:cNvPr id="7179" name="Rectangle 717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1">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B63D4-3B7F-243E-CA31-88BCEF02BA08}"/>
              </a:ext>
            </a:extLst>
          </p:cNvPr>
          <p:cNvSpPr>
            <a:spLocks noGrp="1"/>
          </p:cNvSpPr>
          <p:nvPr>
            <p:ph type="title"/>
          </p:nvPr>
        </p:nvSpPr>
        <p:spPr>
          <a:xfrm>
            <a:off x="1115568" y="548640"/>
            <a:ext cx="10168128" cy="1179576"/>
          </a:xfrm>
        </p:spPr>
        <p:txBody>
          <a:bodyPr>
            <a:normAutofit/>
          </a:bodyPr>
          <a:lstStyle/>
          <a:p>
            <a:pPr algn="ctr"/>
            <a:r>
              <a:rPr lang="en-US" sz="4000" b="1" kern="0" noProof="1">
                <a:effectLst/>
                <a:latin typeface="Times New Roman" panose="02020603050405020304" pitchFamily="18" charset="0"/>
              </a:rPr>
              <a:t>OPERATIONAL FACTORS</a:t>
            </a:r>
            <a:endParaRPr lang="en-US" sz="4000" noProof="1"/>
          </a:p>
        </p:txBody>
      </p:sp>
      <p:sp>
        <p:nvSpPr>
          <p:cNvPr id="7181" name="Rectangle 7180">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1">
              <a:ln>
                <a:noFill/>
              </a:ln>
              <a:solidFill>
                <a:prstClr val="white"/>
              </a:solidFill>
              <a:effectLst/>
              <a:uLnTx/>
              <a:uFillTx/>
              <a:latin typeface="Calibri" panose="020F0502020204030204"/>
              <a:ea typeface="+mn-ea"/>
              <a:cs typeface="+mn-cs"/>
            </a:endParaRPr>
          </a:p>
        </p:txBody>
      </p:sp>
      <p:pic>
        <p:nvPicPr>
          <p:cNvPr id="7170" name="Picture 2" descr="Tourism Leading Other Global Sectors in Advancing Gender Equality, New  Report Shows | UN Tourism">
            <a:extLst>
              <a:ext uri="{FF2B5EF4-FFF2-40B4-BE49-F238E27FC236}">
                <a16:creationId xmlns:a16="http://schemas.microsoft.com/office/drawing/2014/main" id="{85AB6B75-C0D9-E1D6-E784-F1888796F38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8490" r="3" b="3"/>
          <a:stretch/>
        </p:blipFill>
        <p:spPr bwMode="auto">
          <a:xfrm>
            <a:off x="908304" y="2478024"/>
            <a:ext cx="6009855" cy="36941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2FC6B1D-E003-4C2D-4B22-5C3C11CF8B2F}"/>
              </a:ext>
            </a:extLst>
          </p:cNvPr>
          <p:cNvSpPr>
            <a:spLocks noGrp="1"/>
          </p:cNvSpPr>
          <p:nvPr>
            <p:ph idx="1"/>
          </p:nvPr>
        </p:nvSpPr>
        <p:spPr>
          <a:xfrm>
            <a:off x="7411453" y="2478024"/>
            <a:ext cx="3872243" cy="3694176"/>
          </a:xfrm>
        </p:spPr>
        <p:txBody>
          <a:bodyPr anchor="ctr">
            <a:normAutofit/>
          </a:bodyPr>
          <a:lstStyle/>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Suggested Place:</a:t>
            </a:r>
            <a:r>
              <a:rPr lang="en-US" sz="1100" u="none" strike="noStrike" noProof="1">
                <a:effectLst/>
                <a:latin typeface="Times New Roman" panose="02020603050405020304" pitchFamily="18" charset="0"/>
                <a:ea typeface="Times New Roman" panose="02020603050405020304" pitchFamily="18" charset="0"/>
              </a:rPr>
              <a:t> The event will take place in the UK in London at Savoy because it is one of the most prestigious hotels in the world (The Savoy London, 2018)</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Attendees:</a:t>
            </a:r>
            <a:r>
              <a:rPr lang="en-US" sz="1100" u="none" strike="noStrike" noProof="1">
                <a:effectLst/>
                <a:latin typeface="Times New Roman" panose="02020603050405020304" pitchFamily="18" charset="0"/>
                <a:ea typeface="Times New Roman" panose="02020603050405020304" pitchFamily="18" charset="0"/>
              </a:rPr>
              <a:t> Spacious conference facilities with breakout rooms available for workshops, networking activities and panel discussions (Meyer </a:t>
            </a:r>
            <a:r>
              <a:rPr lang="en-US" sz="1100" i="1" u="none" strike="noStrike" noProof="1">
                <a:effectLst/>
                <a:latin typeface="Times New Roman" panose="02020603050405020304" pitchFamily="18" charset="0"/>
                <a:ea typeface="Times New Roman" panose="02020603050405020304" pitchFamily="18" charset="0"/>
              </a:rPr>
              <a:t>et al. </a:t>
            </a:r>
            <a:r>
              <a:rPr lang="en-US" sz="1100" u="none" strike="noStrike" noProof="1">
                <a:effectLst/>
                <a:latin typeface="Times New Roman" panose="02020603050405020304" pitchFamily="18" charset="0"/>
                <a:ea typeface="Times New Roman" panose="02020603050405020304" pitchFamily="18" charset="0"/>
              </a:rPr>
              <a:t>2021).</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Features:</a:t>
            </a:r>
            <a:r>
              <a:rPr lang="en-US" sz="1100" u="none" strike="noStrike" noProof="1">
                <a:effectLst/>
                <a:latin typeface="Times New Roman" panose="02020603050405020304" pitchFamily="18" charset="0"/>
                <a:ea typeface="Times New Roman" panose="02020603050405020304" pitchFamily="18" charset="0"/>
              </a:rPr>
              <a:t> Accessible for all types of clients. Includes catering services, adequate seating, audio-visual systems, and parking space (Richerson, 2022).</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Human Resources:</a:t>
            </a:r>
            <a:r>
              <a:rPr lang="en-US" sz="1100" u="none" strike="noStrike" noProof="1">
                <a:effectLst/>
                <a:latin typeface="Times New Roman" panose="02020603050405020304" pitchFamily="18" charset="0"/>
                <a:ea typeface="Times New Roman" panose="02020603050405020304" pitchFamily="18" charset="0"/>
              </a:rPr>
              <a:t> Equipment includes facilitators for the workshops, event managers, technical assistance, catering services, and hospitality attendants (Shupjatskij and Laurikainen, 2023).</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Assistive Resources:</a:t>
            </a:r>
            <a:r>
              <a:rPr lang="en-US" sz="1100" u="none" strike="noStrike" noProof="1">
                <a:effectLst/>
                <a:latin typeface="Times New Roman" panose="02020603050405020304" pitchFamily="18" charset="0"/>
                <a:ea typeface="Times New Roman" panose="02020603050405020304" pitchFamily="18" charset="0"/>
              </a:rPr>
              <a:t> Audio-visual systems, lights, chairs, and other provisions for an event of a corporate nature (Patel </a:t>
            </a:r>
            <a:r>
              <a:rPr lang="en-US" sz="1100" i="1" u="none" strike="noStrike" noProof="1">
                <a:effectLst/>
                <a:latin typeface="Times New Roman" panose="02020603050405020304" pitchFamily="18" charset="0"/>
                <a:ea typeface="Times New Roman" panose="02020603050405020304" pitchFamily="18" charset="0"/>
              </a:rPr>
              <a:t>et al. </a:t>
            </a:r>
            <a:r>
              <a:rPr lang="en-US" sz="1100" u="none" strike="noStrike" noProof="1">
                <a:effectLst/>
                <a:latin typeface="Times New Roman" panose="02020603050405020304" pitchFamily="18" charset="0"/>
                <a:ea typeface="Times New Roman" panose="02020603050405020304" pitchFamily="18" charset="0"/>
              </a:rPr>
              <a:t>2022).</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Tools:</a:t>
            </a:r>
            <a:r>
              <a:rPr lang="en-US" sz="1100" u="none" strike="noStrike" noProof="1">
                <a:effectLst/>
                <a:latin typeface="Times New Roman" panose="02020603050405020304" pitchFamily="18" charset="0"/>
                <a:ea typeface="Times New Roman" panose="02020603050405020304" pitchFamily="18" charset="0"/>
              </a:rPr>
              <a:t> Registration forms, other materials and media tools for feedback and communication.</a:t>
            </a:r>
          </a:p>
          <a:p>
            <a:pPr>
              <a:spcBef>
                <a:spcPts val="0"/>
              </a:spcBef>
              <a:spcAft>
                <a:spcPts val="600"/>
              </a:spcAft>
            </a:pPr>
            <a:endParaRPr lang="en-US" sz="1100" noProof="1"/>
          </a:p>
        </p:txBody>
      </p:sp>
    </p:spTree>
    <p:extLst>
      <p:ext uri="{BB962C8B-B14F-4D97-AF65-F5344CB8AC3E}">
        <p14:creationId xmlns:p14="http://schemas.microsoft.com/office/powerpoint/2010/main" val="3068642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9" name="Rectangle 82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1" name="Rectangle 82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3" name="Rectangle 82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5" name="Rectangle 822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27" name="Freeform: Shape 822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29" name="Rectangle 822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CE883-87B6-12DF-6FF7-E5B66437A067}"/>
              </a:ext>
            </a:extLst>
          </p:cNvPr>
          <p:cNvSpPr>
            <a:spLocks noGrp="1"/>
          </p:cNvSpPr>
          <p:nvPr>
            <p:ph type="title"/>
          </p:nvPr>
        </p:nvSpPr>
        <p:spPr>
          <a:xfrm>
            <a:off x="586478" y="1683756"/>
            <a:ext cx="3115265" cy="2396359"/>
          </a:xfrm>
        </p:spPr>
        <p:txBody>
          <a:bodyPr anchor="b">
            <a:normAutofit/>
          </a:bodyPr>
          <a:lstStyle/>
          <a:p>
            <a:pPr algn="r"/>
            <a:r>
              <a:rPr lang="en-GB" sz="3100" b="1" kern="0">
                <a:solidFill>
                  <a:srgbClr val="FFFFFF"/>
                </a:solidFill>
                <a:effectLst/>
                <a:latin typeface="Times New Roman" panose="02020603050405020304" pitchFamily="18" charset="0"/>
              </a:rPr>
              <a:t>OPERATIONAL FACTORS CONTINUED</a:t>
            </a:r>
            <a:endParaRPr lang="en-US" sz="3100">
              <a:solidFill>
                <a:srgbClr val="FFFFFF"/>
              </a:solidFill>
            </a:endParaRPr>
          </a:p>
        </p:txBody>
      </p:sp>
      <p:graphicFrame>
        <p:nvGraphicFramePr>
          <p:cNvPr id="8215" name="Content Placeholder 2">
            <a:extLst>
              <a:ext uri="{FF2B5EF4-FFF2-40B4-BE49-F238E27FC236}">
                <a16:creationId xmlns:a16="http://schemas.microsoft.com/office/drawing/2014/main" id="{8AC24BD4-7151-E20C-E284-4368AB8D6524}"/>
              </a:ext>
            </a:extLst>
          </p:cNvPr>
          <p:cNvGraphicFramePr>
            <a:graphicFrameLocks noGrp="1"/>
          </p:cNvGraphicFramePr>
          <p:nvPr>
            <p:ph idx="1"/>
            <p:extLst>
              <p:ext uri="{D42A27DB-BD31-4B8C-83A1-F6EECF244321}">
                <p14:modId xmlns:p14="http://schemas.microsoft.com/office/powerpoint/2010/main" val="1604563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647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0B14FC-7D92-5C10-7610-C1576C7AF92C}"/>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ctr"/>
            <a:r>
              <a:rPr lang="en-US" sz="3600" b="1" kern="1200" dirty="0">
                <a:solidFill>
                  <a:srgbClr val="FFFFFF"/>
                </a:solidFill>
                <a:effectLst/>
                <a:latin typeface="Times New Roman" panose="02020603050405020304" pitchFamily="18" charset="0"/>
                <a:cs typeface="Times New Roman" panose="02020603050405020304" pitchFamily="18" charset="0"/>
              </a:rPr>
              <a:t>FINANCIAL FACTORS</a:t>
            </a:r>
            <a:endParaRPr lang="en-US" sz="3600" kern="12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AC080EE2-8263-CB27-7317-6B492038331F}"/>
              </a:ext>
            </a:extLst>
          </p:cNvPr>
          <p:cNvGraphicFramePr>
            <a:graphicFrameLocks noGrp="1"/>
          </p:cNvGraphicFramePr>
          <p:nvPr>
            <p:extLst>
              <p:ext uri="{D42A27DB-BD31-4B8C-83A1-F6EECF244321}">
                <p14:modId xmlns:p14="http://schemas.microsoft.com/office/powerpoint/2010/main" val="2950745409"/>
              </p:ext>
            </p:extLst>
          </p:nvPr>
        </p:nvGraphicFramePr>
        <p:xfrm>
          <a:off x="4582703" y="1265853"/>
          <a:ext cx="6930917" cy="4573159"/>
        </p:xfrm>
        <a:graphic>
          <a:graphicData uri="http://schemas.openxmlformats.org/drawingml/2006/table">
            <a:tbl>
              <a:tblPr>
                <a:tableStyleId>{5C22544A-7EE6-4342-B048-85BDC9FD1C3A}</a:tableStyleId>
              </a:tblPr>
              <a:tblGrid>
                <a:gridCol w="1542426">
                  <a:extLst>
                    <a:ext uri="{9D8B030D-6E8A-4147-A177-3AD203B41FA5}">
                      <a16:colId xmlns:a16="http://schemas.microsoft.com/office/drawing/2014/main" val="2413497985"/>
                    </a:ext>
                  </a:extLst>
                </a:gridCol>
                <a:gridCol w="4344410">
                  <a:extLst>
                    <a:ext uri="{9D8B030D-6E8A-4147-A177-3AD203B41FA5}">
                      <a16:colId xmlns:a16="http://schemas.microsoft.com/office/drawing/2014/main" val="4020745351"/>
                    </a:ext>
                  </a:extLst>
                </a:gridCol>
                <a:gridCol w="1044081">
                  <a:extLst>
                    <a:ext uri="{9D8B030D-6E8A-4147-A177-3AD203B41FA5}">
                      <a16:colId xmlns:a16="http://schemas.microsoft.com/office/drawing/2014/main" val="694109821"/>
                    </a:ext>
                  </a:extLst>
                </a:gridCol>
              </a:tblGrid>
              <a:tr h="250508">
                <a:tc>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Category</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Details</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ctr">
                        <a:lnSpc>
                          <a:spcPct val="150000"/>
                        </a:lnSpc>
                        <a:spcBef>
                          <a:spcPts val="1000"/>
                        </a:spcBef>
                      </a:pPr>
                      <a:r>
                        <a:rPr lang="en-GB" sz="1200" b="1" dirty="0">
                          <a:effectLst/>
                          <a:latin typeface="Times New Roman" panose="02020603050405020304" pitchFamily="18" charset="0"/>
                          <a:cs typeface="Times New Roman" panose="02020603050405020304" pitchFamily="18" charset="0"/>
                        </a:rPr>
                        <a:t>Amount (£)</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263397690"/>
                  </a:ext>
                </a:extLst>
              </a:tr>
              <a:tr h="217026">
                <a:tc gridSpan="3">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Expenditure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08099799"/>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Venue</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dirty="0">
                          <a:effectLst/>
                          <a:latin typeface="Times New Roman" panose="02020603050405020304" pitchFamily="18" charset="0"/>
                          <a:cs typeface="Times New Roman" panose="02020603050405020304" pitchFamily="18" charset="0"/>
                        </a:rPr>
                        <a:t>Rental of conference venue</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10,000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839896185"/>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Catering</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Food and beverages for 500 attendees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5,000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385274434"/>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Staffing</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Event facilitators, technical support, and catering staff</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3,000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627261827"/>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Marketing</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Digital campaigns and promotional materials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2,000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2716187787"/>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Miscellaneous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Resources, contingency costs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1,000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475595374"/>
                  </a:ext>
                </a:extLst>
              </a:tr>
              <a:tr h="250508">
                <a:tc gridSpan="2">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Total Expenditure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a:txBody>
                    <a:bodyPr/>
                    <a:lstStyle/>
                    <a:p>
                      <a:pPr marL="0" marR="0" algn="just">
                        <a:lnSpc>
                          <a:spcPct val="150000"/>
                        </a:lnSpc>
                        <a:spcBef>
                          <a:spcPts val="1000"/>
                        </a:spcBef>
                      </a:pPr>
                      <a:r>
                        <a:rPr lang="en-GB" sz="1200" b="1" dirty="0">
                          <a:effectLst/>
                          <a:latin typeface="Times New Roman" panose="02020603050405020304" pitchFamily="18" charset="0"/>
                          <a:cs typeface="Times New Roman" panose="02020603050405020304" pitchFamily="18" charset="0"/>
                        </a:rPr>
                        <a:t>21,000</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945614501"/>
                  </a:ext>
                </a:extLst>
              </a:tr>
              <a:tr h="217026">
                <a:tc gridSpan="3">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Income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80399184"/>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Ticket Sales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500 tickets at £50 each</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25,000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3374746938"/>
                  </a:ext>
                </a:extLst>
              </a:tr>
              <a:tr h="27577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Sponsorships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Contributions from hospitality brands and culinary schools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10,000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874736608"/>
                  </a:ext>
                </a:extLst>
              </a:tr>
              <a:tr h="250508">
                <a:tc gridSpan="2">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Total Income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a:txBody>
                    <a:bodyPr/>
                    <a:lstStyle/>
                    <a:p>
                      <a:pPr marL="0" marR="0" algn="just">
                        <a:lnSpc>
                          <a:spcPct val="150000"/>
                        </a:lnSpc>
                        <a:spcBef>
                          <a:spcPts val="1000"/>
                        </a:spcBef>
                      </a:pPr>
                      <a:r>
                        <a:rPr lang="en-GB" sz="1200" b="1" dirty="0">
                          <a:effectLst/>
                          <a:latin typeface="Times New Roman" panose="02020603050405020304" pitchFamily="18" charset="0"/>
                          <a:cs typeface="Times New Roman" panose="02020603050405020304" pitchFamily="18" charset="0"/>
                        </a:rPr>
                        <a:t>35,000</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2053850471"/>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Profit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dirty="0">
                          <a:effectLst/>
                          <a:latin typeface="Times New Roman" panose="02020603050405020304" pitchFamily="18" charset="0"/>
                          <a:cs typeface="Times New Roman" panose="02020603050405020304" pitchFamily="18" charset="0"/>
                        </a:rPr>
                        <a:t>Revenue - Expenditure</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dirty="0">
                          <a:effectLst/>
                          <a:latin typeface="Times New Roman" panose="02020603050405020304" pitchFamily="18" charset="0"/>
                          <a:cs typeface="Times New Roman" panose="02020603050405020304" pitchFamily="18" charset="0"/>
                        </a:rPr>
                        <a:t>14,000</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758496209"/>
                  </a:ext>
                </a:extLst>
              </a:tr>
            </a:tbl>
          </a:graphicData>
        </a:graphic>
      </p:graphicFrame>
    </p:spTree>
    <p:extLst>
      <p:ext uri="{BB962C8B-B14F-4D97-AF65-F5344CB8AC3E}">
        <p14:creationId xmlns:p14="http://schemas.microsoft.com/office/powerpoint/2010/main" val="433970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CFF8F131-6CE7-6A6A-4791-691A46BA958C}"/>
              </a:ext>
            </a:extLst>
          </p:cNvPr>
          <p:cNvSpPr>
            <a:spLocks noGrp="1"/>
          </p:cNvSpPr>
          <p:nvPr>
            <p:ph type="title"/>
          </p:nvPr>
        </p:nvSpPr>
        <p:spPr>
          <a:xfrm>
            <a:off x="572493" y="238539"/>
            <a:ext cx="11018520" cy="1434415"/>
          </a:xfrm>
        </p:spPr>
        <p:txBody>
          <a:bodyPr anchor="b">
            <a:normAutofit/>
          </a:bodyPr>
          <a:lstStyle/>
          <a:p>
            <a:r>
              <a:rPr lang="en-US" sz="5400" b="1" kern="0" noProof="1">
                <a:effectLst/>
                <a:latin typeface="Calibri" panose="020F0502020204030204" pitchFamily="34" charset="0"/>
                <a:cs typeface="Calibri" panose="020F0502020204030204" pitchFamily="34" charset="0"/>
              </a:rPr>
              <a:t>KEY FEATURES OF THE EVENT</a:t>
            </a:r>
            <a:endParaRPr lang="en-US" sz="5400" noProof="1">
              <a:latin typeface="Calibri" panose="020F0502020204030204" pitchFamily="34" charset="0"/>
              <a:cs typeface="Calibri" panose="020F0502020204030204" pitchFamily="34" charset="0"/>
            </a:endParaRPr>
          </a:p>
        </p:txBody>
      </p:sp>
      <p:sp>
        <p:nvSpPr>
          <p:cNvPr id="92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3" name="Content Placeholder 2">
            <a:extLst>
              <a:ext uri="{FF2B5EF4-FFF2-40B4-BE49-F238E27FC236}">
                <a16:creationId xmlns:a16="http://schemas.microsoft.com/office/drawing/2014/main" id="{70BD3E8C-5FE5-2D9B-5358-20B4214FC940}"/>
              </a:ext>
            </a:extLst>
          </p:cNvPr>
          <p:cNvSpPr>
            <a:spLocks noGrp="1"/>
          </p:cNvSpPr>
          <p:nvPr>
            <p:ph idx="1"/>
          </p:nvPr>
        </p:nvSpPr>
        <p:spPr>
          <a:xfrm>
            <a:off x="572493" y="2071316"/>
            <a:ext cx="6713552" cy="4119172"/>
          </a:xfrm>
        </p:spPr>
        <p:txBody>
          <a:bodyPr anchor="t">
            <a:normAutofit fontScale="92500" lnSpcReduction="20000"/>
          </a:bodyPr>
          <a:lstStyle/>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Panel Discussion: Women in Business Reveal Barriers and Success in Hospitality (Calinaud et al., 2021).</a:t>
            </a:r>
          </a:p>
          <a:p>
            <a:pPr marL="342900" marR="0" lvl="0" indent="-342900">
              <a:lnSpc>
                <a:spcPct val="160000"/>
              </a:lnSpc>
              <a:spcBef>
                <a:spcPts val="0"/>
              </a:spcBef>
              <a:buFont typeface="Arial" panose="020B0604020202020204" pitchFamily="34" charset="0"/>
              <a:buChar char="●"/>
            </a:pPr>
            <a:endPar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nSpc>
                <a:spcPct val="160000"/>
              </a:lnSpc>
              <a:spcBef>
                <a:spcPts val="0"/>
              </a:spcBef>
              <a:buNone/>
            </a:pPr>
            <a:r>
              <a:rPr lang="en-US" sz="1400" b="1" u="none" strike="noStrike" noProof="1">
                <a:effectLst/>
                <a:latin typeface="Calibri" panose="020F0502020204030204" pitchFamily="34" charset="0"/>
                <a:ea typeface="Times New Roman" panose="02020603050405020304" pitchFamily="18" charset="0"/>
                <a:cs typeface="Calibri" panose="020F0502020204030204" pitchFamily="34" charset="0"/>
              </a:rPr>
              <a:t>Workshop:</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Advancing Your Culinary Career: The Tools Women Need to Lead in the Kitchen (Black, 2021).</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Lowering the Housekeeping Ceiling: Operational Leadership Programs (Dasgupta and Jamader, 2024).</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Celebrate Women’s Achievements: Focusing on Self-Expectations and Goal Setting</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Panel Discussion: Real-Life Examples of Women Leaders in Hospitality</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Workshops: Self-Employed Women Who Became Operational Managers and Executive Chefs</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Networking Opportunities: Meet industry leaders and build mentorship and career growth.</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Key Features: Addressing gender disparities and providing solutions</a:t>
            </a:r>
            <a:endParaRPr lang="en-US" sz="1400" noProof="1">
              <a:latin typeface="Calibri" panose="020F0502020204030204" pitchFamily="34" charset="0"/>
              <a:cs typeface="Calibri" panose="020F0502020204030204" pitchFamily="34" charset="0"/>
            </a:endParaRPr>
          </a:p>
        </p:txBody>
      </p:sp>
      <p:pic>
        <p:nvPicPr>
          <p:cNvPr id="9218" name="Picture 2" descr="Best Event Management Company In Mumbai | Info &amp; Importance">
            <a:extLst>
              <a:ext uri="{FF2B5EF4-FFF2-40B4-BE49-F238E27FC236}">
                <a16:creationId xmlns:a16="http://schemas.microsoft.com/office/drawing/2014/main" id="{CDDF3EFD-1484-A486-B90B-DD02898BD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169" r="2771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3748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7" name="Group 36">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38" name="Rectangle 37">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40">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3" name="Rectangle 4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51158AE-EB93-595C-7BBB-2B3405F1243E}"/>
              </a:ext>
            </a:extLst>
          </p:cNvPr>
          <p:cNvSpPr>
            <a:spLocks noGrp="1"/>
          </p:cNvSpPr>
          <p:nvPr>
            <p:ph type="title"/>
          </p:nvPr>
        </p:nvSpPr>
        <p:spPr>
          <a:xfrm>
            <a:off x="1143000" y="717342"/>
            <a:ext cx="4317642" cy="685800"/>
          </a:xfrm>
        </p:spPr>
        <p:txBody>
          <a:bodyPr anchor="t">
            <a:normAutofit fontScale="90000"/>
          </a:bodyPr>
          <a:lstStyle/>
          <a:p>
            <a:pPr algn="ctr"/>
            <a:r>
              <a:rPr lang="en-GB" sz="4000" b="1" kern="0" dirty="0">
                <a:effectLst/>
                <a:latin typeface="Calibri" panose="020F0502020204030204" pitchFamily="34" charset="0"/>
                <a:cs typeface="Calibri" panose="020F0502020204030204" pitchFamily="34" charset="0"/>
              </a:rPr>
              <a:t>ACTIONABLE OUTCOMES</a:t>
            </a:r>
            <a:endParaRPr lang="en-US" sz="4000" dirty="0">
              <a:latin typeface="Calibri" panose="020F0502020204030204" pitchFamily="34" charset="0"/>
              <a:cs typeface="Calibri" panose="020F0502020204030204" pitchFamily="34" charset="0"/>
            </a:endParaRPr>
          </a:p>
        </p:txBody>
      </p:sp>
      <p:sp>
        <p:nvSpPr>
          <p:cNvPr id="8" name="Content Placeholder 2">
            <a:extLst>
              <a:ext uri="{FF2B5EF4-FFF2-40B4-BE49-F238E27FC236}">
                <a16:creationId xmlns:a16="http://schemas.microsoft.com/office/drawing/2014/main" id="{C759FF1B-CF32-D90E-F472-7C260A8EBFDC}"/>
              </a:ext>
            </a:extLst>
          </p:cNvPr>
          <p:cNvSpPr>
            <a:spLocks noGrp="1"/>
          </p:cNvSpPr>
          <p:nvPr>
            <p:ph idx="1"/>
          </p:nvPr>
        </p:nvSpPr>
        <p:spPr>
          <a:xfrm>
            <a:off x="877292" y="4082605"/>
            <a:ext cx="4939307" cy="2147838"/>
          </a:xfrm>
        </p:spPr>
        <p:txBody>
          <a:bodyPr anchor="t">
            <a:normAutofit fontScale="77500" lnSpcReduction="20000"/>
          </a:bodyPr>
          <a:lstStyle/>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Inclusive policies ensure equal promotion and employment for all genders</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Partnerships between hotels and culinary schools</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Helps train and mentor women in future executive roles</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Offers help overcome barriers in the workplace by promoting a more equitable and diverse industry</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Provides sustained access to female talent in culinary arts and operations management</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Upcoming event teaches methods for removing barriers in the workplace</a:t>
            </a:r>
          </a:p>
        </p:txBody>
      </p:sp>
      <p:sp>
        <p:nvSpPr>
          <p:cNvPr id="9" name="Content Placeholder 2">
            <a:extLst>
              <a:ext uri="{FF2B5EF4-FFF2-40B4-BE49-F238E27FC236}">
                <a16:creationId xmlns:a16="http://schemas.microsoft.com/office/drawing/2014/main" id="{DE9742EF-B8E6-C269-41CC-3BF8BDF39F38}"/>
              </a:ext>
            </a:extLst>
          </p:cNvPr>
          <p:cNvSpPr txBox="1">
            <a:spLocks/>
          </p:cNvSpPr>
          <p:nvPr/>
        </p:nvSpPr>
        <p:spPr>
          <a:xfrm>
            <a:off x="6375399" y="4082604"/>
            <a:ext cx="4939307" cy="2147838"/>
          </a:xfrm>
          <a:prstGeom prst="rect">
            <a:avLst/>
          </a:prstGeom>
        </p:spPr>
        <p:txBody>
          <a:bodyPr vert="horz" lIns="91440" tIns="45720" rIns="91440" bIns="45720" rtlCol="0" anchor="t">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Mitigating gender inequality in the hospitality sector remains an essential part of the building of equity and professional development.</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Benefits of EDI by developing actionable ideas and giving power to women on the move.</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This meeting provides the basis to make real changes in the industry.</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The core societal issue regarding the challenge of gender inequality in hospitality leadership has been portrayed in a detailed way in this presentation. </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The problem needs to be solved through discussions such as holding specific workshops and offering mentoring that students and young people would like to have.</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The general presentation concluded that it is necessary to work together more actively</a:t>
            </a:r>
          </a:p>
        </p:txBody>
      </p:sp>
      <p:sp>
        <p:nvSpPr>
          <p:cNvPr id="3" name="Title 1">
            <a:extLst>
              <a:ext uri="{FF2B5EF4-FFF2-40B4-BE49-F238E27FC236}">
                <a16:creationId xmlns:a16="http://schemas.microsoft.com/office/drawing/2014/main" id="{A301A92A-FD3B-AB37-811C-FCFE08F4F24D}"/>
              </a:ext>
            </a:extLst>
          </p:cNvPr>
          <p:cNvSpPr txBox="1">
            <a:spLocks/>
          </p:cNvSpPr>
          <p:nvPr/>
        </p:nvSpPr>
        <p:spPr>
          <a:xfrm>
            <a:off x="7149384" y="873021"/>
            <a:ext cx="3391338" cy="68580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kern="0" dirty="0">
                <a:latin typeface="Calibri" panose="020F0502020204030204" pitchFamily="34" charset="0"/>
                <a:cs typeface="Calibri" panose="020F0502020204030204" pitchFamily="34" charset="0"/>
              </a:rPr>
              <a:t>CONCLUSION</a:t>
            </a:r>
            <a:endParaRPr lang="en-US" sz="40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AD8B8337-B37C-804F-3534-66B66D1B9DC8}"/>
              </a:ext>
            </a:extLst>
          </p:cNvPr>
          <p:cNvPicPr>
            <a:picLocks noChangeAspect="1"/>
          </p:cNvPicPr>
          <p:nvPr/>
        </p:nvPicPr>
        <p:blipFill>
          <a:blip r:embed="rId3"/>
          <a:stretch>
            <a:fillRect/>
          </a:stretch>
        </p:blipFill>
        <p:spPr>
          <a:xfrm>
            <a:off x="1589646" y="1860343"/>
            <a:ext cx="3436541" cy="2147838"/>
          </a:xfrm>
          <a:prstGeom prst="rect">
            <a:avLst/>
          </a:prstGeom>
        </p:spPr>
      </p:pic>
      <p:pic>
        <p:nvPicPr>
          <p:cNvPr id="6" name="Picture 5" descr="A person and person shaking hands&#10;&#10;AI-generated content may be incorrect.">
            <a:extLst>
              <a:ext uri="{FF2B5EF4-FFF2-40B4-BE49-F238E27FC236}">
                <a16:creationId xmlns:a16="http://schemas.microsoft.com/office/drawing/2014/main" id="{4F543D82-BEF4-417D-F284-F2CF9ECC67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72619" y="1949005"/>
            <a:ext cx="2944865" cy="1963243"/>
          </a:xfrm>
          <a:prstGeom prst="rect">
            <a:avLst/>
          </a:prstGeom>
        </p:spPr>
      </p:pic>
    </p:spTree>
    <p:extLst>
      <p:ext uri="{BB962C8B-B14F-4D97-AF65-F5344CB8AC3E}">
        <p14:creationId xmlns:p14="http://schemas.microsoft.com/office/powerpoint/2010/main" val="37634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DEE6396E-A2D1-7EEB-70ED-09D6AA08D484}"/>
              </a:ext>
            </a:extLst>
          </p:cNvPr>
          <p:cNvSpPr>
            <a:spLocks noGrp="1"/>
          </p:cNvSpPr>
          <p:nvPr>
            <p:ph type="title"/>
          </p:nvPr>
        </p:nvSpPr>
        <p:spPr>
          <a:xfrm>
            <a:off x="1156851" y="637762"/>
            <a:ext cx="9888496" cy="900131"/>
          </a:xfrm>
        </p:spPr>
        <p:txBody>
          <a:bodyPr anchor="t">
            <a:normAutofit/>
          </a:bodyPr>
          <a:lstStyle/>
          <a:p>
            <a:pPr algn="ctr"/>
            <a:r>
              <a:rPr lang="en-US" sz="4000" b="1" kern="0" noProof="1">
                <a:solidFill>
                  <a:schemeClr val="bg1"/>
                </a:solidFill>
                <a:effectLst/>
                <a:latin typeface="Times New Roman" panose="02020603050405020304" pitchFamily="18" charset="0"/>
              </a:rPr>
              <a:t>REFERENCES</a:t>
            </a:r>
            <a:endParaRPr lang="en-US" sz="4000" noProof="1">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3" name="Content Placeholder 2">
            <a:extLst>
              <a:ext uri="{FF2B5EF4-FFF2-40B4-BE49-F238E27FC236}">
                <a16:creationId xmlns:a16="http://schemas.microsoft.com/office/drawing/2014/main" id="{3611E35B-41ED-2013-D0C9-B233467C248C}"/>
              </a:ext>
            </a:extLst>
          </p:cNvPr>
          <p:cNvSpPr>
            <a:spLocks noGrp="1"/>
          </p:cNvSpPr>
          <p:nvPr>
            <p:ph idx="1"/>
          </p:nvPr>
        </p:nvSpPr>
        <p:spPr>
          <a:xfrm>
            <a:off x="386080" y="2217342"/>
            <a:ext cx="11470640" cy="4493337"/>
          </a:xfrm>
        </p:spPr>
        <p:txBody>
          <a:bodyPr>
            <a:normAutofit fontScale="85000" lnSpcReduction="20000"/>
          </a:bodyPr>
          <a:lstStyle/>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Abalaka, A., Olaniyi, O.O. and Adebiyi, O.O., 2023. Understanding and overcoming the limitations to strategy execution in hotels within the small and medium enterprises sector. Available at SSRN 4614043.</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Ashton, M., Sezerel, H., Filimonau, V. and Gunay, S., 2024. Gender dynamics and sustainable practices: exploring food waste management among female chefs in the hospitality industry. Journal of Sustainable Tourism, pp.1-26.</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Baloch, Q.B., Maher, S., Shah, S.N., Sheeraz, M., Iqbal, N. and Raza, H., 2022. Revitalization of tourism and hospitality sector: preempting pandemics through lessons learned. Environmental Science and Pollution Research, 29(55), pp.83099-83111.</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Black, R.E., 2021. Cheffes de cuisine: women and work in the professional French kitchen. University of Illinois Press.</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Calinaud, V., Kokkranikal, J. and Gebbels, M., 2021. Career advancement for women in the British hospitality industry: The enabling factors. Work, Employment and Society, 35(4), pp.677-695.</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Chaffey, D. and Smith, P.R., 2022. Digital marketing excellence: planning, optimizing, and integrating online marketing. Routledge.</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Dasgupta, D.S. and Jamader, A.R., 2024. Comprehensive Housekeeping Guidebook. Available at SSRN 4731150.</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Elhoushy, S., El-Said, O.A., Smith, M. and Dar, H.M., 2024. Gender equality: Caught between policy reforms and manager beliefs. Journal of Sustainable Tourism, 32(7), pp.1263-1286.</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Freund de Klumbis, D.M., 2021. Educational innovation in tourism and hospitality studies: Addressing accessibility and gender equality-related challenges.</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Gannon, J., Clayton, D. and Klenert, A., 2021. Mentoring Initiatives as Talent Management Innovations. In Talent Management Innovations in the International Hospitality Industry (pp. 99-125). Emerald Publishing Limited.</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3305301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33C805-7E1F-2CF1-69CA-E805795AF75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026E313B-EF62-15B8-9D20-1AA55B490ACD}"/>
              </a:ext>
            </a:extLst>
          </p:cNvPr>
          <p:cNvSpPr>
            <a:spLocks noGrp="1"/>
          </p:cNvSpPr>
          <p:nvPr>
            <p:ph type="title"/>
          </p:nvPr>
        </p:nvSpPr>
        <p:spPr>
          <a:xfrm>
            <a:off x="1156851" y="637762"/>
            <a:ext cx="9888496" cy="900131"/>
          </a:xfrm>
        </p:spPr>
        <p:txBody>
          <a:bodyPr anchor="t">
            <a:normAutofit/>
          </a:bodyPr>
          <a:lstStyle/>
          <a:p>
            <a:r>
              <a:rPr lang="en-US" sz="4000" b="1" kern="0" noProof="1">
                <a:solidFill>
                  <a:schemeClr val="bg1"/>
                </a:solidFill>
                <a:effectLst/>
                <a:latin typeface="Times New Roman" panose="02020603050405020304" pitchFamily="18" charset="0"/>
              </a:rPr>
              <a:t>REFERENCES</a:t>
            </a:r>
            <a:endParaRPr lang="en-US" sz="4000" noProof="1">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3" name="Content Placeholder 2">
            <a:extLst>
              <a:ext uri="{FF2B5EF4-FFF2-40B4-BE49-F238E27FC236}">
                <a16:creationId xmlns:a16="http://schemas.microsoft.com/office/drawing/2014/main" id="{79BFBCC5-CC6F-2FD0-F144-EB0A7A4A2F17}"/>
              </a:ext>
            </a:extLst>
          </p:cNvPr>
          <p:cNvSpPr>
            <a:spLocks noGrp="1"/>
          </p:cNvSpPr>
          <p:nvPr>
            <p:ph idx="1"/>
          </p:nvPr>
        </p:nvSpPr>
        <p:spPr>
          <a:xfrm>
            <a:off x="288758" y="2217343"/>
            <a:ext cx="11614484" cy="4474622"/>
          </a:xfrm>
        </p:spPr>
        <p:txBody>
          <a:bodyPr>
            <a:normAutofit fontScale="92500"/>
          </a:bodyPr>
          <a:lstStyle/>
          <a:p>
            <a:pPr>
              <a:lnSpc>
                <a:spcPct val="170000"/>
              </a:lnSpc>
            </a:pPr>
            <a:r>
              <a:rPr lang="en-US" sz="900" noProof="1"/>
              <a:t>Kourtesopoulou, A. and Chatzigianni, E.E., 2021. Gender Equality and Women's Entrepreneurial Leadership in Tourism: A Systematic Review. Gender and tourism, pp.11-36.</a:t>
            </a:r>
          </a:p>
          <a:p>
            <a:pPr>
              <a:lnSpc>
                <a:spcPct val="170000"/>
              </a:lnSpc>
            </a:pPr>
            <a:r>
              <a:rPr lang="en-US" sz="900" noProof="1"/>
              <a:t>Lorman. (2018). Women in the Workplace: Fighting Gender Bias and Closing the Pay Gap. [online] Available at: https://www.lorman.com/blog/post/shocking-stats-women-in-the-workplace-2020 [Accessed 30 Jan. 2025].</a:t>
            </a:r>
          </a:p>
          <a:p>
            <a:pPr>
              <a:lnSpc>
                <a:spcPct val="170000"/>
              </a:lnSpc>
            </a:pPr>
            <a:r>
              <a:rPr lang="en-US" sz="900" noProof="1"/>
              <a:t>Meyer, M.F., Ladwig, R., Dugan, H.A., Anderson, A., Bah, A.R., Boehrer, B., Borre, L., Chapina, R.J., Doyle, C., Favot, E.J. and Flaim, G., 2021. Virtual growing pains: Initial lessons learned from organizing virtual workshops, summits, conferences, and networking events during a global pandemic. Limnology and Oceanography Bulletin, 30(1), pp.1-11.</a:t>
            </a:r>
          </a:p>
          <a:p>
            <a:pPr>
              <a:lnSpc>
                <a:spcPct val="170000"/>
              </a:lnSpc>
            </a:pPr>
            <a:r>
              <a:rPr lang="en-US" sz="900" noProof="1"/>
              <a:t>Nagar, K., 2021. Representation of women managers in hospitality and tourism: a content analysis of related magazine articles. Gender in Management: An International Journal, 36(3), pp.329-348.</a:t>
            </a:r>
          </a:p>
          <a:p>
            <a:pPr>
              <a:lnSpc>
                <a:spcPct val="170000"/>
              </a:lnSpc>
            </a:pPr>
            <a:r>
              <a:rPr lang="en-US" sz="900" noProof="1"/>
              <a:t>Patel, V., Chesmore, A., Legner, C.M. and Pandey, S., 2022. Trends in workplace wearable technologies and connected‐worker solutions for next‐generation occupational safety, health, and productivity. Advanced Intelligent Systems, 4(1), p.2100099.</a:t>
            </a:r>
          </a:p>
          <a:p>
            <a:pPr>
              <a:lnSpc>
                <a:spcPct val="170000"/>
              </a:lnSpc>
            </a:pPr>
            <a:r>
              <a:rPr lang="en-US" sz="900" noProof="1"/>
              <a:t>Richerson, J., 2022. Facilities Management. In Managing the Arts and Culture (pp. 125-149). Routledge.</a:t>
            </a:r>
          </a:p>
          <a:p>
            <a:pPr>
              <a:lnSpc>
                <a:spcPct val="170000"/>
              </a:lnSpc>
            </a:pPr>
            <a:r>
              <a:rPr lang="en-US" sz="900" noProof="1"/>
              <a:t>Russen, M., Dawson, M., and Madera, J.M., 2021. Gender discrimination and perceived fairness in the promotion process of hotel employees. International Journal of Contemporary Hospitality Management, 33(1), pp.327-345.</a:t>
            </a:r>
          </a:p>
          <a:p>
            <a:pPr>
              <a:lnSpc>
                <a:spcPct val="170000"/>
              </a:lnSpc>
            </a:pPr>
            <a:r>
              <a:rPr lang="en-US" sz="900" noProof="1"/>
              <a:t>Savoy. (2018). The Savoy London. [online] Available at: https://www.thesavoylondon.com/ [Accessed 30 Jan. 2025].</a:t>
            </a:r>
          </a:p>
          <a:p>
            <a:pPr>
              <a:lnSpc>
                <a:spcPct val="170000"/>
              </a:lnSpc>
            </a:pPr>
            <a:r>
              <a:rPr lang="en-US" sz="900" noProof="1"/>
              <a:t>Shupjatskij, M. and Laurikainen, H., 2023. How to create an exclusive event by defining hospitality standards and training your staff.</a:t>
            </a:r>
          </a:p>
          <a:p>
            <a:pPr>
              <a:lnSpc>
                <a:spcPct val="170000"/>
              </a:lnSpc>
            </a:pPr>
            <a:r>
              <a:rPr lang="en-US" sz="900" noProof="1"/>
              <a:t>Tunca, A. and Pekerşen, Y., 2023. Gender barriers faced by women chefs in the professional kitchen. Anais Brasileiros de Estudos Turísticos.</a:t>
            </a:r>
          </a:p>
          <a:p>
            <a:pPr>
              <a:lnSpc>
                <a:spcPct val="170000"/>
              </a:lnSpc>
            </a:pPr>
            <a:r>
              <a:rPr lang="en-US" sz="900" noProof="1"/>
              <a:t>Wolbring, G. and Nguyen, A., 2023. Equity/equality, diversity and inclusion, and other EDI phrases and EDI policy frameworks: A scoping review. Trends in Higher Education, 2(1), pp.168-237.</a:t>
            </a:r>
          </a:p>
          <a:p>
            <a:pPr>
              <a:lnSpc>
                <a:spcPct val="170000"/>
              </a:lnSpc>
            </a:pPr>
            <a:r>
              <a:rPr lang="en-US" sz="900" noProof="1"/>
              <a:t>Women, U. (2017). Women in the changing world of work - Facts you should know. [online] Unwomen.org. Available at: https://interactive.unwomen.org/multimedia/infographic/changingworldofwork/en/index.html [Accessed 30 Jan. 2025].</a:t>
            </a:r>
          </a:p>
          <a:p>
            <a:pPr>
              <a:lnSpc>
                <a:spcPct val="170000"/>
              </a:lnSpc>
            </a:pPr>
            <a:endParaRPr lang="en-US" sz="900" noProof="1"/>
          </a:p>
          <a:p>
            <a:pPr>
              <a:lnSpc>
                <a:spcPct val="170000"/>
              </a:lnSpc>
            </a:pPr>
            <a:endParaRPr lang="en-US" sz="900" noProof="1"/>
          </a:p>
        </p:txBody>
      </p:sp>
    </p:spTree>
    <p:extLst>
      <p:ext uri="{BB962C8B-B14F-4D97-AF65-F5344CB8AC3E}">
        <p14:creationId xmlns:p14="http://schemas.microsoft.com/office/powerpoint/2010/main" val="1786532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87</TotalTime>
  <Words>2710</Words>
  <Application>Microsoft Office PowerPoint</Application>
  <PresentationFormat>Widescreen</PresentationFormat>
  <Paragraphs>166</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Open Sans</vt:lpstr>
      <vt:lpstr>Times New Roman</vt:lpstr>
      <vt:lpstr>office theme</vt:lpstr>
      <vt:lpstr>Breaking Barriers:Women in Hospitality Leadership and Culinary Arts</vt:lpstr>
      <vt:lpstr>INTRODUCTION</vt:lpstr>
      <vt:lpstr>EVENT CONTENT AND CONTEXT</vt:lpstr>
      <vt:lpstr>MARKET FACTORS</vt:lpstr>
      <vt:lpstr>MARKET FACTORS CONTINUED</vt:lpstr>
      <vt:lpstr>OPERATIONAL FACTORS</vt:lpstr>
      <vt:lpstr>OPERATIONAL FACTORS CONTINUED</vt:lpstr>
      <vt:lpstr>FINANCIAL FACTORS</vt:lpstr>
      <vt:lpstr>KEY FEATURES OF THE EVENT</vt:lpstr>
      <vt:lpstr>ACTIONABLE OUTCOMES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Ramona Barna</dc:creator>
  <cp:lastModifiedBy>Ramona Barna</cp:lastModifiedBy>
  <cp:revision>2</cp:revision>
  <dcterms:created xsi:type="dcterms:W3CDTF">2025-01-24T09:53:14Z</dcterms:created>
  <dcterms:modified xsi:type="dcterms:W3CDTF">2025-02-06T08:56:22Z</dcterms:modified>
</cp:coreProperties>
</file>