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60" r:id="rId5"/>
    <p:sldId id="277" r:id="rId6"/>
    <p:sldId id="261" r:id="rId7"/>
    <p:sldId id="262" r:id="rId8"/>
    <p:sldId id="263" r:id="rId9"/>
    <p:sldId id="278" r:id="rId10"/>
    <p:sldId id="264" r:id="rId11"/>
    <p:sldId id="265" r:id="rId12"/>
    <p:sldId id="266" r:id="rId13"/>
    <p:sldId id="275" r:id="rId14"/>
    <p:sldId id="269" r:id="rId15"/>
    <p:sldId id="270" r:id="rId16"/>
    <p:sldId id="271" r:id="rId17"/>
    <p:sldId id="272" r:id="rId18"/>
    <p:sldId id="273" r:id="rId19"/>
  </p:sldIdLst>
  <p:sldSz cx="12192000" cy="6858000"/>
  <p:notesSz cx="6797675" cy="9926638"/>
  <p:defaultTextStyle>
    <a:lvl1pPr marL="0" algn="l" defTabSz="914400" rtl="0" eaLnBrk="1" latinLnBrk="0" hangingPunct="1">
      <a:defRPr sz="1800" kern="1200">
        <a:solidFill>
          <a:schemeClr val="tx1"/>
        </a:solidFill>
        <a:latin typeface="Arial"/>
        <a:ea typeface="Arial"/>
        <a:cs typeface="Arial"/>
      </a:defRPr>
    </a:lvl1pPr>
    <a:lvl2pPr marL="457200" algn="l" defTabSz="914400" rtl="0" eaLnBrk="1" latinLnBrk="0" hangingPunct="1">
      <a:defRPr sz="1800" kern="1200">
        <a:solidFill>
          <a:schemeClr val="tx1"/>
        </a:solidFill>
        <a:latin typeface="Arial"/>
        <a:ea typeface="Arial"/>
        <a:cs typeface="Arial"/>
      </a:defRPr>
    </a:lvl2pPr>
    <a:lvl3pPr marL="914400" algn="l" defTabSz="914400" rtl="0" eaLnBrk="1" latinLnBrk="0" hangingPunct="1">
      <a:defRPr sz="1800" kern="1200">
        <a:solidFill>
          <a:schemeClr val="tx1"/>
        </a:solidFill>
        <a:latin typeface="Arial"/>
        <a:ea typeface="Arial"/>
        <a:cs typeface="Arial"/>
      </a:defRPr>
    </a:lvl3pPr>
    <a:lvl4pPr marL="1371600" algn="l" defTabSz="914400" rtl="0" eaLnBrk="1" latinLnBrk="0" hangingPunct="1">
      <a:defRPr sz="1800" kern="1200">
        <a:solidFill>
          <a:schemeClr val="tx1"/>
        </a:solidFill>
        <a:latin typeface="Arial"/>
        <a:ea typeface="Arial"/>
        <a:cs typeface="Arial"/>
      </a:defRPr>
    </a:lvl4pPr>
    <a:lvl5pPr marL="1828800" algn="l" defTabSz="914400" rtl="0" eaLnBrk="1" latinLnBrk="0" hangingPunct="1">
      <a:defRPr sz="1800"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Arial"/>
        <a:ea typeface="Arial"/>
        <a:cs typeface="Arial"/>
      </a:defRPr>
    </a:lvl6pPr>
    <a:lvl7pPr marL="2743200" algn="l" defTabSz="914400" rtl="0" eaLnBrk="1" latinLnBrk="0" hangingPunct="1">
      <a:defRPr sz="1800" kern="1200">
        <a:solidFill>
          <a:schemeClr val="tx1"/>
        </a:solidFill>
        <a:latin typeface="Arial"/>
        <a:ea typeface="Arial"/>
        <a:cs typeface="Arial"/>
      </a:defRPr>
    </a:lvl7pPr>
    <a:lvl8pPr marL="3200400" algn="l" defTabSz="914400" rtl="0" eaLnBrk="1" latinLnBrk="0" hangingPunct="1">
      <a:defRPr sz="1800" kern="1200">
        <a:solidFill>
          <a:schemeClr val="tx1"/>
        </a:solidFill>
        <a:latin typeface="Arial"/>
        <a:ea typeface="Arial"/>
        <a:cs typeface="Arial"/>
      </a:defRPr>
    </a:lvl8pPr>
    <a:lvl9pPr marL="3657600" algn="l" defTabSz="914400" rtl="0" eaLnBrk="1" latinLnBrk="0" hangingPunct="1">
      <a:defRPr sz="1800" kern="1200">
        <a:solidFill>
          <a:schemeClr val="tx1"/>
        </a:solidFill>
        <a:latin typeface="Arial"/>
        <a:ea typeface="Arial"/>
        <a:cs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C3D211-D997-4A73-BA9E-2342ABAA2831}" v="762" dt="2026-10-19T10:51:39.5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120" d="100"/>
          <a:sy n="120" d="100"/>
        </p:scale>
        <p:origin x="1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a Ciornei (2329516)" userId="af8f2b3b-18ba-4f43-bf39-dc9fce87194f" providerId="ADAL" clId="{BD45EAFF-F05C-4EE7-8797-C6A195E60E59}"/>
    <pc:docChg chg="undo custSel modSld">
      <pc:chgData name="Melania Ciornei (2329516)" userId="af8f2b3b-18ba-4f43-bf39-dc9fce87194f" providerId="ADAL" clId="{BD45EAFF-F05C-4EE7-8797-C6A195E60E59}" dt="2026-10-19T11:29:45.683" v="2534" actId="6549"/>
      <pc:docMkLst>
        <pc:docMk/>
      </pc:docMkLst>
      <pc:sldChg chg="addSp delSp modSp mod setBg delAnim modNotesTx">
        <pc:chgData name="Melania Ciornei (2329516)" userId="af8f2b3b-18ba-4f43-bf39-dc9fce87194f" providerId="ADAL" clId="{BD45EAFF-F05C-4EE7-8797-C6A195E60E59}" dt="2026-10-19T11:22:17.697" v="2525" actId="20577"/>
        <pc:sldMkLst>
          <pc:docMk/>
          <pc:sldMk cId="0" sldId="256"/>
        </pc:sldMkLst>
        <pc:spChg chg="add del mod">
          <ac:chgData name="Melania Ciornei (2329516)" userId="af8f2b3b-18ba-4f43-bf39-dc9fce87194f" providerId="ADAL" clId="{BD45EAFF-F05C-4EE7-8797-C6A195E60E59}" dt="2026-10-19T09:41:37.946" v="2410"/>
          <ac:spMkLst>
            <pc:docMk/>
            <pc:sldMk cId="0" sldId="256"/>
            <ac:spMk id="2" creationId="{FB8B0392-A136-10FE-77B2-8624CFD714AD}"/>
          </ac:spMkLst>
        </pc:spChg>
        <pc:spChg chg="mod">
          <ac:chgData name="Melania Ciornei (2329516)" userId="af8f2b3b-18ba-4f43-bf39-dc9fce87194f" providerId="ADAL" clId="{BD45EAFF-F05C-4EE7-8797-C6A195E60E59}" dt="2026-10-19T11:22:17.697" v="2525" actId="20577"/>
          <ac:spMkLst>
            <pc:docMk/>
            <pc:sldMk cId="0" sldId="256"/>
            <ac:spMk id="3" creationId="{00000000-0000-0000-0000-000000000000}"/>
          </ac:spMkLst>
        </pc:spChg>
        <pc:spChg chg="mod">
          <ac:chgData name="Melania Ciornei (2329516)" userId="af8f2b3b-18ba-4f43-bf39-dc9fce87194f" providerId="ADAL" clId="{BD45EAFF-F05C-4EE7-8797-C6A195E60E59}" dt="2026-10-17T13:44:51.635" v="1118" actId="207"/>
          <ac:spMkLst>
            <pc:docMk/>
            <pc:sldMk cId="0" sldId="256"/>
            <ac:spMk id="4" creationId="{00000000-0000-0000-0000-000000000000}"/>
          </ac:spMkLst>
        </pc:spChg>
        <pc:picChg chg="mod">
          <ac:chgData name="Melania Ciornei (2329516)" userId="af8f2b3b-18ba-4f43-bf39-dc9fce87194f" providerId="ADAL" clId="{BD45EAFF-F05C-4EE7-8797-C6A195E60E59}" dt="2026-10-18T09:31:17.534" v="1210" actId="14100"/>
          <ac:picMkLst>
            <pc:docMk/>
            <pc:sldMk cId="0" sldId="256"/>
            <ac:picMk id="5" creationId="{07CF67E2-EA32-9F87-9272-CDA7426DB070}"/>
          </ac:picMkLst>
        </pc:picChg>
      </pc:sldChg>
      <pc:sldChg chg="delSp modSp mod setBg delAnim modNotesTx">
        <pc:chgData name="Melania Ciornei (2329516)" userId="af8f2b3b-18ba-4f43-bf39-dc9fce87194f" providerId="ADAL" clId="{BD45EAFF-F05C-4EE7-8797-C6A195E60E59}" dt="2026-10-19T11:12:04.941" v="2505" actId="6549"/>
        <pc:sldMkLst>
          <pc:docMk/>
          <pc:sldMk cId="0" sldId="257"/>
        </pc:sldMkLst>
        <pc:spChg chg="mod">
          <ac:chgData name="Melania Ciornei (2329516)" userId="af8f2b3b-18ba-4f43-bf39-dc9fce87194f" providerId="ADAL" clId="{BD45EAFF-F05C-4EE7-8797-C6A195E60E59}" dt="2026-10-17T13:35:22.096" v="944" actId="1076"/>
          <ac:spMkLst>
            <pc:docMk/>
            <pc:sldMk cId="0" sldId="257"/>
            <ac:spMk id="2" creationId="{00000000-0000-0000-0000-000000000000}"/>
          </ac:spMkLst>
        </pc:spChg>
        <pc:spChg chg="mod">
          <ac:chgData name="Melania Ciornei (2329516)" userId="af8f2b3b-18ba-4f43-bf39-dc9fce87194f" providerId="ADAL" clId="{BD45EAFF-F05C-4EE7-8797-C6A195E60E59}" dt="2026-10-19T06:49:15.200" v="1866" actId="123"/>
          <ac:spMkLst>
            <pc:docMk/>
            <pc:sldMk cId="0" sldId="257"/>
            <ac:spMk id="7" creationId="{00000000-0000-0000-0000-000000000000}"/>
          </ac:spMkLst>
        </pc:spChg>
        <pc:spChg chg="mod">
          <ac:chgData name="Melania Ciornei (2329516)" userId="af8f2b3b-18ba-4f43-bf39-dc9fce87194f" providerId="ADAL" clId="{BD45EAFF-F05C-4EE7-8797-C6A195E60E59}" dt="2026-10-19T06:48:58.639" v="1865" actId="123"/>
          <ac:spMkLst>
            <pc:docMk/>
            <pc:sldMk cId="0" sldId="257"/>
            <ac:spMk id="11" creationId="{00000000-0000-0000-0000-000000000000}"/>
          </ac:spMkLst>
        </pc:spChg>
        <pc:spChg chg="mod">
          <ac:chgData name="Melania Ciornei (2329516)" userId="af8f2b3b-18ba-4f43-bf39-dc9fce87194f" providerId="ADAL" clId="{BD45EAFF-F05C-4EE7-8797-C6A195E60E59}" dt="2026-10-19T09:07:35.131" v="2300" actId="20577"/>
          <ac:spMkLst>
            <pc:docMk/>
            <pc:sldMk cId="0" sldId="257"/>
            <ac:spMk id="16" creationId="{00000000-0000-0000-0000-000000000000}"/>
          </ac:spMkLst>
        </pc:spChg>
        <pc:spChg chg="mod">
          <ac:chgData name="Melania Ciornei (2329516)" userId="af8f2b3b-18ba-4f43-bf39-dc9fce87194f" providerId="ADAL" clId="{BD45EAFF-F05C-4EE7-8797-C6A195E60E59}" dt="2026-10-19T09:07:37.317" v="2301" actId="20577"/>
          <ac:spMkLst>
            <pc:docMk/>
            <pc:sldMk cId="0" sldId="257"/>
            <ac:spMk id="19" creationId="{00000000-0000-0000-0000-000000000000}"/>
          </ac:spMkLst>
        </pc:spChg>
        <pc:spChg chg="mod">
          <ac:chgData name="Melania Ciornei (2329516)" userId="af8f2b3b-18ba-4f43-bf39-dc9fce87194f" providerId="ADAL" clId="{BD45EAFF-F05C-4EE7-8797-C6A195E60E59}" dt="2026-10-19T09:07:39.100" v="2302" actId="20577"/>
          <ac:spMkLst>
            <pc:docMk/>
            <pc:sldMk cId="0" sldId="257"/>
            <ac:spMk id="22" creationId="{00000000-0000-0000-0000-000000000000}"/>
          </ac:spMkLst>
        </pc:spChg>
        <pc:spChg chg="mod">
          <ac:chgData name="Melania Ciornei (2329516)" userId="af8f2b3b-18ba-4f43-bf39-dc9fce87194f" providerId="ADAL" clId="{BD45EAFF-F05C-4EE7-8797-C6A195E60E59}" dt="2026-10-19T09:07:41.709" v="2303" actId="20577"/>
          <ac:spMkLst>
            <pc:docMk/>
            <pc:sldMk cId="0" sldId="257"/>
            <ac:spMk id="25" creationId="{00000000-0000-0000-0000-000000000000}"/>
          </ac:spMkLst>
        </pc:spChg>
        <pc:spChg chg="mod">
          <ac:chgData name="Melania Ciornei (2329516)" userId="af8f2b3b-18ba-4f43-bf39-dc9fce87194f" providerId="ADAL" clId="{BD45EAFF-F05C-4EE7-8797-C6A195E60E59}" dt="2026-10-19T09:07:44.504" v="2304" actId="20577"/>
          <ac:spMkLst>
            <pc:docMk/>
            <pc:sldMk cId="0" sldId="257"/>
            <ac:spMk id="28" creationId="{00000000-0000-0000-0000-000000000000}"/>
          </ac:spMkLst>
        </pc:spChg>
        <pc:spChg chg="mod">
          <ac:chgData name="Melania Ciornei (2329516)" userId="af8f2b3b-18ba-4f43-bf39-dc9fce87194f" providerId="ADAL" clId="{BD45EAFF-F05C-4EE7-8797-C6A195E60E59}" dt="2026-10-19T09:07:46.183" v="2305" actId="20577"/>
          <ac:spMkLst>
            <pc:docMk/>
            <pc:sldMk cId="0" sldId="257"/>
            <ac:spMk id="31" creationId="{00000000-0000-0000-0000-000000000000}"/>
          </ac:spMkLst>
        </pc:spChg>
        <pc:spChg chg="del">
          <ac:chgData name="Melania Ciornei (2329516)" userId="af8f2b3b-18ba-4f43-bf39-dc9fce87194f" providerId="ADAL" clId="{BD45EAFF-F05C-4EE7-8797-C6A195E60E59}" dt="2026-10-19T09:09:59.352" v="2308" actId="478"/>
          <ac:spMkLst>
            <pc:docMk/>
            <pc:sldMk cId="0" sldId="257"/>
            <ac:spMk id="32" creationId="{00000000-0000-0000-0000-000000000000}"/>
          </ac:spMkLst>
        </pc:spChg>
        <pc:spChg chg="del">
          <ac:chgData name="Melania Ciornei (2329516)" userId="af8f2b3b-18ba-4f43-bf39-dc9fce87194f" providerId="ADAL" clId="{BD45EAFF-F05C-4EE7-8797-C6A195E60E59}" dt="2026-10-19T09:09:58.281" v="2307" actId="478"/>
          <ac:spMkLst>
            <pc:docMk/>
            <pc:sldMk cId="0" sldId="257"/>
            <ac:spMk id="33" creationId="{00000000-0000-0000-0000-000000000000}"/>
          </ac:spMkLst>
        </pc:spChg>
        <pc:spChg chg="del mod">
          <ac:chgData name="Melania Ciornei (2329516)" userId="af8f2b3b-18ba-4f43-bf39-dc9fce87194f" providerId="ADAL" clId="{BD45EAFF-F05C-4EE7-8797-C6A195E60E59}" dt="2026-10-19T09:10:04.276" v="2311" actId="478"/>
          <ac:spMkLst>
            <pc:docMk/>
            <pc:sldMk cId="0" sldId="257"/>
            <ac:spMk id="34" creationId="{00000000-0000-0000-0000-000000000000}"/>
          </ac:spMkLst>
        </pc:spChg>
        <pc:picChg chg="mod">
          <ac:chgData name="Melania Ciornei (2329516)" userId="af8f2b3b-18ba-4f43-bf39-dc9fce87194f" providerId="ADAL" clId="{BD45EAFF-F05C-4EE7-8797-C6A195E60E59}" dt="2026-10-18T09:31:23.712" v="1211" actId="14100"/>
          <ac:picMkLst>
            <pc:docMk/>
            <pc:sldMk cId="0" sldId="257"/>
            <ac:picMk id="12" creationId="{F4AAB3C5-5AF5-6CF8-65A8-0232C201F206}"/>
          </ac:picMkLst>
        </pc:picChg>
      </pc:sldChg>
      <pc:sldChg chg="delSp modSp mod delAnim modNotesTx">
        <pc:chgData name="Melania Ciornei (2329516)" userId="af8f2b3b-18ba-4f43-bf39-dc9fce87194f" providerId="ADAL" clId="{BD45EAFF-F05C-4EE7-8797-C6A195E60E59}" dt="2026-10-19T11:12:11.332" v="2506" actId="6549"/>
        <pc:sldMkLst>
          <pc:docMk/>
          <pc:sldMk cId="0" sldId="258"/>
        </pc:sldMkLst>
        <pc:spChg chg="mod">
          <ac:chgData name="Melania Ciornei (2329516)" userId="af8f2b3b-18ba-4f43-bf39-dc9fce87194f" providerId="ADAL" clId="{BD45EAFF-F05C-4EE7-8797-C6A195E60E59}" dt="2026-10-19T09:12:34.114" v="2329" actId="255"/>
          <ac:spMkLst>
            <pc:docMk/>
            <pc:sldMk cId="0" sldId="258"/>
            <ac:spMk id="5" creationId="{00000000-0000-0000-0000-000000000000}"/>
          </ac:spMkLst>
        </pc:spChg>
        <pc:spChg chg="mod">
          <ac:chgData name="Melania Ciornei (2329516)" userId="af8f2b3b-18ba-4f43-bf39-dc9fce87194f" providerId="ADAL" clId="{BD45EAFF-F05C-4EE7-8797-C6A195E60E59}" dt="2026-10-19T09:12:40.385" v="2330" actId="255"/>
          <ac:spMkLst>
            <pc:docMk/>
            <pc:sldMk cId="0" sldId="258"/>
            <ac:spMk id="7" creationId="{00000000-0000-0000-0000-000000000000}"/>
          </ac:spMkLst>
        </pc:spChg>
        <pc:spChg chg="mod">
          <ac:chgData name="Melania Ciornei (2329516)" userId="af8f2b3b-18ba-4f43-bf39-dc9fce87194f" providerId="ADAL" clId="{BD45EAFF-F05C-4EE7-8797-C6A195E60E59}" dt="2026-10-19T09:13:07.996" v="2333" actId="14100"/>
          <ac:spMkLst>
            <pc:docMk/>
            <pc:sldMk cId="0" sldId="258"/>
            <ac:spMk id="9" creationId="{00000000-0000-0000-0000-000000000000}"/>
          </ac:spMkLst>
        </pc:spChg>
        <pc:spChg chg="mod">
          <ac:chgData name="Melania Ciornei (2329516)" userId="af8f2b3b-18ba-4f43-bf39-dc9fce87194f" providerId="ADAL" clId="{BD45EAFF-F05C-4EE7-8797-C6A195E60E59}" dt="2026-10-17T13:22:42.753" v="0" actId="20577"/>
          <ac:spMkLst>
            <pc:docMk/>
            <pc:sldMk cId="0" sldId="258"/>
            <ac:spMk id="26" creationId="{00000000-0000-0000-0000-000000000000}"/>
          </ac:spMkLst>
        </pc:spChg>
        <pc:spChg chg="mod">
          <ac:chgData name="Melania Ciornei (2329516)" userId="af8f2b3b-18ba-4f43-bf39-dc9fce87194f" providerId="ADAL" clId="{BD45EAFF-F05C-4EE7-8797-C6A195E60E59}" dt="2026-10-19T09:10:41.583" v="2314" actId="14100"/>
          <ac:spMkLst>
            <pc:docMk/>
            <pc:sldMk cId="0" sldId="258"/>
            <ac:spMk id="27" creationId="{00000000-0000-0000-0000-000000000000}"/>
          </ac:spMkLst>
        </pc:spChg>
        <pc:spChg chg="mod">
          <ac:chgData name="Melania Ciornei (2329516)" userId="af8f2b3b-18ba-4f43-bf39-dc9fce87194f" providerId="ADAL" clId="{BD45EAFF-F05C-4EE7-8797-C6A195E60E59}" dt="2026-10-19T09:11:45.405" v="2324" actId="255"/>
          <ac:spMkLst>
            <pc:docMk/>
            <pc:sldMk cId="0" sldId="258"/>
            <ac:spMk id="28" creationId="{00000000-0000-0000-0000-000000000000}"/>
          </ac:spMkLst>
        </pc:spChg>
        <pc:spChg chg="mod">
          <ac:chgData name="Melania Ciornei (2329516)" userId="af8f2b3b-18ba-4f43-bf39-dc9fce87194f" providerId="ADAL" clId="{BD45EAFF-F05C-4EE7-8797-C6A195E60E59}" dt="2026-10-19T09:10:30.017" v="2312" actId="14100"/>
          <ac:spMkLst>
            <pc:docMk/>
            <pc:sldMk cId="0" sldId="258"/>
            <ac:spMk id="29" creationId="{00000000-0000-0000-0000-000000000000}"/>
          </ac:spMkLst>
        </pc:spChg>
        <pc:spChg chg="mod">
          <ac:chgData name="Melania Ciornei (2329516)" userId="af8f2b3b-18ba-4f43-bf39-dc9fce87194f" providerId="ADAL" clId="{BD45EAFF-F05C-4EE7-8797-C6A195E60E59}" dt="2026-10-19T09:11:53.430" v="2325" actId="255"/>
          <ac:spMkLst>
            <pc:docMk/>
            <pc:sldMk cId="0" sldId="258"/>
            <ac:spMk id="30" creationId="{00000000-0000-0000-0000-000000000000}"/>
          </ac:spMkLst>
        </pc:spChg>
        <pc:spChg chg="mod">
          <ac:chgData name="Melania Ciornei (2329516)" userId="af8f2b3b-18ba-4f43-bf39-dc9fce87194f" providerId="ADAL" clId="{BD45EAFF-F05C-4EE7-8797-C6A195E60E59}" dt="2026-10-19T09:12:00.236" v="2326" actId="255"/>
          <ac:spMkLst>
            <pc:docMk/>
            <pc:sldMk cId="0" sldId="258"/>
            <ac:spMk id="32" creationId="{00000000-0000-0000-0000-000000000000}"/>
          </ac:spMkLst>
        </pc:spChg>
        <pc:spChg chg="mod">
          <ac:chgData name="Melania Ciornei (2329516)" userId="af8f2b3b-18ba-4f43-bf39-dc9fce87194f" providerId="ADAL" clId="{BD45EAFF-F05C-4EE7-8797-C6A195E60E59}" dt="2026-10-19T09:12:08.083" v="2327" actId="255"/>
          <ac:spMkLst>
            <pc:docMk/>
            <pc:sldMk cId="0" sldId="258"/>
            <ac:spMk id="34" creationId="{00000000-0000-0000-0000-000000000000}"/>
          </ac:spMkLst>
        </pc:spChg>
        <pc:spChg chg="mod">
          <ac:chgData name="Melania Ciornei (2329516)" userId="af8f2b3b-18ba-4f43-bf39-dc9fce87194f" providerId="ADAL" clId="{BD45EAFF-F05C-4EE7-8797-C6A195E60E59}" dt="2026-10-19T06:45:07.748" v="1834" actId="1076"/>
          <ac:spMkLst>
            <pc:docMk/>
            <pc:sldMk cId="0" sldId="258"/>
            <ac:spMk id="35" creationId="{00000000-0000-0000-0000-000000000000}"/>
          </ac:spMkLst>
        </pc:spChg>
        <pc:spChg chg="mod">
          <ac:chgData name="Melania Ciornei (2329516)" userId="af8f2b3b-18ba-4f43-bf39-dc9fce87194f" providerId="ADAL" clId="{BD45EAFF-F05C-4EE7-8797-C6A195E60E59}" dt="2026-10-19T09:12:22.802" v="2328" actId="255"/>
          <ac:spMkLst>
            <pc:docMk/>
            <pc:sldMk cId="0" sldId="258"/>
            <ac:spMk id="36" creationId="{00000000-0000-0000-0000-000000000000}"/>
          </ac:spMkLst>
        </pc:spChg>
        <pc:graphicFrameChg chg="mod">
          <ac:chgData name="Melania Ciornei (2329516)" userId="af8f2b3b-18ba-4f43-bf39-dc9fce87194f" providerId="ADAL" clId="{BD45EAFF-F05C-4EE7-8797-C6A195E60E59}" dt="2026-10-19T06:26:03.168" v="1426" actId="20577"/>
          <ac:graphicFrameMkLst>
            <pc:docMk/>
            <pc:sldMk cId="0" sldId="258"/>
            <ac:graphicFrameMk id="3" creationId="{00000000-0000-0000-0000-000000000000}"/>
          </ac:graphicFrameMkLst>
        </pc:graphicFrameChg>
        <pc:picChg chg="mod">
          <ac:chgData name="Melania Ciornei (2329516)" userId="af8f2b3b-18ba-4f43-bf39-dc9fce87194f" providerId="ADAL" clId="{BD45EAFF-F05C-4EE7-8797-C6A195E60E59}" dt="2026-10-19T10:02:02.631" v="2413" actId="1076"/>
          <ac:picMkLst>
            <pc:docMk/>
            <pc:sldMk cId="0" sldId="258"/>
            <ac:picMk id="10" creationId="{361DE518-DD31-B6EE-F359-DFFD391B8381}"/>
          </ac:picMkLst>
        </pc:picChg>
        <pc:picChg chg="del mod">
          <ac:chgData name="Melania Ciornei (2329516)" userId="af8f2b3b-18ba-4f43-bf39-dc9fce87194f" providerId="ADAL" clId="{BD45EAFF-F05C-4EE7-8797-C6A195E60E59}" dt="2026-10-19T09:55:07.910" v="2411" actId="478"/>
          <ac:picMkLst>
            <pc:docMk/>
            <pc:sldMk cId="0" sldId="258"/>
            <ac:picMk id="11" creationId="{97B75813-C595-821E-F2EC-86426464CBE8}"/>
          </ac:picMkLst>
        </pc:picChg>
      </pc:sldChg>
      <pc:sldChg chg="addSp delSp modSp mod delAnim modNotesTx">
        <pc:chgData name="Melania Ciornei (2329516)" userId="af8f2b3b-18ba-4f43-bf39-dc9fce87194f" providerId="ADAL" clId="{BD45EAFF-F05C-4EE7-8797-C6A195E60E59}" dt="2026-10-19T11:12:19.095" v="2507" actId="6549"/>
        <pc:sldMkLst>
          <pc:docMk/>
          <pc:sldMk cId="0" sldId="260"/>
        </pc:sldMkLst>
        <pc:spChg chg="mod">
          <ac:chgData name="Melania Ciornei (2329516)" userId="af8f2b3b-18ba-4f43-bf39-dc9fce87194f" providerId="ADAL" clId="{BD45EAFF-F05C-4EE7-8797-C6A195E60E59}" dt="2026-10-19T08:47:41.350" v="2294" actId="1076"/>
          <ac:spMkLst>
            <pc:docMk/>
            <pc:sldMk cId="0" sldId="260"/>
            <ac:spMk id="2" creationId="{00000000-0000-0000-0000-000000000000}"/>
          </ac:spMkLst>
        </pc:spChg>
        <pc:spChg chg="add mod">
          <ac:chgData name="Melania Ciornei (2329516)" userId="af8f2b3b-18ba-4f43-bf39-dc9fce87194f" providerId="ADAL" clId="{BD45EAFF-F05C-4EE7-8797-C6A195E60E59}" dt="2026-10-19T08:32:26.067" v="2251" actId="1076"/>
          <ac:spMkLst>
            <pc:docMk/>
            <pc:sldMk cId="0" sldId="260"/>
            <ac:spMk id="9" creationId="{0A0D09F3-527B-A6AD-DB28-F6EFF6B2B1A2}"/>
          </ac:spMkLst>
        </pc:spChg>
        <pc:spChg chg="add mod">
          <ac:chgData name="Melania Ciornei (2329516)" userId="af8f2b3b-18ba-4f43-bf39-dc9fce87194f" providerId="ADAL" clId="{BD45EAFF-F05C-4EE7-8797-C6A195E60E59}" dt="2026-10-19T08:33:49.463" v="2261" actId="14100"/>
          <ac:spMkLst>
            <pc:docMk/>
            <pc:sldMk cId="0" sldId="260"/>
            <ac:spMk id="11" creationId="{E5A0BAF5-E1A0-83AD-217C-FB5BF9618851}"/>
          </ac:spMkLst>
        </pc:spChg>
        <pc:spChg chg="add mod">
          <ac:chgData name="Melania Ciornei (2329516)" userId="af8f2b3b-18ba-4f43-bf39-dc9fce87194f" providerId="ADAL" clId="{BD45EAFF-F05C-4EE7-8797-C6A195E60E59}" dt="2026-10-19T08:32:33.256" v="2252" actId="1076"/>
          <ac:spMkLst>
            <pc:docMk/>
            <pc:sldMk cId="0" sldId="260"/>
            <ac:spMk id="13" creationId="{E6F3DFFE-4EAC-91F9-9E25-BC9279B07971}"/>
          </ac:spMkLst>
        </pc:spChg>
        <pc:spChg chg="mod">
          <ac:chgData name="Melania Ciornei (2329516)" userId="af8f2b3b-18ba-4f43-bf39-dc9fce87194f" providerId="ADAL" clId="{BD45EAFF-F05C-4EE7-8797-C6A195E60E59}" dt="2026-10-19T08:23:07.198" v="2196" actId="20577"/>
          <ac:spMkLst>
            <pc:docMk/>
            <pc:sldMk cId="0" sldId="260"/>
            <ac:spMk id="101" creationId="{00000000-0000-0000-0000-000000000000}"/>
          </ac:spMkLst>
        </pc:spChg>
        <pc:spChg chg="mod">
          <ac:chgData name="Melania Ciornei (2329516)" userId="af8f2b3b-18ba-4f43-bf39-dc9fce87194f" providerId="ADAL" clId="{BD45EAFF-F05C-4EE7-8797-C6A195E60E59}" dt="2026-10-19T06:36:40.985" v="1749" actId="255"/>
          <ac:spMkLst>
            <pc:docMk/>
            <pc:sldMk cId="0" sldId="260"/>
            <ac:spMk id="104" creationId="{00000000-0000-0000-0000-000000000000}"/>
          </ac:spMkLst>
        </pc:spChg>
        <pc:spChg chg="mod">
          <ac:chgData name="Melania Ciornei (2329516)" userId="af8f2b3b-18ba-4f43-bf39-dc9fce87194f" providerId="ADAL" clId="{BD45EAFF-F05C-4EE7-8797-C6A195E60E59}" dt="2026-10-19T06:30:08.798" v="1547" actId="1076"/>
          <ac:spMkLst>
            <pc:docMk/>
            <pc:sldMk cId="0" sldId="260"/>
            <ac:spMk id="105" creationId="{00000000-0000-0000-0000-000000000000}"/>
          </ac:spMkLst>
        </pc:spChg>
        <pc:spChg chg="mod">
          <ac:chgData name="Melania Ciornei (2329516)" userId="af8f2b3b-18ba-4f43-bf39-dc9fce87194f" providerId="ADAL" clId="{BD45EAFF-F05C-4EE7-8797-C6A195E60E59}" dt="2026-10-19T07:47:46.276" v="2016" actId="1076"/>
          <ac:spMkLst>
            <pc:docMk/>
            <pc:sldMk cId="0" sldId="260"/>
            <ac:spMk id="106" creationId="{00000000-0000-0000-0000-000000000000}"/>
          </ac:spMkLst>
        </pc:spChg>
        <pc:spChg chg="mod">
          <ac:chgData name="Melania Ciornei (2329516)" userId="af8f2b3b-18ba-4f43-bf39-dc9fce87194f" providerId="ADAL" clId="{BD45EAFF-F05C-4EE7-8797-C6A195E60E59}" dt="2026-10-19T07:46:54.640" v="2010" actId="1076"/>
          <ac:spMkLst>
            <pc:docMk/>
            <pc:sldMk cId="0" sldId="260"/>
            <ac:spMk id="107" creationId="{00000000-0000-0000-0000-000000000000}"/>
          </ac:spMkLst>
        </pc:spChg>
        <pc:spChg chg="mod">
          <ac:chgData name="Melania Ciornei (2329516)" userId="af8f2b3b-18ba-4f43-bf39-dc9fce87194f" providerId="ADAL" clId="{BD45EAFF-F05C-4EE7-8797-C6A195E60E59}" dt="2026-10-19T07:47:56.385" v="2017" actId="1076"/>
          <ac:spMkLst>
            <pc:docMk/>
            <pc:sldMk cId="0" sldId="260"/>
            <ac:spMk id="108" creationId="{00000000-0000-0000-0000-000000000000}"/>
          </ac:spMkLst>
        </pc:spChg>
        <pc:spChg chg="mod">
          <ac:chgData name="Melania Ciornei (2329516)" userId="af8f2b3b-18ba-4f43-bf39-dc9fce87194f" providerId="ADAL" clId="{BD45EAFF-F05C-4EE7-8797-C6A195E60E59}" dt="2026-10-19T07:47:02.554" v="2011" actId="1076"/>
          <ac:spMkLst>
            <pc:docMk/>
            <pc:sldMk cId="0" sldId="260"/>
            <ac:spMk id="109" creationId="{00000000-0000-0000-0000-000000000000}"/>
          </ac:spMkLst>
        </pc:spChg>
        <pc:spChg chg="mod">
          <ac:chgData name="Melania Ciornei (2329516)" userId="af8f2b3b-18ba-4f43-bf39-dc9fce87194f" providerId="ADAL" clId="{BD45EAFF-F05C-4EE7-8797-C6A195E60E59}" dt="2026-10-19T06:30:02.687" v="1545" actId="1076"/>
          <ac:spMkLst>
            <pc:docMk/>
            <pc:sldMk cId="0" sldId="260"/>
            <ac:spMk id="110" creationId="{00000000-0000-0000-0000-000000000000}"/>
          </ac:spMkLst>
        </pc:spChg>
        <pc:spChg chg="mod">
          <ac:chgData name="Melania Ciornei (2329516)" userId="af8f2b3b-18ba-4f43-bf39-dc9fce87194f" providerId="ADAL" clId="{BD45EAFF-F05C-4EE7-8797-C6A195E60E59}" dt="2026-10-19T07:47:05.820" v="2012" actId="1076"/>
          <ac:spMkLst>
            <pc:docMk/>
            <pc:sldMk cId="0" sldId="260"/>
            <ac:spMk id="111" creationId="{00000000-0000-0000-0000-000000000000}"/>
          </ac:spMkLst>
        </pc:spChg>
        <pc:spChg chg="mod">
          <ac:chgData name="Melania Ciornei (2329516)" userId="af8f2b3b-18ba-4f43-bf39-dc9fce87194f" providerId="ADAL" clId="{BD45EAFF-F05C-4EE7-8797-C6A195E60E59}" dt="2026-10-19T08:22:58.097" v="2194" actId="20577"/>
          <ac:spMkLst>
            <pc:docMk/>
            <pc:sldMk cId="0" sldId="260"/>
            <ac:spMk id="112" creationId="{00000000-0000-0000-0000-000000000000}"/>
          </ac:spMkLst>
        </pc:spChg>
        <pc:spChg chg="mod">
          <ac:chgData name="Melania Ciornei (2329516)" userId="af8f2b3b-18ba-4f43-bf39-dc9fce87194f" providerId="ADAL" clId="{BD45EAFF-F05C-4EE7-8797-C6A195E60E59}" dt="2026-10-19T06:36:03.564" v="1745" actId="207"/>
          <ac:spMkLst>
            <pc:docMk/>
            <pc:sldMk cId="0" sldId="260"/>
            <ac:spMk id="113" creationId="{00000000-0000-0000-0000-000000000000}"/>
          </ac:spMkLst>
        </pc:spChg>
        <pc:spChg chg="mod">
          <ac:chgData name="Melania Ciornei (2329516)" userId="af8f2b3b-18ba-4f43-bf39-dc9fce87194f" providerId="ADAL" clId="{BD45EAFF-F05C-4EE7-8797-C6A195E60E59}" dt="2026-10-19T08:42:34.615" v="2282" actId="14100"/>
          <ac:spMkLst>
            <pc:docMk/>
            <pc:sldMk cId="0" sldId="260"/>
            <ac:spMk id="114" creationId="{00000000-0000-0000-0000-000000000000}"/>
          </ac:spMkLst>
        </pc:spChg>
        <pc:spChg chg="mod">
          <ac:chgData name="Melania Ciornei (2329516)" userId="af8f2b3b-18ba-4f43-bf39-dc9fce87194f" providerId="ADAL" clId="{BD45EAFF-F05C-4EE7-8797-C6A195E60E59}" dt="2026-10-19T07:48:25.252" v="2022" actId="1076"/>
          <ac:spMkLst>
            <pc:docMk/>
            <pc:sldMk cId="0" sldId="260"/>
            <ac:spMk id="115" creationId="{00000000-0000-0000-0000-000000000000}"/>
          </ac:spMkLst>
        </pc:spChg>
        <pc:spChg chg="mod">
          <ac:chgData name="Melania Ciornei (2329516)" userId="af8f2b3b-18ba-4f43-bf39-dc9fce87194f" providerId="ADAL" clId="{BD45EAFF-F05C-4EE7-8797-C6A195E60E59}" dt="2026-10-19T06:36:48.565" v="1750" actId="255"/>
          <ac:spMkLst>
            <pc:docMk/>
            <pc:sldMk cId="0" sldId="260"/>
            <ac:spMk id="117" creationId="{00000000-0000-0000-0000-000000000000}"/>
          </ac:spMkLst>
        </pc:spChg>
        <pc:spChg chg="del mod">
          <ac:chgData name="Melania Ciornei (2329516)" userId="af8f2b3b-18ba-4f43-bf39-dc9fce87194f" providerId="ADAL" clId="{BD45EAFF-F05C-4EE7-8797-C6A195E60E59}" dt="2026-10-19T07:48:39.232" v="2026" actId="21"/>
          <ac:spMkLst>
            <pc:docMk/>
            <pc:sldMk cId="0" sldId="260"/>
            <ac:spMk id="118" creationId="{00000000-0000-0000-0000-000000000000}"/>
          </ac:spMkLst>
        </pc:spChg>
        <pc:spChg chg="mod">
          <ac:chgData name="Melania Ciornei (2329516)" userId="af8f2b3b-18ba-4f43-bf39-dc9fce87194f" providerId="ADAL" clId="{BD45EAFF-F05C-4EE7-8797-C6A195E60E59}" dt="2026-10-19T07:49:04.425" v="2033" actId="1076"/>
          <ac:spMkLst>
            <pc:docMk/>
            <pc:sldMk cId="0" sldId="260"/>
            <ac:spMk id="119" creationId="{00000000-0000-0000-0000-000000000000}"/>
          </ac:spMkLst>
        </pc:spChg>
        <pc:spChg chg="mod">
          <ac:chgData name="Melania Ciornei (2329516)" userId="af8f2b3b-18ba-4f43-bf39-dc9fce87194f" providerId="ADAL" clId="{BD45EAFF-F05C-4EE7-8797-C6A195E60E59}" dt="2026-10-19T07:49:09.426" v="2034" actId="1076"/>
          <ac:spMkLst>
            <pc:docMk/>
            <pc:sldMk cId="0" sldId="260"/>
            <ac:spMk id="120" creationId="{00000000-0000-0000-0000-000000000000}"/>
          </ac:spMkLst>
        </pc:spChg>
        <pc:spChg chg="mod">
          <ac:chgData name="Melania Ciornei (2329516)" userId="af8f2b3b-18ba-4f43-bf39-dc9fce87194f" providerId="ADAL" clId="{BD45EAFF-F05C-4EE7-8797-C6A195E60E59}" dt="2026-10-19T07:49:13.955" v="2035" actId="1076"/>
          <ac:spMkLst>
            <pc:docMk/>
            <pc:sldMk cId="0" sldId="260"/>
            <ac:spMk id="121" creationId="{00000000-0000-0000-0000-000000000000}"/>
          </ac:spMkLst>
        </pc:spChg>
        <pc:spChg chg="mod">
          <ac:chgData name="Melania Ciornei (2329516)" userId="af8f2b3b-18ba-4f43-bf39-dc9fce87194f" providerId="ADAL" clId="{BD45EAFF-F05C-4EE7-8797-C6A195E60E59}" dt="2026-10-19T08:44:08.410" v="2288" actId="20577"/>
          <ac:spMkLst>
            <pc:docMk/>
            <pc:sldMk cId="0" sldId="260"/>
            <ac:spMk id="122" creationId="{00000000-0000-0000-0000-000000000000}"/>
          </ac:spMkLst>
        </pc:spChg>
        <pc:spChg chg="mod">
          <ac:chgData name="Melania Ciornei (2329516)" userId="af8f2b3b-18ba-4f43-bf39-dc9fce87194f" providerId="ADAL" clId="{BD45EAFF-F05C-4EE7-8797-C6A195E60E59}" dt="2026-10-19T07:49:26.573" v="2037" actId="1076"/>
          <ac:spMkLst>
            <pc:docMk/>
            <pc:sldMk cId="0" sldId="260"/>
            <ac:spMk id="123" creationId="{00000000-0000-0000-0000-000000000000}"/>
          </ac:spMkLst>
        </pc:spChg>
        <pc:spChg chg="mod">
          <ac:chgData name="Melania Ciornei (2329516)" userId="af8f2b3b-18ba-4f43-bf39-dc9fce87194f" providerId="ADAL" clId="{BD45EAFF-F05C-4EE7-8797-C6A195E60E59}" dt="2026-10-19T08:42:30.209" v="2281" actId="14100"/>
          <ac:spMkLst>
            <pc:docMk/>
            <pc:sldMk cId="0" sldId="260"/>
            <ac:spMk id="124" creationId="{00000000-0000-0000-0000-000000000000}"/>
          </ac:spMkLst>
        </pc:spChg>
        <pc:spChg chg="mod">
          <ac:chgData name="Melania Ciornei (2329516)" userId="af8f2b3b-18ba-4f43-bf39-dc9fce87194f" providerId="ADAL" clId="{BD45EAFF-F05C-4EE7-8797-C6A195E60E59}" dt="2026-10-19T07:55:12.642" v="2154" actId="20577"/>
          <ac:spMkLst>
            <pc:docMk/>
            <pc:sldMk cId="0" sldId="260"/>
            <ac:spMk id="125" creationId="{00000000-0000-0000-0000-000000000000}"/>
          </ac:spMkLst>
        </pc:spChg>
        <pc:spChg chg="mod">
          <ac:chgData name="Melania Ciornei (2329516)" userId="af8f2b3b-18ba-4f43-bf39-dc9fce87194f" providerId="ADAL" clId="{BD45EAFF-F05C-4EE7-8797-C6A195E60E59}" dt="2026-10-19T07:53:09.018" v="2142" actId="1076"/>
          <ac:spMkLst>
            <pc:docMk/>
            <pc:sldMk cId="0" sldId="260"/>
            <ac:spMk id="126" creationId="{00000000-0000-0000-0000-000000000000}"/>
          </ac:spMkLst>
        </pc:spChg>
        <pc:spChg chg="mod">
          <ac:chgData name="Melania Ciornei (2329516)" userId="af8f2b3b-18ba-4f43-bf39-dc9fce87194f" providerId="ADAL" clId="{BD45EAFF-F05C-4EE7-8797-C6A195E60E59}" dt="2026-10-19T08:42:41.225" v="2283" actId="1076"/>
          <ac:spMkLst>
            <pc:docMk/>
            <pc:sldMk cId="0" sldId="260"/>
            <ac:spMk id="127" creationId="{00000000-0000-0000-0000-000000000000}"/>
          </ac:spMkLst>
        </pc:spChg>
        <pc:spChg chg="mod">
          <ac:chgData name="Melania Ciornei (2329516)" userId="af8f2b3b-18ba-4f43-bf39-dc9fce87194f" providerId="ADAL" clId="{BD45EAFF-F05C-4EE7-8797-C6A195E60E59}" dt="2026-10-19T07:50:06.090" v="2044" actId="1076"/>
          <ac:spMkLst>
            <pc:docMk/>
            <pc:sldMk cId="0" sldId="260"/>
            <ac:spMk id="128" creationId="{00000000-0000-0000-0000-000000000000}"/>
          </ac:spMkLst>
        </pc:spChg>
        <pc:spChg chg="mod">
          <ac:chgData name="Melania Ciornei (2329516)" userId="af8f2b3b-18ba-4f43-bf39-dc9fce87194f" providerId="ADAL" clId="{BD45EAFF-F05C-4EE7-8797-C6A195E60E59}" dt="2026-10-19T07:52:08.507" v="2081" actId="1076"/>
          <ac:spMkLst>
            <pc:docMk/>
            <pc:sldMk cId="0" sldId="260"/>
            <ac:spMk id="130" creationId="{00000000-0000-0000-0000-000000000000}"/>
          </ac:spMkLst>
        </pc:spChg>
        <pc:spChg chg="del mod">
          <ac:chgData name="Melania Ciornei (2329516)" userId="af8f2b3b-18ba-4f43-bf39-dc9fce87194f" providerId="ADAL" clId="{BD45EAFF-F05C-4EE7-8797-C6A195E60E59}" dt="2026-10-19T07:50:18.738" v="2049" actId="21"/>
          <ac:spMkLst>
            <pc:docMk/>
            <pc:sldMk cId="0" sldId="260"/>
            <ac:spMk id="131" creationId="{00000000-0000-0000-0000-000000000000}"/>
          </ac:spMkLst>
        </pc:spChg>
        <pc:spChg chg="mod">
          <ac:chgData name="Melania Ciornei (2329516)" userId="af8f2b3b-18ba-4f43-bf39-dc9fce87194f" providerId="ADAL" clId="{BD45EAFF-F05C-4EE7-8797-C6A195E60E59}" dt="2026-10-19T07:50:34.718" v="2054" actId="14100"/>
          <ac:spMkLst>
            <pc:docMk/>
            <pc:sldMk cId="0" sldId="260"/>
            <ac:spMk id="132" creationId="{00000000-0000-0000-0000-000000000000}"/>
          </ac:spMkLst>
        </pc:spChg>
        <pc:spChg chg="mod">
          <ac:chgData name="Melania Ciornei (2329516)" userId="af8f2b3b-18ba-4f43-bf39-dc9fce87194f" providerId="ADAL" clId="{BD45EAFF-F05C-4EE7-8797-C6A195E60E59}" dt="2026-10-19T07:50:38.811" v="2055" actId="1076"/>
          <ac:spMkLst>
            <pc:docMk/>
            <pc:sldMk cId="0" sldId="260"/>
            <ac:spMk id="133" creationId="{00000000-0000-0000-0000-000000000000}"/>
          </ac:spMkLst>
        </pc:spChg>
        <pc:spChg chg="mod">
          <ac:chgData name="Melania Ciornei (2329516)" userId="af8f2b3b-18ba-4f43-bf39-dc9fce87194f" providerId="ADAL" clId="{BD45EAFF-F05C-4EE7-8797-C6A195E60E59}" dt="2026-10-19T07:50:50.570" v="2057" actId="1076"/>
          <ac:spMkLst>
            <pc:docMk/>
            <pc:sldMk cId="0" sldId="260"/>
            <ac:spMk id="134" creationId="{00000000-0000-0000-0000-000000000000}"/>
          </ac:spMkLst>
        </pc:spChg>
        <pc:spChg chg="mod">
          <ac:chgData name="Melania Ciornei (2329516)" userId="af8f2b3b-18ba-4f43-bf39-dc9fce87194f" providerId="ADAL" clId="{BD45EAFF-F05C-4EE7-8797-C6A195E60E59}" dt="2026-10-19T08:44:16.539" v="2290" actId="20577"/>
          <ac:spMkLst>
            <pc:docMk/>
            <pc:sldMk cId="0" sldId="260"/>
            <ac:spMk id="135" creationId="{00000000-0000-0000-0000-000000000000}"/>
          </ac:spMkLst>
        </pc:spChg>
        <pc:spChg chg="mod">
          <ac:chgData name="Melania Ciornei (2329516)" userId="af8f2b3b-18ba-4f43-bf39-dc9fce87194f" providerId="ADAL" clId="{BD45EAFF-F05C-4EE7-8797-C6A195E60E59}" dt="2026-10-19T07:51:07.014" v="2060" actId="1076"/>
          <ac:spMkLst>
            <pc:docMk/>
            <pc:sldMk cId="0" sldId="260"/>
            <ac:spMk id="136" creationId="{00000000-0000-0000-0000-000000000000}"/>
          </ac:spMkLst>
        </pc:spChg>
        <pc:spChg chg="mod">
          <ac:chgData name="Melania Ciornei (2329516)" userId="af8f2b3b-18ba-4f43-bf39-dc9fce87194f" providerId="ADAL" clId="{BD45EAFF-F05C-4EE7-8797-C6A195E60E59}" dt="2026-10-19T07:56:43.916" v="2162" actId="20577"/>
          <ac:spMkLst>
            <pc:docMk/>
            <pc:sldMk cId="0" sldId="260"/>
            <ac:spMk id="137" creationId="{00000000-0000-0000-0000-000000000000}"/>
          </ac:spMkLst>
        </pc:spChg>
        <pc:spChg chg="mod">
          <ac:chgData name="Melania Ciornei (2329516)" userId="af8f2b3b-18ba-4f43-bf39-dc9fce87194f" providerId="ADAL" clId="{BD45EAFF-F05C-4EE7-8797-C6A195E60E59}" dt="2026-10-19T06:37:29.886" v="1754" actId="255"/>
          <ac:spMkLst>
            <pc:docMk/>
            <pc:sldMk cId="0" sldId="260"/>
            <ac:spMk id="138" creationId="{00000000-0000-0000-0000-000000000000}"/>
          </ac:spMkLst>
        </pc:spChg>
        <pc:spChg chg="mod">
          <ac:chgData name="Melania Ciornei (2329516)" userId="af8f2b3b-18ba-4f43-bf39-dc9fce87194f" providerId="ADAL" clId="{BD45EAFF-F05C-4EE7-8797-C6A195E60E59}" dt="2026-10-19T08:39:11.720" v="2264" actId="2710"/>
          <ac:spMkLst>
            <pc:docMk/>
            <pc:sldMk cId="0" sldId="260"/>
            <ac:spMk id="139" creationId="{00000000-0000-0000-0000-000000000000}"/>
          </ac:spMkLst>
        </pc:spChg>
        <pc:spChg chg="mod">
          <ac:chgData name="Melania Ciornei (2329516)" userId="af8f2b3b-18ba-4f43-bf39-dc9fce87194f" providerId="ADAL" clId="{BD45EAFF-F05C-4EE7-8797-C6A195E60E59}" dt="2026-10-19T08:43:14.387" v="2286" actId="14100"/>
          <ac:spMkLst>
            <pc:docMk/>
            <pc:sldMk cId="0" sldId="260"/>
            <ac:spMk id="140" creationId="{00000000-0000-0000-0000-000000000000}"/>
          </ac:spMkLst>
        </pc:spChg>
        <pc:spChg chg="mod">
          <ac:chgData name="Melania Ciornei (2329516)" userId="af8f2b3b-18ba-4f43-bf39-dc9fce87194f" providerId="ADAL" clId="{BD45EAFF-F05C-4EE7-8797-C6A195E60E59}" dt="2026-10-19T08:48:56.326" v="2299" actId="14100"/>
          <ac:spMkLst>
            <pc:docMk/>
            <pc:sldMk cId="0" sldId="260"/>
            <ac:spMk id="141" creationId="{00000000-0000-0000-0000-000000000000}"/>
          </ac:spMkLst>
        </pc:spChg>
        <pc:picChg chg="del mod">
          <ac:chgData name="Melania Ciornei (2329516)" userId="af8f2b3b-18ba-4f43-bf39-dc9fce87194f" providerId="ADAL" clId="{BD45EAFF-F05C-4EE7-8797-C6A195E60E59}" dt="2026-10-19T09:28:30.196" v="2404" actId="478"/>
          <ac:picMkLst>
            <pc:docMk/>
            <pc:sldMk cId="0" sldId="260"/>
            <ac:picMk id="3" creationId="{A86443CE-9B4D-ACAD-41E0-9B93F8FE0A45}"/>
          </ac:picMkLst>
        </pc:picChg>
        <pc:picChg chg="mod">
          <ac:chgData name="Melania Ciornei (2329516)" userId="af8f2b3b-18ba-4f43-bf39-dc9fce87194f" providerId="ADAL" clId="{BD45EAFF-F05C-4EE7-8797-C6A195E60E59}" dt="2026-10-19T09:33:44.109" v="2407" actId="1076"/>
          <ac:picMkLst>
            <pc:docMk/>
            <pc:sldMk cId="0" sldId="260"/>
            <ac:picMk id="4" creationId="{530D526A-A156-9079-B10F-B904661B0CB6}"/>
          </ac:picMkLst>
        </pc:picChg>
        <pc:picChg chg="add mod">
          <ac:chgData name="Melania Ciornei (2329516)" userId="af8f2b3b-18ba-4f43-bf39-dc9fce87194f" providerId="ADAL" clId="{BD45EAFF-F05C-4EE7-8797-C6A195E60E59}" dt="2026-10-19T07:48:57.652" v="2032" actId="14100"/>
          <ac:picMkLst>
            <pc:docMk/>
            <pc:sldMk cId="0" sldId="260"/>
            <ac:picMk id="5" creationId="{5935309C-A50A-CC54-5E41-7D44A7C5DE85}"/>
          </ac:picMkLst>
        </pc:picChg>
        <pc:picChg chg="add mod">
          <ac:chgData name="Melania Ciornei (2329516)" userId="af8f2b3b-18ba-4f43-bf39-dc9fce87194f" providerId="ADAL" clId="{BD45EAFF-F05C-4EE7-8797-C6A195E60E59}" dt="2026-10-19T07:50:25.906" v="2052" actId="1076"/>
          <ac:picMkLst>
            <pc:docMk/>
            <pc:sldMk cId="0" sldId="260"/>
            <ac:picMk id="7" creationId="{AF47C144-1D4C-240B-1C69-19A27CE50040}"/>
          </ac:picMkLst>
        </pc:picChg>
        <pc:picChg chg="del mod">
          <ac:chgData name="Melania Ciornei (2329516)" userId="af8f2b3b-18ba-4f43-bf39-dc9fce87194f" providerId="ADAL" clId="{BD45EAFF-F05C-4EE7-8797-C6A195E60E59}" dt="2026-10-19T07:48:47.696" v="2028" actId="21"/>
          <ac:picMkLst>
            <pc:docMk/>
            <pc:sldMk cId="0" sldId="260"/>
            <ac:picMk id="116" creationId="{00000000-0000-0000-0000-000000000000}"/>
          </ac:picMkLst>
        </pc:picChg>
        <pc:picChg chg="del mod">
          <ac:chgData name="Melania Ciornei (2329516)" userId="af8f2b3b-18ba-4f43-bf39-dc9fce87194f" providerId="ADAL" clId="{BD45EAFF-F05C-4EE7-8797-C6A195E60E59}" dt="2026-10-19T07:50:21.581" v="2050" actId="21"/>
          <ac:picMkLst>
            <pc:docMk/>
            <pc:sldMk cId="0" sldId="260"/>
            <ac:picMk id="129" creationId="{00000000-0000-0000-0000-000000000000}"/>
          </ac:picMkLst>
        </pc:picChg>
      </pc:sldChg>
      <pc:sldChg chg="modSp mod modNotesTx">
        <pc:chgData name="Melania Ciornei (2329516)" userId="af8f2b3b-18ba-4f43-bf39-dc9fce87194f" providerId="ADAL" clId="{BD45EAFF-F05C-4EE7-8797-C6A195E60E59}" dt="2026-10-19T11:12:31.256" v="2509" actId="6549"/>
        <pc:sldMkLst>
          <pc:docMk/>
          <pc:sldMk cId="0" sldId="261"/>
        </pc:sldMkLst>
        <pc:spChg chg="mod">
          <ac:chgData name="Melania Ciornei (2329516)" userId="af8f2b3b-18ba-4f43-bf39-dc9fce87194f" providerId="ADAL" clId="{BD45EAFF-F05C-4EE7-8797-C6A195E60E59}" dt="2026-10-19T06:51:13.264" v="1870" actId="1076"/>
          <ac:spMkLst>
            <pc:docMk/>
            <pc:sldMk cId="0" sldId="261"/>
            <ac:spMk id="6" creationId="{00000000-0000-0000-0000-000000000000}"/>
          </ac:spMkLst>
        </pc:spChg>
        <pc:spChg chg="mod">
          <ac:chgData name="Melania Ciornei (2329516)" userId="af8f2b3b-18ba-4f43-bf39-dc9fce87194f" providerId="ADAL" clId="{BD45EAFF-F05C-4EE7-8797-C6A195E60E59}" dt="2026-10-19T06:51:23.402" v="1871" actId="123"/>
          <ac:spMkLst>
            <pc:docMk/>
            <pc:sldMk cId="0" sldId="261"/>
            <ac:spMk id="10" creationId="{00000000-0000-0000-0000-000000000000}"/>
          </ac:spMkLst>
        </pc:spChg>
        <pc:spChg chg="mod">
          <ac:chgData name="Melania Ciornei (2329516)" userId="af8f2b3b-18ba-4f43-bf39-dc9fce87194f" providerId="ADAL" clId="{BD45EAFF-F05C-4EE7-8797-C6A195E60E59}" dt="2026-10-18T15:58:09.186" v="1378" actId="20577"/>
          <ac:spMkLst>
            <pc:docMk/>
            <pc:sldMk cId="0" sldId="261"/>
            <ac:spMk id="14" creationId="{00000000-0000-0000-0000-000000000000}"/>
          </ac:spMkLst>
        </pc:spChg>
        <pc:spChg chg="mod">
          <ac:chgData name="Melania Ciornei (2329516)" userId="af8f2b3b-18ba-4f43-bf39-dc9fce87194f" providerId="ADAL" clId="{BD45EAFF-F05C-4EE7-8797-C6A195E60E59}" dt="2026-10-19T06:51:50.834" v="1876" actId="20577"/>
          <ac:spMkLst>
            <pc:docMk/>
            <pc:sldMk cId="0" sldId="261"/>
            <ac:spMk id="17" creationId="{00000000-0000-0000-0000-000000000000}"/>
          </ac:spMkLst>
        </pc:spChg>
        <pc:spChg chg="mod">
          <ac:chgData name="Melania Ciornei (2329516)" userId="af8f2b3b-18ba-4f43-bf39-dc9fce87194f" providerId="ADAL" clId="{BD45EAFF-F05C-4EE7-8797-C6A195E60E59}" dt="2026-10-19T06:52:02.037" v="1883" actId="20577"/>
          <ac:spMkLst>
            <pc:docMk/>
            <pc:sldMk cId="0" sldId="261"/>
            <ac:spMk id="20" creationId="{00000000-0000-0000-0000-000000000000}"/>
          </ac:spMkLst>
        </pc:spChg>
        <pc:spChg chg="mod">
          <ac:chgData name="Melania Ciornei (2329516)" userId="af8f2b3b-18ba-4f43-bf39-dc9fce87194f" providerId="ADAL" clId="{BD45EAFF-F05C-4EE7-8797-C6A195E60E59}" dt="2026-10-18T15:58:25.108" v="1382" actId="20577"/>
          <ac:spMkLst>
            <pc:docMk/>
            <pc:sldMk cId="0" sldId="261"/>
            <ac:spMk id="21" creationId="{00000000-0000-0000-0000-000000000000}"/>
          </ac:spMkLst>
        </pc:spChg>
        <pc:spChg chg="mod">
          <ac:chgData name="Melania Ciornei (2329516)" userId="af8f2b3b-18ba-4f43-bf39-dc9fce87194f" providerId="ADAL" clId="{BD45EAFF-F05C-4EE7-8797-C6A195E60E59}" dt="2026-10-19T06:52:22.191" v="1887" actId="14100"/>
          <ac:spMkLst>
            <pc:docMk/>
            <pc:sldMk cId="0" sldId="261"/>
            <ac:spMk id="23" creationId="{00000000-0000-0000-0000-000000000000}"/>
          </ac:spMkLst>
        </pc:spChg>
        <pc:spChg chg="mod">
          <ac:chgData name="Melania Ciornei (2329516)" userId="af8f2b3b-18ba-4f43-bf39-dc9fce87194f" providerId="ADAL" clId="{BD45EAFF-F05C-4EE7-8797-C6A195E60E59}" dt="2026-10-18T15:58:52.230" v="1387" actId="20577"/>
          <ac:spMkLst>
            <pc:docMk/>
            <pc:sldMk cId="0" sldId="261"/>
            <ac:spMk id="26" creationId="{00000000-0000-0000-0000-000000000000}"/>
          </ac:spMkLst>
        </pc:spChg>
        <pc:spChg chg="mod">
          <ac:chgData name="Melania Ciornei (2329516)" userId="af8f2b3b-18ba-4f43-bf39-dc9fce87194f" providerId="ADAL" clId="{BD45EAFF-F05C-4EE7-8797-C6A195E60E59}" dt="2026-10-18T15:59:34.441" v="1410" actId="20577"/>
          <ac:spMkLst>
            <pc:docMk/>
            <pc:sldMk cId="0" sldId="261"/>
            <ac:spMk id="30" creationId="{00000000-0000-0000-0000-000000000000}"/>
          </ac:spMkLst>
        </pc:spChg>
        <pc:picChg chg="mod">
          <ac:chgData name="Melania Ciornei (2329516)" userId="af8f2b3b-18ba-4f43-bf39-dc9fce87194f" providerId="ADAL" clId="{BD45EAFF-F05C-4EE7-8797-C6A195E60E59}" dt="2026-10-18T09:31:58.512" v="1217" actId="14100"/>
          <ac:picMkLst>
            <pc:docMk/>
            <pc:sldMk cId="0" sldId="261"/>
            <ac:picMk id="31" creationId="{FFD8778E-2AF8-9A29-4B0D-EE01A81778AB}"/>
          </ac:picMkLst>
        </pc:picChg>
      </pc:sldChg>
      <pc:sldChg chg="modSp mod modNotesTx">
        <pc:chgData name="Melania Ciornei (2329516)" userId="af8f2b3b-18ba-4f43-bf39-dc9fce87194f" providerId="ADAL" clId="{BD45EAFF-F05C-4EE7-8797-C6A195E60E59}" dt="2026-10-19T11:12:37.654" v="2510" actId="6549"/>
        <pc:sldMkLst>
          <pc:docMk/>
          <pc:sldMk cId="0" sldId="262"/>
        </pc:sldMkLst>
        <pc:spChg chg="mod">
          <ac:chgData name="Melania Ciornei (2329516)" userId="af8f2b3b-18ba-4f43-bf39-dc9fce87194f" providerId="ADAL" clId="{BD45EAFF-F05C-4EE7-8797-C6A195E60E59}" dt="2026-10-19T09:15:22.891" v="2347" actId="255"/>
          <ac:spMkLst>
            <pc:docMk/>
            <pc:sldMk cId="0" sldId="262"/>
            <ac:spMk id="6" creationId="{00000000-0000-0000-0000-000000000000}"/>
          </ac:spMkLst>
        </pc:spChg>
        <pc:spChg chg="mod">
          <ac:chgData name="Melania Ciornei (2329516)" userId="af8f2b3b-18ba-4f43-bf39-dc9fce87194f" providerId="ADAL" clId="{BD45EAFF-F05C-4EE7-8797-C6A195E60E59}" dt="2026-10-19T09:15:34.622" v="2349" actId="255"/>
          <ac:spMkLst>
            <pc:docMk/>
            <pc:sldMk cId="0" sldId="262"/>
            <ac:spMk id="7" creationId="{00000000-0000-0000-0000-000000000000}"/>
          </ac:spMkLst>
        </pc:spChg>
        <pc:spChg chg="mod">
          <ac:chgData name="Melania Ciornei (2329516)" userId="af8f2b3b-18ba-4f43-bf39-dc9fce87194f" providerId="ADAL" clId="{BD45EAFF-F05C-4EE7-8797-C6A195E60E59}" dt="2026-10-19T09:15:27.540" v="2348" actId="255"/>
          <ac:spMkLst>
            <pc:docMk/>
            <pc:sldMk cId="0" sldId="262"/>
            <ac:spMk id="11" creationId="{00000000-0000-0000-0000-000000000000}"/>
          </ac:spMkLst>
        </pc:spChg>
        <pc:spChg chg="mod">
          <ac:chgData name="Melania Ciornei (2329516)" userId="af8f2b3b-18ba-4f43-bf39-dc9fce87194f" providerId="ADAL" clId="{BD45EAFF-F05C-4EE7-8797-C6A195E60E59}" dt="2026-10-19T09:15:40.879" v="2350" actId="255"/>
          <ac:spMkLst>
            <pc:docMk/>
            <pc:sldMk cId="0" sldId="262"/>
            <ac:spMk id="12" creationId="{00000000-0000-0000-0000-000000000000}"/>
          </ac:spMkLst>
        </pc:spChg>
        <pc:spChg chg="mod">
          <ac:chgData name="Melania Ciornei (2329516)" userId="af8f2b3b-18ba-4f43-bf39-dc9fce87194f" providerId="ADAL" clId="{BD45EAFF-F05C-4EE7-8797-C6A195E60E59}" dt="2026-10-18T15:57:53.630" v="1375" actId="20577"/>
          <ac:spMkLst>
            <pc:docMk/>
            <pc:sldMk cId="0" sldId="262"/>
            <ac:spMk id="14" creationId="{00000000-0000-0000-0000-000000000000}"/>
          </ac:spMkLst>
        </pc:spChg>
        <pc:picChg chg="mod">
          <ac:chgData name="Melania Ciornei (2329516)" userId="af8f2b3b-18ba-4f43-bf39-dc9fce87194f" providerId="ADAL" clId="{BD45EAFF-F05C-4EE7-8797-C6A195E60E59}" dt="2026-10-18T09:32:12.522" v="1221" actId="1076"/>
          <ac:picMkLst>
            <pc:docMk/>
            <pc:sldMk cId="0" sldId="262"/>
            <ac:picMk id="15" creationId="{D659B59C-3514-D8EF-4C6F-B9BCB5EFBE0C}"/>
          </ac:picMkLst>
        </pc:picChg>
      </pc:sldChg>
      <pc:sldChg chg="modSp mod modNotesTx">
        <pc:chgData name="Melania Ciornei (2329516)" userId="af8f2b3b-18ba-4f43-bf39-dc9fce87194f" providerId="ADAL" clId="{BD45EAFF-F05C-4EE7-8797-C6A195E60E59}" dt="2026-10-19T11:12:42.272" v="2511" actId="6549"/>
        <pc:sldMkLst>
          <pc:docMk/>
          <pc:sldMk cId="0" sldId="263"/>
        </pc:sldMkLst>
        <pc:spChg chg="mod">
          <ac:chgData name="Melania Ciornei (2329516)" userId="af8f2b3b-18ba-4f43-bf39-dc9fce87194f" providerId="ADAL" clId="{BD45EAFF-F05C-4EE7-8797-C6A195E60E59}" dt="2026-10-18T15:56:34.621" v="1351" actId="20577"/>
          <ac:spMkLst>
            <pc:docMk/>
            <pc:sldMk cId="0" sldId="263"/>
            <ac:spMk id="5" creationId="{00000000-0000-0000-0000-000000000000}"/>
          </ac:spMkLst>
        </pc:spChg>
        <pc:spChg chg="mod">
          <ac:chgData name="Melania Ciornei (2329516)" userId="af8f2b3b-18ba-4f43-bf39-dc9fce87194f" providerId="ADAL" clId="{BD45EAFF-F05C-4EE7-8797-C6A195E60E59}" dt="2026-10-18T15:56:41.147" v="1352" actId="20577"/>
          <ac:spMkLst>
            <pc:docMk/>
            <pc:sldMk cId="0" sldId="263"/>
            <ac:spMk id="8" creationId="{00000000-0000-0000-0000-000000000000}"/>
          </ac:spMkLst>
        </pc:spChg>
        <pc:spChg chg="mod">
          <ac:chgData name="Melania Ciornei (2329516)" userId="af8f2b3b-18ba-4f43-bf39-dc9fce87194f" providerId="ADAL" clId="{BD45EAFF-F05C-4EE7-8797-C6A195E60E59}" dt="2026-10-18T15:56:42.951" v="1353" actId="20577"/>
          <ac:spMkLst>
            <pc:docMk/>
            <pc:sldMk cId="0" sldId="263"/>
            <ac:spMk id="11" creationId="{00000000-0000-0000-0000-000000000000}"/>
          </ac:spMkLst>
        </pc:spChg>
        <pc:spChg chg="mod">
          <ac:chgData name="Melania Ciornei (2329516)" userId="af8f2b3b-18ba-4f43-bf39-dc9fce87194f" providerId="ADAL" clId="{BD45EAFF-F05C-4EE7-8797-C6A195E60E59}" dt="2026-10-18T15:56:45.314" v="1354" actId="20577"/>
          <ac:spMkLst>
            <pc:docMk/>
            <pc:sldMk cId="0" sldId="263"/>
            <ac:spMk id="14" creationId="{00000000-0000-0000-0000-000000000000}"/>
          </ac:spMkLst>
        </pc:spChg>
        <pc:spChg chg="mod">
          <ac:chgData name="Melania Ciornei (2329516)" userId="af8f2b3b-18ba-4f43-bf39-dc9fce87194f" providerId="ADAL" clId="{BD45EAFF-F05C-4EE7-8797-C6A195E60E59}" dt="2026-10-18T15:56:47.400" v="1355" actId="20577"/>
          <ac:spMkLst>
            <pc:docMk/>
            <pc:sldMk cId="0" sldId="263"/>
            <ac:spMk id="17" creationId="{00000000-0000-0000-0000-000000000000}"/>
          </ac:spMkLst>
        </pc:spChg>
        <pc:spChg chg="mod">
          <ac:chgData name="Melania Ciornei (2329516)" userId="af8f2b3b-18ba-4f43-bf39-dc9fce87194f" providerId="ADAL" clId="{BD45EAFF-F05C-4EE7-8797-C6A195E60E59}" dt="2026-10-19T06:53:58.961" v="1890" actId="1076"/>
          <ac:spMkLst>
            <pc:docMk/>
            <pc:sldMk cId="0" sldId="263"/>
            <ac:spMk id="20" creationId="{00000000-0000-0000-0000-000000000000}"/>
          </ac:spMkLst>
        </pc:spChg>
        <pc:spChg chg="mod">
          <ac:chgData name="Melania Ciornei (2329516)" userId="af8f2b3b-18ba-4f43-bf39-dc9fce87194f" providerId="ADAL" clId="{BD45EAFF-F05C-4EE7-8797-C6A195E60E59}" dt="2026-10-19T06:54:45.022" v="1906" actId="1076"/>
          <ac:spMkLst>
            <pc:docMk/>
            <pc:sldMk cId="0" sldId="263"/>
            <ac:spMk id="21" creationId="{00000000-0000-0000-0000-000000000000}"/>
          </ac:spMkLst>
        </pc:spChg>
        <pc:spChg chg="mod">
          <ac:chgData name="Melania Ciornei (2329516)" userId="af8f2b3b-18ba-4f43-bf39-dc9fce87194f" providerId="ADAL" clId="{BD45EAFF-F05C-4EE7-8797-C6A195E60E59}" dt="2026-10-19T06:54:12.669" v="1905" actId="20577"/>
          <ac:spMkLst>
            <pc:docMk/>
            <pc:sldMk cId="0" sldId="263"/>
            <ac:spMk id="22" creationId="{00000000-0000-0000-0000-000000000000}"/>
          </ac:spMkLst>
        </pc:spChg>
        <pc:picChg chg="mod">
          <ac:chgData name="Melania Ciornei (2329516)" userId="af8f2b3b-18ba-4f43-bf39-dc9fce87194f" providerId="ADAL" clId="{BD45EAFF-F05C-4EE7-8797-C6A195E60E59}" dt="2026-10-19T06:54:52.654" v="1907" actId="1076"/>
          <ac:picMkLst>
            <pc:docMk/>
            <pc:sldMk cId="0" sldId="263"/>
            <ac:picMk id="23" creationId="{DB328CF8-A2B2-A991-040D-CF29A81409A0}"/>
          </ac:picMkLst>
        </pc:picChg>
      </pc:sldChg>
      <pc:sldChg chg="modSp mod modNotesTx">
        <pc:chgData name="Melania Ciornei (2329516)" userId="af8f2b3b-18ba-4f43-bf39-dc9fce87194f" providerId="ADAL" clId="{BD45EAFF-F05C-4EE7-8797-C6A195E60E59}" dt="2026-10-19T11:12:58.092" v="2512" actId="6549"/>
        <pc:sldMkLst>
          <pc:docMk/>
          <pc:sldMk cId="0" sldId="264"/>
        </pc:sldMkLst>
        <pc:spChg chg="mod">
          <ac:chgData name="Melania Ciornei (2329516)" userId="af8f2b3b-18ba-4f43-bf39-dc9fce87194f" providerId="ADAL" clId="{BD45EAFF-F05C-4EE7-8797-C6A195E60E59}" dt="2026-10-19T09:19:21.964" v="2377" actId="2710"/>
          <ac:spMkLst>
            <pc:docMk/>
            <pc:sldMk cId="0" sldId="264"/>
            <ac:spMk id="7" creationId="{00000000-0000-0000-0000-000000000000}"/>
          </ac:spMkLst>
        </pc:spChg>
        <pc:spChg chg="mod">
          <ac:chgData name="Melania Ciornei (2329516)" userId="af8f2b3b-18ba-4f43-bf39-dc9fce87194f" providerId="ADAL" clId="{BD45EAFF-F05C-4EE7-8797-C6A195E60E59}" dt="2026-10-19T09:19:27.359" v="2379" actId="2710"/>
          <ac:spMkLst>
            <pc:docMk/>
            <pc:sldMk cId="0" sldId="264"/>
            <ac:spMk id="12" creationId="{00000000-0000-0000-0000-000000000000}"/>
          </ac:spMkLst>
        </pc:spChg>
        <pc:spChg chg="mod">
          <ac:chgData name="Melania Ciornei (2329516)" userId="af8f2b3b-18ba-4f43-bf39-dc9fce87194f" providerId="ADAL" clId="{BD45EAFF-F05C-4EE7-8797-C6A195E60E59}" dt="2026-10-19T09:19:31.921" v="2381" actId="2710"/>
          <ac:spMkLst>
            <pc:docMk/>
            <pc:sldMk cId="0" sldId="264"/>
            <ac:spMk id="17" creationId="{00000000-0000-0000-0000-000000000000}"/>
          </ac:spMkLst>
        </pc:spChg>
        <pc:spChg chg="mod">
          <ac:chgData name="Melania Ciornei (2329516)" userId="af8f2b3b-18ba-4f43-bf39-dc9fce87194f" providerId="ADAL" clId="{BD45EAFF-F05C-4EE7-8797-C6A195E60E59}" dt="2026-10-19T06:55:38.815" v="1912" actId="14100"/>
          <ac:spMkLst>
            <pc:docMk/>
            <pc:sldMk cId="0" sldId="264"/>
            <ac:spMk id="22" creationId="{00000000-0000-0000-0000-000000000000}"/>
          </ac:spMkLst>
        </pc:spChg>
        <pc:spChg chg="mod">
          <ac:chgData name="Melania Ciornei (2329516)" userId="af8f2b3b-18ba-4f43-bf39-dc9fce87194f" providerId="ADAL" clId="{BD45EAFF-F05C-4EE7-8797-C6A195E60E59}" dt="2026-10-19T06:55:54.904" v="1913" actId="255"/>
          <ac:spMkLst>
            <pc:docMk/>
            <pc:sldMk cId="0" sldId="264"/>
            <ac:spMk id="23" creationId="{00000000-0000-0000-0000-000000000000}"/>
          </ac:spMkLst>
        </pc:spChg>
        <pc:picChg chg="mod">
          <ac:chgData name="Melania Ciornei (2329516)" userId="af8f2b3b-18ba-4f43-bf39-dc9fce87194f" providerId="ADAL" clId="{BD45EAFF-F05C-4EE7-8797-C6A195E60E59}" dt="2026-10-19T06:56:01.297" v="1915" actId="14100"/>
          <ac:picMkLst>
            <pc:docMk/>
            <pc:sldMk cId="0" sldId="264"/>
            <ac:picMk id="24" creationId="{27FE7720-574D-4984-7028-D06864DC36D1}"/>
          </ac:picMkLst>
        </pc:picChg>
      </pc:sldChg>
      <pc:sldChg chg="modSp mod modNotesTx">
        <pc:chgData name="Melania Ciornei (2329516)" userId="af8f2b3b-18ba-4f43-bf39-dc9fce87194f" providerId="ADAL" clId="{BD45EAFF-F05C-4EE7-8797-C6A195E60E59}" dt="2026-10-19T11:13:02.104" v="2513" actId="6549"/>
        <pc:sldMkLst>
          <pc:docMk/>
          <pc:sldMk cId="0" sldId="265"/>
        </pc:sldMkLst>
        <pc:spChg chg="mod">
          <ac:chgData name="Melania Ciornei (2329516)" userId="af8f2b3b-18ba-4f43-bf39-dc9fce87194f" providerId="ADAL" clId="{BD45EAFF-F05C-4EE7-8797-C6A195E60E59}" dt="2026-10-19T06:56:47.084" v="1923" actId="2710"/>
          <ac:spMkLst>
            <pc:docMk/>
            <pc:sldMk cId="0" sldId="265"/>
            <ac:spMk id="5" creationId="{00000000-0000-0000-0000-000000000000}"/>
          </ac:spMkLst>
        </pc:spChg>
        <pc:spChg chg="mod">
          <ac:chgData name="Melania Ciornei (2329516)" userId="af8f2b3b-18ba-4f43-bf39-dc9fce87194f" providerId="ADAL" clId="{BD45EAFF-F05C-4EE7-8797-C6A195E60E59}" dt="2026-10-19T09:19:58.877" v="2383" actId="2710"/>
          <ac:spMkLst>
            <pc:docMk/>
            <pc:sldMk cId="0" sldId="265"/>
            <ac:spMk id="9" creationId="{00000000-0000-0000-0000-000000000000}"/>
          </ac:spMkLst>
        </pc:spChg>
        <pc:spChg chg="mod">
          <ac:chgData name="Melania Ciornei (2329516)" userId="af8f2b3b-18ba-4f43-bf39-dc9fce87194f" providerId="ADAL" clId="{BD45EAFF-F05C-4EE7-8797-C6A195E60E59}" dt="2026-10-19T09:20:07.940" v="2385" actId="2710"/>
          <ac:spMkLst>
            <pc:docMk/>
            <pc:sldMk cId="0" sldId="265"/>
            <ac:spMk id="13" creationId="{00000000-0000-0000-0000-000000000000}"/>
          </ac:spMkLst>
        </pc:spChg>
        <pc:spChg chg="mod">
          <ac:chgData name="Melania Ciornei (2329516)" userId="af8f2b3b-18ba-4f43-bf39-dc9fce87194f" providerId="ADAL" clId="{BD45EAFF-F05C-4EE7-8797-C6A195E60E59}" dt="2026-10-19T09:20:13.168" v="2387" actId="123"/>
          <ac:spMkLst>
            <pc:docMk/>
            <pc:sldMk cId="0" sldId="265"/>
            <ac:spMk id="17" creationId="{00000000-0000-0000-0000-000000000000}"/>
          </ac:spMkLst>
        </pc:spChg>
        <pc:spChg chg="mod">
          <ac:chgData name="Melania Ciornei (2329516)" userId="af8f2b3b-18ba-4f43-bf39-dc9fce87194f" providerId="ADAL" clId="{BD45EAFF-F05C-4EE7-8797-C6A195E60E59}" dt="2026-10-19T06:56:23.194" v="1919" actId="255"/>
          <ac:spMkLst>
            <pc:docMk/>
            <pc:sldMk cId="0" sldId="265"/>
            <ac:spMk id="19" creationId="{00000000-0000-0000-0000-000000000000}"/>
          </ac:spMkLst>
        </pc:spChg>
        <pc:picChg chg="mod">
          <ac:chgData name="Melania Ciornei (2329516)" userId="af8f2b3b-18ba-4f43-bf39-dc9fce87194f" providerId="ADAL" clId="{BD45EAFF-F05C-4EE7-8797-C6A195E60E59}" dt="2026-10-17T21:23:39.425" v="1161" actId="1076"/>
          <ac:picMkLst>
            <pc:docMk/>
            <pc:sldMk cId="0" sldId="265"/>
            <ac:picMk id="20" creationId="{949076C0-9B4B-C441-B00B-9405BF99AD8A}"/>
          </ac:picMkLst>
        </pc:picChg>
      </pc:sldChg>
      <pc:sldChg chg="modSp mod modNotesTx">
        <pc:chgData name="Melania Ciornei (2329516)" userId="af8f2b3b-18ba-4f43-bf39-dc9fce87194f" providerId="ADAL" clId="{BD45EAFF-F05C-4EE7-8797-C6A195E60E59}" dt="2026-10-19T11:13:08.044" v="2514" actId="6549"/>
        <pc:sldMkLst>
          <pc:docMk/>
          <pc:sldMk cId="0" sldId="266"/>
        </pc:sldMkLst>
        <pc:spChg chg="mod">
          <ac:chgData name="Melania Ciornei (2329516)" userId="af8f2b3b-18ba-4f43-bf39-dc9fce87194f" providerId="ADAL" clId="{BD45EAFF-F05C-4EE7-8797-C6A195E60E59}" dt="2026-10-19T10:53:23.132" v="2453" actId="20577"/>
          <ac:spMkLst>
            <pc:docMk/>
            <pc:sldMk cId="0" sldId="266"/>
            <ac:spMk id="3" creationId="{00000000-0000-0000-0000-000000000000}"/>
          </ac:spMkLst>
        </pc:spChg>
        <pc:spChg chg="mod">
          <ac:chgData name="Melania Ciornei (2329516)" userId="af8f2b3b-18ba-4f43-bf39-dc9fce87194f" providerId="ADAL" clId="{BD45EAFF-F05C-4EE7-8797-C6A195E60E59}" dt="2026-10-18T15:54:32.367" v="1343" actId="20577"/>
          <ac:spMkLst>
            <pc:docMk/>
            <pc:sldMk cId="0" sldId="266"/>
            <ac:spMk id="7" creationId="{00000000-0000-0000-0000-000000000000}"/>
          </ac:spMkLst>
        </pc:spChg>
        <pc:spChg chg="mod">
          <ac:chgData name="Melania Ciornei (2329516)" userId="af8f2b3b-18ba-4f43-bf39-dc9fce87194f" providerId="ADAL" clId="{BD45EAFF-F05C-4EE7-8797-C6A195E60E59}" dt="2026-10-19T09:21:26.577" v="2398" actId="255"/>
          <ac:spMkLst>
            <pc:docMk/>
            <pc:sldMk cId="0" sldId="266"/>
            <ac:spMk id="8" creationId="{00000000-0000-0000-0000-000000000000}"/>
          </ac:spMkLst>
        </pc:spChg>
        <pc:spChg chg="mod">
          <ac:chgData name="Melania Ciornei (2329516)" userId="af8f2b3b-18ba-4f43-bf39-dc9fce87194f" providerId="ADAL" clId="{BD45EAFF-F05C-4EE7-8797-C6A195E60E59}" dt="2026-10-19T06:58:38.045" v="1924" actId="1076"/>
          <ac:spMkLst>
            <pc:docMk/>
            <pc:sldMk cId="0" sldId="266"/>
            <ac:spMk id="9" creationId="{00000000-0000-0000-0000-000000000000}"/>
          </ac:spMkLst>
        </pc:spChg>
        <pc:spChg chg="mod">
          <ac:chgData name="Melania Ciornei (2329516)" userId="af8f2b3b-18ba-4f43-bf39-dc9fce87194f" providerId="ADAL" clId="{BD45EAFF-F05C-4EE7-8797-C6A195E60E59}" dt="2026-10-19T09:21:39.053" v="2399" actId="255"/>
          <ac:spMkLst>
            <pc:docMk/>
            <pc:sldMk cId="0" sldId="266"/>
            <ac:spMk id="15" creationId="{00000000-0000-0000-0000-000000000000}"/>
          </ac:spMkLst>
        </pc:spChg>
        <pc:spChg chg="mod">
          <ac:chgData name="Melania Ciornei (2329516)" userId="af8f2b3b-18ba-4f43-bf39-dc9fce87194f" providerId="ADAL" clId="{BD45EAFF-F05C-4EE7-8797-C6A195E60E59}" dt="2026-10-19T09:21:44.232" v="2400" actId="255"/>
          <ac:spMkLst>
            <pc:docMk/>
            <pc:sldMk cId="0" sldId="266"/>
            <ac:spMk id="18" creationId="{00000000-0000-0000-0000-000000000000}"/>
          </ac:spMkLst>
        </pc:spChg>
        <pc:spChg chg="mod">
          <ac:chgData name="Melania Ciornei (2329516)" userId="af8f2b3b-18ba-4f43-bf39-dc9fce87194f" providerId="ADAL" clId="{BD45EAFF-F05C-4EE7-8797-C6A195E60E59}" dt="2026-10-19T07:00:23.507" v="1939" actId="1076"/>
          <ac:spMkLst>
            <pc:docMk/>
            <pc:sldMk cId="0" sldId="266"/>
            <ac:spMk id="19" creationId="{00000000-0000-0000-0000-000000000000}"/>
          </ac:spMkLst>
        </pc:spChg>
        <pc:spChg chg="mod">
          <ac:chgData name="Melania Ciornei (2329516)" userId="af8f2b3b-18ba-4f43-bf39-dc9fce87194f" providerId="ADAL" clId="{BD45EAFF-F05C-4EE7-8797-C6A195E60E59}" dt="2026-10-19T07:00:28.333" v="1940" actId="1076"/>
          <ac:spMkLst>
            <pc:docMk/>
            <pc:sldMk cId="0" sldId="266"/>
            <ac:spMk id="20" creationId="{00000000-0000-0000-0000-000000000000}"/>
          </ac:spMkLst>
        </pc:spChg>
        <pc:spChg chg="mod">
          <ac:chgData name="Melania Ciornei (2329516)" userId="af8f2b3b-18ba-4f43-bf39-dc9fce87194f" providerId="ADAL" clId="{BD45EAFF-F05C-4EE7-8797-C6A195E60E59}" dt="2026-10-19T07:01:33.538" v="1953" actId="1076"/>
          <ac:spMkLst>
            <pc:docMk/>
            <pc:sldMk cId="0" sldId="266"/>
            <ac:spMk id="21" creationId="{00000000-0000-0000-0000-000000000000}"/>
          </ac:spMkLst>
        </pc:spChg>
        <pc:spChg chg="mod">
          <ac:chgData name="Melania Ciornei (2329516)" userId="af8f2b3b-18ba-4f43-bf39-dc9fce87194f" providerId="ADAL" clId="{BD45EAFF-F05C-4EE7-8797-C6A195E60E59}" dt="2026-10-19T07:01:27.232" v="1952" actId="1076"/>
          <ac:spMkLst>
            <pc:docMk/>
            <pc:sldMk cId="0" sldId="266"/>
            <ac:spMk id="22" creationId="{00000000-0000-0000-0000-000000000000}"/>
          </ac:spMkLst>
        </pc:spChg>
        <pc:spChg chg="mod">
          <ac:chgData name="Melania Ciornei (2329516)" userId="af8f2b3b-18ba-4f43-bf39-dc9fce87194f" providerId="ADAL" clId="{BD45EAFF-F05C-4EE7-8797-C6A195E60E59}" dt="2026-10-19T07:01:00.658" v="1945" actId="1076"/>
          <ac:spMkLst>
            <pc:docMk/>
            <pc:sldMk cId="0" sldId="266"/>
            <ac:spMk id="23" creationId="{00000000-0000-0000-0000-000000000000}"/>
          </ac:spMkLst>
        </pc:spChg>
        <pc:spChg chg="mod">
          <ac:chgData name="Melania Ciornei (2329516)" userId="af8f2b3b-18ba-4f43-bf39-dc9fce87194f" providerId="ADAL" clId="{BD45EAFF-F05C-4EE7-8797-C6A195E60E59}" dt="2026-10-19T07:01:05.078" v="1946" actId="1076"/>
          <ac:spMkLst>
            <pc:docMk/>
            <pc:sldMk cId="0" sldId="266"/>
            <ac:spMk id="24" creationId="{00000000-0000-0000-0000-000000000000}"/>
          </ac:spMkLst>
        </pc:spChg>
        <pc:spChg chg="mod">
          <ac:chgData name="Melania Ciornei (2329516)" userId="af8f2b3b-18ba-4f43-bf39-dc9fce87194f" providerId="ADAL" clId="{BD45EAFF-F05C-4EE7-8797-C6A195E60E59}" dt="2026-10-19T07:02:58.304" v="1957" actId="1076"/>
          <ac:spMkLst>
            <pc:docMk/>
            <pc:sldMk cId="0" sldId="266"/>
            <ac:spMk id="26" creationId="{00000000-0000-0000-0000-000000000000}"/>
          </ac:spMkLst>
        </pc:spChg>
        <pc:picChg chg="mod">
          <ac:chgData name="Melania Ciornei (2329516)" userId="af8f2b3b-18ba-4f43-bf39-dc9fce87194f" providerId="ADAL" clId="{BD45EAFF-F05C-4EE7-8797-C6A195E60E59}" dt="2026-10-19T06:58:43.923" v="1925" actId="1076"/>
          <ac:picMkLst>
            <pc:docMk/>
            <pc:sldMk cId="0" sldId="266"/>
            <ac:picMk id="27" creationId="{78879AEF-3CAD-6250-488B-CCABA00CFA53}"/>
          </ac:picMkLst>
        </pc:picChg>
      </pc:sldChg>
      <pc:sldChg chg="modSp mod modNotesTx">
        <pc:chgData name="Melania Ciornei (2329516)" userId="af8f2b3b-18ba-4f43-bf39-dc9fce87194f" providerId="ADAL" clId="{BD45EAFF-F05C-4EE7-8797-C6A195E60E59}" dt="2026-10-19T11:26:59.955" v="2533" actId="20577"/>
        <pc:sldMkLst>
          <pc:docMk/>
          <pc:sldMk cId="0" sldId="269"/>
        </pc:sldMkLst>
        <pc:spChg chg="mod">
          <ac:chgData name="Melania Ciornei (2329516)" userId="af8f2b3b-18ba-4f43-bf39-dc9fce87194f" providerId="ADAL" clId="{BD45EAFF-F05C-4EE7-8797-C6A195E60E59}" dt="2026-10-19T07:08:01.798" v="1965" actId="255"/>
          <ac:spMkLst>
            <pc:docMk/>
            <pc:sldMk cId="0" sldId="269"/>
            <ac:spMk id="3" creationId="{00000000-0000-0000-0000-000000000000}"/>
          </ac:spMkLst>
        </pc:spChg>
        <pc:spChg chg="mod">
          <ac:chgData name="Melania Ciornei (2329516)" userId="af8f2b3b-18ba-4f43-bf39-dc9fce87194f" providerId="ADAL" clId="{BD45EAFF-F05C-4EE7-8797-C6A195E60E59}" dt="2026-10-19T07:08:07.735" v="1966" actId="255"/>
          <ac:spMkLst>
            <pc:docMk/>
            <pc:sldMk cId="0" sldId="269"/>
            <ac:spMk id="4" creationId="{00000000-0000-0000-0000-000000000000}"/>
          </ac:spMkLst>
        </pc:spChg>
        <pc:spChg chg="mod">
          <ac:chgData name="Melania Ciornei (2329516)" userId="af8f2b3b-18ba-4f43-bf39-dc9fce87194f" providerId="ADAL" clId="{BD45EAFF-F05C-4EE7-8797-C6A195E60E59}" dt="2026-10-19T07:08:12.792" v="1967" actId="255"/>
          <ac:spMkLst>
            <pc:docMk/>
            <pc:sldMk cId="0" sldId="269"/>
            <ac:spMk id="5" creationId="{00000000-0000-0000-0000-000000000000}"/>
          </ac:spMkLst>
        </pc:spChg>
        <pc:spChg chg="mod">
          <ac:chgData name="Melania Ciornei (2329516)" userId="af8f2b3b-18ba-4f43-bf39-dc9fce87194f" providerId="ADAL" clId="{BD45EAFF-F05C-4EE7-8797-C6A195E60E59}" dt="2026-10-19T07:08:20.130" v="1968" actId="255"/>
          <ac:spMkLst>
            <pc:docMk/>
            <pc:sldMk cId="0" sldId="269"/>
            <ac:spMk id="6" creationId="{00000000-0000-0000-0000-000000000000}"/>
          </ac:spMkLst>
        </pc:spChg>
        <pc:spChg chg="mod">
          <ac:chgData name="Melania Ciornei (2329516)" userId="af8f2b3b-18ba-4f43-bf39-dc9fce87194f" providerId="ADAL" clId="{BD45EAFF-F05C-4EE7-8797-C6A195E60E59}" dt="2026-10-18T15:30:06.062" v="1237" actId="20577"/>
          <ac:spMkLst>
            <pc:docMk/>
            <pc:sldMk cId="0" sldId="269"/>
            <ac:spMk id="10" creationId="{00000000-0000-0000-0000-000000000000}"/>
          </ac:spMkLst>
        </pc:spChg>
        <pc:spChg chg="mod">
          <ac:chgData name="Melania Ciornei (2329516)" userId="af8f2b3b-18ba-4f43-bf39-dc9fce87194f" providerId="ADAL" clId="{BD45EAFF-F05C-4EE7-8797-C6A195E60E59}" dt="2026-10-18T15:30:11.125" v="1240" actId="20577"/>
          <ac:spMkLst>
            <pc:docMk/>
            <pc:sldMk cId="0" sldId="269"/>
            <ac:spMk id="12" creationId="{00000000-0000-0000-0000-000000000000}"/>
          </ac:spMkLst>
        </pc:spChg>
        <pc:spChg chg="mod">
          <ac:chgData name="Melania Ciornei (2329516)" userId="af8f2b3b-18ba-4f43-bf39-dc9fce87194f" providerId="ADAL" clId="{BD45EAFF-F05C-4EE7-8797-C6A195E60E59}" dt="2026-10-18T15:34:46.611" v="1267" actId="20577"/>
          <ac:spMkLst>
            <pc:docMk/>
            <pc:sldMk cId="0" sldId="269"/>
            <ac:spMk id="13" creationId="{00000000-0000-0000-0000-000000000000}"/>
          </ac:spMkLst>
        </pc:spChg>
        <pc:spChg chg="mod">
          <ac:chgData name="Melania Ciornei (2329516)" userId="af8f2b3b-18ba-4f43-bf39-dc9fce87194f" providerId="ADAL" clId="{BD45EAFF-F05C-4EE7-8797-C6A195E60E59}" dt="2026-10-18T15:51:48.988" v="1320" actId="20577"/>
          <ac:spMkLst>
            <pc:docMk/>
            <pc:sldMk cId="0" sldId="269"/>
            <ac:spMk id="14" creationId="{00000000-0000-0000-0000-000000000000}"/>
          </ac:spMkLst>
        </pc:spChg>
        <pc:spChg chg="mod">
          <ac:chgData name="Melania Ciornei (2329516)" userId="af8f2b3b-18ba-4f43-bf39-dc9fce87194f" providerId="ADAL" clId="{BD45EAFF-F05C-4EE7-8797-C6A195E60E59}" dt="2026-10-18T15:30:07.444" v="1238" actId="20577"/>
          <ac:spMkLst>
            <pc:docMk/>
            <pc:sldMk cId="0" sldId="269"/>
            <ac:spMk id="18" creationId="{00000000-0000-0000-0000-000000000000}"/>
          </ac:spMkLst>
        </pc:spChg>
        <pc:spChg chg="mod">
          <ac:chgData name="Melania Ciornei (2329516)" userId="af8f2b3b-18ba-4f43-bf39-dc9fce87194f" providerId="ADAL" clId="{BD45EAFF-F05C-4EE7-8797-C6A195E60E59}" dt="2026-10-18T15:30:15.531" v="1241" actId="20577"/>
          <ac:spMkLst>
            <pc:docMk/>
            <pc:sldMk cId="0" sldId="269"/>
            <ac:spMk id="20" creationId="{00000000-0000-0000-0000-000000000000}"/>
          </ac:spMkLst>
        </pc:spChg>
        <pc:spChg chg="mod">
          <ac:chgData name="Melania Ciornei (2329516)" userId="af8f2b3b-18ba-4f43-bf39-dc9fce87194f" providerId="ADAL" clId="{BD45EAFF-F05C-4EE7-8797-C6A195E60E59}" dt="2026-10-18T15:34:44.597" v="1266" actId="20577"/>
          <ac:spMkLst>
            <pc:docMk/>
            <pc:sldMk cId="0" sldId="269"/>
            <ac:spMk id="21" creationId="{00000000-0000-0000-0000-000000000000}"/>
          </ac:spMkLst>
        </pc:spChg>
        <pc:spChg chg="mod">
          <ac:chgData name="Melania Ciornei (2329516)" userId="af8f2b3b-18ba-4f43-bf39-dc9fce87194f" providerId="ADAL" clId="{BD45EAFF-F05C-4EE7-8797-C6A195E60E59}" dt="2026-10-18T15:33:58.627" v="1255" actId="20577"/>
          <ac:spMkLst>
            <pc:docMk/>
            <pc:sldMk cId="0" sldId="269"/>
            <ac:spMk id="22" creationId="{00000000-0000-0000-0000-000000000000}"/>
          </ac:spMkLst>
        </pc:spChg>
        <pc:spChg chg="mod">
          <ac:chgData name="Melania Ciornei (2329516)" userId="af8f2b3b-18ba-4f43-bf39-dc9fce87194f" providerId="ADAL" clId="{BD45EAFF-F05C-4EE7-8797-C6A195E60E59}" dt="2026-10-18T15:30:09.467" v="1239" actId="20577"/>
          <ac:spMkLst>
            <pc:docMk/>
            <pc:sldMk cId="0" sldId="269"/>
            <ac:spMk id="26" creationId="{00000000-0000-0000-0000-000000000000}"/>
          </ac:spMkLst>
        </pc:spChg>
        <pc:spChg chg="mod">
          <ac:chgData name="Melania Ciornei (2329516)" userId="af8f2b3b-18ba-4f43-bf39-dc9fce87194f" providerId="ADAL" clId="{BD45EAFF-F05C-4EE7-8797-C6A195E60E59}" dt="2026-10-19T10:53:51.416" v="2460" actId="20577"/>
          <ac:spMkLst>
            <pc:docMk/>
            <pc:sldMk cId="0" sldId="269"/>
            <ac:spMk id="28" creationId="{00000000-0000-0000-0000-000000000000}"/>
          </ac:spMkLst>
        </pc:spChg>
        <pc:spChg chg="mod">
          <ac:chgData name="Melania Ciornei (2329516)" userId="af8f2b3b-18ba-4f43-bf39-dc9fce87194f" providerId="ADAL" clId="{BD45EAFF-F05C-4EE7-8797-C6A195E60E59}" dt="2026-10-19T11:26:59.955" v="2533" actId="20577"/>
          <ac:spMkLst>
            <pc:docMk/>
            <pc:sldMk cId="0" sldId="269"/>
            <ac:spMk id="29" creationId="{00000000-0000-0000-0000-000000000000}"/>
          </ac:spMkLst>
        </pc:spChg>
        <pc:spChg chg="mod">
          <ac:chgData name="Melania Ciornei (2329516)" userId="af8f2b3b-18ba-4f43-bf39-dc9fce87194f" providerId="ADAL" clId="{BD45EAFF-F05C-4EE7-8797-C6A195E60E59}" dt="2026-10-19T11:26:03.962" v="2530" actId="20577"/>
          <ac:spMkLst>
            <pc:docMk/>
            <pc:sldMk cId="0" sldId="269"/>
            <ac:spMk id="30" creationId="{00000000-0000-0000-0000-000000000000}"/>
          </ac:spMkLst>
        </pc:spChg>
        <pc:spChg chg="mod">
          <ac:chgData name="Melania Ciornei (2329516)" userId="af8f2b3b-18ba-4f43-bf39-dc9fce87194f" providerId="ADAL" clId="{BD45EAFF-F05C-4EE7-8797-C6A195E60E59}" dt="2026-10-19T11:26:39.308" v="2531" actId="20577"/>
          <ac:spMkLst>
            <pc:docMk/>
            <pc:sldMk cId="0" sldId="269"/>
            <ac:spMk id="96" creationId="{00000000-0000-0000-0000-000000000000}"/>
          </ac:spMkLst>
        </pc:spChg>
        <pc:picChg chg="mod">
          <ac:chgData name="Melania Ciornei (2329516)" userId="af8f2b3b-18ba-4f43-bf39-dc9fce87194f" providerId="ADAL" clId="{BD45EAFF-F05C-4EE7-8797-C6A195E60E59}" dt="2026-10-18T07:18:43.355" v="1172" actId="1076"/>
          <ac:picMkLst>
            <pc:docMk/>
            <pc:sldMk cId="0" sldId="269"/>
            <ac:picMk id="31" creationId="{10700918-9A34-C60E-A09C-34138DA1074C}"/>
          </ac:picMkLst>
        </pc:picChg>
      </pc:sldChg>
      <pc:sldChg chg="modSp mod setBg modNotesTx">
        <pc:chgData name="Melania Ciornei (2329516)" userId="af8f2b3b-18ba-4f43-bf39-dc9fce87194f" providerId="ADAL" clId="{BD45EAFF-F05C-4EE7-8797-C6A195E60E59}" dt="2026-10-19T11:13:23.299" v="2517" actId="6549"/>
        <pc:sldMkLst>
          <pc:docMk/>
          <pc:sldMk cId="0" sldId="270"/>
        </pc:sldMkLst>
        <pc:spChg chg="mod">
          <ac:chgData name="Melania Ciornei (2329516)" userId="af8f2b3b-18ba-4f43-bf39-dc9fce87194f" providerId="ADAL" clId="{BD45EAFF-F05C-4EE7-8797-C6A195E60E59}" dt="2026-10-19T07:09:23.796" v="1987" actId="1076"/>
          <ac:spMkLst>
            <pc:docMk/>
            <pc:sldMk cId="0" sldId="270"/>
            <ac:spMk id="2" creationId="{00000000-0000-0000-0000-000000000000}"/>
          </ac:spMkLst>
        </pc:spChg>
        <pc:spChg chg="mod">
          <ac:chgData name="Melania Ciornei (2329516)" userId="af8f2b3b-18ba-4f43-bf39-dc9fce87194f" providerId="ADAL" clId="{BD45EAFF-F05C-4EE7-8797-C6A195E60E59}" dt="2026-10-19T07:09:15.432" v="1986" actId="1076"/>
          <ac:spMkLst>
            <pc:docMk/>
            <pc:sldMk cId="0" sldId="270"/>
            <ac:spMk id="3" creationId="{00000000-0000-0000-0000-000000000000}"/>
          </ac:spMkLst>
        </pc:spChg>
        <pc:spChg chg="mod">
          <ac:chgData name="Melania Ciornei (2329516)" userId="af8f2b3b-18ba-4f43-bf39-dc9fce87194f" providerId="ADAL" clId="{BD45EAFF-F05C-4EE7-8797-C6A195E60E59}" dt="2026-10-18T15:35:02.057" v="1268" actId="20577"/>
          <ac:spMkLst>
            <pc:docMk/>
            <pc:sldMk cId="0" sldId="270"/>
            <ac:spMk id="6" creationId="{00000000-0000-0000-0000-000000000000}"/>
          </ac:spMkLst>
        </pc:spChg>
        <pc:spChg chg="mod">
          <ac:chgData name="Melania Ciornei (2329516)" userId="af8f2b3b-18ba-4f43-bf39-dc9fce87194f" providerId="ADAL" clId="{BD45EAFF-F05C-4EE7-8797-C6A195E60E59}" dt="2026-10-18T15:35:03.678" v="1269" actId="20577"/>
          <ac:spMkLst>
            <pc:docMk/>
            <pc:sldMk cId="0" sldId="270"/>
            <ac:spMk id="9" creationId="{00000000-0000-0000-0000-000000000000}"/>
          </ac:spMkLst>
        </pc:spChg>
        <pc:spChg chg="mod">
          <ac:chgData name="Melania Ciornei (2329516)" userId="af8f2b3b-18ba-4f43-bf39-dc9fce87194f" providerId="ADAL" clId="{BD45EAFF-F05C-4EE7-8797-C6A195E60E59}" dt="2026-10-18T15:35:04.903" v="1270" actId="20577"/>
          <ac:spMkLst>
            <pc:docMk/>
            <pc:sldMk cId="0" sldId="270"/>
            <ac:spMk id="12" creationId="{00000000-0000-0000-0000-000000000000}"/>
          </ac:spMkLst>
        </pc:spChg>
        <pc:picChg chg="mod">
          <ac:chgData name="Melania Ciornei (2329516)" userId="af8f2b3b-18ba-4f43-bf39-dc9fce87194f" providerId="ADAL" clId="{BD45EAFF-F05C-4EE7-8797-C6A195E60E59}" dt="2026-10-17T21:38:26.711" v="1166" actId="1076"/>
          <ac:picMkLst>
            <pc:docMk/>
            <pc:sldMk cId="0" sldId="270"/>
            <ac:picMk id="13" creationId="{E286D8D8-4C82-6840-0E99-6CE9C777F8CF}"/>
          </ac:picMkLst>
        </pc:picChg>
      </pc:sldChg>
      <pc:sldChg chg="modSp mod">
        <pc:chgData name="Melania Ciornei (2329516)" userId="af8f2b3b-18ba-4f43-bf39-dc9fce87194f" providerId="ADAL" clId="{BD45EAFF-F05C-4EE7-8797-C6A195E60E59}" dt="2026-10-19T10:54:53.965" v="2470" actId="3626"/>
        <pc:sldMkLst>
          <pc:docMk/>
          <pc:sldMk cId="0" sldId="271"/>
        </pc:sldMkLst>
        <pc:spChg chg="mod">
          <ac:chgData name="Melania Ciornei (2329516)" userId="af8f2b3b-18ba-4f43-bf39-dc9fce87194f" providerId="ADAL" clId="{BD45EAFF-F05C-4EE7-8797-C6A195E60E59}" dt="2026-10-19T10:54:53.965" v="2470" actId="3626"/>
          <ac:spMkLst>
            <pc:docMk/>
            <pc:sldMk cId="0" sldId="271"/>
            <ac:spMk id="3" creationId="{00000000-0000-0000-0000-000000000000}"/>
          </ac:spMkLst>
        </pc:spChg>
      </pc:sldChg>
      <pc:sldChg chg="modSp mod">
        <pc:chgData name="Melania Ciornei (2329516)" userId="af8f2b3b-18ba-4f43-bf39-dc9fce87194f" providerId="ADAL" clId="{BD45EAFF-F05C-4EE7-8797-C6A195E60E59}" dt="2026-10-19T10:55:38.877" v="2481" actId="3626"/>
        <pc:sldMkLst>
          <pc:docMk/>
          <pc:sldMk cId="0" sldId="272"/>
        </pc:sldMkLst>
        <pc:spChg chg="mod">
          <ac:chgData name="Melania Ciornei (2329516)" userId="af8f2b3b-18ba-4f43-bf39-dc9fce87194f" providerId="ADAL" clId="{BD45EAFF-F05C-4EE7-8797-C6A195E60E59}" dt="2026-10-19T10:55:38.877" v="2481" actId="3626"/>
          <ac:spMkLst>
            <pc:docMk/>
            <pc:sldMk cId="0" sldId="272"/>
            <ac:spMk id="3" creationId="{00000000-0000-0000-0000-000000000000}"/>
          </ac:spMkLst>
        </pc:spChg>
      </pc:sldChg>
      <pc:sldChg chg="delSp modSp mod">
        <pc:chgData name="Melania Ciornei (2329516)" userId="af8f2b3b-18ba-4f43-bf39-dc9fce87194f" providerId="ADAL" clId="{BD45EAFF-F05C-4EE7-8797-C6A195E60E59}" dt="2026-10-19T11:18:08.517" v="2518" actId="6549"/>
        <pc:sldMkLst>
          <pc:docMk/>
          <pc:sldMk cId="0" sldId="273"/>
        </pc:sldMkLst>
        <pc:spChg chg="mod">
          <ac:chgData name="Melania Ciornei (2329516)" userId="af8f2b3b-18ba-4f43-bf39-dc9fce87194f" providerId="ADAL" clId="{BD45EAFF-F05C-4EE7-8797-C6A195E60E59}" dt="2026-10-19T11:18:08.517" v="2518" actId="6549"/>
          <ac:spMkLst>
            <pc:docMk/>
            <pc:sldMk cId="0" sldId="273"/>
            <ac:spMk id="3" creationId="{00000000-0000-0000-0000-000000000000}"/>
          </ac:spMkLst>
        </pc:spChg>
      </pc:sldChg>
      <pc:sldChg chg="modSp mod modNotesTx">
        <pc:chgData name="Melania Ciornei (2329516)" userId="af8f2b3b-18ba-4f43-bf39-dc9fce87194f" providerId="ADAL" clId="{BD45EAFF-F05C-4EE7-8797-C6A195E60E59}" dt="2026-10-19T11:13:11.218" v="2515" actId="6549"/>
        <pc:sldMkLst>
          <pc:docMk/>
          <pc:sldMk cId="0" sldId="275"/>
        </pc:sldMkLst>
        <pc:spChg chg="mod">
          <ac:chgData name="Melania Ciornei (2329516)" userId="af8f2b3b-18ba-4f43-bf39-dc9fce87194f" providerId="ADAL" clId="{BD45EAFF-F05C-4EE7-8797-C6A195E60E59}" dt="2026-10-17T13:38:45.494" v="961" actId="114"/>
          <ac:spMkLst>
            <pc:docMk/>
            <pc:sldMk cId="0" sldId="275"/>
            <ac:spMk id="3" creationId="{00000000-0000-0000-0000-000000000000}"/>
          </ac:spMkLst>
        </pc:spChg>
        <pc:spChg chg="mod">
          <ac:chgData name="Melania Ciornei (2329516)" userId="af8f2b3b-18ba-4f43-bf39-dc9fce87194f" providerId="ADAL" clId="{BD45EAFF-F05C-4EE7-8797-C6A195E60E59}" dt="2026-10-19T09:21:57.131" v="2401" actId="255"/>
          <ac:spMkLst>
            <pc:docMk/>
            <pc:sldMk cId="0" sldId="275"/>
            <ac:spMk id="8" creationId="{00000000-0000-0000-0000-000000000000}"/>
          </ac:spMkLst>
        </pc:spChg>
        <pc:spChg chg="mod">
          <ac:chgData name="Melania Ciornei (2329516)" userId="af8f2b3b-18ba-4f43-bf39-dc9fce87194f" providerId="ADAL" clId="{BD45EAFF-F05C-4EE7-8797-C6A195E60E59}" dt="2026-10-19T09:21:10.753" v="2396" actId="1076"/>
          <ac:spMkLst>
            <pc:docMk/>
            <pc:sldMk cId="0" sldId="275"/>
            <ac:spMk id="14" creationId="{00000000-0000-0000-0000-000000000000}"/>
          </ac:spMkLst>
        </pc:spChg>
        <pc:spChg chg="mod">
          <ac:chgData name="Melania Ciornei (2329516)" userId="af8f2b3b-18ba-4f43-bf39-dc9fce87194f" providerId="ADAL" clId="{BD45EAFF-F05C-4EE7-8797-C6A195E60E59}" dt="2026-10-19T09:22:05.966" v="2402" actId="255"/>
          <ac:spMkLst>
            <pc:docMk/>
            <pc:sldMk cId="0" sldId="275"/>
            <ac:spMk id="15" creationId="{00000000-0000-0000-0000-000000000000}"/>
          </ac:spMkLst>
        </pc:spChg>
        <pc:spChg chg="mod">
          <ac:chgData name="Melania Ciornei (2329516)" userId="af8f2b3b-18ba-4f43-bf39-dc9fce87194f" providerId="ADAL" clId="{BD45EAFF-F05C-4EE7-8797-C6A195E60E59}" dt="2026-10-19T09:21:06.284" v="2395" actId="1076"/>
          <ac:spMkLst>
            <pc:docMk/>
            <pc:sldMk cId="0" sldId="275"/>
            <ac:spMk id="18" creationId="{00000000-0000-0000-0000-000000000000}"/>
          </ac:spMkLst>
        </pc:spChg>
        <pc:spChg chg="mod">
          <ac:chgData name="Melania Ciornei (2329516)" userId="af8f2b3b-18ba-4f43-bf39-dc9fce87194f" providerId="ADAL" clId="{BD45EAFF-F05C-4EE7-8797-C6A195E60E59}" dt="2026-10-17T13:38:08.553" v="955" actId="14100"/>
          <ac:spMkLst>
            <pc:docMk/>
            <pc:sldMk cId="0" sldId="275"/>
            <ac:spMk id="19" creationId="{00000000-0000-0000-0000-000000000000}"/>
          </ac:spMkLst>
        </pc:spChg>
        <pc:spChg chg="mod">
          <ac:chgData name="Melania Ciornei (2329516)" userId="af8f2b3b-18ba-4f43-bf39-dc9fce87194f" providerId="ADAL" clId="{BD45EAFF-F05C-4EE7-8797-C6A195E60E59}" dt="2026-10-17T13:38:13.032" v="956" actId="14100"/>
          <ac:spMkLst>
            <pc:docMk/>
            <pc:sldMk cId="0" sldId="275"/>
            <ac:spMk id="20" creationId="{00000000-0000-0000-0000-000000000000}"/>
          </ac:spMkLst>
        </pc:spChg>
        <pc:spChg chg="mod">
          <ac:chgData name="Melania Ciornei (2329516)" userId="af8f2b3b-18ba-4f43-bf39-dc9fce87194f" providerId="ADAL" clId="{BD45EAFF-F05C-4EE7-8797-C6A195E60E59}" dt="2026-10-17T13:38:23.539" v="958" actId="1076"/>
          <ac:spMkLst>
            <pc:docMk/>
            <pc:sldMk cId="0" sldId="275"/>
            <ac:spMk id="21" creationId="{00000000-0000-0000-0000-000000000000}"/>
          </ac:spMkLst>
        </pc:spChg>
        <pc:spChg chg="mod">
          <ac:chgData name="Melania Ciornei (2329516)" userId="af8f2b3b-18ba-4f43-bf39-dc9fce87194f" providerId="ADAL" clId="{BD45EAFF-F05C-4EE7-8797-C6A195E60E59}" dt="2026-10-19T07:06:16.690" v="1964" actId="1076"/>
          <ac:spMkLst>
            <pc:docMk/>
            <pc:sldMk cId="0" sldId="275"/>
            <ac:spMk id="22" creationId="{00000000-0000-0000-0000-000000000000}"/>
          </ac:spMkLst>
        </pc:spChg>
        <pc:spChg chg="mod">
          <ac:chgData name="Melania Ciornei (2329516)" userId="af8f2b3b-18ba-4f43-bf39-dc9fce87194f" providerId="ADAL" clId="{BD45EAFF-F05C-4EE7-8797-C6A195E60E59}" dt="2026-10-17T13:37:46.477" v="950" actId="1076"/>
          <ac:spMkLst>
            <pc:docMk/>
            <pc:sldMk cId="0" sldId="275"/>
            <ac:spMk id="23" creationId="{00000000-0000-0000-0000-000000000000}"/>
          </ac:spMkLst>
        </pc:spChg>
        <pc:spChg chg="mod">
          <ac:chgData name="Melania Ciornei (2329516)" userId="af8f2b3b-18ba-4f43-bf39-dc9fce87194f" providerId="ADAL" clId="{BD45EAFF-F05C-4EE7-8797-C6A195E60E59}" dt="2026-10-17T13:37:40.777" v="949" actId="1076"/>
          <ac:spMkLst>
            <pc:docMk/>
            <pc:sldMk cId="0" sldId="275"/>
            <ac:spMk id="24" creationId="{00000000-0000-0000-0000-000000000000}"/>
          </ac:spMkLst>
        </pc:spChg>
        <pc:picChg chg="mod">
          <ac:chgData name="Melania Ciornei (2329516)" userId="af8f2b3b-18ba-4f43-bf39-dc9fce87194f" providerId="ADAL" clId="{BD45EAFF-F05C-4EE7-8797-C6A195E60E59}" dt="2026-10-17T21:33:06.731" v="1165" actId="1076"/>
          <ac:picMkLst>
            <pc:docMk/>
            <pc:sldMk cId="0" sldId="275"/>
            <ac:picMk id="27" creationId="{CB344D34-94A9-0C46-89E6-49DF4A4E2105}"/>
          </ac:picMkLst>
        </pc:picChg>
      </pc:sldChg>
      <pc:sldChg chg="modSp mod modNotesTx">
        <pc:chgData name="Melania Ciornei (2329516)" userId="af8f2b3b-18ba-4f43-bf39-dc9fce87194f" providerId="ADAL" clId="{BD45EAFF-F05C-4EE7-8797-C6A195E60E59}" dt="2026-10-19T11:12:26.796" v="2508" actId="6549"/>
        <pc:sldMkLst>
          <pc:docMk/>
          <pc:sldMk cId="0" sldId="277"/>
        </pc:sldMkLst>
        <pc:spChg chg="mod">
          <ac:chgData name="Melania Ciornei (2329516)" userId="af8f2b3b-18ba-4f43-bf39-dc9fce87194f" providerId="ADAL" clId="{BD45EAFF-F05C-4EE7-8797-C6A195E60E59}" dt="2026-10-17T20:50:15.067" v="1143" actId="20577"/>
          <ac:spMkLst>
            <pc:docMk/>
            <pc:sldMk cId="0" sldId="277"/>
            <ac:spMk id="2" creationId="{00000000-0000-0000-0000-000000000000}"/>
          </ac:spMkLst>
        </pc:spChg>
        <pc:spChg chg="mod">
          <ac:chgData name="Melania Ciornei (2329516)" userId="af8f2b3b-18ba-4f43-bf39-dc9fce87194f" providerId="ADAL" clId="{BD45EAFF-F05C-4EE7-8797-C6A195E60E59}" dt="2026-10-19T09:13:53.947" v="2340" actId="255"/>
          <ac:spMkLst>
            <pc:docMk/>
            <pc:sldMk cId="0" sldId="277"/>
            <ac:spMk id="6" creationId="{00000000-0000-0000-0000-000000000000}"/>
          </ac:spMkLst>
        </pc:spChg>
        <pc:spChg chg="mod">
          <ac:chgData name="Melania Ciornei (2329516)" userId="af8f2b3b-18ba-4f43-bf39-dc9fce87194f" providerId="ADAL" clId="{BD45EAFF-F05C-4EE7-8797-C6A195E60E59}" dt="2026-10-19T09:13:58.811" v="2341" actId="255"/>
          <ac:spMkLst>
            <pc:docMk/>
            <pc:sldMk cId="0" sldId="277"/>
            <ac:spMk id="11" creationId="{00000000-0000-0000-0000-000000000000}"/>
          </ac:spMkLst>
        </pc:spChg>
        <pc:spChg chg="mod">
          <ac:chgData name="Melania Ciornei (2329516)" userId="af8f2b3b-18ba-4f43-bf39-dc9fce87194f" providerId="ADAL" clId="{BD45EAFF-F05C-4EE7-8797-C6A195E60E59}" dt="2026-10-19T09:14:08.205" v="2343" actId="14100"/>
          <ac:spMkLst>
            <pc:docMk/>
            <pc:sldMk cId="0" sldId="277"/>
            <ac:spMk id="16" creationId="{00000000-0000-0000-0000-000000000000}"/>
          </ac:spMkLst>
        </pc:spChg>
        <pc:spChg chg="mod">
          <ac:chgData name="Melania Ciornei (2329516)" userId="af8f2b3b-18ba-4f43-bf39-dc9fce87194f" providerId="ADAL" clId="{BD45EAFF-F05C-4EE7-8797-C6A195E60E59}" dt="2026-10-19T09:14:15.176" v="2344" actId="255"/>
          <ac:spMkLst>
            <pc:docMk/>
            <pc:sldMk cId="0" sldId="277"/>
            <ac:spMk id="21" creationId="{00000000-0000-0000-0000-000000000000}"/>
          </ac:spMkLst>
        </pc:spChg>
        <pc:spChg chg="mod">
          <ac:chgData name="Melania Ciornei (2329516)" userId="af8f2b3b-18ba-4f43-bf39-dc9fce87194f" providerId="ADAL" clId="{BD45EAFF-F05C-4EE7-8797-C6A195E60E59}" dt="2026-10-19T09:14:23.893" v="2345" actId="255"/>
          <ac:spMkLst>
            <pc:docMk/>
            <pc:sldMk cId="0" sldId="277"/>
            <ac:spMk id="26" creationId="{00000000-0000-0000-0000-000000000000}"/>
          </ac:spMkLst>
        </pc:spChg>
        <pc:spChg chg="mod">
          <ac:chgData name="Melania Ciornei (2329516)" userId="af8f2b3b-18ba-4f43-bf39-dc9fce87194f" providerId="ADAL" clId="{BD45EAFF-F05C-4EE7-8797-C6A195E60E59}" dt="2026-10-19T09:14:29.836" v="2346" actId="255"/>
          <ac:spMkLst>
            <pc:docMk/>
            <pc:sldMk cId="0" sldId="277"/>
            <ac:spMk id="31" creationId="{00000000-0000-0000-0000-000000000000}"/>
          </ac:spMkLst>
        </pc:spChg>
        <pc:spChg chg="mod">
          <ac:chgData name="Melania Ciornei (2329516)" userId="af8f2b3b-18ba-4f43-bf39-dc9fce87194f" providerId="ADAL" clId="{BD45EAFF-F05C-4EE7-8797-C6A195E60E59}" dt="2026-10-19T06:50:27.488" v="1868" actId="255"/>
          <ac:spMkLst>
            <pc:docMk/>
            <pc:sldMk cId="0" sldId="277"/>
            <ac:spMk id="33" creationId="{00000000-0000-0000-0000-000000000000}"/>
          </ac:spMkLst>
        </pc:spChg>
        <pc:picChg chg="mod">
          <ac:chgData name="Melania Ciornei (2329516)" userId="af8f2b3b-18ba-4f43-bf39-dc9fce87194f" providerId="ADAL" clId="{BD45EAFF-F05C-4EE7-8797-C6A195E60E59}" dt="2026-10-18T09:31:50.297" v="1215" actId="14100"/>
          <ac:picMkLst>
            <pc:docMk/>
            <pc:sldMk cId="0" sldId="277"/>
            <ac:picMk id="34" creationId="{FAA6E7BB-67D8-472E-24AD-22FC1AAE70C8}"/>
          </ac:picMkLst>
        </pc:picChg>
      </pc:sldChg>
      <pc:sldChg chg="modSp mod modNotesTx">
        <pc:chgData name="Melania Ciornei (2329516)" userId="af8f2b3b-18ba-4f43-bf39-dc9fce87194f" providerId="ADAL" clId="{BD45EAFF-F05C-4EE7-8797-C6A195E60E59}" dt="2026-10-19T11:29:45.683" v="2534" actId="6549"/>
        <pc:sldMkLst>
          <pc:docMk/>
          <pc:sldMk cId="0" sldId="278"/>
        </pc:sldMkLst>
        <pc:spChg chg="mod">
          <ac:chgData name="Melania Ciornei (2329516)" userId="af8f2b3b-18ba-4f43-bf39-dc9fce87194f" providerId="ADAL" clId="{BD45EAFF-F05C-4EE7-8797-C6A195E60E59}" dt="2026-10-19T11:10:56.677" v="2499" actId="1076"/>
          <ac:spMkLst>
            <pc:docMk/>
            <pc:sldMk cId="0" sldId="278"/>
            <ac:spMk id="2"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4" creationId="{00000000-0000-0000-0000-000000000000}"/>
          </ac:spMkLst>
        </pc:spChg>
        <pc:spChg chg="mod">
          <ac:chgData name="Melania Ciornei (2329516)" userId="af8f2b3b-18ba-4f43-bf39-dc9fce87194f" providerId="ADAL" clId="{BD45EAFF-F05C-4EE7-8797-C6A195E60E59}" dt="2026-10-19T09:17:04.229" v="2351" actId="255"/>
          <ac:spMkLst>
            <pc:docMk/>
            <pc:sldMk cId="0" sldId="278"/>
            <ac:spMk id="6"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7" creationId="{00000000-0000-0000-0000-000000000000}"/>
          </ac:spMkLst>
        </pc:spChg>
        <pc:spChg chg="mod">
          <ac:chgData name="Melania Ciornei (2329516)" userId="af8f2b3b-18ba-4f43-bf39-dc9fce87194f" providerId="ADAL" clId="{BD45EAFF-F05C-4EE7-8797-C6A195E60E59}" dt="2026-10-19T09:17:09.049" v="2352" actId="255"/>
          <ac:spMkLst>
            <pc:docMk/>
            <pc:sldMk cId="0" sldId="278"/>
            <ac:spMk id="11"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12" creationId="{00000000-0000-0000-0000-000000000000}"/>
          </ac:spMkLst>
        </pc:spChg>
        <pc:spChg chg="mod">
          <ac:chgData name="Melania Ciornei (2329516)" userId="af8f2b3b-18ba-4f43-bf39-dc9fce87194f" providerId="ADAL" clId="{BD45EAFF-F05C-4EE7-8797-C6A195E60E59}" dt="2026-10-19T09:17:16.191" v="2353" actId="255"/>
          <ac:spMkLst>
            <pc:docMk/>
            <pc:sldMk cId="0" sldId="278"/>
            <ac:spMk id="16" creationId="{00000000-0000-0000-0000-000000000000}"/>
          </ac:spMkLst>
        </pc:spChg>
        <pc:spChg chg="mod">
          <ac:chgData name="Melania Ciornei (2329516)" userId="af8f2b3b-18ba-4f43-bf39-dc9fce87194f" providerId="ADAL" clId="{BD45EAFF-F05C-4EE7-8797-C6A195E60E59}" dt="2026-10-19T09:18:04.020" v="2363" actId="2710"/>
          <ac:spMkLst>
            <pc:docMk/>
            <pc:sldMk cId="0" sldId="278"/>
            <ac:spMk id="17" creationId="{00000000-0000-0000-0000-000000000000}"/>
          </ac:spMkLst>
        </pc:spChg>
        <pc:spChg chg="mod">
          <ac:chgData name="Melania Ciornei (2329516)" userId="af8f2b3b-18ba-4f43-bf39-dc9fce87194f" providerId="ADAL" clId="{BD45EAFF-F05C-4EE7-8797-C6A195E60E59}" dt="2026-10-19T09:18:14.656" v="2366" actId="14100"/>
          <ac:spMkLst>
            <pc:docMk/>
            <pc:sldMk cId="0" sldId="278"/>
            <ac:spMk id="18" creationId="{00000000-0000-0000-0000-000000000000}"/>
          </ac:spMkLst>
        </pc:spChg>
        <pc:spChg chg="mod">
          <ac:chgData name="Melania Ciornei (2329516)" userId="af8f2b3b-18ba-4f43-bf39-dc9fce87194f" providerId="ADAL" clId="{BD45EAFF-F05C-4EE7-8797-C6A195E60E59}" dt="2026-10-19T09:17:22.056" v="2354" actId="255"/>
          <ac:spMkLst>
            <pc:docMk/>
            <pc:sldMk cId="0" sldId="278"/>
            <ac:spMk id="21"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22"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23"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24" creationId="{00000000-0000-0000-0000-000000000000}"/>
          </ac:spMkLst>
        </pc:spChg>
        <pc:spChg chg="mod">
          <ac:chgData name="Melania Ciornei (2329516)" userId="af8f2b3b-18ba-4f43-bf39-dc9fce87194f" providerId="ADAL" clId="{BD45EAFF-F05C-4EE7-8797-C6A195E60E59}" dt="2026-10-19T09:17:27.567" v="2355" actId="255"/>
          <ac:spMkLst>
            <pc:docMk/>
            <pc:sldMk cId="0" sldId="278"/>
            <ac:spMk id="26"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27"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28"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29" creationId="{00000000-0000-0000-0000-000000000000}"/>
          </ac:spMkLst>
        </pc:spChg>
        <pc:spChg chg="mod">
          <ac:chgData name="Melania Ciornei (2329516)" userId="af8f2b3b-18ba-4f43-bf39-dc9fce87194f" providerId="ADAL" clId="{BD45EAFF-F05C-4EE7-8797-C6A195E60E59}" dt="2026-10-19T09:17:32.852" v="2356" actId="255"/>
          <ac:spMkLst>
            <pc:docMk/>
            <pc:sldMk cId="0" sldId="278"/>
            <ac:spMk id="31" creationId="{00000000-0000-0000-0000-000000000000}"/>
          </ac:spMkLst>
        </pc:spChg>
        <pc:spChg chg="mod">
          <ac:chgData name="Melania Ciornei (2329516)" userId="af8f2b3b-18ba-4f43-bf39-dc9fce87194f" providerId="ADAL" clId="{BD45EAFF-F05C-4EE7-8797-C6A195E60E59}" dt="2026-10-19T11:10:57.480" v="2500" actId="1076"/>
          <ac:spMkLst>
            <pc:docMk/>
            <pc:sldMk cId="0" sldId="278"/>
            <ac:spMk id="32" creationId="{00000000-0000-0000-0000-000000000000}"/>
          </ac:spMkLst>
        </pc:spChg>
        <pc:spChg chg="mod">
          <ac:chgData name="Melania Ciornei (2329516)" userId="af8f2b3b-18ba-4f43-bf39-dc9fce87194f" providerId="ADAL" clId="{BD45EAFF-F05C-4EE7-8797-C6A195E60E59}" dt="2026-10-19T09:19:08.449" v="2375" actId="1076"/>
          <ac:spMkLst>
            <pc:docMk/>
            <pc:sldMk cId="0" sldId="278"/>
            <ac:spMk id="33" creationId="{00000000-0000-0000-0000-000000000000}"/>
          </ac:spMkLst>
        </pc:spChg>
        <pc:picChg chg="mod">
          <ac:chgData name="Melania Ciornei (2329516)" userId="af8f2b3b-18ba-4f43-bf39-dc9fce87194f" providerId="ADAL" clId="{BD45EAFF-F05C-4EE7-8797-C6A195E60E59}" dt="2026-10-17T21:17:30.511" v="1159" actId="1076"/>
          <ac:picMkLst>
            <pc:docMk/>
            <pc:sldMk cId="0" sldId="278"/>
            <ac:picMk id="34" creationId="{7CD0DB75-D1F5-46D8-27C0-5452E9B44960}"/>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600" b="0" i="0" u="none" strike="noStrike">
                <a:solidFill>
                  <a:srgbClr val="4B3A72"/>
                </a:solidFill>
                <a:latin typeface="Arial"/>
              </a:defRPr>
            </a:pPr>
            <a:r>
              <a:rPr lang="en-GB" sz="1600" b="0" i="0" u="none" strike="noStrike" dirty="0">
                <a:solidFill>
                  <a:srgbClr val="4B3A72"/>
                </a:solidFill>
                <a:latin typeface="Arial" panose="020B0604020202020204" pitchFamily="34" charset="0"/>
                <a:cs typeface="Arial" panose="020B0604020202020204" pitchFamily="34" charset="0"/>
              </a:rPr>
              <a:t>UK population aged 85+ (millions) (ONS, 2025).</a:t>
            </a:r>
          </a:p>
        </c:rich>
      </c:tx>
      <c:overlay val="0"/>
    </c:title>
    <c:autoTitleDeleted val="0"/>
    <c:plotArea>
      <c:layout/>
      <c:barChart>
        <c:barDir val="col"/>
        <c:grouping val="clustered"/>
        <c:varyColors val="0"/>
        <c:ser>
          <c:idx val="0"/>
          <c:order val="0"/>
          <c:tx>
            <c:strRef>
              <c:f>Sheet1!$B$1</c:f>
              <c:strCache>
                <c:ptCount val="1"/>
                <c:pt idx="0">
                  <c:v>People aged 85+ (millions)</c:v>
                </c:pt>
              </c:strCache>
            </c:strRef>
          </c:tx>
          <c:spPr>
            <a:solidFill>
              <a:srgbClr val="7B62B0"/>
            </a:solidFill>
            <a:effectLst/>
          </c:spPr>
          <c:invertIfNegative val="0"/>
          <c:dPt>
            <c:idx val="0"/>
            <c:invertIfNegative val="0"/>
            <c:bubble3D val="0"/>
            <c:extLst>
              <c:ext xmlns:c16="http://schemas.microsoft.com/office/drawing/2014/chart" uri="{C3380CC4-5D6E-409C-BE32-E72D297353CC}">
                <c16:uniqueId val="{00000001-17BA-43FE-B72F-6225DEAE3A28}"/>
              </c:ext>
            </c:extLst>
          </c:dPt>
          <c:dPt>
            <c:idx val="1"/>
            <c:invertIfNegative val="0"/>
            <c:bubble3D val="0"/>
            <c:spPr>
              <a:solidFill>
                <a:srgbClr val="D9724F"/>
              </a:solidFill>
              <a:effectLst/>
            </c:spPr>
            <c:extLst>
              <c:ext xmlns:c16="http://schemas.microsoft.com/office/drawing/2014/chart" uri="{C3380CC4-5D6E-409C-BE32-E72D297353CC}">
                <c16:uniqueId val="{00000003-17BA-43FE-B72F-6225DEAE3A28}"/>
              </c:ext>
            </c:extLst>
          </c:dPt>
          <c:dLbls>
            <c:numFmt formatCode="0.0" sourceLinked="0"/>
            <c:spPr>
              <a:noFill/>
              <a:ln>
                <a:noFill/>
              </a:ln>
              <a:effectLst/>
            </c:spPr>
            <c:txPr>
              <a:bodyPr/>
              <a:lstStyle/>
              <a:p>
                <a:pPr>
                  <a:defRPr sz="1600" b="0" i="0" u="none" strike="noStrike">
                    <a:solidFill>
                      <a:srgbClr val="1F2A3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2022</c:v>
                </c:pt>
                <c:pt idx="1">
                  <c:v>2047 (projected)</c:v>
                </c:pt>
              </c:strCache>
            </c:strRef>
          </c:cat>
          <c:val>
            <c:numRef>
              <c:f>Sheet1!$B$2:$B$3</c:f>
              <c:numCache>
                <c:formatCode>General</c:formatCode>
                <c:ptCount val="2"/>
                <c:pt idx="0">
                  <c:v>1.7</c:v>
                </c:pt>
                <c:pt idx="1">
                  <c:v>3.3</c:v>
                </c:pt>
              </c:numCache>
            </c:numRef>
          </c:val>
          <c:extLst>
            <c:ext xmlns:c16="http://schemas.microsoft.com/office/drawing/2014/chart" uri="{C3380CC4-5D6E-409C-BE32-E72D297353CC}">
              <c16:uniqueId val="{00000004-17BA-43FE-B72F-6225DEAE3A28}"/>
            </c:ext>
          </c:extLst>
        </c:ser>
        <c:dLbls>
          <c:showLegendKey val="0"/>
          <c:showVal val="1"/>
          <c:showCatName val="0"/>
          <c:showSerName val="0"/>
          <c:showPercent val="0"/>
          <c:showBubbleSize val="0"/>
        </c:dLbls>
        <c:gapWidth val="6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400" b="0" i="0" u="none" strike="noStrike">
                <a:solidFill>
                  <a:srgbClr val="1F2A30"/>
                </a:solidFill>
                <a:latin typeface="Arial"/>
              </a:defRPr>
            </a:pPr>
            <a:endParaRPr lang="en-US"/>
          </a:p>
        </c:txPr>
        <c:crossAx val="2094734552"/>
        <c:crosses val="autoZero"/>
        <c:auto val="1"/>
        <c:lblAlgn val="ctr"/>
        <c:lblOffset val="100"/>
        <c:noMultiLvlLbl val="1"/>
      </c:catAx>
      <c:valAx>
        <c:axId val="2094734552"/>
        <c:scaling>
          <c:orientation val="minMax"/>
          <c:max val="4"/>
          <c:min val="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7625"/>
          </a:xfrm>
          <a:prstGeom prst="rect">
            <a:avLst/>
          </a:prstGeom>
        </p:spPr>
        <p:txBody>
          <a:bodyPr vert="horz" lIns="80275" tIns="40138" rIns="80275" bIns="40138" rtlCol="0"/>
          <a:lstStyle>
            <a:lvl1pPr algn="l">
              <a:defRPr sz="1100"/>
            </a:lvl1pPr>
          </a:lstStyle>
          <a:p>
            <a:endParaRPr lang="en-GB"/>
          </a:p>
        </p:txBody>
      </p:sp>
      <p:sp>
        <p:nvSpPr>
          <p:cNvPr id="3" name="Date Placeholder 2"/>
          <p:cNvSpPr>
            <a:spLocks noGrp="1"/>
          </p:cNvSpPr>
          <p:nvPr>
            <p:ph type="dt" idx="1"/>
          </p:nvPr>
        </p:nvSpPr>
        <p:spPr>
          <a:xfrm>
            <a:off x="3850443" y="0"/>
            <a:ext cx="2945659" cy="497625"/>
          </a:xfrm>
          <a:prstGeom prst="rect">
            <a:avLst/>
          </a:prstGeom>
        </p:spPr>
        <p:txBody>
          <a:bodyPr vert="horz" lIns="80275" tIns="40138" rIns="80275" bIns="40138" rtlCol="0"/>
          <a:lstStyle>
            <a:lvl1pPr algn="r">
              <a:defRPr sz="1100"/>
            </a:lvl1pPr>
          </a:lstStyle>
          <a:p>
            <a:fld id="{A816DB65-3ADC-4EB3-B34C-426B6144969D}" type="datetimeFigureOut">
              <a:t>10/19/2026</a:t>
            </a:fld>
            <a:endParaRPr lang="en-GB"/>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80275" tIns="40138" rIns="80275" bIns="40138"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80275" tIns="40138" rIns="80275" bIns="40138"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9014"/>
            <a:ext cx="2945659" cy="497624"/>
          </a:xfrm>
          <a:prstGeom prst="rect">
            <a:avLst/>
          </a:prstGeom>
        </p:spPr>
        <p:txBody>
          <a:bodyPr vert="horz" lIns="80275" tIns="40138" rIns="80275" bIns="40138" rtlCol="0" anchor="b"/>
          <a:lstStyle>
            <a:lvl1pPr algn="l">
              <a:defRPr sz="1100"/>
            </a:lvl1pPr>
          </a:lstStyle>
          <a:p>
            <a:endParaRPr lang="en-GB"/>
          </a:p>
        </p:txBody>
      </p:sp>
      <p:sp>
        <p:nvSpPr>
          <p:cNvPr id="7" name="Slide Number Placeholder 6"/>
          <p:cNvSpPr>
            <a:spLocks noGrp="1"/>
          </p:cNvSpPr>
          <p:nvPr>
            <p:ph type="sldNum" sz="quarter" idx="5"/>
          </p:nvPr>
        </p:nvSpPr>
        <p:spPr>
          <a:xfrm>
            <a:off x="3850443" y="9429014"/>
            <a:ext cx="2945659" cy="497624"/>
          </a:xfrm>
          <a:prstGeom prst="rect">
            <a:avLst/>
          </a:prstGeom>
        </p:spPr>
        <p:txBody>
          <a:bodyPr vert="horz" lIns="80275" tIns="40138" rIns="80275" bIns="40138" rtlCol="0" anchor="b"/>
          <a:lstStyle>
            <a:lvl1pPr algn="r">
              <a:defRPr sz="1100"/>
            </a:lvl1pPr>
          </a:lstStyle>
          <a:p>
            <a:fld id="{C2AEE022-C9C6-469D-AAA8-3A283D3A7E13}" type="slidenum">
              <a:t>‹#›</a:t>
            </a:fld>
            <a:endParaRPr lang="en-GB"/>
          </a:p>
        </p:txBody>
      </p:sp>
    </p:spTree>
    <p:extLst>
      <p:ext uri="{BB962C8B-B14F-4D97-AF65-F5344CB8AC3E}">
        <p14:creationId xmlns:p14="http://schemas.microsoft.com/office/powerpoint/2010/main" val="1603515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a:ea typeface="Arial"/>
        <a:cs typeface="Arial"/>
      </a:defRPr>
    </a:lvl1pPr>
    <a:lvl2pPr marL="457200" algn="l" defTabSz="914400" rtl="0" eaLnBrk="1" latinLnBrk="0" hangingPunct="1">
      <a:defRPr sz="1200" kern="1200">
        <a:solidFill>
          <a:schemeClr val="tx1"/>
        </a:solidFill>
        <a:latin typeface="Arial"/>
        <a:ea typeface="Arial"/>
        <a:cs typeface="Arial"/>
      </a:defRPr>
    </a:lvl2pPr>
    <a:lvl3pPr marL="914400" algn="l" defTabSz="914400" rtl="0" eaLnBrk="1" latinLnBrk="0" hangingPunct="1">
      <a:defRPr sz="1200" kern="1200">
        <a:solidFill>
          <a:schemeClr val="tx1"/>
        </a:solidFill>
        <a:latin typeface="Arial"/>
        <a:ea typeface="Arial"/>
        <a:cs typeface="Arial"/>
      </a:defRPr>
    </a:lvl3pPr>
    <a:lvl4pPr marL="1371600" algn="l" defTabSz="914400" rtl="0" eaLnBrk="1" latinLnBrk="0" hangingPunct="1">
      <a:defRPr sz="1200" kern="1200">
        <a:solidFill>
          <a:schemeClr val="tx1"/>
        </a:solidFill>
        <a:latin typeface="Arial"/>
        <a:ea typeface="Arial"/>
        <a:cs typeface="Arial"/>
      </a:defRPr>
    </a:lvl4pPr>
    <a:lvl5pPr marL="1828800" algn="l" defTabSz="914400" rtl="0" eaLnBrk="1" latinLnBrk="0" hangingPunct="1">
      <a:defRPr sz="1200" kern="1200">
        <a:solidFill>
          <a:schemeClr val="tx1"/>
        </a:solidFill>
        <a:latin typeface="Arial"/>
        <a:ea typeface="Arial"/>
        <a:cs typeface="Arial"/>
      </a:defRPr>
    </a:lvl5pPr>
    <a:lvl6pPr marL="2286000" algn="l" defTabSz="914400" rtl="0" eaLnBrk="1" latinLnBrk="0" hangingPunct="1">
      <a:defRPr sz="1200" kern="1200">
        <a:solidFill>
          <a:schemeClr val="tx1"/>
        </a:solidFill>
        <a:latin typeface="Arial"/>
        <a:ea typeface="Arial"/>
        <a:cs typeface="Arial"/>
      </a:defRPr>
    </a:lvl6pPr>
    <a:lvl7pPr marL="2743200" algn="l" defTabSz="914400" rtl="0" eaLnBrk="1" latinLnBrk="0" hangingPunct="1">
      <a:defRPr sz="1200" kern="1200">
        <a:solidFill>
          <a:schemeClr val="tx1"/>
        </a:solidFill>
        <a:latin typeface="Arial"/>
        <a:ea typeface="Arial"/>
        <a:cs typeface="Arial"/>
      </a:defRPr>
    </a:lvl7pPr>
    <a:lvl8pPr marL="3200400" algn="l" defTabSz="914400" rtl="0" eaLnBrk="1" latinLnBrk="0" hangingPunct="1">
      <a:defRPr sz="1200" kern="1200">
        <a:solidFill>
          <a:schemeClr val="tx1"/>
        </a:solidFill>
        <a:latin typeface="Arial"/>
        <a:ea typeface="Arial"/>
        <a:cs typeface="Arial"/>
      </a:defRPr>
    </a:lvl8pPr>
    <a:lvl9pPr marL="3657600" algn="l" defTabSz="914400" rtl="0" eaLnBrk="1" latinLnBrk="0" hangingPunct="1">
      <a:defRPr sz="1200" kern="1200">
        <a:solidFill>
          <a:schemeClr val="tx1"/>
        </a:solidFill>
        <a:latin typeface="Arial"/>
        <a:ea typeface="Arial"/>
        <a:cs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rgbClr val="FFFF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buNone/>
              <a:defRPr lang="en-US" sz="3200" b="1" dirty="0">
                <a:solidFill>
                  <a:schemeClr val="tx2"/>
                </a:solidFill>
              </a:defRPr>
            </a:lvl1pPr>
          </a:lstStyle>
          <a:p>
            <a:pPr marL="0" indent="0">
              <a:buNone/>
            </a:pPr>
            <a:endParaRPr lang="en-US" sz="32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rgbClr val="4B3A72"/>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Arial"/>
          <a:ea typeface="Arial"/>
          <a:cs typeface="Arial"/>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a:ea typeface="Arial"/>
          <a:cs typeface="Arial"/>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a:ea typeface="Arial"/>
          <a:cs typeface="Arial"/>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a:ea typeface="Arial"/>
          <a:cs typeface="Arial"/>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a:ea typeface="Arial"/>
          <a:cs typeface="Arial"/>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a:ea typeface="Arial"/>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Arial"/>
          <a:ea typeface="Arial"/>
          <a:cs typeface="Arial"/>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Arial"/>
          <a:ea typeface="Arial"/>
          <a:cs typeface="Arial"/>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Arial"/>
          <a:ea typeface="Arial"/>
          <a:cs typeface="Arial"/>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Arial"/>
          <a:ea typeface="Arial"/>
          <a:cs typeface="Arial"/>
        </a:defRPr>
      </a:lvl9pPr>
    </p:bodyStyle>
    <p:otherStyle>
      <a:defPPr>
        <a:defRPr lang="en-US"/>
      </a:defPPr>
      <a:lvl1pPr marL="0" algn="l" defTabSz="914400" rtl="0" eaLnBrk="1" latinLnBrk="0" hangingPunct="1">
        <a:defRPr sz="1800" kern="1200">
          <a:solidFill>
            <a:schemeClr val="tx1"/>
          </a:solidFill>
          <a:latin typeface="Arial"/>
          <a:ea typeface="Arial"/>
          <a:cs typeface="Arial"/>
        </a:defRPr>
      </a:lvl1pPr>
      <a:lvl2pPr marL="457200" algn="l" defTabSz="914400" rtl="0" eaLnBrk="1" latinLnBrk="0" hangingPunct="1">
        <a:defRPr sz="1800" kern="1200">
          <a:solidFill>
            <a:schemeClr val="tx1"/>
          </a:solidFill>
          <a:latin typeface="Arial"/>
          <a:ea typeface="Arial"/>
          <a:cs typeface="Arial"/>
        </a:defRPr>
      </a:lvl2pPr>
      <a:lvl3pPr marL="914400" algn="l" defTabSz="914400" rtl="0" eaLnBrk="1" latinLnBrk="0" hangingPunct="1">
        <a:defRPr sz="1800" kern="1200">
          <a:solidFill>
            <a:schemeClr val="tx1"/>
          </a:solidFill>
          <a:latin typeface="Arial"/>
          <a:ea typeface="Arial"/>
          <a:cs typeface="Arial"/>
        </a:defRPr>
      </a:lvl3pPr>
      <a:lvl4pPr marL="1371600" algn="l" defTabSz="914400" rtl="0" eaLnBrk="1" latinLnBrk="0" hangingPunct="1">
        <a:defRPr sz="1800" kern="1200">
          <a:solidFill>
            <a:schemeClr val="tx1"/>
          </a:solidFill>
          <a:latin typeface="Arial"/>
          <a:ea typeface="Arial"/>
          <a:cs typeface="Arial"/>
        </a:defRPr>
      </a:lvl4pPr>
      <a:lvl5pPr marL="1828800" algn="l" defTabSz="914400" rtl="0" eaLnBrk="1" latinLnBrk="0" hangingPunct="1">
        <a:defRPr sz="1800"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Arial"/>
          <a:ea typeface="Arial"/>
          <a:cs typeface="Arial"/>
        </a:defRPr>
      </a:lvl6pPr>
      <a:lvl7pPr marL="2743200" algn="l" defTabSz="914400" rtl="0" eaLnBrk="1" latinLnBrk="0" hangingPunct="1">
        <a:defRPr sz="1800" kern="1200">
          <a:solidFill>
            <a:schemeClr val="tx1"/>
          </a:solidFill>
          <a:latin typeface="Arial"/>
          <a:ea typeface="Arial"/>
          <a:cs typeface="Arial"/>
        </a:defRPr>
      </a:lvl7pPr>
      <a:lvl8pPr marL="3200400" algn="l" defTabSz="914400" rtl="0" eaLnBrk="1" latinLnBrk="0" hangingPunct="1">
        <a:defRPr sz="1800" kern="1200">
          <a:solidFill>
            <a:schemeClr val="tx1"/>
          </a:solidFill>
          <a:latin typeface="Arial"/>
          <a:ea typeface="Arial"/>
          <a:cs typeface="Arial"/>
        </a:defRPr>
      </a:lvl8pPr>
      <a:lvl9pPr marL="3657600" algn="l" defTabSz="914400" rtl="0" eaLnBrk="1" latinLnBrk="0" hangingPunct="1">
        <a:defRPr sz="1800" kern="1200">
          <a:solidFill>
            <a:schemeClr val="tx1"/>
          </a:solidFill>
          <a:latin typeface="Arial"/>
          <a:ea typeface="Arial"/>
          <a:cs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11" Type="http://schemas.openxmlformats.org/officeDocument/2006/relationships/image" Target="../media/image1.png"/><Relationship Id="rId5" Type="http://schemas.openxmlformats.org/officeDocument/2006/relationships/image" Target="../media/image8.png"/><Relationship Id="rId10" Type="http://schemas.openxmlformats.org/officeDocument/2006/relationships/image" Target="../media/image13.png"/><Relationship Id="rId4" Type="http://schemas.openxmlformats.org/officeDocument/2006/relationships/notesSlide" Target="../notesSlides/notesSlide5.xml"/><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slideLayout" Target="../slideLayouts/slideLayout2.xml"/><Relationship Id="rId7" Type="http://schemas.openxmlformats.org/officeDocument/2006/relationships/image" Target="../media/image16.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6.xml"/><Relationship Id="rId9"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1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8.png"/><Relationship Id="rId5" Type="http://schemas.openxmlformats.org/officeDocument/2006/relationships/image" Target="../media/image2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1.png"/><Relationship Id="rId11" Type="http://schemas.openxmlformats.org/officeDocument/2006/relationships/image" Target="../media/image1.png"/><Relationship Id="rId5" Type="http://schemas.openxmlformats.org/officeDocument/2006/relationships/image" Target="../media/image6.png"/><Relationship Id="rId10" Type="http://schemas.openxmlformats.org/officeDocument/2006/relationships/image" Target="../media/image23.png"/><Relationship Id="rId4" Type="http://schemas.openxmlformats.org/officeDocument/2006/relationships/notesSlide" Target="../notesSlides/notesSlide9.xml"/><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notesSlide" Target="../notesSlides/notesSlide10.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28.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3.png"/><Relationship Id="rId5" Type="http://schemas.openxmlformats.org/officeDocument/2006/relationships/image" Target="../media/image1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3.png"/><Relationship Id="rId5" Type="http://schemas.openxmlformats.org/officeDocument/2006/relationships/image" Target="../media/image3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image" Target="../media/image3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3.png"/><Relationship Id="rId5" Type="http://schemas.openxmlformats.org/officeDocument/2006/relationships/image" Target="../media/image3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accent1"/>
        </a:solidFill>
        <a:effectLst/>
      </p:bgPr>
    </p:bg>
    <p:spTree>
      <p:nvGrpSpPr>
        <p:cNvPr id="1" name=""/>
        <p:cNvGrpSpPr/>
        <p:nvPr/>
      </p:nvGrpSpPr>
      <p:grpSpPr>
        <a:xfrm>
          <a:off x="0" y="0"/>
          <a:ext cx="0" cy="0"/>
          <a:chOff x="0" y="0"/>
          <a:chExt cx="0" cy="0"/>
        </a:xfrm>
      </p:grpSpPr>
      <p:sp>
        <p:nvSpPr>
          <p:cNvPr id="3" name="Title"/>
          <p:cNvSpPr txBox="1"/>
          <p:nvPr/>
        </p:nvSpPr>
        <p:spPr>
          <a:xfrm>
            <a:off x="461176" y="729673"/>
            <a:ext cx="10909189" cy="2560320"/>
          </a:xfrm>
          <a:prstGeom prst="rect">
            <a:avLst/>
          </a:prstGeom>
          <a:noFill/>
          <a:ln/>
        </p:spPr>
        <p:txBody>
          <a:bodyPr wrap="square" lIns="0" tIns="0" rIns="0" bIns="0" rtlCol="0" anchor="ctr"/>
          <a:lstStyle/>
          <a:p>
            <a:pPr marL="0" indent="0">
              <a:buNone/>
            </a:pPr>
            <a:r>
              <a:rPr lang="en-US" sz="3200" b="1" dirty="0">
                <a:solidFill>
                  <a:schemeClr val="bg1"/>
                </a:solidFill>
                <a:latin typeface="Arial" panose="020B0604020202020204" pitchFamily="34" charset="0"/>
                <a:ea typeface="Arial"/>
                <a:cs typeface="Arial" panose="020B0604020202020204" pitchFamily="34" charset="0"/>
              </a:rPr>
              <a:t>How effectively are older people's care, support and empowerment needs being met in the UK, and how could services and technology be improved</a:t>
            </a:r>
            <a:r>
              <a:rPr lang="en-US" sz="3200" b="1" dirty="0">
                <a:solidFill>
                  <a:schemeClr val="bg1"/>
                </a:solidFill>
                <a:latin typeface="Arial" panose="020B0604020202020204" pitchFamily="34" charset="0"/>
                <a:cs typeface="Arial" panose="020B0604020202020204" pitchFamily="34" charset="0"/>
              </a:rPr>
              <a:t>.</a:t>
            </a:r>
            <a:endParaRPr lang="en-US" sz="3200" b="1" dirty="0">
              <a:solidFill>
                <a:schemeClr val="bg1"/>
              </a:solidFill>
              <a:latin typeface="Arial" panose="020B0604020202020204" pitchFamily="34" charset="0"/>
              <a:ea typeface="Arial"/>
              <a:cs typeface="Arial" panose="020B0604020202020204" pitchFamily="34" charset="0"/>
            </a:endParaRPr>
          </a:p>
        </p:txBody>
      </p:sp>
      <p:sp>
        <p:nvSpPr>
          <p:cNvPr id="4" name="Text 2"/>
          <p:cNvSpPr txBox="1"/>
          <p:nvPr/>
        </p:nvSpPr>
        <p:spPr>
          <a:xfrm>
            <a:off x="132079" y="4593883"/>
            <a:ext cx="7900000" cy="2560320"/>
          </a:xfrm>
          <a:prstGeom prst="rect">
            <a:avLst/>
          </a:prstGeom>
          <a:noFill/>
          <a:ln/>
        </p:spPr>
        <p:txBody>
          <a:bodyPr wrap="square" lIns="0" tIns="0" rIns="0" bIns="0" rtlCol="0" anchor="t"/>
          <a:lstStyle/>
          <a:p>
            <a:pPr marL="0" indent="0">
              <a:spcAft>
                <a:spcPts val="400"/>
              </a:spcAft>
              <a:buNone/>
            </a:pPr>
            <a:r>
              <a:rPr lang="en-US" sz="2000" b="1" dirty="0">
                <a:solidFill>
                  <a:schemeClr val="bg1"/>
                </a:solidFill>
                <a:latin typeface="Arial" panose="020B0604020202020204" pitchFamily="34" charset="0"/>
                <a:ea typeface="Arial"/>
                <a:cs typeface="Arial" panose="020B0604020202020204" pitchFamily="34" charset="0"/>
              </a:rPr>
              <a:t>Student name: Melania Ciornei</a:t>
            </a:r>
          </a:p>
          <a:p>
            <a:pPr marL="0" indent="0">
              <a:spcAft>
                <a:spcPts val="400"/>
              </a:spcAft>
              <a:buNone/>
            </a:pPr>
            <a:r>
              <a:rPr lang="en-US" sz="2000" b="1" dirty="0">
                <a:solidFill>
                  <a:schemeClr val="bg1"/>
                </a:solidFill>
                <a:latin typeface="Arial" panose="020B0604020202020204" pitchFamily="34" charset="0"/>
                <a:ea typeface="Arial"/>
                <a:cs typeface="Arial" panose="020B0604020202020204" pitchFamily="34" charset="0"/>
              </a:rPr>
              <a:t>Student number: 2329516</a:t>
            </a:r>
          </a:p>
          <a:p>
            <a:pPr marL="0" indent="0">
              <a:spcAft>
                <a:spcPts val="400"/>
              </a:spcAft>
              <a:buNone/>
            </a:pPr>
            <a:r>
              <a:rPr lang="en-US" sz="2000" b="1" dirty="0">
                <a:solidFill>
                  <a:schemeClr val="bg1"/>
                </a:solidFill>
                <a:latin typeface="Arial" panose="020B0604020202020204" pitchFamily="34" charset="0"/>
                <a:ea typeface="Arial"/>
                <a:cs typeface="Arial" panose="020B0604020202020204" pitchFamily="34" charset="0"/>
              </a:rPr>
              <a:t>Lecturer: </a:t>
            </a:r>
            <a:r>
              <a:rPr lang="en-US" sz="2000" b="1" dirty="0" err="1">
                <a:solidFill>
                  <a:schemeClr val="bg1"/>
                </a:solidFill>
                <a:latin typeface="Arial" panose="020B0604020202020204" pitchFamily="34" charset="0"/>
                <a:ea typeface="Arial"/>
                <a:cs typeface="Arial" panose="020B0604020202020204" pitchFamily="34" charset="0"/>
              </a:rPr>
              <a:t>Tsiwani</a:t>
            </a:r>
            <a:r>
              <a:rPr lang="en-US" sz="2000" b="1" dirty="0">
                <a:solidFill>
                  <a:schemeClr val="bg1"/>
                </a:solidFill>
                <a:latin typeface="Arial" panose="020B0604020202020204" pitchFamily="34" charset="0"/>
                <a:ea typeface="Arial"/>
                <a:cs typeface="Arial" panose="020B0604020202020204" pitchFamily="34" charset="0"/>
              </a:rPr>
              <a:t> Khumalo</a:t>
            </a:r>
          </a:p>
          <a:p>
            <a:pPr marL="0" indent="0">
              <a:spcAft>
                <a:spcPts val="400"/>
              </a:spcAft>
              <a:buNone/>
            </a:pPr>
            <a:r>
              <a:rPr lang="en-US" sz="2000" b="1" dirty="0">
                <a:solidFill>
                  <a:schemeClr val="bg1"/>
                </a:solidFill>
                <a:latin typeface="Arial" panose="020B0604020202020204" pitchFamily="34" charset="0"/>
                <a:ea typeface="Arial"/>
                <a:cs typeface="Arial" panose="020B0604020202020204" pitchFamily="34" charset="0"/>
              </a:rPr>
              <a:t>Module: BMHP6027 – Empowering the Older Person</a:t>
            </a:r>
          </a:p>
          <a:p>
            <a:pPr marL="0" indent="0">
              <a:spcAft>
                <a:spcPts val="400"/>
              </a:spcAft>
              <a:buNone/>
            </a:pPr>
            <a:r>
              <a:rPr lang="en-US" sz="2000" b="1" dirty="0">
                <a:solidFill>
                  <a:schemeClr val="bg1"/>
                </a:solidFill>
                <a:latin typeface="Arial" panose="020B0604020202020204" pitchFamily="34" charset="0"/>
                <a:ea typeface="Arial"/>
                <a:cs typeface="Arial" panose="020B0604020202020204" pitchFamily="34" charset="0"/>
              </a:rPr>
              <a:t>Assessment: Component 1 – Individual Presentation</a:t>
            </a:r>
          </a:p>
          <a:p>
            <a:pPr marL="0" indent="0">
              <a:spcAft>
                <a:spcPts val="400"/>
              </a:spcAft>
              <a:buNone/>
            </a:pPr>
            <a:r>
              <a:rPr lang="en-US" sz="2000" b="1" dirty="0">
                <a:solidFill>
                  <a:schemeClr val="bg1"/>
                </a:solidFill>
                <a:latin typeface="Arial" panose="020B0604020202020204" pitchFamily="34" charset="0"/>
                <a:ea typeface="Arial"/>
                <a:cs typeface="Arial" panose="020B0604020202020204" pitchFamily="34" charset="0"/>
              </a:rPr>
              <a:t>Date: 25 October 2026</a:t>
            </a:r>
          </a:p>
        </p:txBody>
      </p:sp>
      <p:pic>
        <p:nvPicPr>
          <p:cNvPr id="5" name="Recorded Sound">
            <a:hlinkClick r:id="" action="ppaction://media"/>
            <a:extLst>
              <a:ext uri="{FF2B5EF4-FFF2-40B4-BE49-F238E27FC236}">
                <a16:creationId xmlns:a16="http://schemas.microsoft.com/office/drawing/2014/main" id="{07CF67E2-EA32-9F87-9272-CDA7426DB0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58286" y="5087815"/>
            <a:ext cx="943427" cy="120049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874"/>
    </mc:Choice>
    <mc:Fallback xmlns="">
      <p:transition spd="slow" advTm="178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4134807" y="-13755"/>
            <a:ext cx="2796345" cy="777240"/>
          </a:xfrm>
          <a:prstGeom prst="rect">
            <a:avLst/>
          </a:prstGeom>
          <a:noFill/>
          <a:ln/>
        </p:spPr>
        <p:txBody>
          <a:bodyPr wrap="square" lIns="0" tIns="0" rIns="0" bIns="0" rtlCol="0" anchor="ctr"/>
          <a:lstStyle/>
          <a:p>
            <a:pPr marL="0" indent="0">
              <a:buNone/>
            </a:pPr>
            <a:r>
              <a:rPr lang="en-US" sz="2400" b="1" dirty="0">
                <a:solidFill>
                  <a:schemeClr val="tx2"/>
                </a:solidFill>
                <a:latin typeface="Arial" panose="020B0604020202020204" pitchFamily="34" charset="0"/>
                <a:cs typeface="Arial" panose="020B0604020202020204" pitchFamily="34" charset="0"/>
              </a:rPr>
              <a:t>Introduction</a:t>
            </a:r>
            <a:endParaRPr lang="en-US" sz="2400" dirty="0">
              <a:latin typeface="Arial" panose="020B0604020202020204" pitchFamily="34" charset="0"/>
              <a:cs typeface="Arial" panose="020B0604020202020204" pitchFamily="34" charset="0"/>
            </a:endParaRPr>
          </a:p>
        </p:txBody>
      </p:sp>
      <p:sp>
        <p:nvSpPr>
          <p:cNvPr id="3" name="card"/>
          <p:cNvSpPr/>
          <p:nvPr/>
        </p:nvSpPr>
        <p:spPr>
          <a:xfrm>
            <a:off x="304800" y="960120"/>
            <a:ext cx="6004560" cy="5577840"/>
          </a:xfrm>
          <a:prstGeom prst="roundRect">
            <a:avLst>
              <a:gd name="adj" fmla="val 1538"/>
            </a:avLst>
          </a:prstGeom>
          <a:solidFill>
            <a:srgbClr val="F3EFFA"/>
          </a:solidFill>
          <a:ln w="12700">
            <a:solidFill>
              <a:srgbClr val="F3EFFA"/>
            </a:solidFill>
            <a:prstDash val="solid"/>
          </a:ln>
        </p:spPr>
        <p:txBody>
          <a:bodyPr/>
          <a:lstStyle/>
          <a:p>
            <a:endParaRPr sz="1600">
              <a:latin typeface="Arial" panose="020B0604020202020204" pitchFamily="34" charset="0"/>
              <a:cs typeface="Arial" panose="020B0604020202020204" pitchFamily="34" charset="0"/>
            </a:endParaRPr>
          </a:p>
        </p:txBody>
      </p:sp>
      <p:sp>
        <p:nvSpPr>
          <p:cNvPr id="4" name="icon circle"/>
          <p:cNvSpPr/>
          <p:nvPr/>
        </p:nvSpPr>
        <p:spPr>
          <a:xfrm>
            <a:off x="822960" y="1371600"/>
            <a:ext cx="457200" cy="457200"/>
          </a:xfrm>
          <a:prstGeom prst="ellipse">
            <a:avLst/>
          </a:prstGeom>
          <a:solidFill>
            <a:srgbClr val="7B62B0"/>
          </a:solidFill>
          <a:ln w="12700">
            <a:solidFill>
              <a:srgbClr val="7B62B0"/>
            </a:solidFill>
            <a:prstDash val="solid"/>
          </a:ln>
        </p:spPr>
        <p:txBody>
          <a:bodyPr/>
          <a:lstStyle/>
          <a:p>
            <a:endParaRPr sz="1600">
              <a:latin typeface="Arial" panose="020B0604020202020204" pitchFamily="34" charset="0"/>
              <a:cs typeface="Arial" panose="020B0604020202020204" pitchFamily="34" charset="0"/>
            </a:endParaRPr>
          </a:p>
        </p:txBody>
      </p:sp>
      <p:pic>
        <p:nvPicPr>
          <p:cNvPr id="5" name="Image 0" descr="question"/>
          <p:cNvPicPr>
            <a:picLocks noChangeAspect="1"/>
          </p:cNvPicPr>
          <p:nvPr/>
        </p:nvPicPr>
        <p:blipFill>
          <a:blip r:embed="rId5"/>
          <a:stretch>
            <a:fillRect/>
          </a:stretch>
        </p:blipFill>
        <p:spPr>
          <a:xfrm>
            <a:off x="941832" y="1490472"/>
            <a:ext cx="219456" cy="219456"/>
          </a:xfrm>
          <a:prstGeom prst="rect">
            <a:avLst/>
          </a:prstGeom>
        </p:spPr>
      </p:pic>
      <p:sp>
        <p:nvSpPr>
          <p:cNvPr id="6" name="Text 3"/>
          <p:cNvSpPr txBox="1"/>
          <p:nvPr/>
        </p:nvSpPr>
        <p:spPr>
          <a:xfrm>
            <a:off x="1417320" y="1371600"/>
            <a:ext cx="4480560" cy="457200"/>
          </a:xfrm>
          <a:prstGeom prst="rect">
            <a:avLst/>
          </a:prstGeom>
          <a:noFill/>
          <a:ln/>
        </p:spPr>
        <p:txBody>
          <a:bodyPr wrap="square" lIns="0" tIns="0" rIns="0" bIns="0" rtlCol="0" anchor="ctr"/>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Central question</a:t>
            </a:r>
            <a:endParaRPr lang="en-US" sz="1600" dirty="0">
              <a:latin typeface="Arial" panose="020B0604020202020204" pitchFamily="34" charset="0"/>
              <a:cs typeface="Arial" panose="020B0604020202020204" pitchFamily="34" charset="0"/>
            </a:endParaRPr>
          </a:p>
        </p:txBody>
      </p:sp>
      <p:sp>
        <p:nvSpPr>
          <p:cNvPr id="7" name="Text 4"/>
          <p:cNvSpPr txBox="1"/>
          <p:nvPr/>
        </p:nvSpPr>
        <p:spPr>
          <a:xfrm>
            <a:off x="822960" y="1874520"/>
            <a:ext cx="5273040" cy="975360"/>
          </a:xfrm>
          <a:prstGeom prst="rect">
            <a:avLst/>
          </a:prstGeom>
          <a:noFill/>
          <a:ln/>
        </p:spPr>
        <p:txBody>
          <a:bodyPr wrap="square" lIns="0" tIns="0" rIns="0" bIns="0" rtlCol="0" anchor="t"/>
          <a:lstStyle/>
          <a:p>
            <a:pPr marL="0" indent="0" algn="just">
              <a:buNone/>
            </a:pPr>
            <a:r>
              <a:rPr lang="en-US" sz="1600" dirty="0">
                <a:solidFill>
                  <a:srgbClr val="1F2A30"/>
                </a:solidFill>
                <a:latin typeface="Arial" panose="020B0604020202020204" pitchFamily="34" charset="0"/>
                <a:ea typeface="Arial"/>
                <a:cs typeface="Arial" panose="020B0604020202020204" pitchFamily="34" charset="0"/>
              </a:rPr>
              <a:t>How effectively are older people's care, support and empowerment needs being met in the UK (with a focus on England), and how could services and technology be improved?</a:t>
            </a:r>
            <a:endParaRPr lang="en-US" sz="1600" dirty="0">
              <a:latin typeface="Arial" panose="020B0604020202020204" pitchFamily="34" charset="0"/>
              <a:cs typeface="Arial" panose="020B0604020202020204" pitchFamily="34" charset="0"/>
            </a:endParaRPr>
          </a:p>
        </p:txBody>
      </p:sp>
      <p:sp>
        <p:nvSpPr>
          <p:cNvPr id="8" name="icon circle"/>
          <p:cNvSpPr/>
          <p:nvPr/>
        </p:nvSpPr>
        <p:spPr>
          <a:xfrm>
            <a:off x="798385" y="4892040"/>
            <a:ext cx="457200" cy="457200"/>
          </a:xfrm>
          <a:prstGeom prst="ellipse">
            <a:avLst/>
          </a:prstGeom>
          <a:solidFill>
            <a:srgbClr val="D9724F"/>
          </a:solidFill>
          <a:ln w="12700">
            <a:solidFill>
              <a:srgbClr val="D9724F"/>
            </a:solidFill>
            <a:prstDash val="solid"/>
          </a:ln>
        </p:spPr>
        <p:txBody>
          <a:bodyPr/>
          <a:lstStyle/>
          <a:p>
            <a:endParaRPr sz="1600">
              <a:latin typeface="Arial" panose="020B0604020202020204" pitchFamily="34" charset="0"/>
              <a:cs typeface="Arial" panose="020B0604020202020204" pitchFamily="34" charset="0"/>
            </a:endParaRPr>
          </a:p>
        </p:txBody>
      </p:sp>
      <p:pic>
        <p:nvPicPr>
          <p:cNvPr id="9" name="Image 1" descr="bullseye"/>
          <p:cNvPicPr>
            <a:picLocks noChangeAspect="1"/>
          </p:cNvPicPr>
          <p:nvPr/>
        </p:nvPicPr>
        <p:blipFill>
          <a:blip r:embed="rId6"/>
          <a:stretch>
            <a:fillRect/>
          </a:stretch>
        </p:blipFill>
        <p:spPr>
          <a:xfrm>
            <a:off x="941832" y="4925187"/>
            <a:ext cx="219456" cy="219456"/>
          </a:xfrm>
          <a:prstGeom prst="rect">
            <a:avLst/>
          </a:prstGeom>
        </p:spPr>
      </p:pic>
      <p:sp>
        <p:nvSpPr>
          <p:cNvPr id="10" name="Text 6"/>
          <p:cNvSpPr txBox="1"/>
          <p:nvPr/>
        </p:nvSpPr>
        <p:spPr>
          <a:xfrm>
            <a:off x="1417320" y="4848034"/>
            <a:ext cx="4480560" cy="457200"/>
          </a:xfrm>
          <a:prstGeom prst="rect">
            <a:avLst/>
          </a:prstGeom>
          <a:noFill/>
          <a:ln/>
        </p:spPr>
        <p:txBody>
          <a:bodyPr wrap="square" lIns="0" tIns="0" rIns="0" bIns="0" rtlCol="0" anchor="ctr"/>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Argument</a:t>
            </a:r>
            <a:endParaRPr lang="en-US" sz="1600" dirty="0">
              <a:latin typeface="Arial" panose="020B0604020202020204" pitchFamily="34" charset="0"/>
              <a:cs typeface="Arial" panose="020B0604020202020204" pitchFamily="34" charset="0"/>
            </a:endParaRPr>
          </a:p>
        </p:txBody>
      </p:sp>
      <p:sp>
        <p:nvSpPr>
          <p:cNvPr id="11" name="Text 7"/>
          <p:cNvSpPr txBox="1"/>
          <p:nvPr/>
        </p:nvSpPr>
        <p:spPr>
          <a:xfrm>
            <a:off x="777240" y="5406580"/>
            <a:ext cx="5318760" cy="731520"/>
          </a:xfrm>
          <a:prstGeom prst="rect">
            <a:avLst/>
          </a:prstGeom>
          <a:noFill/>
          <a:ln/>
        </p:spPr>
        <p:txBody>
          <a:bodyPr wrap="square" lIns="0" tIns="0" rIns="0" bIns="0" rtlCol="0" anchor="t"/>
          <a:lstStyle/>
          <a:p>
            <a:pPr marL="0" indent="0" algn="just">
              <a:buNone/>
            </a:pPr>
            <a:r>
              <a:rPr lang="en-US" sz="1600" dirty="0">
                <a:solidFill>
                  <a:srgbClr val="1F2A30"/>
                </a:solidFill>
                <a:latin typeface="Arial" panose="020B0604020202020204" pitchFamily="34" charset="0"/>
                <a:ea typeface="Arial"/>
                <a:cs typeface="Arial" panose="020B0604020202020204" pitchFamily="34" charset="0"/>
              </a:rPr>
              <a:t>Needs are met only partially and unequally. The Care Act 2014 promotes wellbeing and choice in principle, but funding, workforce shortages and digital exclusion limit it in practice (Skills for Care, 2026; Age UK, 2023).</a:t>
            </a:r>
            <a:endParaRPr lang="en-US" sz="1600" dirty="0">
              <a:latin typeface="Arial" panose="020B0604020202020204" pitchFamily="34" charset="0"/>
              <a:cs typeface="Arial" panose="020B0604020202020204" pitchFamily="34" charset="0"/>
            </a:endParaRPr>
          </a:p>
        </p:txBody>
      </p:sp>
      <p:sp>
        <p:nvSpPr>
          <p:cNvPr id="13" name="Text 9"/>
          <p:cNvSpPr txBox="1"/>
          <p:nvPr/>
        </p:nvSpPr>
        <p:spPr>
          <a:xfrm>
            <a:off x="7086600" y="1280160"/>
            <a:ext cx="5029200" cy="411480"/>
          </a:xfrm>
          <a:prstGeom prst="rect">
            <a:avLst/>
          </a:prstGeom>
          <a:noFill/>
          <a:ln/>
        </p:spPr>
        <p:txBody>
          <a:bodyPr wrap="square" lIns="0" tIns="0" rIns="0" bIns="0" rtlCol="0" anchor="t"/>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This presentation covers:</a:t>
            </a:r>
            <a:endParaRPr lang="en-US" sz="1600" dirty="0">
              <a:latin typeface="Arial" panose="020B0604020202020204" pitchFamily="34" charset="0"/>
              <a:cs typeface="Arial" panose="020B0604020202020204" pitchFamily="34" charset="0"/>
            </a:endParaRPr>
          </a:p>
        </p:txBody>
      </p:sp>
      <p:sp>
        <p:nvSpPr>
          <p:cNvPr id="14" name="Shape 10"/>
          <p:cNvSpPr/>
          <p:nvPr/>
        </p:nvSpPr>
        <p:spPr>
          <a:xfrm>
            <a:off x="6583680" y="1965960"/>
            <a:ext cx="347472" cy="347472"/>
          </a:xfrm>
          <a:prstGeom prst="ellipse">
            <a:avLst/>
          </a:prstGeom>
          <a:solidFill>
            <a:srgbClr val="7B62B0"/>
          </a:solidFill>
          <a:ln w="12700">
            <a:solidFill>
              <a:srgbClr val="7B62B0"/>
            </a:solidFill>
            <a:prstDash val="solid"/>
          </a:ln>
        </p:spPr>
        <p:txBody>
          <a:bodyPr/>
          <a:lstStyle/>
          <a:p>
            <a:endParaRPr sz="1600">
              <a:latin typeface="Arial" panose="020B0604020202020204" pitchFamily="34" charset="0"/>
              <a:cs typeface="Arial" panose="020B0604020202020204" pitchFamily="34" charset="0"/>
            </a:endParaRPr>
          </a:p>
        </p:txBody>
      </p:sp>
      <p:sp>
        <p:nvSpPr>
          <p:cNvPr id="15" name="Text 11"/>
          <p:cNvSpPr txBox="1"/>
          <p:nvPr/>
        </p:nvSpPr>
        <p:spPr>
          <a:xfrm>
            <a:off x="6583680" y="1965960"/>
            <a:ext cx="347472" cy="347472"/>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1</a:t>
            </a:r>
            <a:endParaRPr lang="en-US" sz="1600" dirty="0">
              <a:latin typeface="Arial" panose="020B0604020202020204" pitchFamily="34" charset="0"/>
              <a:cs typeface="Arial" panose="020B0604020202020204" pitchFamily="34" charset="0"/>
            </a:endParaRPr>
          </a:p>
        </p:txBody>
      </p:sp>
      <p:sp>
        <p:nvSpPr>
          <p:cNvPr id="16" name="Text 12"/>
          <p:cNvSpPr txBox="1"/>
          <p:nvPr/>
        </p:nvSpPr>
        <p:spPr>
          <a:xfrm>
            <a:off x="7086600" y="1965960"/>
            <a:ext cx="4480560" cy="347472"/>
          </a:xfrm>
          <a:prstGeom prst="rect">
            <a:avLst/>
          </a:prstGeom>
          <a:noFill/>
          <a:ln/>
        </p:spPr>
        <p:txBody>
          <a:bodyPr wrap="square" lIns="0" tIns="0" rIns="0" bIns="0" rtlCol="0" anchor="ctr"/>
          <a:lstStyle/>
          <a:p>
            <a:pPr marL="0" indent="0">
              <a:buNone/>
            </a:pPr>
            <a:r>
              <a:rPr lang="en-US" sz="1600" dirty="0">
                <a:solidFill>
                  <a:srgbClr val="1F2A30"/>
                </a:solidFill>
                <a:latin typeface="Arial" panose="020B0604020202020204" pitchFamily="34" charset="0"/>
                <a:ea typeface="Arial"/>
                <a:cs typeface="Arial" panose="020B0604020202020204" pitchFamily="34" charset="0"/>
              </a:rPr>
              <a:t>Ageing population and care needs.</a:t>
            </a:r>
            <a:endParaRPr lang="en-US" sz="1600" dirty="0">
              <a:latin typeface="Arial" panose="020B0604020202020204" pitchFamily="34" charset="0"/>
              <a:cs typeface="Arial" panose="020B0604020202020204" pitchFamily="34" charset="0"/>
            </a:endParaRPr>
          </a:p>
        </p:txBody>
      </p:sp>
      <p:sp>
        <p:nvSpPr>
          <p:cNvPr id="17" name="Shape 13"/>
          <p:cNvSpPr/>
          <p:nvPr/>
        </p:nvSpPr>
        <p:spPr>
          <a:xfrm>
            <a:off x="6583680" y="2560320"/>
            <a:ext cx="347472" cy="347472"/>
          </a:xfrm>
          <a:prstGeom prst="ellipse">
            <a:avLst/>
          </a:prstGeom>
          <a:solidFill>
            <a:srgbClr val="7B62B0"/>
          </a:solidFill>
          <a:ln w="12700">
            <a:solidFill>
              <a:srgbClr val="7B62B0"/>
            </a:solidFill>
            <a:prstDash val="solid"/>
          </a:ln>
        </p:spPr>
        <p:txBody>
          <a:bodyPr/>
          <a:lstStyle/>
          <a:p>
            <a:endParaRPr sz="1600">
              <a:latin typeface="Arial" panose="020B0604020202020204" pitchFamily="34" charset="0"/>
              <a:cs typeface="Arial" panose="020B0604020202020204" pitchFamily="34" charset="0"/>
            </a:endParaRPr>
          </a:p>
        </p:txBody>
      </p:sp>
      <p:sp>
        <p:nvSpPr>
          <p:cNvPr id="18" name="Text 14"/>
          <p:cNvSpPr txBox="1"/>
          <p:nvPr/>
        </p:nvSpPr>
        <p:spPr>
          <a:xfrm>
            <a:off x="6583680" y="2560320"/>
            <a:ext cx="347472" cy="347472"/>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2</a:t>
            </a:r>
            <a:endParaRPr lang="en-US" sz="1600" dirty="0">
              <a:latin typeface="Arial" panose="020B0604020202020204" pitchFamily="34" charset="0"/>
              <a:cs typeface="Arial" panose="020B0604020202020204" pitchFamily="34" charset="0"/>
            </a:endParaRPr>
          </a:p>
        </p:txBody>
      </p:sp>
      <p:sp>
        <p:nvSpPr>
          <p:cNvPr id="19" name="Text 15"/>
          <p:cNvSpPr txBox="1"/>
          <p:nvPr/>
        </p:nvSpPr>
        <p:spPr>
          <a:xfrm>
            <a:off x="7086600" y="2560320"/>
            <a:ext cx="4480560" cy="347472"/>
          </a:xfrm>
          <a:prstGeom prst="rect">
            <a:avLst/>
          </a:prstGeom>
          <a:noFill/>
          <a:ln/>
        </p:spPr>
        <p:txBody>
          <a:bodyPr wrap="square" lIns="0" tIns="0" rIns="0" bIns="0" rtlCol="0" anchor="ctr"/>
          <a:lstStyle/>
          <a:p>
            <a:pPr marL="0" indent="0">
              <a:buNone/>
            </a:pPr>
            <a:r>
              <a:rPr lang="en-US" sz="1600" dirty="0">
                <a:solidFill>
                  <a:srgbClr val="1F2A30"/>
                </a:solidFill>
                <a:latin typeface="Arial" panose="020B0604020202020204" pitchFamily="34" charset="0"/>
                <a:ea typeface="Arial"/>
                <a:cs typeface="Arial" panose="020B0604020202020204" pitchFamily="34" charset="0"/>
              </a:rPr>
              <a:t>Theories, policy and legislation.</a:t>
            </a:r>
            <a:endParaRPr lang="en-US" sz="1600" dirty="0">
              <a:latin typeface="Arial" panose="020B0604020202020204" pitchFamily="34" charset="0"/>
              <a:cs typeface="Arial" panose="020B0604020202020204" pitchFamily="34" charset="0"/>
            </a:endParaRPr>
          </a:p>
        </p:txBody>
      </p:sp>
      <p:sp>
        <p:nvSpPr>
          <p:cNvPr id="20" name="Shape 16"/>
          <p:cNvSpPr/>
          <p:nvPr/>
        </p:nvSpPr>
        <p:spPr>
          <a:xfrm>
            <a:off x="6583680" y="3154680"/>
            <a:ext cx="347472" cy="347472"/>
          </a:xfrm>
          <a:prstGeom prst="ellipse">
            <a:avLst/>
          </a:prstGeom>
          <a:solidFill>
            <a:srgbClr val="7B62B0"/>
          </a:solidFill>
          <a:ln w="12700">
            <a:solidFill>
              <a:srgbClr val="7B62B0"/>
            </a:solidFill>
            <a:prstDash val="solid"/>
          </a:ln>
        </p:spPr>
        <p:txBody>
          <a:bodyPr/>
          <a:lstStyle/>
          <a:p>
            <a:endParaRPr sz="1600">
              <a:latin typeface="Arial" panose="020B0604020202020204" pitchFamily="34" charset="0"/>
              <a:cs typeface="Arial" panose="020B0604020202020204" pitchFamily="34" charset="0"/>
            </a:endParaRPr>
          </a:p>
        </p:txBody>
      </p:sp>
      <p:sp>
        <p:nvSpPr>
          <p:cNvPr id="21" name="Text 17"/>
          <p:cNvSpPr txBox="1"/>
          <p:nvPr/>
        </p:nvSpPr>
        <p:spPr>
          <a:xfrm>
            <a:off x="6583680" y="3154680"/>
            <a:ext cx="347472" cy="347472"/>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3</a:t>
            </a:r>
            <a:endParaRPr lang="en-US" sz="1600" dirty="0">
              <a:latin typeface="Arial" panose="020B0604020202020204" pitchFamily="34" charset="0"/>
              <a:cs typeface="Arial" panose="020B0604020202020204" pitchFamily="34" charset="0"/>
            </a:endParaRPr>
          </a:p>
        </p:txBody>
      </p:sp>
      <p:sp>
        <p:nvSpPr>
          <p:cNvPr id="22" name="Text 18"/>
          <p:cNvSpPr txBox="1"/>
          <p:nvPr/>
        </p:nvSpPr>
        <p:spPr>
          <a:xfrm>
            <a:off x="7086600" y="3154680"/>
            <a:ext cx="4480560" cy="347472"/>
          </a:xfrm>
          <a:prstGeom prst="rect">
            <a:avLst/>
          </a:prstGeom>
          <a:noFill/>
          <a:ln/>
        </p:spPr>
        <p:txBody>
          <a:bodyPr wrap="square" lIns="0" tIns="0" rIns="0" bIns="0" rtlCol="0" anchor="ctr"/>
          <a:lstStyle/>
          <a:p>
            <a:pPr marL="0" indent="0">
              <a:buNone/>
            </a:pPr>
            <a:r>
              <a:rPr lang="en-US" sz="1600" dirty="0">
                <a:solidFill>
                  <a:srgbClr val="1F2A30"/>
                </a:solidFill>
                <a:latin typeface="Arial" panose="020B0604020202020204" pitchFamily="34" charset="0"/>
                <a:ea typeface="Arial"/>
                <a:cs typeface="Arial" panose="020B0604020202020204" pitchFamily="34" charset="0"/>
              </a:rPr>
              <a:t>Current care and challenges.</a:t>
            </a:r>
            <a:endParaRPr lang="en-US" sz="1600" dirty="0">
              <a:latin typeface="Arial" panose="020B0604020202020204" pitchFamily="34" charset="0"/>
              <a:cs typeface="Arial" panose="020B0604020202020204" pitchFamily="34" charset="0"/>
            </a:endParaRPr>
          </a:p>
        </p:txBody>
      </p:sp>
      <p:sp>
        <p:nvSpPr>
          <p:cNvPr id="23" name="Shape 19"/>
          <p:cNvSpPr/>
          <p:nvPr/>
        </p:nvSpPr>
        <p:spPr>
          <a:xfrm>
            <a:off x="6583680" y="3749040"/>
            <a:ext cx="347472" cy="347472"/>
          </a:xfrm>
          <a:prstGeom prst="ellipse">
            <a:avLst/>
          </a:prstGeom>
          <a:solidFill>
            <a:srgbClr val="7B62B0"/>
          </a:solidFill>
          <a:ln w="12700">
            <a:solidFill>
              <a:srgbClr val="7B62B0"/>
            </a:solidFill>
            <a:prstDash val="solid"/>
          </a:ln>
        </p:spPr>
        <p:txBody>
          <a:bodyPr/>
          <a:lstStyle/>
          <a:p>
            <a:endParaRPr sz="1600">
              <a:latin typeface="Arial" panose="020B0604020202020204" pitchFamily="34" charset="0"/>
              <a:cs typeface="Arial" panose="020B0604020202020204" pitchFamily="34" charset="0"/>
            </a:endParaRPr>
          </a:p>
        </p:txBody>
      </p:sp>
      <p:sp>
        <p:nvSpPr>
          <p:cNvPr id="24" name="Text 20"/>
          <p:cNvSpPr txBox="1"/>
          <p:nvPr/>
        </p:nvSpPr>
        <p:spPr>
          <a:xfrm>
            <a:off x="6583680" y="3749040"/>
            <a:ext cx="347472" cy="347472"/>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4</a:t>
            </a:r>
            <a:endParaRPr lang="en-US" sz="1600" dirty="0">
              <a:latin typeface="Arial" panose="020B0604020202020204" pitchFamily="34" charset="0"/>
              <a:cs typeface="Arial" panose="020B0604020202020204" pitchFamily="34" charset="0"/>
            </a:endParaRPr>
          </a:p>
        </p:txBody>
      </p:sp>
      <p:sp>
        <p:nvSpPr>
          <p:cNvPr id="25" name="Text 21"/>
          <p:cNvSpPr txBox="1"/>
          <p:nvPr/>
        </p:nvSpPr>
        <p:spPr>
          <a:xfrm>
            <a:off x="7086600" y="3749040"/>
            <a:ext cx="4480560" cy="347472"/>
          </a:xfrm>
          <a:prstGeom prst="rect">
            <a:avLst/>
          </a:prstGeom>
          <a:noFill/>
          <a:ln/>
        </p:spPr>
        <p:txBody>
          <a:bodyPr wrap="square" lIns="0" tIns="0" rIns="0" bIns="0" rtlCol="0" anchor="ctr"/>
          <a:lstStyle/>
          <a:p>
            <a:pPr marL="0" indent="0">
              <a:buNone/>
            </a:pPr>
            <a:r>
              <a:rPr lang="en-US" sz="1600" dirty="0">
                <a:solidFill>
                  <a:srgbClr val="1F2A30"/>
                </a:solidFill>
                <a:latin typeface="Arial" panose="020B0604020202020204" pitchFamily="34" charset="0"/>
                <a:ea typeface="Arial"/>
                <a:cs typeface="Arial" panose="020B0604020202020204" pitchFamily="34" charset="0"/>
              </a:rPr>
              <a:t>Technological innovation.</a:t>
            </a:r>
            <a:endParaRPr lang="en-US" sz="1600" dirty="0">
              <a:latin typeface="Arial" panose="020B0604020202020204" pitchFamily="34" charset="0"/>
              <a:cs typeface="Arial" panose="020B0604020202020204" pitchFamily="34" charset="0"/>
            </a:endParaRPr>
          </a:p>
        </p:txBody>
      </p:sp>
      <p:sp>
        <p:nvSpPr>
          <p:cNvPr id="26" name="Shape 22"/>
          <p:cNvSpPr/>
          <p:nvPr/>
        </p:nvSpPr>
        <p:spPr>
          <a:xfrm>
            <a:off x="6583680" y="4343400"/>
            <a:ext cx="347472" cy="347472"/>
          </a:xfrm>
          <a:prstGeom prst="ellipse">
            <a:avLst/>
          </a:prstGeom>
          <a:solidFill>
            <a:srgbClr val="7B62B0"/>
          </a:solidFill>
          <a:ln w="12700">
            <a:solidFill>
              <a:srgbClr val="7B62B0"/>
            </a:solidFill>
            <a:prstDash val="solid"/>
          </a:ln>
        </p:spPr>
        <p:txBody>
          <a:bodyPr/>
          <a:lstStyle/>
          <a:p>
            <a:endParaRPr sz="1600">
              <a:latin typeface="Arial" panose="020B0604020202020204" pitchFamily="34" charset="0"/>
              <a:cs typeface="Arial" panose="020B0604020202020204" pitchFamily="34" charset="0"/>
            </a:endParaRPr>
          </a:p>
        </p:txBody>
      </p:sp>
      <p:sp>
        <p:nvSpPr>
          <p:cNvPr id="27" name="Text 23"/>
          <p:cNvSpPr txBox="1"/>
          <p:nvPr/>
        </p:nvSpPr>
        <p:spPr>
          <a:xfrm>
            <a:off x="6583680" y="4343400"/>
            <a:ext cx="347472" cy="347472"/>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5</a:t>
            </a:r>
            <a:endParaRPr lang="en-US" sz="1600" dirty="0">
              <a:latin typeface="Arial" panose="020B0604020202020204" pitchFamily="34" charset="0"/>
              <a:cs typeface="Arial" panose="020B0604020202020204" pitchFamily="34" charset="0"/>
            </a:endParaRPr>
          </a:p>
        </p:txBody>
      </p:sp>
      <p:sp>
        <p:nvSpPr>
          <p:cNvPr id="28" name="Text 24"/>
          <p:cNvSpPr txBox="1"/>
          <p:nvPr/>
        </p:nvSpPr>
        <p:spPr>
          <a:xfrm>
            <a:off x="7086600" y="4343400"/>
            <a:ext cx="4480560" cy="347472"/>
          </a:xfrm>
          <a:prstGeom prst="rect">
            <a:avLst/>
          </a:prstGeom>
          <a:noFill/>
          <a:ln/>
        </p:spPr>
        <p:txBody>
          <a:bodyPr wrap="square" lIns="0" tIns="0" rIns="0" bIns="0" rtlCol="0" anchor="ctr"/>
          <a:lstStyle/>
          <a:p>
            <a:pPr marL="0" indent="0">
              <a:buNone/>
            </a:pPr>
            <a:r>
              <a:rPr lang="en-US" sz="1600" dirty="0">
                <a:solidFill>
                  <a:srgbClr val="1F2A30"/>
                </a:solidFill>
                <a:latin typeface="Arial" panose="020B0604020202020204" pitchFamily="34" charset="0"/>
                <a:ea typeface="Arial"/>
                <a:cs typeface="Arial" panose="020B0604020202020204" pitchFamily="34" charset="0"/>
              </a:rPr>
              <a:t>Case studies: Hogeweyk and Okinawa.</a:t>
            </a:r>
            <a:endParaRPr lang="en-US" sz="1600" dirty="0">
              <a:latin typeface="Arial" panose="020B0604020202020204" pitchFamily="34" charset="0"/>
              <a:cs typeface="Arial" panose="020B0604020202020204" pitchFamily="34" charset="0"/>
            </a:endParaRPr>
          </a:p>
        </p:txBody>
      </p:sp>
      <p:sp>
        <p:nvSpPr>
          <p:cNvPr id="29" name="Shape 25"/>
          <p:cNvSpPr/>
          <p:nvPr/>
        </p:nvSpPr>
        <p:spPr>
          <a:xfrm>
            <a:off x="6583680" y="4937760"/>
            <a:ext cx="347472" cy="347472"/>
          </a:xfrm>
          <a:prstGeom prst="ellipse">
            <a:avLst/>
          </a:prstGeom>
          <a:solidFill>
            <a:srgbClr val="7B62B0"/>
          </a:solidFill>
          <a:ln w="12700">
            <a:solidFill>
              <a:srgbClr val="7B62B0"/>
            </a:solidFill>
            <a:prstDash val="solid"/>
          </a:ln>
        </p:spPr>
        <p:txBody>
          <a:bodyPr/>
          <a:lstStyle/>
          <a:p>
            <a:endParaRPr sz="1600">
              <a:latin typeface="Arial" panose="020B0604020202020204" pitchFamily="34" charset="0"/>
              <a:cs typeface="Arial" panose="020B0604020202020204" pitchFamily="34" charset="0"/>
            </a:endParaRPr>
          </a:p>
        </p:txBody>
      </p:sp>
      <p:sp>
        <p:nvSpPr>
          <p:cNvPr id="30" name="Text 26"/>
          <p:cNvSpPr txBox="1"/>
          <p:nvPr/>
        </p:nvSpPr>
        <p:spPr>
          <a:xfrm>
            <a:off x="6583680" y="4937760"/>
            <a:ext cx="347472" cy="347472"/>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6</a:t>
            </a:r>
            <a:endParaRPr lang="en-US" sz="1600" dirty="0">
              <a:latin typeface="Arial" panose="020B0604020202020204" pitchFamily="34" charset="0"/>
              <a:cs typeface="Arial" panose="020B0604020202020204" pitchFamily="34" charset="0"/>
            </a:endParaRPr>
          </a:p>
        </p:txBody>
      </p:sp>
      <p:sp>
        <p:nvSpPr>
          <p:cNvPr id="31" name="Text 27"/>
          <p:cNvSpPr txBox="1"/>
          <p:nvPr/>
        </p:nvSpPr>
        <p:spPr>
          <a:xfrm>
            <a:off x="7086600" y="4937760"/>
            <a:ext cx="4480560" cy="347472"/>
          </a:xfrm>
          <a:prstGeom prst="rect">
            <a:avLst/>
          </a:prstGeom>
          <a:noFill/>
          <a:ln/>
        </p:spPr>
        <p:txBody>
          <a:bodyPr wrap="square" lIns="0" tIns="0" rIns="0" bIns="0" rtlCol="0" anchor="ctr"/>
          <a:lstStyle/>
          <a:p>
            <a:pPr marL="0" indent="0">
              <a:buNone/>
            </a:pPr>
            <a:r>
              <a:rPr lang="en-US" sz="1600" dirty="0">
                <a:solidFill>
                  <a:srgbClr val="1F2A30"/>
                </a:solidFill>
                <a:latin typeface="Arial" panose="020B0604020202020204" pitchFamily="34" charset="0"/>
                <a:ea typeface="Arial"/>
                <a:cs typeface="Arial" panose="020B0604020202020204" pitchFamily="34" charset="0"/>
              </a:rPr>
              <a:t>Recommendations.</a:t>
            </a:r>
            <a:endParaRPr lang="en-US" sz="1600" dirty="0">
              <a:latin typeface="Arial" panose="020B0604020202020204" pitchFamily="34" charset="0"/>
              <a:cs typeface="Arial" panose="020B0604020202020204" pitchFamily="34" charset="0"/>
            </a:endParaRPr>
          </a:p>
        </p:txBody>
      </p:sp>
      <p:sp>
        <p:nvSpPr>
          <p:cNvPr id="35" name="citation"/>
          <p:cNvSpPr txBox="1"/>
          <p:nvPr/>
        </p:nvSpPr>
        <p:spPr>
          <a:xfrm>
            <a:off x="548640" y="6355080"/>
            <a:ext cx="10515600" cy="320040"/>
          </a:xfrm>
          <a:prstGeom prst="rect">
            <a:avLst/>
          </a:prstGeom>
          <a:noFill/>
          <a:ln/>
        </p:spPr>
        <p:txBody>
          <a:bodyPr wrap="square" lIns="0" tIns="0" rIns="0" bIns="0" rtlCol="0" anchor="ctr"/>
          <a:lstStyle/>
          <a:p>
            <a:pPr marL="0" indent="0">
              <a:buNone/>
            </a:pPr>
            <a:r>
              <a:rPr lang="en-US" sz="1600" i="1" dirty="0">
                <a:solidFill>
                  <a:srgbClr val="6B7B80"/>
                </a:solidFill>
                <a:latin typeface="Arial" panose="020B0604020202020204" pitchFamily="34" charset="0"/>
                <a:ea typeface="Arial"/>
                <a:cs typeface="Arial" panose="020B0604020202020204" pitchFamily="34" charset="0"/>
              </a:rPr>
              <a:t> </a:t>
            </a:r>
            <a:endParaRPr lang="en-US" sz="1600" dirty="0">
              <a:latin typeface="Arial" panose="020B0604020202020204" pitchFamily="34" charset="0"/>
              <a:ea typeface="Arial"/>
              <a:cs typeface="Arial" panose="020B0604020202020204" pitchFamily="34" charset="0"/>
            </a:endParaRPr>
          </a:p>
        </p:txBody>
      </p:sp>
      <p:sp>
        <p:nvSpPr>
          <p:cNvPr id="36"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sz="1600" b="0">
                <a:latin typeface="Arial" panose="020B0604020202020204" pitchFamily="34" charset="0"/>
                <a:cs typeface="Arial" panose="020B0604020202020204" pitchFamily="34" charset="0"/>
              </a:rPr>
              <a:t>2</a:t>
            </a:fld>
            <a:endParaRPr lang="en-US" sz="1600">
              <a:latin typeface="Arial" panose="020B0604020202020204" pitchFamily="34" charset="0"/>
              <a:cs typeface="Arial" panose="020B0604020202020204" pitchFamily="34" charset="0"/>
            </a:endParaRPr>
          </a:p>
        </p:txBody>
      </p:sp>
      <p:sp>
        <p:nvSpPr>
          <p:cNvPr id="90" name="ageing icon circle"/>
          <p:cNvSpPr/>
          <p:nvPr/>
        </p:nvSpPr>
        <p:spPr>
          <a:xfrm>
            <a:off x="822960" y="3048000"/>
            <a:ext cx="457200" cy="457200"/>
          </a:xfrm>
          <a:prstGeom prst="ellipse">
            <a:avLst/>
          </a:prstGeom>
          <a:solidFill>
            <a:srgbClr val="5B8DB8"/>
          </a:solidFill>
          <a:ln w="12700">
            <a:solidFill>
              <a:srgbClr val="5B8DB8"/>
            </a:solidFill>
            <a:prstDash val="solid"/>
          </a:ln>
        </p:spPr>
        <p:txBody>
          <a:bodyPr/>
          <a:lstStyle/>
          <a:p>
            <a:endParaRPr sz="1600">
              <a:latin typeface="Arial" panose="020B0604020202020204" pitchFamily="34" charset="0"/>
              <a:cs typeface="Arial" panose="020B0604020202020204" pitchFamily="34" charset="0"/>
            </a:endParaRPr>
          </a:p>
        </p:txBody>
      </p:sp>
      <p:pic>
        <p:nvPicPr>
          <p:cNvPr id="91" name="ageing icon" descr="hourglass"/>
          <p:cNvPicPr>
            <a:picLocks noChangeAspect="1"/>
          </p:cNvPicPr>
          <p:nvPr/>
        </p:nvPicPr>
        <p:blipFill>
          <a:blip r:embed="rId7"/>
          <a:stretch>
            <a:fillRect/>
          </a:stretch>
        </p:blipFill>
        <p:spPr>
          <a:xfrm>
            <a:off x="941832" y="3166872"/>
            <a:ext cx="219456" cy="219456"/>
          </a:xfrm>
          <a:prstGeom prst="rect">
            <a:avLst/>
          </a:prstGeom>
        </p:spPr>
      </p:pic>
      <p:sp>
        <p:nvSpPr>
          <p:cNvPr id="92" name="ageing heading"/>
          <p:cNvSpPr txBox="1"/>
          <p:nvPr/>
        </p:nvSpPr>
        <p:spPr>
          <a:xfrm>
            <a:off x="1417320" y="3048000"/>
            <a:ext cx="4480560" cy="457200"/>
          </a:xfrm>
          <a:prstGeom prst="rect">
            <a:avLst/>
          </a:prstGeom>
          <a:noFill/>
          <a:ln/>
        </p:spPr>
        <p:txBody>
          <a:bodyPr wrap="square" lIns="0" tIns="0" rIns="0" bIns="0" rtlCol="0" anchor="ctr"/>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Defining ageing</a:t>
            </a:r>
            <a:endParaRPr lang="en-US" sz="1600" dirty="0">
              <a:latin typeface="Arial" panose="020B0604020202020204" pitchFamily="34" charset="0"/>
              <a:cs typeface="Arial" panose="020B0604020202020204" pitchFamily="34" charset="0"/>
            </a:endParaRPr>
          </a:p>
        </p:txBody>
      </p:sp>
      <p:sp>
        <p:nvSpPr>
          <p:cNvPr id="93" name="ageing text"/>
          <p:cNvSpPr txBox="1"/>
          <p:nvPr/>
        </p:nvSpPr>
        <p:spPr>
          <a:xfrm>
            <a:off x="777240" y="3521774"/>
            <a:ext cx="5318760" cy="914400"/>
          </a:xfrm>
          <a:prstGeom prst="rect">
            <a:avLst/>
          </a:prstGeom>
          <a:noFill/>
          <a:ln/>
        </p:spPr>
        <p:txBody>
          <a:bodyPr wrap="square" lIns="0" tIns="0" rIns="0" bIns="0" rtlCol="0" anchor="t"/>
          <a:lstStyle/>
          <a:p>
            <a:pPr algn="just"/>
            <a:r>
              <a:rPr lang="en-GB" sz="1600" dirty="0">
                <a:latin typeface="Arial" panose="020B0604020202020204" pitchFamily="34" charset="0"/>
                <a:cs typeface="Arial" panose="020B0604020202020204" pitchFamily="34" charset="0"/>
              </a:rPr>
              <a:t>Biological theories explain ageing through genetic influences and accumulated cellular damage (López-</a:t>
            </a:r>
            <a:r>
              <a:rPr lang="en-GB" sz="1600" dirty="0" err="1">
                <a:latin typeface="Arial" panose="020B0604020202020204" pitchFamily="34" charset="0"/>
                <a:cs typeface="Arial" panose="020B0604020202020204" pitchFamily="34" charset="0"/>
              </a:rPr>
              <a:t>Otín</a:t>
            </a:r>
            <a:r>
              <a:rPr lang="en-GB" sz="1600" dirty="0">
                <a:latin typeface="Arial" panose="020B0604020202020204" pitchFamily="34" charset="0"/>
                <a:cs typeface="Arial" panose="020B0604020202020204" pitchFamily="34" charset="0"/>
              </a:rPr>
              <a:t> et al., 2023). However, ageing also involves psychological and social changes. Healthy ageing focuses on maintaining functional ability and wellbeing (WHO, 2020).</a:t>
            </a:r>
            <a:endParaRPr lang="en-US" sz="1600" dirty="0">
              <a:latin typeface="Arial" panose="020B0604020202020204" pitchFamily="34" charset="0"/>
              <a:cs typeface="Arial" panose="020B0604020202020204" pitchFamily="34" charset="0"/>
            </a:endParaRPr>
          </a:p>
        </p:txBody>
      </p:sp>
      <p:pic>
        <p:nvPicPr>
          <p:cNvPr id="12" name="Recorded Sound">
            <a:hlinkClick r:id="" action="ppaction://media"/>
            <a:extLst>
              <a:ext uri="{FF2B5EF4-FFF2-40B4-BE49-F238E27FC236}">
                <a16:creationId xmlns:a16="http://schemas.microsoft.com/office/drawing/2014/main" id="{F4AAB3C5-5AF5-6CF8-65A8-0232C201F20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610088" y="5835396"/>
            <a:ext cx="804672"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2419"/>
    </mc:Choice>
    <mc:Fallback xmlns="">
      <p:transition spd="slow" advTm="82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16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The ageing population: setting the scene</a:t>
            </a:r>
            <a:endParaRPr lang="en-US" sz="3200" dirty="0">
              <a:latin typeface="Arial" panose="020B0604020202020204" pitchFamily="34" charset="0"/>
              <a:cs typeface="Arial" panose="020B0604020202020204" pitchFamily="34" charset="0"/>
            </a:endParaRPr>
          </a:p>
        </p:txBody>
      </p:sp>
      <p:graphicFrame>
        <p:nvGraphicFramePr>
          <p:cNvPr id="3" name="Chart 0"/>
          <p:cNvGraphicFramePr/>
          <p:nvPr>
            <p:extLst>
              <p:ext uri="{D42A27DB-BD31-4B8C-83A1-F6EECF244321}">
                <p14:modId xmlns:p14="http://schemas.microsoft.com/office/powerpoint/2010/main" val="2336668453"/>
              </p:ext>
            </p:extLst>
          </p:nvPr>
        </p:nvGraphicFramePr>
        <p:xfrm>
          <a:off x="502920" y="1188720"/>
          <a:ext cx="5029200" cy="2743200"/>
        </p:xfrm>
        <a:graphic>
          <a:graphicData uri="http://schemas.openxmlformats.org/drawingml/2006/chart">
            <c:chart xmlns:c="http://schemas.openxmlformats.org/drawingml/2006/chart" xmlns:r="http://schemas.openxmlformats.org/officeDocument/2006/relationships" r:id="rId5"/>
          </a:graphicData>
        </a:graphic>
      </p:graphicFrame>
      <p:sp>
        <p:nvSpPr>
          <p:cNvPr id="4" name="Text 1"/>
          <p:cNvSpPr txBox="1"/>
          <p:nvPr/>
        </p:nvSpPr>
        <p:spPr>
          <a:xfrm>
            <a:off x="5852160" y="1188720"/>
            <a:ext cx="2560320" cy="640080"/>
          </a:xfrm>
          <a:prstGeom prst="rect">
            <a:avLst/>
          </a:prstGeom>
          <a:noFill/>
          <a:ln/>
        </p:spPr>
        <p:txBody>
          <a:bodyPr wrap="square" lIns="0" tIns="0" rIns="0" bIns="0" rtlCol="0" anchor="t"/>
          <a:lstStyle/>
          <a:p>
            <a:pPr marL="0" indent="0">
              <a:buNone/>
            </a:pPr>
            <a:r>
              <a:rPr lang="en-US" sz="4000" b="1" dirty="0">
                <a:solidFill>
                  <a:srgbClr val="D9724F"/>
                </a:solidFill>
                <a:latin typeface="Arial" panose="020B0604020202020204" pitchFamily="34" charset="0"/>
                <a:ea typeface="Arial"/>
                <a:cs typeface="Arial" panose="020B0604020202020204" pitchFamily="34" charset="0"/>
              </a:rPr>
              <a:t>18.6%</a:t>
            </a:r>
            <a:endParaRPr lang="en-US" sz="6000" dirty="0">
              <a:latin typeface="Arial" panose="020B0604020202020204" pitchFamily="34" charset="0"/>
              <a:cs typeface="Arial" panose="020B0604020202020204" pitchFamily="34" charset="0"/>
            </a:endParaRPr>
          </a:p>
        </p:txBody>
      </p:sp>
      <p:sp>
        <p:nvSpPr>
          <p:cNvPr id="5" name="Text 2"/>
          <p:cNvSpPr txBox="1"/>
          <p:nvPr/>
        </p:nvSpPr>
        <p:spPr>
          <a:xfrm>
            <a:off x="5852160" y="1828800"/>
            <a:ext cx="2697480" cy="100584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of people in England and Wales were aged 65+ in 2021 (ONS, 2022).</a:t>
            </a:r>
            <a:endParaRPr lang="en-US" sz="1400" dirty="0">
              <a:latin typeface="Arial" panose="020B0604020202020204" pitchFamily="34" charset="0"/>
              <a:cs typeface="Arial" panose="020B0604020202020204" pitchFamily="34" charset="0"/>
            </a:endParaRPr>
          </a:p>
        </p:txBody>
      </p:sp>
      <p:sp>
        <p:nvSpPr>
          <p:cNvPr id="6" name="Text 3"/>
          <p:cNvSpPr txBox="1"/>
          <p:nvPr/>
        </p:nvSpPr>
        <p:spPr>
          <a:xfrm>
            <a:off x="8915400" y="1188720"/>
            <a:ext cx="2560320" cy="640080"/>
          </a:xfrm>
          <a:prstGeom prst="rect">
            <a:avLst/>
          </a:prstGeom>
          <a:noFill/>
          <a:ln/>
        </p:spPr>
        <p:txBody>
          <a:bodyPr wrap="square" lIns="0" tIns="0" rIns="0" bIns="0" rtlCol="0" anchor="t"/>
          <a:lstStyle/>
          <a:p>
            <a:pPr marL="0" indent="0">
              <a:buNone/>
            </a:pPr>
            <a:r>
              <a:rPr lang="en-US" sz="4000" b="1" dirty="0">
                <a:solidFill>
                  <a:srgbClr val="7B62B0"/>
                </a:solidFill>
                <a:latin typeface="Arial" panose="020B0604020202020204" pitchFamily="34" charset="0"/>
                <a:ea typeface="Arial"/>
                <a:cs typeface="Arial" panose="020B0604020202020204" pitchFamily="34" charset="0"/>
              </a:rPr>
              <a:t>≈ 2×</a:t>
            </a:r>
            <a:endParaRPr lang="en-US" sz="5400" dirty="0">
              <a:latin typeface="Arial" panose="020B0604020202020204" pitchFamily="34" charset="0"/>
              <a:cs typeface="Arial" panose="020B0604020202020204" pitchFamily="34" charset="0"/>
            </a:endParaRPr>
          </a:p>
        </p:txBody>
      </p:sp>
      <p:sp>
        <p:nvSpPr>
          <p:cNvPr id="7" name="Text 4"/>
          <p:cNvSpPr txBox="1"/>
          <p:nvPr/>
        </p:nvSpPr>
        <p:spPr>
          <a:xfrm>
            <a:off x="8915400" y="1828800"/>
            <a:ext cx="2743200" cy="100584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growth in people aged 85+ by 2047 (ONS, 2025), the group most likely to need care.</a:t>
            </a:r>
            <a:endParaRPr lang="en-US" sz="1400" dirty="0">
              <a:latin typeface="Arial" panose="020B0604020202020204" pitchFamily="34" charset="0"/>
              <a:cs typeface="Arial" panose="020B0604020202020204" pitchFamily="34" charset="0"/>
            </a:endParaRPr>
          </a:p>
        </p:txBody>
      </p:sp>
      <p:sp>
        <p:nvSpPr>
          <p:cNvPr id="8" name="card"/>
          <p:cNvSpPr/>
          <p:nvPr/>
        </p:nvSpPr>
        <p:spPr>
          <a:xfrm>
            <a:off x="5852160" y="2971800"/>
            <a:ext cx="5806440" cy="868680"/>
          </a:xfrm>
          <a:prstGeom prst="roundRect">
            <a:avLst>
              <a:gd name="adj" fmla="val 6957"/>
            </a:avLst>
          </a:prstGeom>
          <a:solidFill>
            <a:srgbClr val="4B3A72"/>
          </a:solidFill>
          <a:ln w="12700">
            <a:solidFill>
              <a:srgbClr val="4B3A72"/>
            </a:solidFill>
            <a:prstDash val="solid"/>
          </a:ln>
        </p:spPr>
        <p:txBody>
          <a:bodyPr/>
          <a:lstStyle/>
          <a:p>
            <a:endParaRPr>
              <a:latin typeface="Arial" panose="020B0604020202020204" pitchFamily="34" charset="0"/>
              <a:cs typeface="Arial" panose="020B0604020202020204" pitchFamily="34" charset="0"/>
            </a:endParaRPr>
          </a:p>
        </p:txBody>
      </p:sp>
      <p:sp>
        <p:nvSpPr>
          <p:cNvPr id="9" name="Text 6"/>
          <p:cNvSpPr txBox="1"/>
          <p:nvPr/>
        </p:nvSpPr>
        <p:spPr>
          <a:xfrm>
            <a:off x="5916246" y="2971800"/>
            <a:ext cx="5742354" cy="868680"/>
          </a:xfrm>
          <a:prstGeom prst="rect">
            <a:avLst/>
          </a:prstGeom>
          <a:noFill/>
          <a:ln/>
        </p:spPr>
        <p:txBody>
          <a:bodyPr wrap="square" lIns="0" tIns="0" rIns="0" bIns="0" rtlCol="0" anchor="ctr"/>
          <a:lstStyle/>
          <a:p>
            <a:pPr marL="0" indent="0">
              <a:buNone/>
            </a:pPr>
            <a:r>
              <a:rPr lang="en-US" sz="1400" dirty="0">
                <a:solidFill>
                  <a:srgbClr val="FFFFFF"/>
                </a:solidFill>
                <a:latin typeface="Arial" panose="020B0604020202020204" pitchFamily="34" charset="0"/>
                <a:ea typeface="Arial"/>
                <a:cs typeface="Arial" panose="020B0604020202020204" pitchFamily="34" charset="0"/>
              </a:rPr>
              <a:t>Not a ‘demographic timebomb’: plan services around need and functional ability, not age (WHO, 2020).</a:t>
            </a:r>
            <a:endParaRPr lang="en-US" sz="14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3</a:t>
            </a:fld>
            <a:endParaRPr lang="en-US">
              <a:latin typeface="Arial" panose="020B0604020202020204" pitchFamily="34" charset="0"/>
              <a:cs typeface="Arial" panose="020B0604020202020204" pitchFamily="34" charset="0"/>
            </a:endParaRPr>
          </a:p>
        </p:txBody>
      </p:sp>
      <p:sp>
        <p:nvSpPr>
          <p:cNvPr id="26" name="needs label"/>
          <p:cNvSpPr txBox="1"/>
          <p:nvPr/>
        </p:nvSpPr>
        <p:spPr>
          <a:xfrm>
            <a:off x="502920" y="4041648"/>
            <a:ext cx="7315200" cy="230832"/>
          </a:xfrm>
          <a:prstGeom prst="rect">
            <a:avLst/>
          </a:prstGeom>
          <a:noFill/>
        </p:spPr>
        <p:txBody>
          <a:bodyPr wrap="square" lIns="0" tIns="0" rIns="0" bIns="0" anchor="t">
            <a:spAutoFit/>
          </a:bodyPr>
          <a:lstStyle/>
          <a:p>
            <a:r>
              <a:rPr sz="1500" b="1" i="0" dirty="0">
                <a:solidFill>
                  <a:srgbClr val="4B3A72"/>
                </a:solidFill>
                <a:latin typeface="Arial" panose="020B0604020202020204" pitchFamily="34" charset="0"/>
                <a:cs typeface="Arial" panose="020B0604020202020204" pitchFamily="34" charset="0"/>
              </a:rPr>
              <a:t>Main care needs, which interact</a:t>
            </a:r>
            <a:r>
              <a:rPr lang="en-GB" sz="1500" b="1" i="0" dirty="0">
                <a:solidFill>
                  <a:srgbClr val="4B3A72"/>
                </a:solidFill>
                <a:latin typeface="Arial" panose="020B0604020202020204" pitchFamily="34" charset="0"/>
                <a:cs typeface="Arial" panose="020B0604020202020204" pitchFamily="34" charset="0"/>
              </a:rPr>
              <a:t>:</a:t>
            </a:r>
            <a:endParaRPr sz="1500" b="1" i="0" dirty="0">
              <a:solidFill>
                <a:srgbClr val="4B3A72"/>
              </a:solidFill>
              <a:latin typeface="Arial" panose="020B0604020202020204" pitchFamily="34" charset="0"/>
              <a:cs typeface="Arial" panose="020B0604020202020204" pitchFamily="34" charset="0"/>
            </a:endParaRPr>
          </a:p>
        </p:txBody>
      </p:sp>
      <p:sp>
        <p:nvSpPr>
          <p:cNvPr id="27" name="Physical tile"/>
          <p:cNvSpPr/>
          <p:nvPr/>
        </p:nvSpPr>
        <p:spPr>
          <a:xfrm>
            <a:off x="367323" y="4407408"/>
            <a:ext cx="2833077" cy="1261872"/>
          </a:xfrm>
          <a:prstGeom prst="roundRect">
            <a:avLst>
              <a:gd name="adj" fmla="val 6000"/>
            </a:avLst>
          </a:prstGeom>
          <a:solidFill>
            <a:srgbClr val="F3EF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28" name="Physical text"/>
          <p:cNvSpPr txBox="1"/>
          <p:nvPr/>
        </p:nvSpPr>
        <p:spPr>
          <a:xfrm>
            <a:off x="428283" y="4498848"/>
            <a:ext cx="2695917" cy="766044"/>
          </a:xfrm>
          <a:prstGeom prst="rect">
            <a:avLst/>
          </a:prstGeom>
          <a:noFill/>
        </p:spPr>
        <p:txBody>
          <a:bodyPr wrap="square" lIns="0" tIns="0" rIns="0" bIns="0" anchor="t">
            <a:spAutoFit/>
          </a:bodyPr>
          <a:lstStyle/>
          <a:p>
            <a:r>
              <a:rPr sz="1600" b="1" i="0" dirty="0">
                <a:solidFill>
                  <a:srgbClr val="D9724F"/>
                </a:solidFill>
                <a:latin typeface="Arial" panose="020B0604020202020204" pitchFamily="34" charset="0"/>
                <a:cs typeface="Arial" panose="020B0604020202020204" pitchFamily="34" charset="0"/>
              </a:rPr>
              <a:t>Physical</a:t>
            </a:r>
            <a:endParaRPr lang="en-GB" sz="1600" b="1" i="0" dirty="0">
              <a:solidFill>
                <a:srgbClr val="D9724F"/>
              </a:solidFill>
              <a:latin typeface="Arial" panose="020B0604020202020204" pitchFamily="34" charset="0"/>
              <a:cs typeface="Arial" panose="020B0604020202020204" pitchFamily="34" charset="0"/>
            </a:endParaRPr>
          </a:p>
          <a:p>
            <a:pPr algn="just">
              <a:lnSpc>
                <a:spcPct val="150000"/>
              </a:lnSpc>
            </a:pPr>
            <a:r>
              <a:rPr sz="1200" b="0" i="0" dirty="0">
                <a:solidFill>
                  <a:srgbClr val="1F2A30"/>
                </a:solidFill>
                <a:latin typeface="Arial" panose="020B0604020202020204" pitchFamily="34" charset="0"/>
                <a:cs typeface="Arial" panose="020B0604020202020204" pitchFamily="34" charset="0"/>
              </a:rPr>
              <a:t>Frailty, falls and multiple long-term conditions rise with age (WHO, 2020)</a:t>
            </a:r>
            <a:r>
              <a:rPr lang="en-GB" sz="1200" b="0" i="0" dirty="0">
                <a:solidFill>
                  <a:srgbClr val="1F2A30"/>
                </a:solidFill>
                <a:latin typeface="Arial" panose="020B0604020202020204" pitchFamily="34" charset="0"/>
                <a:cs typeface="Arial" panose="020B0604020202020204" pitchFamily="34" charset="0"/>
              </a:rPr>
              <a:t>.</a:t>
            </a:r>
            <a:endParaRPr sz="1200" b="0" i="0" dirty="0">
              <a:solidFill>
                <a:srgbClr val="1F2A30"/>
              </a:solidFill>
              <a:latin typeface="Arial" panose="020B0604020202020204" pitchFamily="34" charset="0"/>
              <a:cs typeface="Arial" panose="020B0604020202020204" pitchFamily="34" charset="0"/>
            </a:endParaRPr>
          </a:p>
        </p:txBody>
      </p:sp>
      <p:sp>
        <p:nvSpPr>
          <p:cNvPr id="29" name="Psychological tile"/>
          <p:cNvSpPr/>
          <p:nvPr/>
        </p:nvSpPr>
        <p:spPr>
          <a:xfrm>
            <a:off x="3337560" y="4407408"/>
            <a:ext cx="2758440" cy="1319148"/>
          </a:xfrm>
          <a:prstGeom prst="roundRect">
            <a:avLst>
              <a:gd name="adj" fmla="val 6000"/>
            </a:avLst>
          </a:prstGeom>
          <a:solidFill>
            <a:srgbClr val="F3EF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0" name="Psychological text"/>
          <p:cNvSpPr txBox="1"/>
          <p:nvPr/>
        </p:nvSpPr>
        <p:spPr>
          <a:xfrm>
            <a:off x="3337560" y="4498848"/>
            <a:ext cx="2697480" cy="1043042"/>
          </a:xfrm>
          <a:prstGeom prst="rect">
            <a:avLst/>
          </a:prstGeom>
          <a:noFill/>
        </p:spPr>
        <p:txBody>
          <a:bodyPr wrap="square" lIns="0" tIns="0" rIns="0" bIns="0" anchor="t">
            <a:spAutoFit/>
          </a:bodyPr>
          <a:lstStyle/>
          <a:p>
            <a:r>
              <a:rPr sz="1600" b="1" i="0" dirty="0">
                <a:solidFill>
                  <a:srgbClr val="5B8DB8"/>
                </a:solidFill>
                <a:latin typeface="Arial" panose="020B0604020202020204" pitchFamily="34" charset="0"/>
                <a:cs typeface="Arial" panose="020B0604020202020204" pitchFamily="34" charset="0"/>
              </a:rPr>
              <a:t>Psychological</a:t>
            </a:r>
          </a:p>
          <a:p>
            <a:pPr algn="just">
              <a:lnSpc>
                <a:spcPct val="150000"/>
              </a:lnSpc>
            </a:pPr>
            <a:r>
              <a:rPr sz="1200" b="0" i="0" dirty="0">
                <a:solidFill>
                  <a:srgbClr val="1F2A30"/>
                </a:solidFill>
                <a:latin typeface="Arial" panose="020B0604020202020204" pitchFamily="34" charset="0"/>
                <a:cs typeface="Arial" panose="020B0604020202020204" pitchFamily="34" charset="0"/>
              </a:rPr>
              <a:t>Dementia and cognitive decline call for person-</a:t>
            </a:r>
            <a:r>
              <a:rPr sz="1200" b="0" i="0" dirty="0" err="1">
                <a:solidFill>
                  <a:srgbClr val="1F2A30"/>
                </a:solidFill>
                <a:latin typeface="Arial" panose="020B0604020202020204" pitchFamily="34" charset="0"/>
                <a:cs typeface="Arial" panose="020B0604020202020204" pitchFamily="34" charset="0"/>
              </a:rPr>
              <a:t>centred</a:t>
            </a:r>
            <a:r>
              <a:rPr sz="1200" b="0" i="0" dirty="0">
                <a:solidFill>
                  <a:srgbClr val="1F2A30"/>
                </a:solidFill>
                <a:latin typeface="Arial" panose="020B0604020202020204" pitchFamily="34" charset="0"/>
                <a:cs typeface="Arial" panose="020B0604020202020204" pitchFamily="34" charset="0"/>
              </a:rPr>
              <a:t> care (Fazio et al., 2018)</a:t>
            </a:r>
            <a:r>
              <a:rPr lang="en-GB" sz="1200" b="0" i="0" dirty="0">
                <a:solidFill>
                  <a:srgbClr val="1F2A30"/>
                </a:solidFill>
                <a:latin typeface="Arial" panose="020B0604020202020204" pitchFamily="34" charset="0"/>
                <a:cs typeface="Arial" panose="020B0604020202020204" pitchFamily="34" charset="0"/>
              </a:rPr>
              <a:t>.</a:t>
            </a:r>
            <a:endParaRPr sz="1200" b="0" i="0" dirty="0">
              <a:solidFill>
                <a:srgbClr val="1F2A30"/>
              </a:solidFill>
              <a:latin typeface="Arial" panose="020B0604020202020204" pitchFamily="34" charset="0"/>
              <a:cs typeface="Arial" panose="020B0604020202020204" pitchFamily="34" charset="0"/>
            </a:endParaRPr>
          </a:p>
        </p:txBody>
      </p:sp>
      <p:sp>
        <p:nvSpPr>
          <p:cNvPr id="31" name="Emotional tile"/>
          <p:cNvSpPr/>
          <p:nvPr/>
        </p:nvSpPr>
        <p:spPr>
          <a:xfrm>
            <a:off x="6172200" y="4407408"/>
            <a:ext cx="2697480" cy="1188720"/>
          </a:xfrm>
          <a:prstGeom prst="roundRect">
            <a:avLst>
              <a:gd name="adj" fmla="val 6000"/>
            </a:avLst>
          </a:prstGeom>
          <a:solidFill>
            <a:srgbClr val="F3EF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2" name="Emotional text"/>
          <p:cNvSpPr txBox="1"/>
          <p:nvPr/>
        </p:nvSpPr>
        <p:spPr>
          <a:xfrm>
            <a:off x="6233160" y="4498848"/>
            <a:ext cx="2499360" cy="1043042"/>
          </a:xfrm>
          <a:prstGeom prst="rect">
            <a:avLst/>
          </a:prstGeom>
          <a:noFill/>
        </p:spPr>
        <p:txBody>
          <a:bodyPr wrap="square" lIns="0" tIns="0" rIns="0" bIns="0" anchor="t">
            <a:spAutoFit/>
          </a:bodyPr>
          <a:lstStyle/>
          <a:p>
            <a:r>
              <a:rPr sz="1600" b="1" i="0" dirty="0">
                <a:solidFill>
                  <a:srgbClr val="C98A1E"/>
                </a:solidFill>
                <a:latin typeface="Arial" panose="020B0604020202020204" pitchFamily="34" charset="0"/>
                <a:cs typeface="Arial" panose="020B0604020202020204" pitchFamily="34" charset="0"/>
              </a:rPr>
              <a:t>Emotional</a:t>
            </a:r>
          </a:p>
          <a:p>
            <a:pPr algn="just">
              <a:lnSpc>
                <a:spcPct val="150000"/>
              </a:lnSpc>
            </a:pPr>
            <a:r>
              <a:rPr sz="1200" b="0" i="0" dirty="0">
                <a:solidFill>
                  <a:srgbClr val="1F2A30"/>
                </a:solidFill>
                <a:latin typeface="Arial" panose="020B0604020202020204" pitchFamily="34" charset="0"/>
                <a:cs typeface="Arial" panose="020B0604020202020204" pitchFamily="34" charset="0"/>
              </a:rPr>
              <a:t>Loss of purpose harms health; low life purpose = 2.4× death risk (</a:t>
            </a:r>
            <a:r>
              <a:rPr sz="1200" b="0" i="0" dirty="0" err="1">
                <a:solidFill>
                  <a:srgbClr val="1F2A30"/>
                </a:solidFill>
                <a:latin typeface="Arial" panose="020B0604020202020204" pitchFamily="34" charset="0"/>
                <a:cs typeface="Arial" panose="020B0604020202020204" pitchFamily="34" charset="0"/>
              </a:rPr>
              <a:t>Alimujiang</a:t>
            </a:r>
            <a:r>
              <a:rPr sz="1200" b="0" i="0" dirty="0">
                <a:solidFill>
                  <a:srgbClr val="1F2A30"/>
                </a:solidFill>
                <a:latin typeface="Arial" panose="020B0604020202020204" pitchFamily="34" charset="0"/>
                <a:cs typeface="Arial" panose="020B0604020202020204" pitchFamily="34" charset="0"/>
              </a:rPr>
              <a:t> et al., 2019)</a:t>
            </a:r>
            <a:r>
              <a:rPr lang="en-GB" sz="1200" b="0" i="0" dirty="0">
                <a:solidFill>
                  <a:srgbClr val="1F2A30"/>
                </a:solidFill>
                <a:latin typeface="Arial" panose="020B0604020202020204" pitchFamily="34" charset="0"/>
                <a:cs typeface="Arial" panose="020B0604020202020204" pitchFamily="34" charset="0"/>
              </a:rPr>
              <a:t>.</a:t>
            </a:r>
            <a:endParaRPr sz="1200" b="0" i="0" dirty="0">
              <a:solidFill>
                <a:srgbClr val="1F2A30"/>
              </a:solidFill>
              <a:latin typeface="Arial" panose="020B0604020202020204" pitchFamily="34" charset="0"/>
              <a:cs typeface="Arial" panose="020B0604020202020204" pitchFamily="34" charset="0"/>
            </a:endParaRPr>
          </a:p>
        </p:txBody>
      </p:sp>
      <p:sp>
        <p:nvSpPr>
          <p:cNvPr id="33" name="Social tile"/>
          <p:cNvSpPr/>
          <p:nvPr/>
        </p:nvSpPr>
        <p:spPr>
          <a:xfrm>
            <a:off x="9006840" y="4407408"/>
            <a:ext cx="2697480" cy="1188720"/>
          </a:xfrm>
          <a:prstGeom prst="roundRect">
            <a:avLst>
              <a:gd name="adj" fmla="val 6000"/>
            </a:avLst>
          </a:prstGeom>
          <a:solidFill>
            <a:srgbClr val="F3EF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4" name="Social text"/>
          <p:cNvSpPr txBox="1"/>
          <p:nvPr/>
        </p:nvSpPr>
        <p:spPr>
          <a:xfrm>
            <a:off x="9006840" y="4498848"/>
            <a:ext cx="2560320" cy="981487"/>
          </a:xfrm>
          <a:prstGeom prst="rect">
            <a:avLst/>
          </a:prstGeom>
          <a:noFill/>
        </p:spPr>
        <p:txBody>
          <a:bodyPr wrap="square" lIns="0" tIns="0" rIns="0" bIns="0" anchor="t">
            <a:spAutoFit/>
          </a:bodyPr>
          <a:lstStyle/>
          <a:p>
            <a:r>
              <a:rPr sz="1600" b="1" i="0" dirty="0">
                <a:solidFill>
                  <a:srgbClr val="7B62B0"/>
                </a:solidFill>
                <a:latin typeface="Arial" panose="020B0604020202020204" pitchFamily="34" charset="0"/>
                <a:cs typeface="Arial" panose="020B0604020202020204" pitchFamily="34" charset="0"/>
              </a:rPr>
              <a:t>Social</a:t>
            </a:r>
            <a:endParaRPr lang="en-GB" sz="1600" b="1" i="0" dirty="0">
              <a:solidFill>
                <a:srgbClr val="7B62B0"/>
              </a:solidFill>
              <a:latin typeface="Arial" panose="020B0604020202020204" pitchFamily="34" charset="0"/>
              <a:cs typeface="Arial" panose="020B0604020202020204" pitchFamily="34" charset="0"/>
            </a:endParaRPr>
          </a:p>
          <a:p>
            <a:endParaRPr sz="1400" b="1" i="0" dirty="0">
              <a:solidFill>
                <a:srgbClr val="7B62B0"/>
              </a:solidFill>
              <a:latin typeface="Arial" panose="020B0604020202020204" pitchFamily="34" charset="0"/>
              <a:cs typeface="Arial" panose="020B0604020202020204" pitchFamily="34" charset="0"/>
            </a:endParaRPr>
          </a:p>
          <a:p>
            <a:pPr algn="just">
              <a:lnSpc>
                <a:spcPct val="150000"/>
              </a:lnSpc>
            </a:pPr>
            <a:r>
              <a:rPr sz="1200" b="0" i="0" dirty="0">
                <a:solidFill>
                  <a:srgbClr val="1F2A30"/>
                </a:solidFill>
                <a:latin typeface="Arial" panose="020B0604020202020204" pitchFamily="34" charset="0"/>
                <a:cs typeface="Arial" panose="020B0604020202020204" pitchFamily="34" charset="0"/>
              </a:rPr>
              <a:t>Isolation raises mortality risk by 32% (Wang et al., 2023)</a:t>
            </a:r>
            <a:r>
              <a:rPr lang="en-GB" sz="1200" b="0" i="0" dirty="0">
                <a:solidFill>
                  <a:srgbClr val="1F2A30"/>
                </a:solidFill>
                <a:latin typeface="Arial" panose="020B0604020202020204" pitchFamily="34" charset="0"/>
                <a:cs typeface="Arial" panose="020B0604020202020204" pitchFamily="34" charset="0"/>
              </a:rPr>
              <a:t>.</a:t>
            </a:r>
            <a:endParaRPr sz="1200" b="0" i="0" dirty="0">
              <a:solidFill>
                <a:srgbClr val="1F2A30"/>
              </a:solidFill>
              <a:latin typeface="Arial" panose="020B0604020202020204" pitchFamily="34" charset="0"/>
              <a:cs typeface="Arial" panose="020B0604020202020204" pitchFamily="34" charset="0"/>
            </a:endParaRPr>
          </a:p>
        </p:txBody>
      </p:sp>
      <p:sp>
        <p:nvSpPr>
          <p:cNvPr id="35" name="why it matters"/>
          <p:cNvSpPr/>
          <p:nvPr/>
        </p:nvSpPr>
        <p:spPr>
          <a:xfrm>
            <a:off x="525780" y="5833315"/>
            <a:ext cx="11201400" cy="621792"/>
          </a:xfrm>
          <a:prstGeom prst="roundRect">
            <a:avLst>
              <a:gd name="adj" fmla="val 12000"/>
            </a:avLst>
          </a:prstGeom>
          <a:solidFill>
            <a:srgbClr val="4B3A7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36" name="why text"/>
          <p:cNvSpPr txBox="1"/>
          <p:nvPr/>
        </p:nvSpPr>
        <p:spPr>
          <a:xfrm>
            <a:off x="731520" y="5921073"/>
            <a:ext cx="10789920" cy="246221"/>
          </a:xfrm>
          <a:prstGeom prst="rect">
            <a:avLst/>
          </a:prstGeom>
          <a:noFill/>
        </p:spPr>
        <p:txBody>
          <a:bodyPr wrap="square" lIns="0" tIns="0" rIns="0" bIns="0" anchor="ctr">
            <a:spAutoFit/>
          </a:bodyPr>
          <a:lstStyle/>
          <a:p>
            <a:r>
              <a:rPr sz="1600" b="1" i="0" dirty="0">
                <a:solidFill>
                  <a:srgbClr val="FFFFFF"/>
                </a:solidFill>
                <a:latin typeface="Arial" panose="020B0604020202020204" pitchFamily="34" charset="0"/>
                <a:cs typeface="Arial" panose="020B0604020202020204" pitchFamily="34" charset="0"/>
              </a:rPr>
              <a:t>Why it matters: </a:t>
            </a:r>
            <a:r>
              <a:rPr sz="1600" b="0" i="0" dirty="0">
                <a:solidFill>
                  <a:srgbClr val="FFFFFF"/>
                </a:solidFill>
                <a:latin typeface="Arial" panose="020B0604020202020204" pitchFamily="34" charset="0"/>
                <a:cs typeface="Arial" panose="020B0604020202020204" pitchFamily="34" charset="0"/>
              </a:rPr>
              <a:t>rising, complex demand needs innovation, empowerment and policy (Care Act 2014).</a:t>
            </a:r>
          </a:p>
        </p:txBody>
      </p:sp>
      <p:pic>
        <p:nvPicPr>
          <p:cNvPr id="10" name="Recorded Sound">
            <a:hlinkClick r:id="" action="ppaction://media"/>
            <a:extLst>
              <a:ext uri="{FF2B5EF4-FFF2-40B4-BE49-F238E27FC236}">
                <a16:creationId xmlns:a16="http://schemas.microsoft.com/office/drawing/2014/main" id="{361DE518-DD31-B6EE-F359-DFFD391B83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23220" y="5949108"/>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2707"/>
    </mc:Choice>
    <mc:Fallback xmlns="">
      <p:transition spd="slow" advTm="92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57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97751"/>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Theories of ageing</a:t>
            </a:r>
            <a:endParaRPr lang="en-US" sz="3200" dirty="0">
              <a:latin typeface="Arial" panose="020B0604020202020204" pitchFamily="34" charset="0"/>
              <a:cs typeface="Arial" panose="020B0604020202020204" pitchFamily="34" charset="0"/>
            </a:endParaRPr>
          </a:p>
        </p:txBody>
      </p:sp>
      <p:sp>
        <p:nvSpPr>
          <p:cNvPr id="101" name="card 1"/>
          <p:cNvSpPr/>
          <p:nvPr/>
        </p:nvSpPr>
        <p:spPr>
          <a:xfrm>
            <a:off x="548640" y="1447409"/>
            <a:ext cx="3566160" cy="4812714"/>
          </a:xfrm>
          <a:prstGeom prst="roundRect">
            <a:avLst>
              <a:gd name="adj" fmla="val 2500"/>
            </a:avLst>
          </a:prstGeom>
          <a:solidFill>
            <a:srgbClr val="F3EFFA"/>
          </a:solidFill>
          <a:ln>
            <a:noFill/>
          </a:ln>
        </p:spPr>
        <p:txBody>
          <a:bodyPr/>
          <a:lstStyle/>
          <a:p>
            <a:endParaRPr lang="en-GB" dirty="0">
              <a:latin typeface="Arial" panose="020B0604020202020204" pitchFamily="34" charset="0"/>
              <a:cs typeface="Arial" panose="020B0604020202020204" pitchFamily="34" charset="0"/>
            </a:endParaRPr>
          </a:p>
        </p:txBody>
      </p:sp>
      <p:sp>
        <p:nvSpPr>
          <p:cNvPr id="102" name="icon circle 1"/>
          <p:cNvSpPr/>
          <p:nvPr/>
        </p:nvSpPr>
        <p:spPr>
          <a:xfrm>
            <a:off x="731520" y="1645920"/>
            <a:ext cx="457200" cy="457200"/>
          </a:xfrm>
          <a:prstGeom prst="ellipse">
            <a:avLst/>
          </a:prstGeom>
          <a:solidFill>
            <a:srgbClr val="7B62B0"/>
          </a:solidFill>
          <a:ln>
            <a:noFill/>
          </a:ln>
        </p:spPr>
        <p:txBody>
          <a:bodyPr/>
          <a:lstStyle/>
          <a:p>
            <a:endParaRPr lang="en-GB">
              <a:latin typeface="Arial" panose="020B0604020202020204" pitchFamily="34" charset="0"/>
              <a:cs typeface="Arial" panose="020B0604020202020204" pitchFamily="34" charset="0"/>
            </a:endParaRPr>
          </a:p>
        </p:txBody>
      </p:sp>
      <p:pic>
        <p:nvPicPr>
          <p:cNvPr id="103" name="icon 1" descr="sync"/>
          <p:cNvPicPr>
            <a:picLocks noChangeAspect="1"/>
          </p:cNvPicPr>
          <p:nvPr/>
        </p:nvPicPr>
        <p:blipFill>
          <a:blip r:embed="rId5"/>
          <a:stretch>
            <a:fillRect/>
          </a:stretch>
        </p:blipFill>
        <p:spPr>
          <a:xfrm>
            <a:off x="836930" y="1751330"/>
            <a:ext cx="246380" cy="246380"/>
          </a:xfrm>
          <a:prstGeom prst="rect">
            <a:avLst/>
          </a:prstGeom>
        </p:spPr>
      </p:pic>
      <p:sp>
        <p:nvSpPr>
          <p:cNvPr id="104" name="name 1"/>
          <p:cNvSpPr txBox="1"/>
          <p:nvPr/>
        </p:nvSpPr>
        <p:spPr>
          <a:xfrm>
            <a:off x="1280160" y="1645920"/>
            <a:ext cx="2788920" cy="274320"/>
          </a:xfrm>
          <a:prstGeom prst="rect">
            <a:avLst/>
          </a:prstGeom>
          <a:noFill/>
          <a:ln/>
        </p:spPr>
        <p:txBody>
          <a:bodyPr wrap="square" lIns="0" tIns="0" rIns="0" bIns="0" rtlCol="0" anchor="ctr"/>
          <a:lstStyle/>
          <a:p>
            <a:pPr marL="0" indent="0">
              <a:buNone/>
            </a:pPr>
            <a:r>
              <a:rPr lang="en-GB" sz="1600" b="1" dirty="0">
                <a:solidFill>
                  <a:srgbClr val="4B3A72"/>
                </a:solidFill>
                <a:latin typeface="Arial" panose="020B0604020202020204" pitchFamily="34" charset="0"/>
                <a:ea typeface="Arial"/>
                <a:cs typeface="Arial" panose="020B0604020202020204" pitchFamily="34" charset="0"/>
              </a:rPr>
              <a:t>Continuity theory</a:t>
            </a:r>
          </a:p>
        </p:txBody>
      </p:sp>
      <p:sp>
        <p:nvSpPr>
          <p:cNvPr id="105" name="citation 1"/>
          <p:cNvSpPr txBox="1"/>
          <p:nvPr/>
        </p:nvSpPr>
        <p:spPr>
          <a:xfrm>
            <a:off x="1295400" y="1909768"/>
            <a:ext cx="2788920" cy="365760"/>
          </a:xfrm>
          <a:prstGeom prst="rect">
            <a:avLst/>
          </a:prstGeom>
          <a:noFill/>
          <a:ln/>
        </p:spPr>
        <p:txBody>
          <a:bodyPr wrap="square" lIns="0" tIns="0" rIns="0" bIns="0" rtlCol="0" anchor="t"/>
          <a:lstStyle/>
          <a:p>
            <a:pPr marL="0" indent="0">
              <a:buNone/>
            </a:pPr>
            <a:endParaRPr lang="en-GB" sz="1050" i="1" dirty="0">
              <a:solidFill>
                <a:srgbClr val="6B7B80"/>
              </a:solidFill>
              <a:latin typeface="Arial" panose="020B0604020202020204" pitchFamily="34" charset="0"/>
              <a:ea typeface="Arial"/>
              <a:cs typeface="Arial" panose="020B0604020202020204" pitchFamily="34" charset="0"/>
            </a:endParaRPr>
          </a:p>
        </p:txBody>
      </p:sp>
      <p:sp>
        <p:nvSpPr>
          <p:cNvPr id="106" name="Key idea 1"/>
          <p:cNvSpPr txBox="1"/>
          <p:nvPr/>
        </p:nvSpPr>
        <p:spPr>
          <a:xfrm>
            <a:off x="574040" y="2205696"/>
            <a:ext cx="3291840" cy="228600"/>
          </a:xfrm>
          <a:prstGeom prst="rect">
            <a:avLst/>
          </a:prstGeom>
          <a:noFill/>
          <a:ln/>
        </p:spPr>
        <p:txBody>
          <a:bodyPr wrap="square" lIns="0" tIns="0" rIns="0" bIns="0" rtlCol="0" anchor="t"/>
          <a:lstStyle/>
          <a:p>
            <a:pPr marL="0" indent="0">
              <a:buNone/>
            </a:pPr>
            <a:r>
              <a:rPr lang="en-GB" sz="1200" b="1" dirty="0">
                <a:solidFill>
                  <a:srgbClr val="7B62B0"/>
                </a:solidFill>
                <a:latin typeface="Arial" panose="020B0604020202020204" pitchFamily="34" charset="0"/>
                <a:ea typeface="Arial"/>
                <a:cs typeface="Arial" panose="020B0604020202020204" pitchFamily="34" charset="0"/>
              </a:rPr>
              <a:t>Key idea</a:t>
            </a:r>
          </a:p>
          <a:p>
            <a:pPr marL="0" indent="0">
              <a:buNone/>
            </a:pPr>
            <a:endParaRPr lang="en-GB" sz="1200" b="1" dirty="0">
              <a:solidFill>
                <a:srgbClr val="7B62B0"/>
              </a:solidFill>
              <a:latin typeface="Arial" panose="020B0604020202020204" pitchFamily="34" charset="0"/>
              <a:cs typeface="Arial" panose="020B0604020202020204" pitchFamily="34" charset="0"/>
            </a:endParaRPr>
          </a:p>
          <a:p>
            <a:pPr marL="0" indent="0">
              <a:buNone/>
            </a:pPr>
            <a:endParaRPr lang="en-GB" sz="1200" b="1" dirty="0">
              <a:solidFill>
                <a:srgbClr val="7B62B0"/>
              </a:solidFill>
              <a:latin typeface="Arial" panose="020B0604020202020204" pitchFamily="34" charset="0"/>
              <a:ea typeface="Arial"/>
              <a:cs typeface="Arial" panose="020B0604020202020204" pitchFamily="34" charset="0"/>
            </a:endParaRPr>
          </a:p>
        </p:txBody>
      </p:sp>
      <p:sp>
        <p:nvSpPr>
          <p:cNvPr id="107" name="Key idea text 1"/>
          <p:cNvSpPr txBox="1"/>
          <p:nvPr/>
        </p:nvSpPr>
        <p:spPr>
          <a:xfrm>
            <a:off x="568862" y="2492404"/>
            <a:ext cx="3200400" cy="594360"/>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ea typeface="Arial"/>
                <a:cs typeface="Arial" panose="020B0604020202020204" pitchFamily="34" charset="0"/>
              </a:rPr>
              <a:t>- Keep identity, habits and routines.</a:t>
            </a:r>
          </a:p>
        </p:txBody>
      </p:sp>
      <p:sp>
        <p:nvSpPr>
          <p:cNvPr id="108" name="In home care 1"/>
          <p:cNvSpPr txBox="1"/>
          <p:nvPr/>
        </p:nvSpPr>
        <p:spPr>
          <a:xfrm>
            <a:off x="584151" y="2815297"/>
            <a:ext cx="3291840" cy="228600"/>
          </a:xfrm>
          <a:prstGeom prst="rect">
            <a:avLst/>
          </a:prstGeom>
          <a:noFill/>
          <a:ln/>
        </p:spPr>
        <p:txBody>
          <a:bodyPr wrap="square" lIns="0" tIns="0" rIns="0" bIns="0" rtlCol="0" anchor="t"/>
          <a:lstStyle/>
          <a:p>
            <a:pPr marL="0" indent="0">
              <a:buNone/>
            </a:pPr>
            <a:r>
              <a:rPr lang="en-GB" sz="1200" b="1" dirty="0">
                <a:solidFill>
                  <a:srgbClr val="7B62B0"/>
                </a:solidFill>
                <a:latin typeface="Arial" panose="020B0604020202020204" pitchFamily="34" charset="0"/>
                <a:ea typeface="Arial"/>
                <a:cs typeface="Arial" panose="020B0604020202020204" pitchFamily="34" charset="0"/>
              </a:rPr>
              <a:t>In </a:t>
            </a:r>
            <a:r>
              <a:rPr lang="en-GB" sz="1200" b="1" dirty="0">
                <a:solidFill>
                  <a:srgbClr val="7B62B0"/>
                </a:solidFill>
                <a:latin typeface="Arial" panose="020B0604020202020204" pitchFamily="34" charset="0"/>
                <a:cs typeface="Arial" panose="020B0604020202020204" pitchFamily="34" charset="0"/>
              </a:rPr>
              <a:t>domiciliary</a:t>
            </a:r>
            <a:r>
              <a:rPr lang="en-GB" sz="1200" b="1" dirty="0">
                <a:solidFill>
                  <a:srgbClr val="7B62B0"/>
                </a:solidFill>
                <a:latin typeface="Arial" panose="020B0604020202020204" pitchFamily="34" charset="0"/>
                <a:ea typeface="Arial"/>
                <a:cs typeface="Arial" panose="020B0604020202020204" pitchFamily="34" charset="0"/>
              </a:rPr>
              <a:t> care</a:t>
            </a:r>
          </a:p>
        </p:txBody>
      </p:sp>
      <p:sp>
        <p:nvSpPr>
          <p:cNvPr id="109" name="In home care text 1"/>
          <p:cNvSpPr txBox="1"/>
          <p:nvPr/>
        </p:nvSpPr>
        <p:spPr>
          <a:xfrm>
            <a:off x="586740" y="3042842"/>
            <a:ext cx="3474720" cy="594360"/>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ea typeface="Arial"/>
                <a:cs typeface="Arial" panose="020B0604020202020204" pitchFamily="34" charset="0"/>
              </a:rPr>
              <a:t>- Supports routines, community and identity.</a:t>
            </a:r>
          </a:p>
        </p:txBody>
      </p:sp>
      <p:sp>
        <p:nvSpPr>
          <p:cNvPr id="110" name="In residential care 1"/>
          <p:cNvSpPr txBox="1"/>
          <p:nvPr/>
        </p:nvSpPr>
        <p:spPr>
          <a:xfrm>
            <a:off x="599440" y="3317944"/>
            <a:ext cx="3200400" cy="228600"/>
          </a:xfrm>
          <a:prstGeom prst="rect">
            <a:avLst/>
          </a:prstGeom>
          <a:noFill/>
          <a:ln/>
        </p:spPr>
        <p:txBody>
          <a:bodyPr wrap="square" lIns="0" tIns="0" rIns="0" bIns="0" rtlCol="0" anchor="t"/>
          <a:lstStyle/>
          <a:p>
            <a:pPr marL="0" indent="0">
              <a:buNone/>
            </a:pPr>
            <a:r>
              <a:rPr lang="en-GB" sz="1200" b="1" dirty="0">
                <a:solidFill>
                  <a:srgbClr val="7B62B0"/>
                </a:solidFill>
                <a:latin typeface="Arial" panose="020B0604020202020204" pitchFamily="34" charset="0"/>
                <a:ea typeface="Arial"/>
                <a:cs typeface="Arial" panose="020B0604020202020204" pitchFamily="34" charset="0"/>
              </a:rPr>
              <a:t>In residential care</a:t>
            </a:r>
          </a:p>
        </p:txBody>
      </p:sp>
      <p:sp>
        <p:nvSpPr>
          <p:cNvPr id="111" name="In residential care text 1"/>
          <p:cNvSpPr txBox="1"/>
          <p:nvPr/>
        </p:nvSpPr>
        <p:spPr>
          <a:xfrm>
            <a:off x="611554" y="3562837"/>
            <a:ext cx="3388360" cy="594360"/>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ea typeface="Arial"/>
                <a:cs typeface="Arial" panose="020B0604020202020204" pitchFamily="34" charset="0"/>
              </a:rPr>
              <a:t>- Moving in disrupts identity; life-story work helps.</a:t>
            </a:r>
          </a:p>
        </p:txBody>
      </p:sp>
      <p:sp>
        <p:nvSpPr>
          <p:cNvPr id="112" name="Criticism 1"/>
          <p:cNvSpPr txBox="1"/>
          <p:nvPr/>
        </p:nvSpPr>
        <p:spPr>
          <a:xfrm>
            <a:off x="599440" y="4251041"/>
            <a:ext cx="3200400" cy="228600"/>
          </a:xfrm>
          <a:prstGeom prst="rect">
            <a:avLst/>
          </a:prstGeom>
          <a:noFill/>
          <a:ln/>
        </p:spPr>
        <p:txBody>
          <a:bodyPr wrap="square" lIns="0" tIns="0" rIns="0" bIns="0" rtlCol="0" anchor="t"/>
          <a:lstStyle/>
          <a:p>
            <a:pPr marL="0" indent="0">
              <a:buNone/>
            </a:pPr>
            <a:r>
              <a:rPr lang="en-GB" sz="1400" b="1" dirty="0">
                <a:solidFill>
                  <a:srgbClr val="7B62B0"/>
                </a:solidFill>
                <a:latin typeface="Arial" panose="020B0604020202020204" pitchFamily="34" charset="0"/>
                <a:ea typeface="Arial"/>
                <a:cs typeface="Arial" panose="020B0604020202020204" pitchFamily="34" charset="0"/>
              </a:rPr>
              <a:t>C</a:t>
            </a:r>
            <a:r>
              <a:rPr lang="en-GB" sz="1200" b="1" dirty="0">
                <a:solidFill>
                  <a:srgbClr val="7B62B0"/>
                </a:solidFill>
                <a:latin typeface="Arial" panose="020B0604020202020204" pitchFamily="34" charset="0"/>
                <a:ea typeface="Arial"/>
                <a:cs typeface="Arial" panose="020B0604020202020204" pitchFamily="34" charset="0"/>
              </a:rPr>
              <a:t>riticism</a:t>
            </a:r>
          </a:p>
          <a:p>
            <a:pPr marL="0" indent="0">
              <a:buNone/>
            </a:pPr>
            <a:endParaRPr lang="en-GB" sz="1200" b="1" dirty="0">
              <a:solidFill>
                <a:srgbClr val="7B62B0"/>
              </a:solidFill>
              <a:latin typeface="Arial" panose="020B0604020202020204" pitchFamily="34" charset="0"/>
              <a:ea typeface="Arial"/>
              <a:cs typeface="Arial" panose="020B0604020202020204" pitchFamily="34" charset="0"/>
            </a:endParaRPr>
          </a:p>
          <a:p>
            <a:pPr lvl="0" algn="just">
              <a:lnSpc>
                <a:spcPct val="150000"/>
              </a:lnSpc>
            </a:pPr>
            <a:r>
              <a:rPr lang="en-GB" sz="1200" dirty="0"/>
              <a:t>- Not always possible after illness, disability or bereavement.</a:t>
            </a:r>
          </a:p>
          <a:p>
            <a:pPr lvl="0" algn="just">
              <a:lnSpc>
                <a:spcPct val="100000"/>
              </a:lnSpc>
            </a:pPr>
            <a:r>
              <a:rPr lang="en-GB" sz="1200" dirty="0"/>
              <a:t>- Some people want change in later life, not continuity.</a:t>
            </a:r>
          </a:p>
          <a:p>
            <a:pPr marL="0" indent="0">
              <a:buNone/>
            </a:pPr>
            <a:endParaRPr lang="en-GB" sz="1400" b="1" dirty="0">
              <a:solidFill>
                <a:srgbClr val="7B62B0"/>
              </a:solidFill>
              <a:latin typeface="Arial" panose="020B0604020202020204" pitchFamily="34" charset="0"/>
              <a:ea typeface="Arial"/>
              <a:cs typeface="Arial" panose="020B0604020202020204" pitchFamily="34" charset="0"/>
            </a:endParaRPr>
          </a:p>
        </p:txBody>
      </p:sp>
      <p:sp>
        <p:nvSpPr>
          <p:cNvPr id="113" name="Criticism text 1"/>
          <p:cNvSpPr txBox="1"/>
          <p:nvPr/>
        </p:nvSpPr>
        <p:spPr>
          <a:xfrm>
            <a:off x="2837083" y="3943994"/>
            <a:ext cx="1262478" cy="347472"/>
          </a:xfrm>
          <a:prstGeom prst="rect">
            <a:avLst/>
          </a:prstGeom>
          <a:noFill/>
          <a:ln/>
        </p:spPr>
        <p:txBody>
          <a:bodyPr wrap="square" lIns="0" tIns="0" rIns="0" bIns="0" rtlCol="0" anchor="t"/>
          <a:lstStyle/>
          <a:p>
            <a:r>
              <a:rPr lang="en-GB" sz="1200" b="1" dirty="0">
                <a:latin typeface="Arial" panose="020B0604020202020204" pitchFamily="34" charset="0"/>
                <a:cs typeface="Arial" panose="020B0604020202020204" pitchFamily="34" charset="0"/>
              </a:rPr>
              <a:t>Atchley (1989)</a:t>
            </a:r>
          </a:p>
        </p:txBody>
      </p:sp>
      <p:sp>
        <p:nvSpPr>
          <p:cNvPr id="114" name="card 2"/>
          <p:cNvSpPr/>
          <p:nvPr/>
        </p:nvSpPr>
        <p:spPr>
          <a:xfrm>
            <a:off x="4250007" y="1456486"/>
            <a:ext cx="3712893" cy="4867207"/>
          </a:xfrm>
          <a:prstGeom prst="roundRect">
            <a:avLst>
              <a:gd name="adj" fmla="val 2500"/>
            </a:avLst>
          </a:prstGeom>
          <a:solidFill>
            <a:srgbClr val="F3EFFA"/>
          </a:solidFill>
          <a:ln>
            <a:noFill/>
          </a:ln>
        </p:spPr>
        <p:txBody>
          <a:bodyPr/>
          <a:lstStyle/>
          <a:p>
            <a:endParaRPr lang="en-GB">
              <a:latin typeface="Arial" panose="020B0604020202020204" pitchFamily="34" charset="0"/>
              <a:cs typeface="Arial" panose="020B0604020202020204" pitchFamily="34" charset="0"/>
            </a:endParaRPr>
          </a:p>
        </p:txBody>
      </p:sp>
      <p:sp>
        <p:nvSpPr>
          <p:cNvPr id="115" name="icon circle 2"/>
          <p:cNvSpPr/>
          <p:nvPr/>
        </p:nvSpPr>
        <p:spPr>
          <a:xfrm>
            <a:off x="4442460" y="1563576"/>
            <a:ext cx="457200" cy="457200"/>
          </a:xfrm>
          <a:prstGeom prst="ellipse">
            <a:avLst/>
          </a:prstGeom>
          <a:solidFill>
            <a:srgbClr val="5B8DB8"/>
          </a:solidFill>
          <a:ln>
            <a:noFill/>
          </a:ln>
        </p:spPr>
        <p:txBody>
          <a:bodyPr/>
          <a:lstStyle/>
          <a:p>
            <a:endParaRPr lang="en-GB">
              <a:latin typeface="Arial" panose="020B0604020202020204" pitchFamily="34" charset="0"/>
              <a:cs typeface="Arial" panose="020B0604020202020204" pitchFamily="34" charset="0"/>
            </a:endParaRPr>
          </a:p>
        </p:txBody>
      </p:sp>
      <p:sp>
        <p:nvSpPr>
          <p:cNvPr id="117" name="name 2"/>
          <p:cNvSpPr txBox="1"/>
          <p:nvPr/>
        </p:nvSpPr>
        <p:spPr>
          <a:xfrm>
            <a:off x="5029200" y="1645920"/>
            <a:ext cx="2788920" cy="274320"/>
          </a:xfrm>
          <a:prstGeom prst="rect">
            <a:avLst/>
          </a:prstGeom>
          <a:noFill/>
          <a:ln/>
        </p:spPr>
        <p:txBody>
          <a:bodyPr wrap="square" lIns="0" tIns="0" rIns="0" bIns="0" rtlCol="0" anchor="ctr"/>
          <a:lstStyle/>
          <a:p>
            <a:pPr marL="0" indent="0">
              <a:buNone/>
            </a:pPr>
            <a:r>
              <a:rPr lang="en-GB" sz="1600" b="1" dirty="0">
                <a:solidFill>
                  <a:srgbClr val="4B3A72"/>
                </a:solidFill>
                <a:latin typeface="Arial" panose="020B0604020202020204" pitchFamily="34" charset="0"/>
                <a:ea typeface="Arial"/>
                <a:cs typeface="Arial" panose="020B0604020202020204" pitchFamily="34" charset="0"/>
              </a:rPr>
              <a:t>Activity theory</a:t>
            </a:r>
          </a:p>
        </p:txBody>
      </p:sp>
      <p:sp>
        <p:nvSpPr>
          <p:cNvPr id="119" name="Key idea 2"/>
          <p:cNvSpPr txBox="1"/>
          <p:nvPr/>
        </p:nvSpPr>
        <p:spPr>
          <a:xfrm>
            <a:off x="4505960" y="2112753"/>
            <a:ext cx="3200400" cy="228600"/>
          </a:xfrm>
          <a:prstGeom prst="rect">
            <a:avLst/>
          </a:prstGeom>
          <a:noFill/>
          <a:ln/>
        </p:spPr>
        <p:txBody>
          <a:bodyPr wrap="square" lIns="0" tIns="0" rIns="0" bIns="0" rtlCol="0" anchor="t"/>
          <a:lstStyle/>
          <a:p>
            <a:pPr marL="0" indent="0">
              <a:buNone/>
            </a:pPr>
            <a:r>
              <a:rPr lang="en-GB" sz="1200" b="1" dirty="0">
                <a:solidFill>
                  <a:srgbClr val="5B8DB8"/>
                </a:solidFill>
                <a:latin typeface="Arial" panose="020B0604020202020204" pitchFamily="34" charset="0"/>
                <a:ea typeface="Arial"/>
                <a:cs typeface="Arial" panose="020B0604020202020204" pitchFamily="34" charset="0"/>
              </a:rPr>
              <a:t>Key idea</a:t>
            </a:r>
          </a:p>
        </p:txBody>
      </p:sp>
      <p:sp>
        <p:nvSpPr>
          <p:cNvPr id="120" name="Key idea text 2"/>
          <p:cNvSpPr txBox="1"/>
          <p:nvPr/>
        </p:nvSpPr>
        <p:spPr>
          <a:xfrm>
            <a:off x="4381500" y="2414553"/>
            <a:ext cx="3200400" cy="594360"/>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ea typeface="Arial"/>
                <a:cs typeface="Arial" panose="020B0604020202020204" pitchFamily="34" charset="0"/>
              </a:rPr>
              <a:t>- Staying active sustains wellbeing.</a:t>
            </a:r>
          </a:p>
        </p:txBody>
      </p:sp>
      <p:sp>
        <p:nvSpPr>
          <p:cNvPr id="121" name="In home care 2"/>
          <p:cNvSpPr txBox="1"/>
          <p:nvPr/>
        </p:nvSpPr>
        <p:spPr>
          <a:xfrm>
            <a:off x="4343400" y="2746580"/>
            <a:ext cx="3200400" cy="228600"/>
          </a:xfrm>
          <a:prstGeom prst="rect">
            <a:avLst/>
          </a:prstGeom>
          <a:noFill/>
          <a:ln/>
        </p:spPr>
        <p:txBody>
          <a:bodyPr wrap="square" lIns="0" tIns="0" rIns="0" bIns="0" rtlCol="0" anchor="t"/>
          <a:lstStyle/>
          <a:p>
            <a:pPr marL="0" indent="0">
              <a:buNone/>
            </a:pPr>
            <a:r>
              <a:rPr lang="en-GB" sz="1200" b="1" dirty="0">
                <a:solidFill>
                  <a:srgbClr val="5B8DB8"/>
                </a:solidFill>
                <a:latin typeface="Arial" panose="020B0604020202020204" pitchFamily="34" charset="0"/>
                <a:ea typeface="Arial"/>
                <a:cs typeface="Arial" panose="020B0604020202020204" pitchFamily="34" charset="0"/>
              </a:rPr>
              <a:t>In </a:t>
            </a:r>
            <a:r>
              <a:rPr lang="en-GB" sz="1200" b="1" dirty="0">
                <a:solidFill>
                  <a:srgbClr val="5B8DB8"/>
                </a:solidFill>
                <a:latin typeface="Arial" panose="020B0604020202020204" pitchFamily="34" charset="0"/>
                <a:cs typeface="Arial" panose="020B0604020202020204" pitchFamily="34" charset="0"/>
              </a:rPr>
              <a:t>domiciliary</a:t>
            </a:r>
            <a:r>
              <a:rPr lang="en-GB" sz="1200" b="1" dirty="0">
                <a:solidFill>
                  <a:srgbClr val="5B8DB8"/>
                </a:solidFill>
                <a:latin typeface="Arial" panose="020B0604020202020204" pitchFamily="34" charset="0"/>
                <a:ea typeface="Arial"/>
                <a:cs typeface="Arial" panose="020B0604020202020204" pitchFamily="34" charset="0"/>
              </a:rPr>
              <a:t> care</a:t>
            </a:r>
          </a:p>
        </p:txBody>
      </p:sp>
      <p:sp>
        <p:nvSpPr>
          <p:cNvPr id="122" name="In home care text 2"/>
          <p:cNvSpPr txBox="1"/>
          <p:nvPr/>
        </p:nvSpPr>
        <p:spPr>
          <a:xfrm>
            <a:off x="4391074" y="3008913"/>
            <a:ext cx="3200400" cy="594360"/>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ea typeface="Arial"/>
                <a:cs typeface="Arial" panose="020B0604020202020204" pitchFamily="34" charset="0"/>
              </a:rPr>
              <a:t>- Rushed visits isolate</a:t>
            </a:r>
            <a:r>
              <a:rPr lang="en-GB" sz="1200" dirty="0">
                <a:solidFill>
                  <a:srgbClr val="1F2A30"/>
                </a:solidFill>
                <a:latin typeface="Arial" panose="020B0604020202020204" pitchFamily="34" charset="0"/>
                <a:cs typeface="Arial" panose="020B0604020202020204" pitchFamily="34" charset="0"/>
              </a:rPr>
              <a:t>;</a:t>
            </a:r>
            <a:r>
              <a:rPr lang="en-GB" sz="1200" dirty="0">
                <a:solidFill>
                  <a:srgbClr val="1F2A30"/>
                </a:solidFill>
                <a:latin typeface="Arial" panose="020B0604020202020204" pitchFamily="34" charset="0"/>
                <a:ea typeface="Arial"/>
                <a:cs typeface="Arial" panose="020B0604020202020204" pitchFamily="34" charset="0"/>
              </a:rPr>
              <a:t> day centres help.</a:t>
            </a:r>
          </a:p>
        </p:txBody>
      </p:sp>
      <p:sp>
        <p:nvSpPr>
          <p:cNvPr id="123" name="In residential care 2"/>
          <p:cNvSpPr txBox="1"/>
          <p:nvPr/>
        </p:nvSpPr>
        <p:spPr>
          <a:xfrm>
            <a:off x="4381500" y="3311569"/>
            <a:ext cx="3200400" cy="228600"/>
          </a:xfrm>
          <a:prstGeom prst="rect">
            <a:avLst/>
          </a:prstGeom>
          <a:noFill/>
          <a:ln/>
        </p:spPr>
        <p:txBody>
          <a:bodyPr wrap="square" lIns="0" tIns="0" rIns="0" bIns="0" rtlCol="0" anchor="t"/>
          <a:lstStyle/>
          <a:p>
            <a:pPr marL="0" indent="0">
              <a:buNone/>
            </a:pPr>
            <a:r>
              <a:rPr lang="en-GB" sz="1200" b="1" dirty="0">
                <a:solidFill>
                  <a:srgbClr val="5B8DB8"/>
                </a:solidFill>
                <a:latin typeface="Arial" panose="020B0604020202020204" pitchFamily="34" charset="0"/>
                <a:ea typeface="Arial"/>
                <a:cs typeface="Arial" panose="020B0604020202020204" pitchFamily="34" charset="0"/>
              </a:rPr>
              <a:t>In residential care</a:t>
            </a:r>
          </a:p>
        </p:txBody>
      </p:sp>
      <p:sp>
        <p:nvSpPr>
          <p:cNvPr id="124" name="In residential care text 2"/>
          <p:cNvSpPr txBox="1"/>
          <p:nvPr/>
        </p:nvSpPr>
        <p:spPr>
          <a:xfrm>
            <a:off x="4362548" y="3562837"/>
            <a:ext cx="2436837" cy="296137"/>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ea typeface="Arial"/>
                <a:cs typeface="Arial" panose="020B0604020202020204" pitchFamily="34" charset="0"/>
              </a:rPr>
              <a:t>- Meaningful activities and roles.</a:t>
            </a:r>
          </a:p>
        </p:txBody>
      </p:sp>
      <p:sp>
        <p:nvSpPr>
          <p:cNvPr id="125" name="Criticism 2"/>
          <p:cNvSpPr txBox="1"/>
          <p:nvPr/>
        </p:nvSpPr>
        <p:spPr>
          <a:xfrm>
            <a:off x="4386873" y="4224734"/>
            <a:ext cx="3200400" cy="228600"/>
          </a:xfrm>
          <a:prstGeom prst="rect">
            <a:avLst/>
          </a:prstGeom>
          <a:noFill/>
          <a:ln/>
        </p:spPr>
        <p:txBody>
          <a:bodyPr wrap="square" lIns="0" tIns="0" rIns="0" bIns="0" rtlCol="0" anchor="t"/>
          <a:lstStyle/>
          <a:p>
            <a:pPr marL="0" indent="0">
              <a:buNone/>
            </a:pPr>
            <a:r>
              <a:rPr lang="en-GB" sz="1400" b="1" dirty="0">
                <a:solidFill>
                  <a:srgbClr val="5B8DB8"/>
                </a:solidFill>
                <a:latin typeface="Arial" panose="020B0604020202020204" pitchFamily="34" charset="0"/>
                <a:ea typeface="Arial"/>
                <a:cs typeface="Arial" panose="020B0604020202020204" pitchFamily="34" charset="0"/>
              </a:rPr>
              <a:t>Criticism</a:t>
            </a:r>
          </a:p>
          <a:p>
            <a:pPr marL="0" indent="0">
              <a:buNone/>
            </a:pPr>
            <a:endParaRPr lang="en-GB" sz="1400" b="1" dirty="0">
              <a:solidFill>
                <a:srgbClr val="5B8DB8"/>
              </a:solidFill>
              <a:latin typeface="Arial" panose="020B0604020202020204" pitchFamily="34" charset="0"/>
              <a:ea typeface="Arial"/>
              <a:cs typeface="Arial" panose="020B0604020202020204" pitchFamily="34" charset="0"/>
            </a:endParaRPr>
          </a:p>
          <a:p>
            <a:pPr lvl="0" algn="just">
              <a:lnSpc>
                <a:spcPct val="150000"/>
              </a:lnSpc>
            </a:pPr>
            <a:r>
              <a:rPr lang="en-GB" sz="1200" dirty="0"/>
              <a:t>- Not everyone can stay active: poor health, low income or lack of local services.</a:t>
            </a:r>
          </a:p>
          <a:p>
            <a:pPr lvl="0" algn="just">
              <a:lnSpc>
                <a:spcPct val="150000"/>
              </a:lnSpc>
            </a:pPr>
            <a:r>
              <a:rPr lang="en-GB" sz="1200" dirty="0"/>
              <a:t>- Ignores people who prefer a quieter life, so it risks pressuring them.</a:t>
            </a:r>
          </a:p>
          <a:p>
            <a:pPr marL="0" indent="0">
              <a:buNone/>
            </a:pPr>
            <a:endParaRPr lang="en-GB" sz="1400" b="1" dirty="0">
              <a:solidFill>
                <a:srgbClr val="5B8DB8"/>
              </a:solidFill>
              <a:latin typeface="Arial" panose="020B0604020202020204" pitchFamily="34" charset="0"/>
              <a:ea typeface="Arial"/>
              <a:cs typeface="Arial" panose="020B0604020202020204" pitchFamily="34" charset="0"/>
            </a:endParaRPr>
          </a:p>
        </p:txBody>
      </p:sp>
      <p:sp>
        <p:nvSpPr>
          <p:cNvPr id="126" name="Criticism text 2"/>
          <p:cNvSpPr txBox="1"/>
          <p:nvPr/>
        </p:nvSpPr>
        <p:spPr>
          <a:xfrm>
            <a:off x="6492630" y="3905929"/>
            <a:ext cx="1326271" cy="594360"/>
          </a:xfrm>
          <a:prstGeom prst="rect">
            <a:avLst/>
          </a:prstGeom>
          <a:noFill/>
          <a:ln/>
        </p:spPr>
        <p:txBody>
          <a:bodyPr wrap="square" lIns="0" tIns="0" rIns="0" bIns="0" rtlCol="0" anchor="t"/>
          <a:lstStyle/>
          <a:p>
            <a:r>
              <a:rPr lang="en-GB" sz="1200" b="1" dirty="0">
                <a:latin typeface="Arial" panose="020B0604020202020204" pitchFamily="34" charset="0"/>
                <a:cs typeface="Arial" panose="020B0604020202020204" pitchFamily="34" charset="0"/>
              </a:rPr>
              <a:t>Havighurst (1961</a:t>
            </a:r>
            <a:r>
              <a:rPr lang="en-GB" sz="1200" b="1" dirty="0">
                <a:solidFill>
                  <a:srgbClr val="6B7B80"/>
                </a:solidFill>
                <a:latin typeface="Arial" panose="020B0604020202020204" pitchFamily="34" charset="0"/>
                <a:cs typeface="Arial" panose="020B0604020202020204" pitchFamily="34" charset="0"/>
              </a:rPr>
              <a:t>)</a:t>
            </a:r>
          </a:p>
        </p:txBody>
      </p:sp>
      <p:sp>
        <p:nvSpPr>
          <p:cNvPr id="127" name="card 3"/>
          <p:cNvSpPr/>
          <p:nvPr/>
        </p:nvSpPr>
        <p:spPr>
          <a:xfrm>
            <a:off x="8046720" y="1388098"/>
            <a:ext cx="3566160" cy="4860269"/>
          </a:xfrm>
          <a:prstGeom prst="roundRect">
            <a:avLst>
              <a:gd name="adj" fmla="val 2500"/>
            </a:avLst>
          </a:prstGeom>
          <a:solidFill>
            <a:srgbClr val="F3EFFA"/>
          </a:solidFill>
          <a:ln>
            <a:noFill/>
          </a:ln>
        </p:spPr>
        <p:txBody>
          <a:bodyPr/>
          <a:lstStyle/>
          <a:p>
            <a:endParaRPr lang="en-GB" dirty="0">
              <a:latin typeface="Arial" panose="020B0604020202020204" pitchFamily="34" charset="0"/>
              <a:cs typeface="Arial" panose="020B0604020202020204" pitchFamily="34" charset="0"/>
            </a:endParaRPr>
          </a:p>
        </p:txBody>
      </p:sp>
      <p:sp>
        <p:nvSpPr>
          <p:cNvPr id="128" name="icon circle 3"/>
          <p:cNvSpPr/>
          <p:nvPr/>
        </p:nvSpPr>
        <p:spPr>
          <a:xfrm>
            <a:off x="8115300" y="1529633"/>
            <a:ext cx="457200" cy="457200"/>
          </a:xfrm>
          <a:prstGeom prst="ellipse">
            <a:avLst/>
          </a:prstGeom>
          <a:solidFill>
            <a:srgbClr val="D9724F"/>
          </a:solidFill>
          <a:ln>
            <a:noFill/>
          </a:ln>
        </p:spPr>
        <p:txBody>
          <a:bodyPr/>
          <a:lstStyle/>
          <a:p>
            <a:endParaRPr lang="en-GB">
              <a:latin typeface="Arial" panose="020B0604020202020204" pitchFamily="34" charset="0"/>
              <a:cs typeface="Arial" panose="020B0604020202020204" pitchFamily="34" charset="0"/>
            </a:endParaRPr>
          </a:p>
        </p:txBody>
      </p:sp>
      <p:sp>
        <p:nvSpPr>
          <p:cNvPr id="130" name="name 3"/>
          <p:cNvSpPr txBox="1"/>
          <p:nvPr/>
        </p:nvSpPr>
        <p:spPr>
          <a:xfrm>
            <a:off x="8900160" y="1477010"/>
            <a:ext cx="2788920" cy="274320"/>
          </a:xfrm>
          <a:prstGeom prst="rect">
            <a:avLst/>
          </a:prstGeom>
          <a:noFill/>
          <a:ln/>
        </p:spPr>
        <p:txBody>
          <a:bodyPr wrap="square" lIns="0" tIns="0" rIns="0" bIns="0" rtlCol="0" anchor="ctr"/>
          <a:lstStyle/>
          <a:p>
            <a:pPr marL="0" indent="0">
              <a:buNone/>
            </a:pPr>
            <a:r>
              <a:rPr lang="en-GB" sz="1600" b="1" dirty="0">
                <a:solidFill>
                  <a:srgbClr val="4B3A72"/>
                </a:solidFill>
                <a:latin typeface="Arial" panose="020B0604020202020204" pitchFamily="34" charset="0"/>
                <a:ea typeface="Arial"/>
                <a:cs typeface="Arial" panose="020B0604020202020204" pitchFamily="34" charset="0"/>
              </a:rPr>
              <a:t>Life course theory</a:t>
            </a:r>
          </a:p>
        </p:txBody>
      </p:sp>
      <p:sp>
        <p:nvSpPr>
          <p:cNvPr id="132" name="Key idea 3"/>
          <p:cNvSpPr txBox="1"/>
          <p:nvPr/>
        </p:nvSpPr>
        <p:spPr>
          <a:xfrm>
            <a:off x="8412480" y="2016780"/>
            <a:ext cx="645746" cy="228600"/>
          </a:xfrm>
          <a:prstGeom prst="rect">
            <a:avLst/>
          </a:prstGeom>
          <a:noFill/>
          <a:ln/>
        </p:spPr>
        <p:txBody>
          <a:bodyPr wrap="square" lIns="0" tIns="0" rIns="0" bIns="0" rtlCol="0" anchor="t"/>
          <a:lstStyle/>
          <a:p>
            <a:pPr marL="0" indent="0">
              <a:buNone/>
            </a:pPr>
            <a:r>
              <a:rPr lang="en-GB" sz="1200" b="1" dirty="0">
                <a:solidFill>
                  <a:srgbClr val="D9724F"/>
                </a:solidFill>
                <a:latin typeface="Arial" panose="020B0604020202020204" pitchFamily="34" charset="0"/>
                <a:ea typeface="Arial"/>
                <a:cs typeface="Arial" panose="020B0604020202020204" pitchFamily="34" charset="0"/>
              </a:rPr>
              <a:t>Key idea</a:t>
            </a:r>
          </a:p>
        </p:txBody>
      </p:sp>
      <p:sp>
        <p:nvSpPr>
          <p:cNvPr id="133" name="Key idea text 3"/>
          <p:cNvSpPr txBox="1"/>
          <p:nvPr/>
        </p:nvSpPr>
        <p:spPr>
          <a:xfrm>
            <a:off x="8046720" y="2318253"/>
            <a:ext cx="2722880" cy="373067"/>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ea typeface="Arial"/>
                <a:cs typeface="Arial" panose="020B0604020202020204" pitchFamily="34" charset="0"/>
              </a:rPr>
              <a:t>- Disadvantage builds up across life.</a:t>
            </a:r>
          </a:p>
        </p:txBody>
      </p:sp>
      <p:sp>
        <p:nvSpPr>
          <p:cNvPr id="134" name="In home care 3"/>
          <p:cNvSpPr txBox="1"/>
          <p:nvPr/>
        </p:nvSpPr>
        <p:spPr>
          <a:xfrm>
            <a:off x="8080913" y="2653102"/>
            <a:ext cx="3200400" cy="228600"/>
          </a:xfrm>
          <a:prstGeom prst="rect">
            <a:avLst/>
          </a:prstGeom>
          <a:noFill/>
          <a:ln/>
        </p:spPr>
        <p:txBody>
          <a:bodyPr wrap="square" lIns="0" tIns="0" rIns="0" bIns="0" rtlCol="0" anchor="t"/>
          <a:lstStyle/>
          <a:p>
            <a:pPr marL="0" indent="0">
              <a:buNone/>
            </a:pPr>
            <a:r>
              <a:rPr lang="en-GB" sz="1200" b="1" dirty="0">
                <a:solidFill>
                  <a:srgbClr val="D9724F"/>
                </a:solidFill>
                <a:latin typeface="Arial" panose="020B0604020202020204" pitchFamily="34" charset="0"/>
                <a:ea typeface="Arial"/>
                <a:cs typeface="Arial" panose="020B0604020202020204" pitchFamily="34" charset="0"/>
              </a:rPr>
              <a:t>In </a:t>
            </a:r>
            <a:r>
              <a:rPr lang="en-GB" sz="1200" b="1" dirty="0">
                <a:solidFill>
                  <a:srgbClr val="D9724F"/>
                </a:solidFill>
                <a:latin typeface="Arial" panose="020B0604020202020204" pitchFamily="34" charset="0"/>
                <a:cs typeface="Arial" panose="020B0604020202020204" pitchFamily="34" charset="0"/>
              </a:rPr>
              <a:t>domiciliary</a:t>
            </a:r>
            <a:r>
              <a:rPr lang="en-GB" sz="1200" b="1" dirty="0">
                <a:solidFill>
                  <a:srgbClr val="D9724F"/>
                </a:solidFill>
                <a:latin typeface="Arial" panose="020B0604020202020204" pitchFamily="34" charset="0"/>
                <a:ea typeface="Arial"/>
                <a:cs typeface="Arial" panose="020B0604020202020204" pitchFamily="34" charset="0"/>
              </a:rPr>
              <a:t> care</a:t>
            </a:r>
          </a:p>
        </p:txBody>
      </p:sp>
      <p:sp>
        <p:nvSpPr>
          <p:cNvPr id="135" name="In home care text 3"/>
          <p:cNvSpPr txBox="1"/>
          <p:nvPr/>
        </p:nvSpPr>
        <p:spPr>
          <a:xfrm>
            <a:off x="8115300" y="2888625"/>
            <a:ext cx="3477260" cy="594360"/>
          </a:xfrm>
          <a:prstGeom prst="rect">
            <a:avLst/>
          </a:prstGeom>
          <a:noFill/>
          <a:ln/>
        </p:spPr>
        <p:txBody>
          <a:bodyPr wrap="square" lIns="0" tIns="0" rIns="0" bIns="0" rtlCol="0" anchor="t"/>
          <a:lstStyle/>
          <a:p>
            <a:pPr marL="0" indent="0">
              <a:buNone/>
            </a:pPr>
            <a:r>
              <a:rPr lang="en-GB" sz="1200" dirty="0">
                <a:solidFill>
                  <a:srgbClr val="1F2A30"/>
                </a:solidFill>
                <a:latin typeface="Arial" panose="020B0604020202020204" pitchFamily="34" charset="0"/>
                <a:cs typeface="Arial" panose="020B0604020202020204" pitchFamily="34" charset="0"/>
              </a:rPr>
              <a:t>- </a:t>
            </a:r>
            <a:r>
              <a:rPr lang="en-GB" sz="1200" dirty="0">
                <a:solidFill>
                  <a:srgbClr val="1F2A30"/>
                </a:solidFill>
                <a:latin typeface="Arial" panose="020B0604020202020204" pitchFamily="34" charset="0"/>
                <a:ea typeface="Arial"/>
                <a:cs typeface="Arial" panose="020B0604020202020204" pitchFamily="34" charset="0"/>
              </a:rPr>
              <a:t>Those who cannot pay rely on rushed visits.</a:t>
            </a:r>
          </a:p>
        </p:txBody>
      </p:sp>
      <p:sp>
        <p:nvSpPr>
          <p:cNvPr id="136" name="In residential care 3"/>
          <p:cNvSpPr txBox="1"/>
          <p:nvPr/>
        </p:nvSpPr>
        <p:spPr>
          <a:xfrm>
            <a:off x="8080913" y="3244311"/>
            <a:ext cx="1771748" cy="228600"/>
          </a:xfrm>
          <a:prstGeom prst="rect">
            <a:avLst/>
          </a:prstGeom>
          <a:noFill/>
          <a:ln/>
        </p:spPr>
        <p:txBody>
          <a:bodyPr wrap="square" lIns="0" tIns="0" rIns="0" bIns="0" rtlCol="0" anchor="t"/>
          <a:lstStyle/>
          <a:p>
            <a:pPr marL="0" indent="0">
              <a:buNone/>
            </a:pPr>
            <a:r>
              <a:rPr lang="en-GB" sz="1200" b="1" dirty="0">
                <a:solidFill>
                  <a:srgbClr val="D9724F"/>
                </a:solidFill>
                <a:latin typeface="Arial" panose="020B0604020202020204" pitchFamily="34" charset="0"/>
                <a:ea typeface="Arial"/>
                <a:cs typeface="Arial" panose="020B0604020202020204" pitchFamily="34" charset="0"/>
              </a:rPr>
              <a:t>In residential care</a:t>
            </a:r>
          </a:p>
        </p:txBody>
      </p:sp>
      <p:sp>
        <p:nvSpPr>
          <p:cNvPr id="137" name="In residential care text 3"/>
          <p:cNvSpPr txBox="1"/>
          <p:nvPr/>
        </p:nvSpPr>
        <p:spPr>
          <a:xfrm>
            <a:off x="8031480" y="3562837"/>
            <a:ext cx="3477260" cy="258975"/>
          </a:xfrm>
          <a:prstGeom prst="rect">
            <a:avLst/>
          </a:prstGeom>
          <a:noFill/>
          <a:ln/>
        </p:spPr>
        <p:txBody>
          <a:bodyPr wrap="square" lIns="0" tIns="0" rIns="0" bIns="0" rtlCol="0" anchor="t"/>
          <a:lstStyle/>
          <a:p>
            <a:pPr marL="171450" indent="-171450">
              <a:buFontTx/>
              <a:buChar char="-"/>
            </a:pPr>
            <a:r>
              <a:rPr lang="en-GB" sz="1200" dirty="0">
                <a:solidFill>
                  <a:srgbClr val="1F2A30"/>
                </a:solidFill>
                <a:latin typeface="Arial" panose="020B0604020202020204" pitchFamily="34" charset="0"/>
                <a:ea typeface="Arial"/>
                <a:cs typeface="Arial" panose="020B0604020202020204" pitchFamily="34" charset="0"/>
              </a:rPr>
              <a:t>Means-testing makes access unequal.</a:t>
            </a:r>
          </a:p>
          <a:p>
            <a:pPr marL="171450" indent="-171450">
              <a:buFontTx/>
              <a:buChar char="-"/>
            </a:pPr>
            <a:endParaRPr lang="en-GB" sz="1200" dirty="0">
              <a:solidFill>
                <a:srgbClr val="1F2A30"/>
              </a:solidFill>
              <a:latin typeface="Arial" panose="020B0604020202020204" pitchFamily="34" charset="0"/>
              <a:ea typeface="Arial"/>
              <a:cs typeface="Arial" panose="020B0604020202020204" pitchFamily="34" charset="0"/>
            </a:endParaRPr>
          </a:p>
          <a:p>
            <a:r>
              <a:rPr lang="en-GB" sz="1200" b="1" dirty="0">
                <a:latin typeface="Arial" panose="020B0604020202020204" pitchFamily="34" charset="0"/>
                <a:cs typeface="Arial" panose="020B0604020202020204" pitchFamily="34" charset="0"/>
              </a:rPr>
              <a:t>                                                     Dannefer (2020)</a:t>
            </a:r>
          </a:p>
          <a:p>
            <a:endParaRPr lang="en-GB" sz="1200" dirty="0">
              <a:solidFill>
                <a:srgbClr val="1F2A30"/>
              </a:solidFill>
              <a:latin typeface="Arial" panose="020B0604020202020204" pitchFamily="34" charset="0"/>
              <a:ea typeface="Arial"/>
              <a:cs typeface="Arial" panose="020B0604020202020204" pitchFamily="34" charset="0"/>
            </a:endParaRPr>
          </a:p>
          <a:p>
            <a:r>
              <a:rPr lang="en-GB" sz="1200" b="1" dirty="0">
                <a:solidFill>
                  <a:srgbClr val="6B7B80"/>
                </a:solidFill>
                <a:latin typeface="Arial" panose="020B0604020202020204" pitchFamily="34" charset="0"/>
                <a:cs typeface="Arial" panose="020B0604020202020204" pitchFamily="34" charset="0"/>
              </a:rPr>
              <a:t>                                      </a:t>
            </a:r>
          </a:p>
          <a:p>
            <a:endParaRPr lang="en-GB" sz="1200" b="1" dirty="0">
              <a:solidFill>
                <a:srgbClr val="6B7B80"/>
              </a:solidFill>
              <a:latin typeface="Arial" panose="020B0604020202020204" pitchFamily="34" charset="0"/>
              <a:cs typeface="Arial" panose="020B0604020202020204" pitchFamily="34" charset="0"/>
            </a:endParaRPr>
          </a:p>
          <a:p>
            <a:endParaRPr lang="en-GB" sz="1200" b="1" dirty="0">
              <a:solidFill>
                <a:srgbClr val="6B7B80"/>
              </a:solidFill>
              <a:latin typeface="Arial" panose="020B0604020202020204" pitchFamily="34" charset="0"/>
              <a:cs typeface="Arial" panose="020B0604020202020204" pitchFamily="34" charset="0"/>
            </a:endParaRPr>
          </a:p>
          <a:p>
            <a:r>
              <a:rPr lang="en-GB" sz="1200" b="1" dirty="0">
                <a:solidFill>
                  <a:srgbClr val="6B7B80"/>
                </a:solidFill>
                <a:latin typeface="Arial" panose="020B0604020202020204" pitchFamily="34" charset="0"/>
                <a:cs typeface="Arial" panose="020B0604020202020204" pitchFamily="34" charset="0"/>
              </a:rPr>
              <a:t>  </a:t>
            </a:r>
            <a:endParaRPr lang="en-GB" sz="1200" dirty="0">
              <a:solidFill>
                <a:srgbClr val="1F2A30"/>
              </a:solidFill>
              <a:latin typeface="Arial" panose="020B0604020202020204" pitchFamily="34" charset="0"/>
              <a:ea typeface="Arial"/>
              <a:cs typeface="Arial" panose="020B0604020202020204" pitchFamily="34" charset="0"/>
            </a:endParaRPr>
          </a:p>
        </p:txBody>
      </p:sp>
      <p:sp>
        <p:nvSpPr>
          <p:cNvPr id="138" name="Criticism 3"/>
          <p:cNvSpPr txBox="1"/>
          <p:nvPr/>
        </p:nvSpPr>
        <p:spPr>
          <a:xfrm>
            <a:off x="8123702" y="4181836"/>
            <a:ext cx="934524" cy="228600"/>
          </a:xfrm>
          <a:prstGeom prst="rect">
            <a:avLst/>
          </a:prstGeom>
          <a:noFill/>
          <a:ln/>
        </p:spPr>
        <p:txBody>
          <a:bodyPr wrap="square" lIns="0" tIns="0" rIns="0" bIns="0" rtlCol="0" anchor="t"/>
          <a:lstStyle/>
          <a:p>
            <a:pPr marL="0" indent="0">
              <a:buNone/>
            </a:pPr>
            <a:r>
              <a:rPr lang="en-GB" sz="1400" b="1" dirty="0">
                <a:solidFill>
                  <a:srgbClr val="D9724F"/>
                </a:solidFill>
                <a:latin typeface="Arial" panose="020B0604020202020204" pitchFamily="34" charset="0"/>
                <a:ea typeface="Arial"/>
                <a:cs typeface="Arial" panose="020B0604020202020204" pitchFamily="34" charset="0"/>
              </a:rPr>
              <a:t>Criticism</a:t>
            </a:r>
          </a:p>
        </p:txBody>
      </p:sp>
      <p:sp>
        <p:nvSpPr>
          <p:cNvPr id="139" name="Criticism text 3"/>
          <p:cNvSpPr txBox="1"/>
          <p:nvPr/>
        </p:nvSpPr>
        <p:spPr>
          <a:xfrm>
            <a:off x="8080913" y="4667320"/>
            <a:ext cx="3200400" cy="594360"/>
          </a:xfrm>
          <a:prstGeom prst="rect">
            <a:avLst/>
          </a:prstGeom>
          <a:noFill/>
          <a:ln/>
        </p:spPr>
        <p:txBody>
          <a:bodyPr wrap="square" lIns="0" tIns="0" rIns="0" bIns="0" rtlCol="0" anchor="t"/>
          <a:lstStyle/>
          <a:p>
            <a:pPr marL="171450" indent="-171450" algn="just">
              <a:lnSpc>
                <a:spcPct val="150000"/>
              </a:lnSpc>
              <a:buFontTx/>
              <a:buChar char="-"/>
            </a:pPr>
            <a:r>
              <a:rPr lang="en-GB" sz="1200" dirty="0">
                <a:solidFill>
                  <a:srgbClr val="1F2A30"/>
                </a:solidFill>
                <a:latin typeface="Arial" panose="020B0604020202020204" pitchFamily="34" charset="0"/>
                <a:ea typeface="Arial"/>
                <a:cs typeface="Arial" panose="020B0604020202020204" pitchFamily="34" charset="0"/>
              </a:rPr>
              <a:t>Broad; little practical guidance.</a:t>
            </a:r>
          </a:p>
          <a:p>
            <a:pPr marL="171450" indent="-171450" algn="just">
              <a:lnSpc>
                <a:spcPct val="150000"/>
              </a:lnSpc>
              <a:buFontTx/>
              <a:buChar char="-"/>
            </a:pPr>
            <a:r>
              <a:rPr lang="en-GB" sz="1200" dirty="0">
                <a:solidFill>
                  <a:srgbClr val="1F2A30"/>
                </a:solidFill>
                <a:latin typeface="Arial" panose="020B0604020202020204" pitchFamily="34" charset="0"/>
                <a:cs typeface="Arial" panose="020B0604020202020204" pitchFamily="34" charset="0"/>
              </a:rPr>
              <a:t> </a:t>
            </a:r>
            <a:r>
              <a:rPr lang="en-GB" sz="1200" dirty="0"/>
              <a:t>Hard to prove cause and effect; research often covers only parts of a person’s life.</a:t>
            </a:r>
            <a:r>
              <a:rPr lang="en-GB" sz="1200" i="1" dirty="0">
                <a:solidFill>
                  <a:srgbClr val="6B7B80"/>
                </a:solidFill>
                <a:latin typeface="Arial" panose="020B0604020202020204" pitchFamily="34" charset="0"/>
                <a:cs typeface="Arial" panose="020B0604020202020204" pitchFamily="34" charset="0"/>
              </a:rPr>
              <a:t>                       </a:t>
            </a:r>
          </a:p>
          <a:p>
            <a:r>
              <a:rPr lang="en-GB" sz="1200" i="1" dirty="0">
                <a:solidFill>
                  <a:srgbClr val="6B7B80"/>
                </a:solidFill>
                <a:latin typeface="Arial" panose="020B0604020202020204" pitchFamily="34" charset="0"/>
                <a:cs typeface="Arial" panose="020B0604020202020204" pitchFamily="34" charset="0"/>
              </a:rPr>
              <a:t>                                               </a:t>
            </a:r>
            <a:r>
              <a:rPr lang="en-GB" sz="1200" dirty="0">
                <a:solidFill>
                  <a:srgbClr val="1F2A30"/>
                </a:solidFill>
                <a:latin typeface="Arial" panose="020B0604020202020204" pitchFamily="34" charset="0"/>
                <a:ea typeface="Arial"/>
                <a:cs typeface="Arial" panose="020B0604020202020204" pitchFamily="34" charset="0"/>
              </a:rPr>
              <a:t>       </a:t>
            </a:r>
          </a:p>
        </p:txBody>
      </p:sp>
      <p:sp>
        <p:nvSpPr>
          <p:cNvPr id="140" name="purpose"/>
          <p:cNvSpPr txBox="1"/>
          <p:nvPr/>
        </p:nvSpPr>
        <p:spPr>
          <a:xfrm>
            <a:off x="548640" y="1051560"/>
            <a:ext cx="5312898" cy="320040"/>
          </a:xfrm>
          <a:prstGeom prst="rect">
            <a:avLst/>
          </a:prstGeom>
          <a:noFill/>
          <a:ln/>
        </p:spPr>
        <p:txBody>
          <a:bodyPr wrap="square" lIns="0" tIns="0" rIns="0" bIns="0" rtlCol="0" anchor="ctr"/>
          <a:lstStyle/>
          <a:p>
            <a:pPr marL="0" indent="0">
              <a:buNone/>
            </a:pPr>
            <a:r>
              <a:rPr lang="en-GB" sz="1400" b="1" dirty="0">
                <a:solidFill>
                  <a:srgbClr val="7B62B0"/>
                </a:solidFill>
                <a:latin typeface="Arial" panose="020B0604020202020204" pitchFamily="34" charset="0"/>
                <a:ea typeface="Arial"/>
                <a:cs typeface="Arial" panose="020B0604020202020204" pitchFamily="34" charset="0"/>
              </a:rPr>
              <a:t>Chosen for their relevance to domiciliary and residential care:</a:t>
            </a:r>
          </a:p>
        </p:txBody>
      </p:sp>
      <p:sp>
        <p:nvSpPr>
          <p:cNvPr id="141" name="Together"/>
          <p:cNvSpPr txBox="1"/>
          <p:nvPr/>
        </p:nvSpPr>
        <p:spPr>
          <a:xfrm>
            <a:off x="541020" y="6345009"/>
            <a:ext cx="10228580" cy="320040"/>
          </a:xfrm>
          <a:prstGeom prst="rect">
            <a:avLst/>
          </a:prstGeom>
          <a:noFill/>
          <a:ln/>
        </p:spPr>
        <p:txBody>
          <a:bodyPr wrap="square" lIns="0" tIns="0" rIns="0" bIns="0" rtlCol="0" anchor="t"/>
          <a:lstStyle/>
          <a:p>
            <a:r>
              <a:rPr lang="en-GB" sz="1400" b="1" dirty="0">
                <a:solidFill>
                  <a:srgbClr val="4B3A72"/>
                </a:solidFill>
                <a:latin typeface="Arial" panose="020B0604020202020204" pitchFamily="34" charset="0"/>
                <a:cs typeface="Arial" panose="020B0604020202020204" pitchFamily="34" charset="0"/>
              </a:rPr>
              <a:t>Disengagement theory (Cumming and Henry, 1961) is now widely criticised,  and the Okinawa case study challenges it .</a:t>
            </a:r>
            <a:endParaRPr lang="en-GB" sz="1400" b="1" dirty="0">
              <a:latin typeface="Arial" panose="020B0604020202020204" pitchFamily="34" charset="0"/>
              <a:ea typeface="Arial"/>
              <a:cs typeface="Arial" panose="020B0604020202020204" pitchFamily="34" charset="0"/>
            </a:endParaRPr>
          </a:p>
        </p:txBody>
      </p:sp>
      <p:sp>
        <p:nvSpPr>
          <p:cNvPr id="31"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4</a:t>
            </a:fld>
            <a:endParaRPr lang="en-US">
              <a:latin typeface="Arial" panose="020B0604020202020204" pitchFamily="34" charset="0"/>
              <a:cs typeface="Arial" panose="020B0604020202020204" pitchFamily="34" charset="0"/>
            </a:endParaRPr>
          </a:p>
        </p:txBody>
      </p:sp>
      <p:pic>
        <p:nvPicPr>
          <p:cNvPr id="5" name="icon 2" descr="walking">
            <a:extLst>
              <a:ext uri="{FF2B5EF4-FFF2-40B4-BE49-F238E27FC236}">
                <a16:creationId xmlns:a16="http://schemas.microsoft.com/office/drawing/2014/main" id="{5935309C-A50A-CC54-5E41-7D44A7C5DE85}"/>
              </a:ext>
            </a:extLst>
          </p:cNvPr>
          <p:cNvPicPr>
            <a:picLocks noChangeAspect="1"/>
          </p:cNvPicPr>
          <p:nvPr/>
        </p:nvPicPr>
        <p:blipFill>
          <a:blip r:embed="rId6"/>
          <a:stretch>
            <a:fillRect/>
          </a:stretch>
        </p:blipFill>
        <p:spPr>
          <a:xfrm>
            <a:off x="4555490" y="1625697"/>
            <a:ext cx="214630" cy="341592"/>
          </a:xfrm>
          <a:prstGeom prst="rect">
            <a:avLst/>
          </a:prstGeom>
        </p:spPr>
      </p:pic>
      <p:pic>
        <p:nvPicPr>
          <p:cNvPr id="7" name="icon 3" descr="road">
            <a:extLst>
              <a:ext uri="{FF2B5EF4-FFF2-40B4-BE49-F238E27FC236}">
                <a16:creationId xmlns:a16="http://schemas.microsoft.com/office/drawing/2014/main" id="{AF47C144-1D4C-240B-1C69-19A27CE50040}"/>
              </a:ext>
            </a:extLst>
          </p:cNvPr>
          <p:cNvPicPr>
            <a:picLocks noChangeAspect="1"/>
          </p:cNvPicPr>
          <p:nvPr/>
        </p:nvPicPr>
        <p:blipFill>
          <a:blip r:embed="rId7"/>
          <a:stretch>
            <a:fillRect/>
          </a:stretch>
        </p:blipFill>
        <p:spPr>
          <a:xfrm>
            <a:off x="8219440" y="1620110"/>
            <a:ext cx="246380" cy="246380"/>
          </a:xfrm>
          <a:prstGeom prst="rect">
            <a:avLst/>
          </a:prstGeom>
        </p:spPr>
      </p:pic>
      <p:sp>
        <p:nvSpPr>
          <p:cNvPr id="9" name="Criticism text 1">
            <a:extLst>
              <a:ext uri="{FF2B5EF4-FFF2-40B4-BE49-F238E27FC236}">
                <a16:creationId xmlns:a16="http://schemas.microsoft.com/office/drawing/2014/main" id="{0A0D09F3-527B-A6AD-DB28-F6EFF6B2B1A2}"/>
              </a:ext>
            </a:extLst>
          </p:cNvPr>
          <p:cNvSpPr txBox="1"/>
          <p:nvPr/>
        </p:nvSpPr>
        <p:spPr>
          <a:xfrm>
            <a:off x="3037376" y="5976785"/>
            <a:ext cx="901163" cy="347472"/>
          </a:xfrm>
          <a:prstGeom prst="rect">
            <a:avLst/>
          </a:prstGeom>
          <a:noFill/>
          <a:ln/>
        </p:spPr>
        <p:txBody>
          <a:bodyPr wrap="square" lIns="0" tIns="0" rIns="0" bIns="0" rtlCol="0" anchor="t"/>
          <a:lstStyle/>
          <a:p>
            <a:r>
              <a:rPr lang="en-GB" sz="1200" b="1" dirty="0">
                <a:latin typeface="Arial" panose="020B0604020202020204" pitchFamily="34" charset="0"/>
                <a:cs typeface="Arial" panose="020B0604020202020204" pitchFamily="34" charset="0"/>
              </a:rPr>
              <a:t>Cook (2018)</a:t>
            </a:r>
          </a:p>
        </p:txBody>
      </p:sp>
      <p:sp>
        <p:nvSpPr>
          <p:cNvPr id="11" name="Criticism text 2">
            <a:extLst>
              <a:ext uri="{FF2B5EF4-FFF2-40B4-BE49-F238E27FC236}">
                <a16:creationId xmlns:a16="http://schemas.microsoft.com/office/drawing/2014/main" id="{E5A0BAF5-E1A0-83AD-217C-FB5BF9618851}"/>
              </a:ext>
            </a:extLst>
          </p:cNvPr>
          <p:cNvSpPr txBox="1"/>
          <p:nvPr/>
        </p:nvSpPr>
        <p:spPr>
          <a:xfrm>
            <a:off x="5571785" y="6012998"/>
            <a:ext cx="2435663" cy="247125"/>
          </a:xfrm>
          <a:prstGeom prst="rect">
            <a:avLst/>
          </a:prstGeom>
          <a:noFill/>
          <a:ln/>
        </p:spPr>
        <p:txBody>
          <a:bodyPr wrap="square" lIns="0" tIns="0" rIns="0" bIns="0" rtlCol="0" anchor="t"/>
          <a:lstStyle/>
          <a:p>
            <a:r>
              <a:rPr lang="en-GB" sz="1200" b="1" dirty="0"/>
              <a:t>Jensen and Skjøtt-Larsen</a:t>
            </a:r>
            <a:r>
              <a:rPr lang="en-GB" sz="1200" b="1" dirty="0">
                <a:latin typeface="Arial" panose="020B0604020202020204" pitchFamily="34" charset="0"/>
                <a:cs typeface="Arial" panose="020B0604020202020204" pitchFamily="34" charset="0"/>
              </a:rPr>
              <a:t> (2021</a:t>
            </a:r>
            <a:r>
              <a:rPr lang="en-GB" sz="1200" b="1" dirty="0">
                <a:solidFill>
                  <a:srgbClr val="6B7B80"/>
                </a:solidFill>
                <a:latin typeface="Arial" panose="020B0604020202020204" pitchFamily="34" charset="0"/>
                <a:cs typeface="Arial" panose="020B0604020202020204" pitchFamily="34" charset="0"/>
              </a:rPr>
              <a:t>)</a:t>
            </a:r>
          </a:p>
        </p:txBody>
      </p:sp>
      <p:sp>
        <p:nvSpPr>
          <p:cNvPr id="13" name="Criticism text 2">
            <a:extLst>
              <a:ext uri="{FF2B5EF4-FFF2-40B4-BE49-F238E27FC236}">
                <a16:creationId xmlns:a16="http://schemas.microsoft.com/office/drawing/2014/main" id="{E6F3DFFE-4EAC-91F9-9E25-BC9279B07971}"/>
              </a:ext>
            </a:extLst>
          </p:cNvPr>
          <p:cNvSpPr txBox="1"/>
          <p:nvPr/>
        </p:nvSpPr>
        <p:spPr>
          <a:xfrm>
            <a:off x="9798832" y="5924504"/>
            <a:ext cx="1784252" cy="247125"/>
          </a:xfrm>
          <a:prstGeom prst="rect">
            <a:avLst/>
          </a:prstGeom>
          <a:noFill/>
          <a:ln/>
        </p:spPr>
        <p:txBody>
          <a:bodyPr wrap="square" lIns="0" tIns="0" rIns="0" bIns="0" rtlCol="0" anchor="t"/>
          <a:lstStyle/>
          <a:p>
            <a:r>
              <a:rPr lang="en-GB" sz="1200" b="1" dirty="0"/>
              <a:t>Szatur-Jaworska (2020</a:t>
            </a:r>
            <a:r>
              <a:rPr lang="en-GB" sz="1200" dirty="0"/>
              <a:t>)</a:t>
            </a:r>
            <a:endParaRPr lang="en-GB" sz="1200" b="1" dirty="0">
              <a:solidFill>
                <a:srgbClr val="6B7B80"/>
              </a:solidFill>
              <a:latin typeface="Arial" panose="020B0604020202020204" pitchFamily="34" charset="0"/>
              <a:cs typeface="Arial" panose="020B0604020202020204" pitchFamily="34" charset="0"/>
            </a:endParaRPr>
          </a:p>
        </p:txBody>
      </p:sp>
      <p:pic>
        <p:nvPicPr>
          <p:cNvPr id="4" name="Recorded Sound">
            <a:hlinkClick r:id="" action="ppaction://media"/>
            <a:extLst>
              <a:ext uri="{FF2B5EF4-FFF2-40B4-BE49-F238E27FC236}">
                <a16:creationId xmlns:a16="http://schemas.microsoft.com/office/drawing/2014/main" id="{530D526A-A156-9079-B10F-B904661B0CB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672104" y="6122537"/>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7091"/>
    </mc:Choice>
    <mc:Fallback xmlns="">
      <p:transition spd="slow" advTm="97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3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Policy and legislation</a:t>
            </a:r>
            <a:endParaRPr lang="en-US" sz="3200" dirty="0">
              <a:latin typeface="Arial" panose="020B0604020202020204" pitchFamily="34" charset="0"/>
              <a:cs typeface="Arial" panose="020B0604020202020204" pitchFamily="34" charset="0"/>
            </a:endParaRPr>
          </a:p>
        </p:txBody>
      </p:sp>
      <p:sp>
        <p:nvSpPr>
          <p:cNvPr id="3" name="card"/>
          <p:cNvSpPr/>
          <p:nvPr/>
        </p:nvSpPr>
        <p:spPr>
          <a:xfrm>
            <a:off x="548640" y="137160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4" name="icon circle"/>
          <p:cNvSpPr/>
          <p:nvPr/>
        </p:nvSpPr>
        <p:spPr>
          <a:xfrm>
            <a:off x="777240" y="1600200"/>
            <a:ext cx="594360" cy="59436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5" name="Image 0" descr="Care Act 2014"/>
          <p:cNvPicPr>
            <a:picLocks noChangeAspect="1"/>
          </p:cNvPicPr>
          <p:nvPr/>
        </p:nvPicPr>
        <p:blipFill>
          <a:blip r:embed="rId5"/>
          <a:stretch>
            <a:fillRect/>
          </a:stretch>
        </p:blipFill>
        <p:spPr>
          <a:xfrm>
            <a:off x="931774" y="1754734"/>
            <a:ext cx="285293" cy="285293"/>
          </a:xfrm>
          <a:prstGeom prst="rect">
            <a:avLst/>
          </a:prstGeom>
        </p:spPr>
      </p:pic>
      <p:sp>
        <p:nvSpPr>
          <p:cNvPr id="6" name="Text 3"/>
          <p:cNvSpPr txBox="1"/>
          <p:nvPr/>
        </p:nvSpPr>
        <p:spPr>
          <a:xfrm>
            <a:off x="1526134" y="1600200"/>
            <a:ext cx="1701621"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Care Act 2014</a:t>
            </a:r>
            <a:endParaRPr lang="en-US" dirty="0">
              <a:latin typeface="Arial" panose="020B0604020202020204" pitchFamily="34" charset="0"/>
              <a:cs typeface="Arial" panose="020B0604020202020204" pitchFamily="34" charset="0"/>
            </a:endParaRPr>
          </a:p>
        </p:txBody>
      </p:sp>
      <p:sp>
        <p:nvSpPr>
          <p:cNvPr id="7" name="Text 4"/>
          <p:cNvSpPr txBox="1"/>
          <p:nvPr/>
        </p:nvSpPr>
        <p:spPr>
          <a:xfrm>
            <a:off x="777240" y="2331720"/>
            <a:ext cx="3154680" cy="86868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Wellbeing, prevention, personalisation; safeguarding led by empowerment (Care Act 2014).</a:t>
            </a:r>
            <a:endParaRPr lang="en-US" sz="1400" dirty="0">
              <a:latin typeface="Arial" panose="020B0604020202020204" pitchFamily="34" charset="0"/>
              <a:cs typeface="Arial" panose="020B0604020202020204" pitchFamily="34" charset="0"/>
            </a:endParaRPr>
          </a:p>
        </p:txBody>
      </p:sp>
      <p:sp>
        <p:nvSpPr>
          <p:cNvPr id="8" name="card"/>
          <p:cNvSpPr/>
          <p:nvPr/>
        </p:nvSpPr>
        <p:spPr>
          <a:xfrm>
            <a:off x="4297680" y="137160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9" name="icon circle"/>
          <p:cNvSpPr/>
          <p:nvPr/>
        </p:nvSpPr>
        <p:spPr>
          <a:xfrm>
            <a:off x="4526280" y="1600200"/>
            <a:ext cx="594360" cy="59436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0" name="Image 1" descr="Equality Act 2010"/>
          <p:cNvPicPr>
            <a:picLocks noChangeAspect="1"/>
          </p:cNvPicPr>
          <p:nvPr/>
        </p:nvPicPr>
        <p:blipFill>
          <a:blip r:embed="rId6"/>
          <a:stretch>
            <a:fillRect/>
          </a:stretch>
        </p:blipFill>
        <p:spPr>
          <a:xfrm>
            <a:off x="4680814" y="1754734"/>
            <a:ext cx="285293" cy="285293"/>
          </a:xfrm>
          <a:prstGeom prst="rect">
            <a:avLst/>
          </a:prstGeom>
        </p:spPr>
      </p:pic>
      <p:sp>
        <p:nvSpPr>
          <p:cNvPr id="11" name="Text 7"/>
          <p:cNvSpPr txBox="1"/>
          <p:nvPr/>
        </p:nvSpPr>
        <p:spPr>
          <a:xfrm>
            <a:off x="5303520" y="160020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Equality Act 2010</a:t>
            </a:r>
            <a:endParaRPr lang="en-US" dirty="0">
              <a:latin typeface="Arial" panose="020B0604020202020204" pitchFamily="34" charset="0"/>
              <a:cs typeface="Arial" panose="020B0604020202020204" pitchFamily="34" charset="0"/>
            </a:endParaRPr>
          </a:p>
        </p:txBody>
      </p:sp>
      <p:sp>
        <p:nvSpPr>
          <p:cNvPr id="12" name="Text 8"/>
          <p:cNvSpPr txBox="1"/>
          <p:nvPr/>
        </p:nvSpPr>
        <p:spPr>
          <a:xfrm>
            <a:off x="4526280" y="2331720"/>
            <a:ext cx="3154680" cy="86868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Age is a protected characteristic; ageism harms health (Equality Act 2010).</a:t>
            </a:r>
            <a:endParaRPr lang="en-US" sz="1400" dirty="0">
              <a:latin typeface="Arial" panose="020B0604020202020204" pitchFamily="34" charset="0"/>
              <a:cs typeface="Arial" panose="020B0604020202020204" pitchFamily="34" charset="0"/>
            </a:endParaRPr>
          </a:p>
        </p:txBody>
      </p:sp>
      <p:sp>
        <p:nvSpPr>
          <p:cNvPr id="13" name="card"/>
          <p:cNvSpPr/>
          <p:nvPr/>
        </p:nvSpPr>
        <p:spPr>
          <a:xfrm>
            <a:off x="8046720" y="137160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4" name="icon circle"/>
          <p:cNvSpPr/>
          <p:nvPr/>
        </p:nvSpPr>
        <p:spPr>
          <a:xfrm>
            <a:off x="8275320" y="1600200"/>
            <a:ext cx="594360" cy="59436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15" name="Image 2" descr="Human Rights Act 1998"/>
          <p:cNvPicPr>
            <a:picLocks noChangeAspect="1"/>
          </p:cNvPicPr>
          <p:nvPr/>
        </p:nvPicPr>
        <p:blipFill>
          <a:blip r:embed="rId7"/>
          <a:stretch>
            <a:fillRect/>
          </a:stretch>
        </p:blipFill>
        <p:spPr>
          <a:xfrm>
            <a:off x="8429854" y="1754734"/>
            <a:ext cx="285293" cy="285293"/>
          </a:xfrm>
          <a:prstGeom prst="rect">
            <a:avLst/>
          </a:prstGeom>
        </p:spPr>
      </p:pic>
      <p:sp>
        <p:nvSpPr>
          <p:cNvPr id="16" name="Text 11"/>
          <p:cNvSpPr txBox="1"/>
          <p:nvPr/>
        </p:nvSpPr>
        <p:spPr>
          <a:xfrm>
            <a:off x="8898027" y="1600200"/>
            <a:ext cx="2577693"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Human Rights Act 1998</a:t>
            </a:r>
            <a:endParaRPr lang="en-US" dirty="0">
              <a:latin typeface="Arial" panose="020B0604020202020204" pitchFamily="34" charset="0"/>
              <a:cs typeface="Arial" panose="020B0604020202020204" pitchFamily="34" charset="0"/>
            </a:endParaRPr>
          </a:p>
        </p:txBody>
      </p:sp>
      <p:sp>
        <p:nvSpPr>
          <p:cNvPr id="17" name="Text 12"/>
          <p:cNvSpPr txBox="1"/>
          <p:nvPr/>
        </p:nvSpPr>
        <p:spPr>
          <a:xfrm>
            <a:off x="8275320" y="2331720"/>
            <a:ext cx="3154680" cy="86868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Protects dignity, liberty and private life in care (Human Rights Act 1998).</a:t>
            </a:r>
            <a:endParaRPr lang="en-US" sz="1400" dirty="0">
              <a:latin typeface="Arial" panose="020B0604020202020204" pitchFamily="34" charset="0"/>
              <a:cs typeface="Arial" panose="020B0604020202020204" pitchFamily="34" charset="0"/>
            </a:endParaRPr>
          </a:p>
        </p:txBody>
      </p:sp>
      <p:sp>
        <p:nvSpPr>
          <p:cNvPr id="18" name="card"/>
          <p:cNvSpPr/>
          <p:nvPr/>
        </p:nvSpPr>
        <p:spPr>
          <a:xfrm>
            <a:off x="548640" y="347472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9" name="icon circle"/>
          <p:cNvSpPr/>
          <p:nvPr/>
        </p:nvSpPr>
        <p:spPr>
          <a:xfrm>
            <a:off x="777240" y="3703320"/>
            <a:ext cx="594360" cy="59436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20" name="Image 3" descr="Mental Capacity Act 2005"/>
          <p:cNvPicPr>
            <a:picLocks noChangeAspect="1"/>
          </p:cNvPicPr>
          <p:nvPr/>
        </p:nvPicPr>
        <p:blipFill>
          <a:blip r:embed="rId8"/>
          <a:stretch>
            <a:fillRect/>
          </a:stretch>
        </p:blipFill>
        <p:spPr>
          <a:xfrm>
            <a:off x="931774" y="3857854"/>
            <a:ext cx="285293" cy="285293"/>
          </a:xfrm>
          <a:prstGeom prst="rect">
            <a:avLst/>
          </a:prstGeom>
        </p:spPr>
      </p:pic>
      <p:sp>
        <p:nvSpPr>
          <p:cNvPr id="21" name="Text 15"/>
          <p:cNvSpPr txBox="1"/>
          <p:nvPr/>
        </p:nvSpPr>
        <p:spPr>
          <a:xfrm>
            <a:off x="1554480" y="370332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Mental Capacity Act 2005</a:t>
            </a:r>
            <a:endParaRPr lang="en-US" dirty="0">
              <a:latin typeface="Arial" panose="020B0604020202020204" pitchFamily="34" charset="0"/>
              <a:cs typeface="Arial" panose="020B0604020202020204" pitchFamily="34" charset="0"/>
            </a:endParaRPr>
          </a:p>
        </p:txBody>
      </p:sp>
      <p:sp>
        <p:nvSpPr>
          <p:cNvPr id="22" name="Text 16"/>
          <p:cNvSpPr txBox="1"/>
          <p:nvPr/>
        </p:nvSpPr>
        <p:spPr>
          <a:xfrm>
            <a:off x="777240" y="4434840"/>
            <a:ext cx="3154680" cy="86868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Presumes capacity; supports choice and positive risk-taking (Mental Capacity Act 2005).</a:t>
            </a:r>
            <a:endParaRPr lang="en-US" sz="1400" dirty="0">
              <a:latin typeface="Arial" panose="020B0604020202020204" pitchFamily="34" charset="0"/>
              <a:cs typeface="Arial" panose="020B0604020202020204" pitchFamily="34" charset="0"/>
            </a:endParaRPr>
          </a:p>
        </p:txBody>
      </p:sp>
      <p:sp>
        <p:nvSpPr>
          <p:cNvPr id="23" name="card"/>
          <p:cNvSpPr/>
          <p:nvPr/>
        </p:nvSpPr>
        <p:spPr>
          <a:xfrm>
            <a:off x="4297680" y="347472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24" name="icon circle"/>
          <p:cNvSpPr/>
          <p:nvPr/>
        </p:nvSpPr>
        <p:spPr>
          <a:xfrm>
            <a:off x="4526280" y="3703320"/>
            <a:ext cx="594360" cy="59436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25" name="Image 4" descr="NHS Long Term Plan"/>
          <p:cNvPicPr>
            <a:picLocks noChangeAspect="1"/>
          </p:cNvPicPr>
          <p:nvPr/>
        </p:nvPicPr>
        <p:blipFill>
          <a:blip r:embed="rId9"/>
          <a:stretch>
            <a:fillRect/>
          </a:stretch>
        </p:blipFill>
        <p:spPr>
          <a:xfrm>
            <a:off x="4680814" y="3857854"/>
            <a:ext cx="285293" cy="285293"/>
          </a:xfrm>
          <a:prstGeom prst="rect">
            <a:avLst/>
          </a:prstGeom>
        </p:spPr>
      </p:pic>
      <p:sp>
        <p:nvSpPr>
          <p:cNvPr id="26" name="Text 19"/>
          <p:cNvSpPr txBox="1"/>
          <p:nvPr/>
        </p:nvSpPr>
        <p:spPr>
          <a:xfrm>
            <a:off x="5303520" y="370332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NHS Long Term Plan</a:t>
            </a:r>
            <a:endParaRPr lang="en-US" dirty="0">
              <a:latin typeface="Arial" panose="020B0604020202020204" pitchFamily="34" charset="0"/>
              <a:cs typeface="Arial" panose="020B0604020202020204" pitchFamily="34" charset="0"/>
            </a:endParaRPr>
          </a:p>
        </p:txBody>
      </p:sp>
      <p:sp>
        <p:nvSpPr>
          <p:cNvPr id="27" name="Text 20"/>
          <p:cNvSpPr txBox="1"/>
          <p:nvPr/>
        </p:nvSpPr>
        <p:spPr>
          <a:xfrm>
            <a:off x="4526280" y="4434840"/>
            <a:ext cx="3154680" cy="86868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More care at home for people with frailty; digital-first services (NHS England, 2019).</a:t>
            </a:r>
            <a:endParaRPr lang="en-US" sz="1400" dirty="0">
              <a:latin typeface="Arial" panose="020B0604020202020204" pitchFamily="34" charset="0"/>
              <a:cs typeface="Arial" panose="020B0604020202020204" pitchFamily="34" charset="0"/>
            </a:endParaRPr>
          </a:p>
        </p:txBody>
      </p:sp>
      <p:sp>
        <p:nvSpPr>
          <p:cNvPr id="28" name="card"/>
          <p:cNvSpPr/>
          <p:nvPr/>
        </p:nvSpPr>
        <p:spPr>
          <a:xfrm>
            <a:off x="8046720" y="347472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29" name="icon circle"/>
          <p:cNvSpPr/>
          <p:nvPr/>
        </p:nvSpPr>
        <p:spPr>
          <a:xfrm>
            <a:off x="8275320" y="3703320"/>
            <a:ext cx="594360" cy="59436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30" name="Image 5" descr="Health and Care Act 2022"/>
          <p:cNvPicPr>
            <a:picLocks noChangeAspect="1"/>
          </p:cNvPicPr>
          <p:nvPr/>
        </p:nvPicPr>
        <p:blipFill>
          <a:blip r:embed="rId10"/>
          <a:stretch>
            <a:fillRect/>
          </a:stretch>
        </p:blipFill>
        <p:spPr>
          <a:xfrm>
            <a:off x="8429854" y="3857854"/>
            <a:ext cx="285293" cy="285293"/>
          </a:xfrm>
          <a:prstGeom prst="rect">
            <a:avLst/>
          </a:prstGeom>
        </p:spPr>
      </p:pic>
      <p:sp>
        <p:nvSpPr>
          <p:cNvPr id="31" name="Text 23"/>
          <p:cNvSpPr txBox="1"/>
          <p:nvPr/>
        </p:nvSpPr>
        <p:spPr>
          <a:xfrm>
            <a:off x="9052560" y="370332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Health and Care Act 2022</a:t>
            </a:r>
            <a:endParaRPr lang="en-US" dirty="0">
              <a:latin typeface="Arial" panose="020B0604020202020204" pitchFamily="34" charset="0"/>
              <a:cs typeface="Arial" panose="020B0604020202020204" pitchFamily="34" charset="0"/>
            </a:endParaRPr>
          </a:p>
        </p:txBody>
      </p:sp>
      <p:sp>
        <p:nvSpPr>
          <p:cNvPr id="32" name="Text 24"/>
          <p:cNvSpPr txBox="1"/>
          <p:nvPr/>
        </p:nvSpPr>
        <p:spPr>
          <a:xfrm>
            <a:off x="8275320" y="4434840"/>
            <a:ext cx="3154680" cy="86868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Integrated Care Systems join up health and social care (Health and Care Act 2022).</a:t>
            </a:r>
            <a:endParaRPr lang="en-US" sz="1400" dirty="0">
              <a:latin typeface="Arial" panose="020B0604020202020204" pitchFamily="34" charset="0"/>
              <a:cs typeface="Arial" panose="020B0604020202020204" pitchFamily="34" charset="0"/>
            </a:endParaRPr>
          </a:p>
        </p:txBody>
      </p:sp>
      <p:sp>
        <p:nvSpPr>
          <p:cNvPr id="33" name="Text 25"/>
          <p:cNvSpPr txBox="1"/>
          <p:nvPr/>
        </p:nvSpPr>
        <p:spPr>
          <a:xfrm>
            <a:off x="548640" y="5669280"/>
            <a:ext cx="11064240" cy="548640"/>
          </a:xfrm>
          <a:prstGeom prst="rect">
            <a:avLst/>
          </a:prstGeom>
          <a:noFill/>
          <a:ln/>
        </p:spPr>
        <p:txBody>
          <a:bodyPr wrap="square" lIns="0" tIns="0" rIns="0" bIns="0" rtlCol="0" anchor="t"/>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Empowering in principle; funding and workforce pressures limit it in practice (Skills for Care, 2026).</a:t>
            </a:r>
            <a:endParaRPr lang="en-US" sz="1600" dirty="0">
              <a:latin typeface="Arial" panose="020B0604020202020204" pitchFamily="34" charset="0"/>
              <a:cs typeface="Arial" panose="020B0604020202020204" pitchFamily="34" charset="0"/>
            </a:endParaRPr>
          </a:p>
        </p:txBody>
      </p:sp>
      <p:sp>
        <p:nvSpPr>
          <p:cNvPr id="3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5</a:t>
            </a:fld>
            <a:endParaRPr lang="en-US">
              <a:latin typeface="Arial" panose="020B0604020202020204" pitchFamily="34" charset="0"/>
              <a:cs typeface="Arial" panose="020B0604020202020204" pitchFamily="34" charset="0"/>
            </a:endParaRPr>
          </a:p>
        </p:txBody>
      </p:sp>
      <p:pic>
        <p:nvPicPr>
          <p:cNvPr id="34" name="Recorded Sound">
            <a:hlinkClick r:id="" action="ppaction://media"/>
            <a:extLst>
              <a:ext uri="{FF2B5EF4-FFF2-40B4-BE49-F238E27FC236}">
                <a16:creationId xmlns:a16="http://schemas.microsoft.com/office/drawing/2014/main" id="{FAA6E7BB-67D8-472E-24AD-22FC1AAE70C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551884" y="5734594"/>
            <a:ext cx="923835"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034"/>
    </mc:Choice>
    <mc:Fallback xmlns="">
      <p:transition spd="slow" advTm="66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034"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Current care provision: a system under pressure</a:t>
            </a:r>
            <a:endParaRPr lang="en-US" sz="3200" dirty="0">
              <a:latin typeface="Arial" panose="020B0604020202020204" pitchFamily="34" charset="0"/>
              <a:cs typeface="Arial" panose="020B0604020202020204" pitchFamily="34" charset="0"/>
            </a:endParaRPr>
          </a:p>
        </p:txBody>
      </p:sp>
      <p:sp>
        <p:nvSpPr>
          <p:cNvPr id="3" name="icon circle"/>
          <p:cNvSpPr/>
          <p:nvPr/>
        </p:nvSpPr>
        <p:spPr>
          <a:xfrm>
            <a:off x="548640" y="1371600"/>
            <a:ext cx="640080" cy="64008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4" name="Image 0" descr="hospital"/>
          <p:cNvPicPr>
            <a:picLocks noChangeAspect="1"/>
          </p:cNvPicPr>
          <p:nvPr/>
        </p:nvPicPr>
        <p:blipFill>
          <a:blip r:embed="rId5"/>
          <a:stretch>
            <a:fillRect/>
          </a:stretch>
        </p:blipFill>
        <p:spPr>
          <a:xfrm>
            <a:off x="715061" y="1538021"/>
            <a:ext cx="307238" cy="307238"/>
          </a:xfrm>
          <a:prstGeom prst="rect">
            <a:avLst/>
          </a:prstGeom>
        </p:spPr>
      </p:pic>
      <p:sp>
        <p:nvSpPr>
          <p:cNvPr id="5" name="Text 2"/>
          <p:cNvSpPr txBox="1"/>
          <p:nvPr/>
        </p:nvSpPr>
        <p:spPr>
          <a:xfrm>
            <a:off x="1325880" y="1353312"/>
            <a:ext cx="2834640" cy="365760"/>
          </a:xfrm>
          <a:prstGeom prst="rect">
            <a:avLst/>
          </a:prstGeom>
          <a:noFill/>
          <a:ln/>
        </p:spPr>
        <p:txBody>
          <a:bodyPr wrap="square" lIns="0" tIns="0" rIns="0" bIns="0" rtlCol="0" anchor="t"/>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NHS health care</a:t>
            </a:r>
            <a:endParaRPr lang="en-US" sz="1600" dirty="0">
              <a:latin typeface="Arial" panose="020B0604020202020204" pitchFamily="34" charset="0"/>
              <a:cs typeface="Arial" panose="020B0604020202020204" pitchFamily="34" charset="0"/>
            </a:endParaRPr>
          </a:p>
        </p:txBody>
      </p:sp>
      <p:sp>
        <p:nvSpPr>
          <p:cNvPr id="6" name="Text 3"/>
          <p:cNvSpPr txBox="1"/>
          <p:nvPr/>
        </p:nvSpPr>
        <p:spPr>
          <a:xfrm>
            <a:off x="1227484" y="1770568"/>
            <a:ext cx="2834640" cy="36576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Free at the point of use.</a:t>
            </a:r>
            <a:endParaRPr lang="en-US" sz="1400" dirty="0">
              <a:latin typeface="Arial" panose="020B0604020202020204" pitchFamily="34" charset="0"/>
              <a:cs typeface="Arial" panose="020B0604020202020204" pitchFamily="34" charset="0"/>
            </a:endParaRPr>
          </a:p>
        </p:txBody>
      </p:sp>
      <p:sp>
        <p:nvSpPr>
          <p:cNvPr id="7" name="icon circle"/>
          <p:cNvSpPr/>
          <p:nvPr/>
        </p:nvSpPr>
        <p:spPr>
          <a:xfrm>
            <a:off x="4297680" y="1371600"/>
            <a:ext cx="640080" cy="64008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8" name="Image 1" descr="pound"/>
          <p:cNvPicPr>
            <a:picLocks noChangeAspect="1"/>
          </p:cNvPicPr>
          <p:nvPr/>
        </p:nvPicPr>
        <p:blipFill>
          <a:blip r:embed="rId6"/>
          <a:stretch>
            <a:fillRect/>
          </a:stretch>
        </p:blipFill>
        <p:spPr>
          <a:xfrm>
            <a:off x="4464101" y="1538021"/>
            <a:ext cx="307238" cy="307238"/>
          </a:xfrm>
          <a:prstGeom prst="rect">
            <a:avLst/>
          </a:prstGeom>
        </p:spPr>
      </p:pic>
      <p:sp>
        <p:nvSpPr>
          <p:cNvPr id="9" name="Text 5"/>
          <p:cNvSpPr txBox="1"/>
          <p:nvPr/>
        </p:nvSpPr>
        <p:spPr>
          <a:xfrm>
            <a:off x="5074920" y="1353312"/>
            <a:ext cx="2834640" cy="365760"/>
          </a:xfrm>
          <a:prstGeom prst="rect">
            <a:avLst/>
          </a:prstGeom>
          <a:noFill/>
          <a:ln/>
        </p:spPr>
        <p:txBody>
          <a:bodyPr wrap="square" lIns="0" tIns="0" rIns="0" bIns="0" rtlCol="0" anchor="t"/>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Social care</a:t>
            </a:r>
            <a:endParaRPr lang="en-US" sz="1600" dirty="0">
              <a:latin typeface="Arial" panose="020B0604020202020204" pitchFamily="34" charset="0"/>
              <a:cs typeface="Arial" panose="020B0604020202020204" pitchFamily="34" charset="0"/>
            </a:endParaRPr>
          </a:p>
        </p:txBody>
      </p:sp>
      <p:sp>
        <p:nvSpPr>
          <p:cNvPr id="10" name="Text 6"/>
          <p:cNvSpPr txBox="1"/>
          <p:nvPr/>
        </p:nvSpPr>
        <p:spPr>
          <a:xfrm>
            <a:off x="5074920" y="1719072"/>
            <a:ext cx="2834640" cy="365760"/>
          </a:xfrm>
          <a:prstGeom prst="rect">
            <a:avLst/>
          </a:prstGeom>
          <a:noFill/>
          <a:ln/>
        </p:spPr>
        <p:txBody>
          <a:bodyPr wrap="square" lIns="0" tIns="0" rIns="0" bIns="0" rtlCol="0" anchor="t"/>
          <a:lstStyle/>
          <a:p>
            <a:pPr marL="0" indent="0" algn="just">
              <a:buNone/>
            </a:pPr>
            <a:r>
              <a:rPr lang="en-US" sz="1400" dirty="0">
                <a:solidFill>
                  <a:srgbClr val="1F2A30"/>
                </a:solidFill>
                <a:latin typeface="Arial" panose="020B0604020202020204" pitchFamily="34" charset="0"/>
                <a:ea typeface="Arial"/>
                <a:cs typeface="Arial" panose="020B0604020202020204" pitchFamily="34" charset="0"/>
              </a:rPr>
              <a:t>Means-tested (Care Act 2014); mostly private providers (Skills for Care, 2026).</a:t>
            </a:r>
            <a:endParaRPr lang="en-US" sz="1400" dirty="0">
              <a:latin typeface="Arial" panose="020B0604020202020204" pitchFamily="34" charset="0"/>
              <a:cs typeface="Arial" panose="020B0604020202020204" pitchFamily="34" charset="0"/>
            </a:endParaRPr>
          </a:p>
        </p:txBody>
      </p:sp>
      <p:sp>
        <p:nvSpPr>
          <p:cNvPr id="11" name="icon circle"/>
          <p:cNvSpPr/>
          <p:nvPr/>
        </p:nvSpPr>
        <p:spPr>
          <a:xfrm>
            <a:off x="8046720" y="1371600"/>
            <a:ext cx="640080" cy="64008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12" name="Image 2" descr="hand"/>
          <p:cNvPicPr>
            <a:picLocks noChangeAspect="1"/>
          </p:cNvPicPr>
          <p:nvPr/>
        </p:nvPicPr>
        <p:blipFill>
          <a:blip r:embed="rId7"/>
          <a:stretch>
            <a:fillRect/>
          </a:stretch>
        </p:blipFill>
        <p:spPr>
          <a:xfrm>
            <a:off x="8213141" y="1538021"/>
            <a:ext cx="307238" cy="307238"/>
          </a:xfrm>
          <a:prstGeom prst="rect">
            <a:avLst/>
          </a:prstGeom>
        </p:spPr>
      </p:pic>
      <p:sp>
        <p:nvSpPr>
          <p:cNvPr id="13" name="Text 8"/>
          <p:cNvSpPr txBox="1"/>
          <p:nvPr/>
        </p:nvSpPr>
        <p:spPr>
          <a:xfrm>
            <a:off x="8823960" y="1353312"/>
            <a:ext cx="2834640" cy="365760"/>
          </a:xfrm>
          <a:prstGeom prst="rect">
            <a:avLst/>
          </a:prstGeom>
          <a:noFill/>
          <a:ln/>
        </p:spPr>
        <p:txBody>
          <a:bodyPr wrap="square" lIns="0" tIns="0" rIns="0" bIns="0" rtlCol="0" anchor="t"/>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Unpaid and voluntary</a:t>
            </a:r>
            <a:endParaRPr lang="en-US" sz="1600" dirty="0">
              <a:latin typeface="Arial" panose="020B0604020202020204" pitchFamily="34" charset="0"/>
              <a:cs typeface="Arial" panose="020B0604020202020204" pitchFamily="34" charset="0"/>
            </a:endParaRPr>
          </a:p>
        </p:txBody>
      </p:sp>
      <p:sp>
        <p:nvSpPr>
          <p:cNvPr id="14" name="Text 9"/>
          <p:cNvSpPr txBox="1"/>
          <p:nvPr/>
        </p:nvSpPr>
        <p:spPr>
          <a:xfrm>
            <a:off x="8823960" y="1719072"/>
            <a:ext cx="2834640" cy="365760"/>
          </a:xfrm>
          <a:prstGeom prst="rect">
            <a:avLst/>
          </a:prstGeom>
          <a:noFill/>
          <a:ln/>
        </p:spPr>
        <p:txBody>
          <a:bodyPr wrap="square" lIns="0" tIns="0" rIns="0" bIns="0" rtlCol="0" anchor="t"/>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Carers and charities offset gaps in provision.</a:t>
            </a:r>
            <a:endParaRPr lang="en-US" sz="1400" dirty="0">
              <a:latin typeface="Arial" panose="020B0604020202020204" pitchFamily="34" charset="0"/>
              <a:cs typeface="Arial" panose="020B0604020202020204" pitchFamily="34" charset="0"/>
            </a:endParaRPr>
          </a:p>
        </p:txBody>
      </p:sp>
      <p:sp>
        <p:nvSpPr>
          <p:cNvPr id="15" name="card"/>
          <p:cNvSpPr/>
          <p:nvPr/>
        </p:nvSpPr>
        <p:spPr>
          <a:xfrm>
            <a:off x="548640" y="2468880"/>
            <a:ext cx="2606040" cy="2148840"/>
          </a:xfrm>
          <a:prstGeom prst="roundRect">
            <a:avLst>
              <a:gd name="adj" fmla="val 3404"/>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6" name="Text 11"/>
          <p:cNvSpPr txBox="1"/>
          <p:nvPr/>
        </p:nvSpPr>
        <p:spPr>
          <a:xfrm>
            <a:off x="731520" y="2606040"/>
            <a:ext cx="2240280" cy="822960"/>
          </a:xfrm>
          <a:prstGeom prst="rect">
            <a:avLst/>
          </a:prstGeom>
          <a:noFill/>
          <a:ln/>
        </p:spPr>
        <p:txBody>
          <a:bodyPr wrap="square" lIns="0" tIns="0" rIns="0" bIns="0" rtlCol="0" anchor="ctr"/>
          <a:lstStyle/>
          <a:p>
            <a:pPr marL="0" indent="0" algn="ctr">
              <a:buNone/>
            </a:pPr>
            <a:r>
              <a:rPr lang="en-US" sz="3600" b="1" dirty="0">
                <a:solidFill>
                  <a:srgbClr val="7B62B0"/>
                </a:solidFill>
                <a:latin typeface="Arial" panose="020B0604020202020204" pitchFamily="34" charset="0"/>
                <a:ea typeface="Arial"/>
                <a:cs typeface="Arial" panose="020B0604020202020204" pitchFamily="34" charset="0"/>
              </a:rPr>
              <a:t>6.2%</a:t>
            </a:r>
            <a:endParaRPr lang="en-US" sz="3600" dirty="0">
              <a:latin typeface="Arial" panose="020B0604020202020204" pitchFamily="34" charset="0"/>
              <a:cs typeface="Arial" panose="020B0604020202020204" pitchFamily="34" charset="0"/>
            </a:endParaRPr>
          </a:p>
        </p:txBody>
      </p:sp>
      <p:sp>
        <p:nvSpPr>
          <p:cNvPr id="17" name="Text 12"/>
          <p:cNvSpPr txBox="1"/>
          <p:nvPr/>
        </p:nvSpPr>
        <p:spPr>
          <a:xfrm>
            <a:off x="588264" y="3474720"/>
            <a:ext cx="2383536" cy="1005840"/>
          </a:xfrm>
          <a:prstGeom prst="rect">
            <a:avLst/>
          </a:prstGeom>
          <a:noFill/>
          <a:ln/>
        </p:spPr>
        <p:txBody>
          <a:bodyPr wrap="square" lIns="0" tIns="0" rIns="0" bIns="0" rtlCol="0" anchor="t"/>
          <a:lstStyle/>
          <a:p>
            <a:pPr marL="0" indent="0" algn="just">
              <a:buNone/>
            </a:pPr>
            <a:r>
              <a:rPr lang="en-US" sz="1400" dirty="0">
                <a:solidFill>
                  <a:srgbClr val="1F2A30"/>
                </a:solidFill>
                <a:latin typeface="Arial" panose="020B0604020202020204" pitchFamily="34" charset="0"/>
                <a:cs typeface="Arial" panose="020B0604020202020204" pitchFamily="34" charset="0"/>
              </a:rPr>
              <a:t>C</a:t>
            </a:r>
            <a:r>
              <a:rPr lang="en-US" sz="1400" dirty="0">
                <a:solidFill>
                  <a:srgbClr val="1F2A30"/>
                </a:solidFill>
                <a:latin typeface="Arial" panose="020B0604020202020204" pitchFamily="34" charset="0"/>
                <a:ea typeface="Arial"/>
                <a:cs typeface="Arial" panose="020B0604020202020204" pitchFamily="34" charset="0"/>
              </a:rPr>
              <a:t>are vacancy rate 2025/26, lowest since 2015/16 (Skills for Care, 2026).</a:t>
            </a:r>
            <a:endParaRPr lang="en-US" sz="1400" dirty="0">
              <a:latin typeface="Arial" panose="020B0604020202020204" pitchFamily="34" charset="0"/>
              <a:cs typeface="Arial" panose="020B0604020202020204" pitchFamily="34" charset="0"/>
            </a:endParaRPr>
          </a:p>
        </p:txBody>
      </p:sp>
      <p:sp>
        <p:nvSpPr>
          <p:cNvPr id="18" name="card"/>
          <p:cNvSpPr/>
          <p:nvPr/>
        </p:nvSpPr>
        <p:spPr>
          <a:xfrm>
            <a:off x="3364992" y="2468880"/>
            <a:ext cx="2606040" cy="2148840"/>
          </a:xfrm>
          <a:prstGeom prst="roundRect">
            <a:avLst>
              <a:gd name="adj" fmla="val 3404"/>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9" name="Text 14"/>
          <p:cNvSpPr txBox="1"/>
          <p:nvPr/>
        </p:nvSpPr>
        <p:spPr>
          <a:xfrm>
            <a:off x="3547872" y="2606040"/>
            <a:ext cx="2240280" cy="822960"/>
          </a:xfrm>
          <a:prstGeom prst="rect">
            <a:avLst/>
          </a:prstGeom>
          <a:noFill/>
          <a:ln/>
        </p:spPr>
        <p:txBody>
          <a:bodyPr wrap="square" lIns="0" tIns="0" rIns="0" bIns="0" rtlCol="0" anchor="ctr"/>
          <a:lstStyle/>
          <a:p>
            <a:pPr marL="0" indent="0" algn="ctr">
              <a:buNone/>
            </a:pPr>
            <a:r>
              <a:rPr lang="en-US" sz="3600" b="1" dirty="0">
                <a:solidFill>
                  <a:srgbClr val="D9724F"/>
                </a:solidFill>
                <a:latin typeface="Arial" panose="020B0604020202020204" pitchFamily="34" charset="0"/>
                <a:ea typeface="Arial"/>
                <a:cs typeface="Arial" panose="020B0604020202020204" pitchFamily="34" charset="0"/>
              </a:rPr>
              <a:t>≈ 3×</a:t>
            </a:r>
            <a:endParaRPr lang="en-US" sz="3600" dirty="0">
              <a:latin typeface="Arial" panose="020B0604020202020204" pitchFamily="34" charset="0"/>
              <a:cs typeface="Arial" panose="020B0604020202020204" pitchFamily="34" charset="0"/>
            </a:endParaRPr>
          </a:p>
        </p:txBody>
      </p:sp>
      <p:sp>
        <p:nvSpPr>
          <p:cNvPr id="20" name="Text 15"/>
          <p:cNvSpPr txBox="1"/>
          <p:nvPr/>
        </p:nvSpPr>
        <p:spPr>
          <a:xfrm>
            <a:off x="3547872" y="3474720"/>
            <a:ext cx="2240280" cy="1005840"/>
          </a:xfrm>
          <a:prstGeom prst="rect">
            <a:avLst/>
          </a:prstGeom>
          <a:noFill/>
          <a:ln/>
        </p:spPr>
        <p:txBody>
          <a:bodyPr wrap="square" lIns="0" tIns="0" rIns="0" bIns="0" rtlCol="0" anchor="t"/>
          <a:lstStyle/>
          <a:p>
            <a:pPr marL="0" indent="0" algn="just">
              <a:buNone/>
            </a:pPr>
            <a:r>
              <a:rPr lang="en-US" sz="1400" dirty="0">
                <a:solidFill>
                  <a:srgbClr val="1F2A30"/>
                </a:solidFill>
                <a:latin typeface="Arial" panose="020B0604020202020204" pitchFamily="34" charset="0"/>
                <a:ea typeface="Arial"/>
                <a:cs typeface="Arial" panose="020B0604020202020204" pitchFamily="34" charset="0"/>
              </a:rPr>
              <a:t> </a:t>
            </a:r>
            <a:r>
              <a:rPr lang="en-US" sz="1400" dirty="0">
                <a:solidFill>
                  <a:srgbClr val="1F2A30"/>
                </a:solidFill>
                <a:latin typeface="Arial" panose="020B0604020202020204" pitchFamily="34" charset="0"/>
                <a:cs typeface="Arial" panose="020B0604020202020204" pitchFamily="34" charset="0"/>
              </a:rPr>
              <a:t>A</a:t>
            </a:r>
            <a:r>
              <a:rPr lang="en-US" sz="1400" dirty="0">
                <a:solidFill>
                  <a:srgbClr val="1F2A30"/>
                </a:solidFill>
                <a:latin typeface="Arial" panose="020B0604020202020204" pitchFamily="34" charset="0"/>
                <a:ea typeface="Arial"/>
                <a:cs typeface="Arial" panose="020B0604020202020204" pitchFamily="34" charset="0"/>
              </a:rPr>
              <a:t>round three times the wider economy (Skills for Care, 2026).</a:t>
            </a:r>
            <a:endParaRPr lang="en-US" sz="1400" dirty="0">
              <a:latin typeface="Arial" panose="020B0604020202020204" pitchFamily="34" charset="0"/>
              <a:cs typeface="Arial" panose="020B0604020202020204" pitchFamily="34" charset="0"/>
            </a:endParaRPr>
          </a:p>
        </p:txBody>
      </p:sp>
      <p:sp>
        <p:nvSpPr>
          <p:cNvPr id="21" name="card"/>
          <p:cNvSpPr/>
          <p:nvPr/>
        </p:nvSpPr>
        <p:spPr>
          <a:xfrm>
            <a:off x="6181344" y="2468880"/>
            <a:ext cx="2606040" cy="2148840"/>
          </a:xfrm>
          <a:prstGeom prst="roundRect">
            <a:avLst>
              <a:gd name="adj" fmla="val 3404"/>
            </a:avLst>
          </a:prstGeom>
          <a:solidFill>
            <a:srgbClr val="F3EFFA"/>
          </a:solidFill>
          <a:ln w="12700">
            <a:solidFill>
              <a:srgbClr val="F3EFFA"/>
            </a:solidFill>
            <a:prstDash val="solid"/>
          </a:ln>
        </p:spPr>
        <p:txBody>
          <a:bodyPr/>
          <a:lstStyle/>
          <a:p>
            <a:endParaRPr dirty="0">
              <a:latin typeface="Arial" panose="020B0604020202020204" pitchFamily="34" charset="0"/>
              <a:cs typeface="Arial" panose="020B0604020202020204" pitchFamily="34" charset="0"/>
            </a:endParaRPr>
          </a:p>
        </p:txBody>
      </p:sp>
      <p:sp>
        <p:nvSpPr>
          <p:cNvPr id="22" name="Text 17"/>
          <p:cNvSpPr txBox="1"/>
          <p:nvPr/>
        </p:nvSpPr>
        <p:spPr>
          <a:xfrm>
            <a:off x="6364224" y="2606040"/>
            <a:ext cx="2240280" cy="822960"/>
          </a:xfrm>
          <a:prstGeom prst="rect">
            <a:avLst/>
          </a:prstGeom>
          <a:noFill/>
          <a:ln/>
        </p:spPr>
        <p:txBody>
          <a:bodyPr wrap="square" lIns="0" tIns="0" rIns="0" bIns="0" rtlCol="0" anchor="ctr"/>
          <a:lstStyle/>
          <a:p>
            <a:pPr marL="0" indent="0" algn="ctr">
              <a:buNone/>
            </a:pPr>
            <a:r>
              <a:rPr lang="en-US" sz="3600" b="1" dirty="0">
                <a:solidFill>
                  <a:srgbClr val="D9724F"/>
                </a:solidFill>
                <a:latin typeface="Arial" panose="020B0604020202020204" pitchFamily="34" charset="0"/>
                <a:ea typeface="Arial"/>
                <a:cs typeface="Arial" panose="020B0604020202020204" pitchFamily="34" charset="0"/>
              </a:rPr>
              <a:t>418,029</a:t>
            </a:r>
            <a:endParaRPr lang="en-US" sz="3600" dirty="0">
              <a:latin typeface="Arial" panose="020B0604020202020204" pitchFamily="34" charset="0"/>
              <a:cs typeface="Arial" panose="020B0604020202020204" pitchFamily="34" charset="0"/>
            </a:endParaRPr>
          </a:p>
        </p:txBody>
      </p:sp>
      <p:sp>
        <p:nvSpPr>
          <p:cNvPr id="23" name="Text 18"/>
          <p:cNvSpPr txBox="1"/>
          <p:nvPr/>
        </p:nvSpPr>
        <p:spPr>
          <a:xfrm>
            <a:off x="6181344" y="3474720"/>
            <a:ext cx="2606040" cy="1005840"/>
          </a:xfrm>
          <a:prstGeom prst="rect">
            <a:avLst/>
          </a:prstGeom>
          <a:noFill/>
          <a:ln/>
        </p:spPr>
        <p:txBody>
          <a:bodyPr wrap="square" lIns="0" tIns="0" rIns="0" bIns="0" rtlCol="0" anchor="t"/>
          <a:lstStyle/>
          <a:p>
            <a:pPr marL="0" indent="0" algn="just">
              <a:buNone/>
            </a:pPr>
            <a:r>
              <a:rPr lang="en-US" sz="1400" dirty="0">
                <a:solidFill>
                  <a:srgbClr val="1F2A30"/>
                </a:solidFill>
                <a:latin typeface="Arial" panose="020B0604020202020204" pitchFamily="34" charset="0"/>
                <a:cs typeface="Arial" panose="020B0604020202020204" pitchFamily="34" charset="0"/>
              </a:rPr>
              <a:t>P</a:t>
            </a:r>
            <a:r>
              <a:rPr lang="en-US" sz="1400" dirty="0">
                <a:solidFill>
                  <a:srgbClr val="1F2A30"/>
                </a:solidFill>
                <a:latin typeface="Arial" panose="020B0604020202020204" pitchFamily="34" charset="0"/>
                <a:ea typeface="Arial"/>
                <a:cs typeface="Arial" panose="020B0604020202020204" pitchFamily="34" charset="0"/>
              </a:rPr>
              <a:t>eople waiting for assessment, review or care, March 2025 (ADASS, 2025).</a:t>
            </a:r>
            <a:endParaRPr lang="en-US" sz="1400" dirty="0">
              <a:latin typeface="Arial" panose="020B0604020202020204" pitchFamily="34" charset="0"/>
              <a:cs typeface="Arial" panose="020B0604020202020204" pitchFamily="34" charset="0"/>
            </a:endParaRPr>
          </a:p>
        </p:txBody>
      </p:sp>
      <p:sp>
        <p:nvSpPr>
          <p:cNvPr id="24" name="card"/>
          <p:cNvSpPr/>
          <p:nvPr/>
        </p:nvSpPr>
        <p:spPr>
          <a:xfrm>
            <a:off x="8997696" y="2468880"/>
            <a:ext cx="2606040" cy="2148840"/>
          </a:xfrm>
          <a:prstGeom prst="roundRect">
            <a:avLst>
              <a:gd name="adj" fmla="val 3404"/>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25" name="Text 20"/>
          <p:cNvSpPr txBox="1"/>
          <p:nvPr/>
        </p:nvSpPr>
        <p:spPr>
          <a:xfrm>
            <a:off x="9180576" y="2606040"/>
            <a:ext cx="2240280" cy="822960"/>
          </a:xfrm>
          <a:prstGeom prst="rect">
            <a:avLst/>
          </a:prstGeom>
          <a:noFill/>
          <a:ln/>
        </p:spPr>
        <p:txBody>
          <a:bodyPr wrap="square" lIns="0" tIns="0" rIns="0" bIns="0" rtlCol="0" anchor="ctr"/>
          <a:lstStyle/>
          <a:p>
            <a:pPr marL="0" indent="0" algn="ctr">
              <a:buNone/>
            </a:pPr>
            <a:r>
              <a:rPr lang="en-US" sz="3600" b="1" dirty="0">
                <a:solidFill>
                  <a:srgbClr val="5B8DB8"/>
                </a:solidFill>
                <a:latin typeface="Arial" panose="020B0604020202020204" pitchFamily="34" charset="0"/>
                <a:ea typeface="Arial"/>
                <a:cs typeface="Arial" panose="020B0604020202020204" pitchFamily="34" charset="0"/>
              </a:rPr>
              <a:t>410,000</a:t>
            </a:r>
            <a:endParaRPr lang="en-US" sz="3600" dirty="0">
              <a:latin typeface="Arial" panose="020B0604020202020204" pitchFamily="34" charset="0"/>
              <a:cs typeface="Arial" panose="020B0604020202020204" pitchFamily="34" charset="0"/>
            </a:endParaRPr>
          </a:p>
        </p:txBody>
      </p:sp>
      <p:sp>
        <p:nvSpPr>
          <p:cNvPr id="26" name="Text 21"/>
          <p:cNvSpPr txBox="1"/>
          <p:nvPr/>
        </p:nvSpPr>
        <p:spPr>
          <a:xfrm>
            <a:off x="9180576" y="3474720"/>
            <a:ext cx="2240280" cy="1005840"/>
          </a:xfrm>
          <a:prstGeom prst="rect">
            <a:avLst/>
          </a:prstGeom>
          <a:noFill/>
          <a:ln/>
        </p:spPr>
        <p:txBody>
          <a:bodyPr wrap="square" lIns="0" tIns="0" rIns="0" bIns="0" rtlCol="0" anchor="t"/>
          <a:lstStyle/>
          <a:p>
            <a:pPr marL="0" indent="0" algn="ctr">
              <a:buNone/>
            </a:pPr>
            <a:r>
              <a:rPr lang="en-US" sz="1400" dirty="0">
                <a:solidFill>
                  <a:srgbClr val="1F2A30"/>
                </a:solidFill>
                <a:latin typeface="Arial" panose="020B0604020202020204" pitchFamily="34" charset="0"/>
                <a:ea typeface="Arial"/>
                <a:cs typeface="Arial" panose="020B0604020202020204" pitchFamily="34" charset="0"/>
              </a:rPr>
              <a:t>more care posts needed by 2040 (Skills for Care, 2026).</a:t>
            </a:r>
            <a:endParaRPr lang="en-US" sz="1400" dirty="0">
              <a:latin typeface="Arial" panose="020B0604020202020204" pitchFamily="34" charset="0"/>
              <a:cs typeface="Arial" panose="020B0604020202020204" pitchFamily="34" charset="0"/>
            </a:endParaRPr>
          </a:p>
        </p:txBody>
      </p:sp>
      <p:sp>
        <p:nvSpPr>
          <p:cNvPr id="27" name="card"/>
          <p:cNvSpPr/>
          <p:nvPr/>
        </p:nvSpPr>
        <p:spPr>
          <a:xfrm>
            <a:off x="548640" y="4846320"/>
            <a:ext cx="11064240" cy="1280160"/>
          </a:xfrm>
          <a:prstGeom prst="roundRect">
            <a:avLst>
              <a:gd name="adj" fmla="val 5714"/>
            </a:avLst>
          </a:prstGeom>
          <a:solidFill>
            <a:srgbClr val="4B3A72"/>
          </a:solidFill>
          <a:ln w="12700">
            <a:solidFill>
              <a:srgbClr val="4B3A72"/>
            </a:solidFill>
            <a:prstDash val="solid"/>
          </a:ln>
        </p:spPr>
        <p:txBody>
          <a:bodyPr/>
          <a:lstStyle/>
          <a:p>
            <a:endParaRPr>
              <a:latin typeface="Arial" panose="020B0604020202020204" pitchFamily="34" charset="0"/>
              <a:cs typeface="Arial" panose="020B0604020202020204" pitchFamily="34" charset="0"/>
            </a:endParaRPr>
          </a:p>
        </p:txBody>
      </p:sp>
      <p:sp>
        <p:nvSpPr>
          <p:cNvPr id="28" name="icon circle"/>
          <p:cNvSpPr/>
          <p:nvPr/>
        </p:nvSpPr>
        <p:spPr>
          <a:xfrm>
            <a:off x="777240" y="5074920"/>
            <a:ext cx="822960" cy="82296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29" name="Image 3" descr="balance"/>
          <p:cNvPicPr>
            <a:picLocks noChangeAspect="1"/>
          </p:cNvPicPr>
          <p:nvPr/>
        </p:nvPicPr>
        <p:blipFill>
          <a:blip r:embed="rId8"/>
          <a:stretch>
            <a:fillRect/>
          </a:stretch>
        </p:blipFill>
        <p:spPr>
          <a:xfrm>
            <a:off x="991210" y="5288890"/>
            <a:ext cx="395021" cy="395021"/>
          </a:xfrm>
          <a:prstGeom prst="rect">
            <a:avLst/>
          </a:prstGeom>
        </p:spPr>
      </p:pic>
      <p:sp>
        <p:nvSpPr>
          <p:cNvPr id="30" name="Text 24"/>
          <p:cNvSpPr txBox="1"/>
          <p:nvPr/>
        </p:nvSpPr>
        <p:spPr>
          <a:xfrm>
            <a:off x="1828800" y="4937760"/>
            <a:ext cx="9601200" cy="1097280"/>
          </a:xfrm>
          <a:prstGeom prst="rect">
            <a:avLst/>
          </a:prstGeom>
          <a:noFill/>
          <a:ln/>
        </p:spPr>
        <p:txBody>
          <a:bodyPr wrap="square" lIns="0" tIns="0" rIns="0" bIns="0" rtlCol="0" anchor="ctr"/>
          <a:lstStyle/>
          <a:p>
            <a:r>
              <a:rPr lang="en-US" sz="1600" dirty="0">
                <a:solidFill>
                  <a:srgbClr val="FFFFFF"/>
                </a:solidFill>
                <a:latin typeface="Arial" panose="020B0604020202020204" pitchFamily="34" charset="0"/>
                <a:ea typeface="Arial"/>
                <a:cs typeface="Arial" panose="020B0604020202020204" pitchFamily="34" charset="0"/>
              </a:rPr>
              <a:t>Recruitment has improved, but demand keeps rising. Every month someone waits </a:t>
            </a:r>
            <a:r>
              <a:rPr lang="en-US" sz="1600" dirty="0">
                <a:solidFill>
                  <a:srgbClr val="FFFFFF"/>
                </a:solidFill>
                <a:latin typeface="Arial" panose="020B0604020202020204" pitchFamily="34" charset="0"/>
                <a:cs typeface="Arial" panose="020B0604020202020204" pitchFamily="34" charset="0"/>
              </a:rPr>
              <a:t>and the care </a:t>
            </a:r>
            <a:r>
              <a:rPr lang="en-US" sz="1600" dirty="0">
                <a:solidFill>
                  <a:srgbClr val="FFFFFF"/>
                </a:solidFill>
                <a:latin typeface="Arial" panose="020B0604020202020204" pitchFamily="34" charset="0"/>
                <a:ea typeface="Arial"/>
                <a:cs typeface="Arial" panose="020B0604020202020204" pitchFamily="34" charset="0"/>
              </a:rPr>
              <a:t>needs can escalate (</a:t>
            </a:r>
            <a:r>
              <a:rPr lang="en-GB" sz="1600" dirty="0">
                <a:solidFill>
                  <a:schemeClr val="bg1"/>
                </a:solidFill>
              </a:rPr>
              <a:t>Association of Directors of Adult Social Services (</a:t>
            </a:r>
            <a:r>
              <a:rPr lang="en-US" sz="1600" dirty="0">
                <a:solidFill>
                  <a:srgbClr val="FFFFFF"/>
                </a:solidFill>
                <a:latin typeface="Arial" panose="020B0604020202020204" pitchFamily="34" charset="0"/>
                <a:ea typeface="Arial"/>
                <a:cs typeface="Arial" panose="020B0604020202020204" pitchFamily="34" charset="0"/>
              </a:rPr>
              <a:t>ADASS), 2025).</a:t>
            </a:r>
            <a:endParaRPr lang="en-US" sz="1600" dirty="0">
              <a:latin typeface="Arial" panose="020B0604020202020204" pitchFamily="34" charset="0"/>
              <a:cs typeface="Arial" panose="020B0604020202020204" pitchFamily="34" charset="0"/>
            </a:endParaRPr>
          </a:p>
        </p:txBody>
      </p:sp>
      <p:sp>
        <p:nvSpPr>
          <p:cNvPr id="32"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6</a:t>
            </a:fld>
            <a:endParaRPr lang="en-US">
              <a:latin typeface="Arial" panose="020B0604020202020204" pitchFamily="34" charset="0"/>
              <a:cs typeface="Arial" panose="020B0604020202020204" pitchFamily="34" charset="0"/>
            </a:endParaRPr>
          </a:p>
        </p:txBody>
      </p:sp>
      <p:pic>
        <p:nvPicPr>
          <p:cNvPr id="31" name="Recorded Sound">
            <a:hlinkClick r:id="" action="ppaction://media"/>
            <a:extLst>
              <a:ext uri="{FF2B5EF4-FFF2-40B4-BE49-F238E27FC236}">
                <a16:creationId xmlns:a16="http://schemas.microsoft.com/office/drawing/2014/main" id="{FFD8778E-2AF8-9A29-4B0D-EE01A81778A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925908" y="5288890"/>
            <a:ext cx="732692" cy="8375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8914"/>
    </mc:Choice>
    <mc:Fallback xmlns="">
      <p:transition spd="slow" advTm="58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914"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Domiciliary (home) care</a:t>
            </a:r>
            <a:endParaRPr lang="en-US" sz="3200" dirty="0">
              <a:latin typeface="Arial" panose="020B0604020202020204" pitchFamily="34" charset="0"/>
              <a:cs typeface="Arial" panose="020B0604020202020204" pitchFamily="34" charset="0"/>
            </a:endParaRPr>
          </a:p>
        </p:txBody>
      </p:sp>
      <p:sp>
        <p:nvSpPr>
          <p:cNvPr id="3" name="card"/>
          <p:cNvSpPr/>
          <p:nvPr/>
        </p:nvSpPr>
        <p:spPr>
          <a:xfrm>
            <a:off x="548640" y="1371600"/>
            <a:ext cx="5440680" cy="3291840"/>
          </a:xfrm>
          <a:prstGeom prst="roundRect">
            <a:avLst>
              <a:gd name="adj" fmla="val 2222"/>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4" name="icon circle"/>
          <p:cNvSpPr/>
          <p:nvPr/>
        </p:nvSpPr>
        <p:spPr>
          <a:xfrm>
            <a:off x="777240" y="1536192"/>
            <a:ext cx="502920" cy="50292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5" name="Image 0" descr="check"/>
          <p:cNvPicPr>
            <a:picLocks noChangeAspect="1"/>
          </p:cNvPicPr>
          <p:nvPr/>
        </p:nvPicPr>
        <p:blipFill>
          <a:blip r:embed="rId5"/>
          <a:stretch>
            <a:fillRect/>
          </a:stretch>
        </p:blipFill>
        <p:spPr>
          <a:xfrm>
            <a:off x="907999" y="1666951"/>
            <a:ext cx="241402" cy="241402"/>
          </a:xfrm>
          <a:prstGeom prst="rect">
            <a:avLst/>
          </a:prstGeom>
        </p:spPr>
      </p:pic>
      <p:sp>
        <p:nvSpPr>
          <p:cNvPr id="6" name="Text 3"/>
          <p:cNvSpPr txBox="1"/>
          <p:nvPr/>
        </p:nvSpPr>
        <p:spPr>
          <a:xfrm>
            <a:off x="1417320" y="1536192"/>
            <a:ext cx="4389120" cy="502920"/>
          </a:xfrm>
          <a:prstGeom prst="rect">
            <a:avLst/>
          </a:prstGeom>
          <a:noFill/>
          <a:ln/>
        </p:spPr>
        <p:txBody>
          <a:bodyPr wrap="square" lIns="0" tIns="0" rIns="0" bIns="0" rtlCol="0" anchor="ctr"/>
          <a:lstStyle/>
          <a:p>
            <a:pPr marL="0" indent="0">
              <a:buNone/>
            </a:pPr>
            <a:r>
              <a:rPr lang="en-US" sz="2000" b="1" dirty="0">
                <a:solidFill>
                  <a:srgbClr val="4B3A72"/>
                </a:solidFill>
                <a:latin typeface="Arial" panose="020B0604020202020204" pitchFamily="34" charset="0"/>
                <a:ea typeface="Arial"/>
                <a:cs typeface="Arial" panose="020B0604020202020204" pitchFamily="34" charset="0"/>
              </a:rPr>
              <a:t>Strengths</a:t>
            </a:r>
            <a:endParaRPr lang="en-US" sz="2000" dirty="0">
              <a:latin typeface="Arial" panose="020B0604020202020204" pitchFamily="34" charset="0"/>
              <a:cs typeface="Arial" panose="020B0604020202020204" pitchFamily="34" charset="0"/>
            </a:endParaRPr>
          </a:p>
        </p:txBody>
      </p:sp>
      <p:sp>
        <p:nvSpPr>
          <p:cNvPr id="7" name="Text 4"/>
          <p:cNvSpPr txBox="1"/>
          <p:nvPr/>
        </p:nvSpPr>
        <p:spPr>
          <a:xfrm>
            <a:off x="822960" y="2286000"/>
            <a:ext cx="4937760" cy="2286000"/>
          </a:xfrm>
          <a:prstGeom prst="rect">
            <a:avLst/>
          </a:prstGeom>
          <a:noFill/>
          <a:ln/>
        </p:spPr>
        <p:txBody>
          <a:bodyPr wrap="square" lIns="0" tIns="0" rIns="0" bIns="0" rtlCol="0" anchor="t"/>
          <a:lstStyle/>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Stay in familiar home and community.</a:t>
            </a:r>
            <a:endParaRPr lang="en-US" dirty="0">
              <a:latin typeface="Arial" panose="020B0604020202020204" pitchFamily="34" charset="0"/>
              <a:cs typeface="Arial" panose="020B0604020202020204" pitchFamily="34" charset="0"/>
            </a:endParaRPr>
          </a:p>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Keeps routines and identity (Atchley, 1989).</a:t>
            </a:r>
            <a:endParaRPr lang="en-US" dirty="0">
              <a:latin typeface="Arial" panose="020B0604020202020204" pitchFamily="34" charset="0"/>
              <a:cs typeface="Arial" panose="020B0604020202020204" pitchFamily="34" charset="0"/>
            </a:endParaRPr>
          </a:p>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Supports the prevention duty (Care Act 2014).</a:t>
            </a:r>
            <a:endParaRPr lang="en-US" dirty="0">
              <a:latin typeface="Arial" panose="020B0604020202020204" pitchFamily="34" charset="0"/>
              <a:cs typeface="Arial" panose="020B0604020202020204" pitchFamily="34" charset="0"/>
            </a:endParaRPr>
          </a:p>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Direct payments increase choice and control (TLAP, 2018).</a:t>
            </a:r>
            <a:endParaRPr lang="en-US" dirty="0">
              <a:latin typeface="Arial" panose="020B0604020202020204" pitchFamily="34" charset="0"/>
              <a:cs typeface="Arial" panose="020B0604020202020204" pitchFamily="34" charset="0"/>
            </a:endParaRPr>
          </a:p>
        </p:txBody>
      </p:sp>
      <p:sp>
        <p:nvSpPr>
          <p:cNvPr id="8" name="card"/>
          <p:cNvSpPr/>
          <p:nvPr/>
        </p:nvSpPr>
        <p:spPr>
          <a:xfrm>
            <a:off x="6172200" y="1371600"/>
            <a:ext cx="5440680" cy="3291840"/>
          </a:xfrm>
          <a:prstGeom prst="roundRect">
            <a:avLst>
              <a:gd name="adj" fmla="val 2222"/>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9" name="icon circle"/>
          <p:cNvSpPr/>
          <p:nvPr/>
        </p:nvSpPr>
        <p:spPr>
          <a:xfrm>
            <a:off x="6400800" y="1536192"/>
            <a:ext cx="502920" cy="50292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0" name="Image 1" descr="times"/>
          <p:cNvPicPr>
            <a:picLocks noChangeAspect="1"/>
          </p:cNvPicPr>
          <p:nvPr/>
        </p:nvPicPr>
        <p:blipFill>
          <a:blip r:embed="rId6"/>
          <a:stretch>
            <a:fillRect/>
          </a:stretch>
        </p:blipFill>
        <p:spPr>
          <a:xfrm>
            <a:off x="6531559" y="1666951"/>
            <a:ext cx="241402" cy="241402"/>
          </a:xfrm>
          <a:prstGeom prst="rect">
            <a:avLst/>
          </a:prstGeom>
        </p:spPr>
      </p:pic>
      <p:sp>
        <p:nvSpPr>
          <p:cNvPr id="11" name="Text 7"/>
          <p:cNvSpPr txBox="1"/>
          <p:nvPr/>
        </p:nvSpPr>
        <p:spPr>
          <a:xfrm>
            <a:off x="7040880" y="1536192"/>
            <a:ext cx="4389120" cy="502920"/>
          </a:xfrm>
          <a:prstGeom prst="rect">
            <a:avLst/>
          </a:prstGeom>
          <a:noFill/>
          <a:ln/>
        </p:spPr>
        <p:txBody>
          <a:bodyPr wrap="square" lIns="0" tIns="0" rIns="0" bIns="0" rtlCol="0" anchor="ctr"/>
          <a:lstStyle/>
          <a:p>
            <a:pPr marL="0" indent="0">
              <a:buNone/>
            </a:pPr>
            <a:r>
              <a:rPr lang="en-US" sz="2000" b="1" dirty="0">
                <a:solidFill>
                  <a:srgbClr val="4B3A72"/>
                </a:solidFill>
                <a:latin typeface="Arial" panose="020B0604020202020204" pitchFamily="34" charset="0"/>
                <a:ea typeface="Arial"/>
                <a:cs typeface="Arial" panose="020B0604020202020204" pitchFamily="34" charset="0"/>
              </a:rPr>
              <a:t>Limitations</a:t>
            </a:r>
            <a:endParaRPr lang="en-US" sz="2000" dirty="0">
              <a:latin typeface="Arial" panose="020B0604020202020204" pitchFamily="34" charset="0"/>
              <a:cs typeface="Arial" panose="020B0604020202020204" pitchFamily="34" charset="0"/>
            </a:endParaRPr>
          </a:p>
        </p:txBody>
      </p:sp>
      <p:sp>
        <p:nvSpPr>
          <p:cNvPr id="12" name="Text 8"/>
          <p:cNvSpPr txBox="1"/>
          <p:nvPr/>
        </p:nvSpPr>
        <p:spPr>
          <a:xfrm>
            <a:off x="6446520" y="2286000"/>
            <a:ext cx="4937760" cy="2286000"/>
          </a:xfrm>
          <a:prstGeom prst="rect">
            <a:avLst/>
          </a:prstGeom>
          <a:noFill/>
          <a:ln/>
        </p:spPr>
        <p:txBody>
          <a:bodyPr wrap="square" lIns="0" tIns="0" rIns="0" bIns="0" rtlCol="0" anchor="t"/>
          <a:lstStyle/>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Time-and-task commissioning makes visits rushed (Davies et al., 2021).</a:t>
            </a:r>
            <a:endParaRPr lang="en-US" dirty="0">
              <a:latin typeface="Arial" panose="020B0604020202020204" pitchFamily="34" charset="0"/>
              <a:cs typeface="Arial" panose="020B0604020202020204" pitchFamily="34" charset="0"/>
            </a:endParaRPr>
          </a:p>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High staff turnover weakens relationships (Skills for Care, 2026).</a:t>
            </a:r>
            <a:endParaRPr lang="en-US" dirty="0">
              <a:latin typeface="Arial" panose="020B0604020202020204" pitchFamily="34" charset="0"/>
              <a:cs typeface="Arial" panose="020B0604020202020204" pitchFamily="34" charset="0"/>
            </a:endParaRPr>
          </a:p>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Isolation between visits harms health (Wang et al., 2023).</a:t>
            </a:r>
            <a:endParaRPr lang="en-US" dirty="0">
              <a:latin typeface="Arial" panose="020B0604020202020204" pitchFamily="34" charset="0"/>
              <a:cs typeface="Arial" panose="020B0604020202020204" pitchFamily="34" charset="0"/>
            </a:endParaRPr>
          </a:p>
          <a:p>
            <a:pPr marL="342900" indent="-342900">
              <a:spcAft>
                <a:spcPts val="1200"/>
              </a:spcAft>
              <a:buSzPct val="100000"/>
              <a:buChar char="•"/>
            </a:pPr>
            <a:r>
              <a:rPr lang="en-US" dirty="0">
                <a:solidFill>
                  <a:srgbClr val="1F2A30"/>
                </a:solidFill>
                <a:latin typeface="Arial" panose="020B0604020202020204" pitchFamily="34" charset="0"/>
                <a:ea typeface="Arial"/>
                <a:cs typeface="Arial" panose="020B0604020202020204" pitchFamily="34" charset="0"/>
              </a:rPr>
              <a:t>Heavy reliance on unpaid family carers.</a:t>
            </a:r>
            <a:endParaRPr lang="en-US" dirty="0">
              <a:latin typeface="Arial" panose="020B0604020202020204" pitchFamily="34" charset="0"/>
              <a:cs typeface="Arial" panose="020B0604020202020204" pitchFamily="34" charset="0"/>
            </a:endParaRPr>
          </a:p>
        </p:txBody>
      </p:sp>
      <p:sp>
        <p:nvSpPr>
          <p:cNvPr id="13" name="card"/>
          <p:cNvSpPr/>
          <p:nvPr/>
        </p:nvSpPr>
        <p:spPr>
          <a:xfrm>
            <a:off x="548640" y="4892040"/>
            <a:ext cx="11064240" cy="1234440"/>
          </a:xfrm>
          <a:prstGeom prst="roundRect">
            <a:avLst>
              <a:gd name="adj" fmla="val 5926"/>
            </a:avLst>
          </a:prstGeom>
          <a:solidFill>
            <a:srgbClr val="4B3A72"/>
          </a:solidFill>
          <a:ln w="12700">
            <a:solidFill>
              <a:srgbClr val="4B3A72"/>
            </a:solidFill>
            <a:prstDash val="solid"/>
          </a:ln>
        </p:spPr>
        <p:txBody>
          <a:bodyPr/>
          <a:lstStyle/>
          <a:p>
            <a:endParaRPr>
              <a:latin typeface="Arial" panose="020B0604020202020204" pitchFamily="34" charset="0"/>
              <a:cs typeface="Arial" panose="020B0604020202020204" pitchFamily="34" charset="0"/>
            </a:endParaRPr>
          </a:p>
        </p:txBody>
      </p:sp>
      <p:sp>
        <p:nvSpPr>
          <p:cNvPr id="14" name="Text 10"/>
          <p:cNvSpPr txBox="1"/>
          <p:nvPr/>
        </p:nvSpPr>
        <p:spPr>
          <a:xfrm>
            <a:off x="822960" y="4983480"/>
            <a:ext cx="10515600" cy="1051560"/>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Arial"/>
                <a:cs typeface="Arial" panose="020B0604020202020204" pitchFamily="34" charset="0"/>
              </a:rPr>
              <a:t>Judgement: </a:t>
            </a:r>
            <a:r>
              <a:rPr lang="en-US" sz="1600" dirty="0">
                <a:solidFill>
                  <a:srgbClr val="FFFFFF"/>
                </a:solidFill>
                <a:latin typeface="Arial" panose="020B0604020202020204" pitchFamily="34" charset="0"/>
                <a:ea typeface="Arial"/>
                <a:cs typeface="Arial" panose="020B0604020202020204" pitchFamily="34" charset="0"/>
              </a:rPr>
              <a:t>the strongest model for empowerment in principle, but only when properly staffed and funded. When it fails, people enter residential care earlier than they need or </a:t>
            </a:r>
            <a:r>
              <a:rPr lang="en-US" sz="1600" dirty="0">
                <a:solidFill>
                  <a:srgbClr val="FFFFFF"/>
                </a:solidFill>
                <a:latin typeface="Arial" panose="020B0604020202020204" pitchFamily="34" charset="0"/>
                <a:cs typeface="Arial" panose="020B0604020202020204" pitchFamily="34" charset="0"/>
              </a:rPr>
              <a:t>desire.</a:t>
            </a:r>
            <a:endParaRPr lang="en-US" sz="16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7</a:t>
            </a:fld>
            <a:endParaRPr lang="en-US">
              <a:latin typeface="Arial" panose="020B0604020202020204" pitchFamily="34" charset="0"/>
              <a:cs typeface="Arial" panose="020B0604020202020204" pitchFamily="34" charset="0"/>
            </a:endParaRPr>
          </a:p>
        </p:txBody>
      </p:sp>
      <p:pic>
        <p:nvPicPr>
          <p:cNvPr id="15" name="Recorded Sound">
            <a:hlinkClick r:id="" action="ppaction://media"/>
            <a:extLst>
              <a:ext uri="{FF2B5EF4-FFF2-40B4-BE49-F238E27FC236}">
                <a16:creationId xmlns:a16="http://schemas.microsoft.com/office/drawing/2014/main" id="{D659B59C-3514-D8EF-4C6F-B9BCB5EFBE0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25200" y="5321808"/>
            <a:ext cx="609600" cy="75492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2527"/>
    </mc:Choice>
    <mc:Fallback xmlns="">
      <p:transition spd="slow" advTm="62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2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Residential care</a:t>
            </a:r>
            <a:endParaRPr lang="en-US" sz="3200" dirty="0">
              <a:latin typeface="Arial" panose="020B0604020202020204" pitchFamily="34" charset="0"/>
              <a:cs typeface="Arial" panose="020B0604020202020204" pitchFamily="34" charset="0"/>
            </a:endParaRPr>
          </a:p>
        </p:txBody>
      </p:sp>
      <p:sp>
        <p:nvSpPr>
          <p:cNvPr id="3" name="residential care icon"/>
          <p:cNvSpPr/>
          <p:nvPr/>
        </p:nvSpPr>
        <p:spPr>
          <a:xfrm>
            <a:off x="548640" y="1371600"/>
            <a:ext cx="914400" cy="91440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4" name="Image 0" descr="residential care icon"/>
          <p:cNvPicPr>
            <a:picLocks noChangeAspect="1"/>
          </p:cNvPicPr>
          <p:nvPr/>
        </p:nvPicPr>
        <p:blipFill>
          <a:blip r:embed="rId5"/>
          <a:stretch>
            <a:fillRect/>
          </a:stretch>
        </p:blipFill>
        <p:spPr>
          <a:xfrm>
            <a:off x="786384" y="1609344"/>
            <a:ext cx="438912" cy="438912"/>
          </a:xfrm>
          <a:prstGeom prst="rect">
            <a:avLst/>
          </a:prstGeom>
        </p:spPr>
      </p:pic>
      <p:sp>
        <p:nvSpPr>
          <p:cNvPr id="5" name="Text 2"/>
          <p:cNvSpPr txBox="1"/>
          <p:nvPr/>
        </p:nvSpPr>
        <p:spPr>
          <a:xfrm>
            <a:off x="1645920" y="1371600"/>
            <a:ext cx="9966960" cy="914400"/>
          </a:xfrm>
          <a:prstGeom prst="rect">
            <a:avLst/>
          </a:prstGeom>
          <a:noFill/>
          <a:ln/>
        </p:spPr>
        <p:txBody>
          <a:bodyPr wrap="square" lIns="0" tIns="0" rIns="0" bIns="0" rtlCol="0" anchor="ctr"/>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24-hour care for people whose needs can no longer be met at home.</a:t>
            </a:r>
            <a:endParaRPr lang="en-US" sz="1800" b="1" dirty="0">
              <a:latin typeface="Arial" panose="020B0604020202020204" pitchFamily="34" charset="0"/>
              <a:cs typeface="Arial" panose="020B0604020202020204" pitchFamily="34" charset="0"/>
            </a:endParaRPr>
          </a:p>
        </p:txBody>
      </p:sp>
      <p:sp>
        <p:nvSpPr>
          <p:cNvPr id="6" name="icon circle"/>
          <p:cNvSpPr/>
          <p:nvPr/>
        </p:nvSpPr>
        <p:spPr>
          <a:xfrm>
            <a:off x="548640" y="2514600"/>
            <a:ext cx="457200" cy="45720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7" name="Image 1" descr="check"/>
          <p:cNvPicPr>
            <a:picLocks noChangeAspect="1"/>
          </p:cNvPicPr>
          <p:nvPr/>
        </p:nvPicPr>
        <p:blipFill>
          <a:blip r:embed="rId6"/>
          <a:stretch>
            <a:fillRect/>
          </a:stretch>
        </p:blipFill>
        <p:spPr>
          <a:xfrm>
            <a:off x="667512" y="2633472"/>
            <a:ext cx="219456" cy="219456"/>
          </a:xfrm>
          <a:prstGeom prst="rect">
            <a:avLst/>
          </a:prstGeom>
        </p:spPr>
      </p:pic>
      <p:sp>
        <p:nvSpPr>
          <p:cNvPr id="8" name="Text 4"/>
          <p:cNvSpPr txBox="1"/>
          <p:nvPr/>
        </p:nvSpPr>
        <p:spPr>
          <a:xfrm>
            <a:off x="1188720" y="2514600"/>
            <a:ext cx="5486400" cy="502920"/>
          </a:xfrm>
          <a:prstGeom prst="rect">
            <a:avLst/>
          </a:prstGeom>
          <a:noFill/>
          <a:ln/>
        </p:spPr>
        <p:txBody>
          <a:bodyPr wrap="square" lIns="0" tIns="0" rIns="0" bIns="0" rtlCol="0" anchor="ctr"/>
          <a:lstStyle/>
          <a:p>
            <a:pPr marL="0" indent="0">
              <a:buNone/>
            </a:pPr>
            <a:r>
              <a:rPr lang="en-US" sz="1500" dirty="0">
                <a:solidFill>
                  <a:srgbClr val="1F2A30"/>
                </a:solidFill>
                <a:latin typeface="Arial" panose="020B0604020202020204" pitchFamily="34" charset="0"/>
                <a:ea typeface="Arial"/>
                <a:cs typeface="Arial" panose="020B0604020202020204" pitchFamily="34" charset="0"/>
              </a:rPr>
              <a:t>Safety and constant support for advanced dementia and frailty.</a:t>
            </a:r>
            <a:endParaRPr lang="en-US" sz="1500" dirty="0">
              <a:latin typeface="Arial" panose="020B0604020202020204" pitchFamily="34" charset="0"/>
              <a:cs typeface="Arial" panose="020B0604020202020204" pitchFamily="34" charset="0"/>
            </a:endParaRPr>
          </a:p>
        </p:txBody>
      </p:sp>
      <p:sp>
        <p:nvSpPr>
          <p:cNvPr id="9" name="icon circle"/>
          <p:cNvSpPr/>
          <p:nvPr/>
        </p:nvSpPr>
        <p:spPr>
          <a:xfrm>
            <a:off x="548640" y="3172968"/>
            <a:ext cx="457200" cy="45720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10" name="Image 2" descr="check"/>
          <p:cNvPicPr>
            <a:picLocks noChangeAspect="1"/>
          </p:cNvPicPr>
          <p:nvPr/>
        </p:nvPicPr>
        <p:blipFill>
          <a:blip r:embed="rId6"/>
          <a:stretch>
            <a:fillRect/>
          </a:stretch>
        </p:blipFill>
        <p:spPr>
          <a:xfrm>
            <a:off x="667512" y="3291840"/>
            <a:ext cx="219456" cy="219456"/>
          </a:xfrm>
          <a:prstGeom prst="rect">
            <a:avLst/>
          </a:prstGeom>
        </p:spPr>
      </p:pic>
      <p:sp>
        <p:nvSpPr>
          <p:cNvPr id="11" name="Text 6"/>
          <p:cNvSpPr txBox="1"/>
          <p:nvPr/>
        </p:nvSpPr>
        <p:spPr>
          <a:xfrm>
            <a:off x="1188720" y="3172968"/>
            <a:ext cx="5486400" cy="502920"/>
          </a:xfrm>
          <a:prstGeom prst="rect">
            <a:avLst/>
          </a:prstGeom>
          <a:noFill/>
          <a:ln/>
        </p:spPr>
        <p:txBody>
          <a:bodyPr wrap="square" lIns="0" tIns="0" rIns="0" bIns="0" rtlCol="0" anchor="ctr"/>
          <a:lstStyle/>
          <a:p>
            <a:pPr marL="0" indent="0">
              <a:buNone/>
            </a:pPr>
            <a:r>
              <a:rPr lang="en-US" sz="1500" dirty="0">
                <a:solidFill>
                  <a:srgbClr val="1F2A30"/>
                </a:solidFill>
                <a:latin typeface="Arial" panose="020B0604020202020204" pitchFamily="34" charset="0"/>
                <a:ea typeface="Arial"/>
                <a:cs typeface="Arial" panose="020B0604020202020204" pitchFamily="34" charset="0"/>
              </a:rPr>
              <a:t>Company and activities; relief for exhausted family carers.</a:t>
            </a:r>
            <a:endParaRPr lang="en-US" sz="1500" dirty="0">
              <a:latin typeface="Arial" panose="020B0604020202020204" pitchFamily="34" charset="0"/>
              <a:cs typeface="Arial" panose="020B0604020202020204" pitchFamily="34" charset="0"/>
            </a:endParaRPr>
          </a:p>
        </p:txBody>
      </p:sp>
      <p:sp>
        <p:nvSpPr>
          <p:cNvPr id="12" name="icon circle"/>
          <p:cNvSpPr/>
          <p:nvPr/>
        </p:nvSpPr>
        <p:spPr>
          <a:xfrm>
            <a:off x="548640" y="3831336"/>
            <a:ext cx="457200" cy="45720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3" name="Image 3" descr="times"/>
          <p:cNvPicPr>
            <a:picLocks noChangeAspect="1"/>
          </p:cNvPicPr>
          <p:nvPr/>
        </p:nvPicPr>
        <p:blipFill>
          <a:blip r:embed="rId7"/>
          <a:stretch>
            <a:fillRect/>
          </a:stretch>
        </p:blipFill>
        <p:spPr>
          <a:xfrm>
            <a:off x="667512" y="3950208"/>
            <a:ext cx="219456" cy="219456"/>
          </a:xfrm>
          <a:prstGeom prst="rect">
            <a:avLst/>
          </a:prstGeom>
        </p:spPr>
      </p:pic>
      <p:sp>
        <p:nvSpPr>
          <p:cNvPr id="14" name="Text 8"/>
          <p:cNvSpPr txBox="1"/>
          <p:nvPr/>
        </p:nvSpPr>
        <p:spPr>
          <a:xfrm>
            <a:off x="1188720" y="3831336"/>
            <a:ext cx="5486400" cy="502920"/>
          </a:xfrm>
          <a:prstGeom prst="rect">
            <a:avLst/>
          </a:prstGeom>
          <a:noFill/>
          <a:ln/>
        </p:spPr>
        <p:txBody>
          <a:bodyPr wrap="square" lIns="0" tIns="0" rIns="0" bIns="0" rtlCol="0" anchor="ctr"/>
          <a:lstStyle/>
          <a:p>
            <a:pPr marL="0" indent="0">
              <a:buNone/>
            </a:pPr>
            <a:r>
              <a:rPr lang="en-US" sz="1500" dirty="0">
                <a:solidFill>
                  <a:srgbClr val="1F2A30"/>
                </a:solidFill>
                <a:latin typeface="Arial" panose="020B0604020202020204" pitchFamily="34" charset="0"/>
                <a:ea typeface="Arial"/>
                <a:cs typeface="Arial" panose="020B0604020202020204" pitchFamily="34" charset="0"/>
              </a:rPr>
              <a:t>Fixed routines limit choice and control (Moilanen et al., 2021).</a:t>
            </a:r>
            <a:endParaRPr lang="en-US" sz="1500" dirty="0">
              <a:latin typeface="Arial" panose="020B0604020202020204" pitchFamily="34" charset="0"/>
              <a:cs typeface="Arial" panose="020B0604020202020204" pitchFamily="34" charset="0"/>
            </a:endParaRPr>
          </a:p>
        </p:txBody>
      </p:sp>
      <p:sp>
        <p:nvSpPr>
          <p:cNvPr id="15" name="icon circle"/>
          <p:cNvSpPr/>
          <p:nvPr/>
        </p:nvSpPr>
        <p:spPr>
          <a:xfrm>
            <a:off x="548640" y="4489704"/>
            <a:ext cx="457200" cy="45720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6" name="Image 4" descr="times"/>
          <p:cNvPicPr>
            <a:picLocks noChangeAspect="1"/>
          </p:cNvPicPr>
          <p:nvPr/>
        </p:nvPicPr>
        <p:blipFill>
          <a:blip r:embed="rId7"/>
          <a:stretch>
            <a:fillRect/>
          </a:stretch>
        </p:blipFill>
        <p:spPr>
          <a:xfrm>
            <a:off x="667512" y="4608576"/>
            <a:ext cx="219456" cy="219456"/>
          </a:xfrm>
          <a:prstGeom prst="rect">
            <a:avLst/>
          </a:prstGeom>
        </p:spPr>
      </p:pic>
      <p:sp>
        <p:nvSpPr>
          <p:cNvPr id="17" name="Text 10"/>
          <p:cNvSpPr txBox="1"/>
          <p:nvPr/>
        </p:nvSpPr>
        <p:spPr>
          <a:xfrm>
            <a:off x="1188720" y="4489704"/>
            <a:ext cx="5486400" cy="502920"/>
          </a:xfrm>
          <a:prstGeom prst="rect">
            <a:avLst/>
          </a:prstGeom>
          <a:noFill/>
          <a:ln/>
        </p:spPr>
        <p:txBody>
          <a:bodyPr wrap="square" lIns="0" tIns="0" rIns="0" bIns="0" rtlCol="0" anchor="ctr"/>
          <a:lstStyle/>
          <a:p>
            <a:pPr marL="0" indent="0">
              <a:buNone/>
            </a:pPr>
            <a:r>
              <a:rPr lang="en-US" sz="1500" dirty="0">
                <a:solidFill>
                  <a:srgbClr val="1F2A30"/>
                </a:solidFill>
                <a:latin typeface="Arial" panose="020B0604020202020204" pitchFamily="34" charset="0"/>
                <a:ea typeface="Arial"/>
                <a:cs typeface="Arial" panose="020B0604020202020204" pitchFamily="34" charset="0"/>
              </a:rPr>
              <a:t>Moving disrupts identity (Atchley, 1989); high, means-tested costs (Care Act 2014).</a:t>
            </a:r>
            <a:endParaRPr lang="en-US" sz="1500" dirty="0">
              <a:latin typeface="Arial" panose="020B0604020202020204" pitchFamily="34" charset="0"/>
              <a:cs typeface="Arial" panose="020B0604020202020204" pitchFamily="34" charset="0"/>
            </a:endParaRPr>
          </a:p>
        </p:txBody>
      </p:sp>
      <p:sp>
        <p:nvSpPr>
          <p:cNvPr id="18" name="card"/>
          <p:cNvSpPr/>
          <p:nvPr/>
        </p:nvSpPr>
        <p:spPr>
          <a:xfrm>
            <a:off x="7040880" y="2514600"/>
            <a:ext cx="4572000" cy="2468880"/>
          </a:xfrm>
          <a:prstGeom prst="roundRect">
            <a:avLst>
              <a:gd name="adj" fmla="val 2963"/>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9" name="Text 12"/>
          <p:cNvSpPr txBox="1"/>
          <p:nvPr/>
        </p:nvSpPr>
        <p:spPr>
          <a:xfrm>
            <a:off x="7269480" y="2651760"/>
            <a:ext cx="4114800" cy="365760"/>
          </a:xfrm>
          <a:prstGeom prst="rect">
            <a:avLst/>
          </a:prstGeom>
          <a:noFill/>
          <a:ln/>
        </p:spPr>
        <p:txBody>
          <a:bodyPr wrap="square" lIns="0" tIns="0" rIns="0" bIns="0" rtlCol="0" anchor="t"/>
          <a:lstStyle/>
          <a:p>
            <a:pPr marL="0" indent="0">
              <a:buNone/>
            </a:pPr>
            <a:r>
              <a:rPr lang="en-US" sz="1700" b="1" dirty="0">
                <a:solidFill>
                  <a:srgbClr val="4B3A72"/>
                </a:solidFill>
                <a:latin typeface="Arial" panose="020B0604020202020204" pitchFamily="34" charset="0"/>
                <a:ea typeface="Arial"/>
                <a:cs typeface="Arial" panose="020B0604020202020204" pitchFamily="34" charset="0"/>
              </a:rPr>
              <a:t>Person-centred dementia care</a:t>
            </a:r>
            <a:endParaRPr lang="en-US" sz="1700" dirty="0">
              <a:latin typeface="Arial" panose="020B0604020202020204" pitchFamily="34" charset="0"/>
              <a:cs typeface="Arial" panose="020B0604020202020204" pitchFamily="34" charset="0"/>
            </a:endParaRPr>
          </a:p>
        </p:txBody>
      </p:sp>
      <p:sp>
        <p:nvSpPr>
          <p:cNvPr id="20" name="Text 13"/>
          <p:cNvSpPr txBox="1"/>
          <p:nvPr/>
        </p:nvSpPr>
        <p:spPr>
          <a:xfrm>
            <a:off x="7269480" y="3191256"/>
            <a:ext cx="4114800" cy="1737360"/>
          </a:xfrm>
          <a:prstGeom prst="rect">
            <a:avLst/>
          </a:prstGeom>
          <a:noFill/>
          <a:ln/>
        </p:spPr>
        <p:txBody>
          <a:bodyPr wrap="square" lIns="0" tIns="0" rIns="0" bIns="0" rtlCol="0" anchor="t"/>
          <a:lstStyle/>
          <a:p>
            <a:pPr marL="0" indent="0" algn="just">
              <a:lnSpc>
                <a:spcPct val="150000"/>
              </a:lnSpc>
              <a:buNone/>
            </a:pPr>
            <a:r>
              <a:rPr lang="en-US" sz="1500" dirty="0">
                <a:solidFill>
                  <a:srgbClr val="1F2A30"/>
                </a:solidFill>
                <a:latin typeface="Arial" panose="020B0604020202020204" pitchFamily="34" charset="0"/>
                <a:ea typeface="Arial"/>
                <a:cs typeface="Arial" panose="020B0604020202020204" pitchFamily="34" charset="0"/>
              </a:rPr>
              <a:t>Dementia care should value the person, not just complete the task (Fazio et al., 2018). Institutional routines often work against this.</a:t>
            </a:r>
            <a:endParaRPr lang="en-US" sz="1500" dirty="0">
              <a:latin typeface="Arial" panose="020B0604020202020204" pitchFamily="34" charset="0"/>
              <a:cs typeface="Arial" panose="020B0604020202020204" pitchFamily="34" charset="0"/>
            </a:endParaRPr>
          </a:p>
        </p:txBody>
      </p:sp>
      <p:sp>
        <p:nvSpPr>
          <p:cNvPr id="21" name="card"/>
          <p:cNvSpPr/>
          <p:nvPr/>
        </p:nvSpPr>
        <p:spPr>
          <a:xfrm>
            <a:off x="548640" y="5303520"/>
            <a:ext cx="11338560" cy="914400"/>
          </a:xfrm>
          <a:prstGeom prst="roundRect">
            <a:avLst>
              <a:gd name="adj" fmla="val 8000"/>
            </a:avLst>
          </a:prstGeom>
          <a:solidFill>
            <a:srgbClr val="4B3A72"/>
          </a:solidFill>
          <a:ln w="12700">
            <a:solidFill>
              <a:srgbClr val="4B3A72"/>
            </a:solidFill>
            <a:prstDash val="solid"/>
          </a:ln>
        </p:spPr>
        <p:txBody>
          <a:bodyPr/>
          <a:lstStyle/>
          <a:p>
            <a:endParaRPr>
              <a:latin typeface="Arial" panose="020B0604020202020204" pitchFamily="34" charset="0"/>
              <a:cs typeface="Arial" panose="020B0604020202020204" pitchFamily="34" charset="0"/>
            </a:endParaRPr>
          </a:p>
        </p:txBody>
      </p:sp>
      <p:sp>
        <p:nvSpPr>
          <p:cNvPr id="22" name="Text 15"/>
          <p:cNvSpPr txBox="1"/>
          <p:nvPr/>
        </p:nvSpPr>
        <p:spPr>
          <a:xfrm>
            <a:off x="822959" y="5257800"/>
            <a:ext cx="11064241" cy="822960"/>
          </a:xfrm>
          <a:prstGeom prst="rect">
            <a:avLst/>
          </a:prstGeom>
          <a:noFill/>
          <a:ln/>
        </p:spPr>
        <p:txBody>
          <a:bodyPr wrap="square" lIns="0" tIns="0" rIns="0" bIns="0" rtlCol="0" anchor="ctr"/>
          <a:lstStyle/>
          <a:p>
            <a:pPr marL="0" indent="0">
              <a:buNone/>
            </a:pPr>
            <a:r>
              <a:rPr lang="en-US" sz="1600" b="1" dirty="0">
                <a:solidFill>
                  <a:srgbClr val="FFFFFF"/>
                </a:solidFill>
                <a:latin typeface="Arial" panose="020B0604020202020204" pitchFamily="34" charset="0"/>
                <a:ea typeface="Arial"/>
                <a:cs typeface="Arial" panose="020B0604020202020204" pitchFamily="34" charset="0"/>
              </a:rPr>
              <a:t>Compared with </a:t>
            </a:r>
            <a:r>
              <a:rPr lang="en-US" sz="1600" b="1" dirty="0">
                <a:solidFill>
                  <a:srgbClr val="FFFFFF"/>
                </a:solidFill>
                <a:latin typeface="Arial" panose="020B0604020202020204" pitchFamily="34" charset="0"/>
                <a:cs typeface="Arial" panose="020B0604020202020204" pitchFamily="34" charset="0"/>
              </a:rPr>
              <a:t>domiciliary</a:t>
            </a:r>
            <a:r>
              <a:rPr lang="en-US" sz="1600" b="1" dirty="0">
                <a:solidFill>
                  <a:srgbClr val="FFFFFF"/>
                </a:solidFill>
                <a:latin typeface="Arial" panose="020B0604020202020204" pitchFamily="34" charset="0"/>
                <a:ea typeface="Arial"/>
                <a:cs typeface="Arial" panose="020B0604020202020204" pitchFamily="34" charset="0"/>
              </a:rPr>
              <a:t> care: </a:t>
            </a:r>
            <a:r>
              <a:rPr lang="en-US" sz="1600" dirty="0">
                <a:solidFill>
                  <a:srgbClr val="FFFFFF"/>
                </a:solidFill>
                <a:latin typeface="Arial" panose="020B0604020202020204" pitchFamily="34" charset="0"/>
                <a:ea typeface="Arial"/>
                <a:cs typeface="Arial" panose="020B0604020202020204" pitchFamily="34" charset="0"/>
              </a:rPr>
              <a:t>right for some people, but too often a last resort reached through crisis rather than choice.</a:t>
            </a:r>
            <a:endParaRPr lang="en-US" sz="16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8</a:t>
            </a:fld>
            <a:endParaRPr lang="en-US">
              <a:latin typeface="Arial" panose="020B0604020202020204" pitchFamily="34" charset="0"/>
              <a:cs typeface="Arial" panose="020B0604020202020204" pitchFamily="34" charset="0"/>
            </a:endParaRPr>
          </a:p>
        </p:txBody>
      </p:sp>
      <p:pic>
        <p:nvPicPr>
          <p:cNvPr id="23" name="Recorded Sound">
            <a:hlinkClick r:id="" action="ppaction://media"/>
            <a:extLst>
              <a:ext uri="{FF2B5EF4-FFF2-40B4-BE49-F238E27FC236}">
                <a16:creationId xmlns:a16="http://schemas.microsoft.com/office/drawing/2014/main" id="{DB328CF8-A2B2-A991-040D-CF29A81409A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74680" y="586994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105"/>
    </mc:Choice>
    <mc:Fallback xmlns="">
      <p:transition spd="slow" advTm="51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105"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Challenges to independence and functional ability</a:t>
            </a:r>
            <a:endParaRPr lang="en-US" sz="3200" dirty="0">
              <a:latin typeface="Arial" panose="020B0604020202020204" pitchFamily="34" charset="0"/>
              <a:cs typeface="Arial" panose="020B0604020202020204" pitchFamily="34" charset="0"/>
            </a:endParaRPr>
          </a:p>
        </p:txBody>
      </p:sp>
      <p:sp>
        <p:nvSpPr>
          <p:cNvPr id="3" name="card"/>
          <p:cNvSpPr/>
          <p:nvPr/>
        </p:nvSpPr>
        <p:spPr>
          <a:xfrm>
            <a:off x="548640" y="137160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4" name="icon circle"/>
          <p:cNvSpPr/>
          <p:nvPr/>
        </p:nvSpPr>
        <p:spPr>
          <a:xfrm>
            <a:off x="777240" y="1600200"/>
            <a:ext cx="594360" cy="59436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5" name="Image 0" descr="Care Act 2014"/>
          <p:cNvPicPr>
            <a:picLocks noChangeAspect="1"/>
          </p:cNvPicPr>
          <p:nvPr/>
        </p:nvPicPr>
        <p:blipFill>
          <a:blip r:embed="rId5"/>
          <a:stretch>
            <a:fillRect/>
          </a:stretch>
        </p:blipFill>
        <p:spPr>
          <a:xfrm>
            <a:off x="931774" y="1754734"/>
            <a:ext cx="285293" cy="285293"/>
          </a:xfrm>
          <a:prstGeom prst="rect">
            <a:avLst/>
          </a:prstGeom>
        </p:spPr>
      </p:pic>
      <p:sp>
        <p:nvSpPr>
          <p:cNvPr id="6" name="Text 3"/>
          <p:cNvSpPr txBox="1"/>
          <p:nvPr/>
        </p:nvSpPr>
        <p:spPr>
          <a:xfrm>
            <a:off x="1554480" y="160020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Physical decline</a:t>
            </a:r>
            <a:endParaRPr lang="en-US" dirty="0">
              <a:latin typeface="Arial" panose="020B0604020202020204" pitchFamily="34" charset="0"/>
              <a:cs typeface="Arial" panose="020B0604020202020204" pitchFamily="34" charset="0"/>
            </a:endParaRPr>
          </a:p>
        </p:txBody>
      </p:sp>
      <p:sp>
        <p:nvSpPr>
          <p:cNvPr id="7" name="Text 4"/>
          <p:cNvSpPr txBox="1"/>
          <p:nvPr/>
        </p:nvSpPr>
        <p:spPr>
          <a:xfrm>
            <a:off x="777240" y="2331720"/>
            <a:ext cx="3154680" cy="474003"/>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Frailty, falls and multiple long-term conditions rise with age (WHO, 2020).</a:t>
            </a:r>
            <a:endParaRPr lang="en-US" sz="1400" dirty="0">
              <a:latin typeface="Arial" panose="020B0604020202020204" pitchFamily="34" charset="0"/>
              <a:cs typeface="Arial" panose="020B0604020202020204" pitchFamily="34" charset="0"/>
            </a:endParaRPr>
          </a:p>
        </p:txBody>
      </p:sp>
      <p:sp>
        <p:nvSpPr>
          <p:cNvPr id="8" name="card"/>
          <p:cNvSpPr/>
          <p:nvPr/>
        </p:nvSpPr>
        <p:spPr>
          <a:xfrm>
            <a:off x="4297680" y="137160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9" name="icon circle"/>
          <p:cNvSpPr/>
          <p:nvPr/>
        </p:nvSpPr>
        <p:spPr>
          <a:xfrm>
            <a:off x="4526280" y="1600200"/>
            <a:ext cx="594360" cy="59436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0" name="Image 1" descr="Equality Act 2010"/>
          <p:cNvPicPr>
            <a:picLocks noChangeAspect="1"/>
          </p:cNvPicPr>
          <p:nvPr/>
        </p:nvPicPr>
        <p:blipFill>
          <a:blip r:embed="rId6"/>
          <a:stretch>
            <a:fillRect/>
          </a:stretch>
        </p:blipFill>
        <p:spPr>
          <a:xfrm>
            <a:off x="4680814" y="1754734"/>
            <a:ext cx="285293" cy="285293"/>
          </a:xfrm>
          <a:prstGeom prst="rect">
            <a:avLst/>
          </a:prstGeom>
        </p:spPr>
      </p:pic>
      <p:sp>
        <p:nvSpPr>
          <p:cNvPr id="11" name="Text 7"/>
          <p:cNvSpPr txBox="1"/>
          <p:nvPr/>
        </p:nvSpPr>
        <p:spPr>
          <a:xfrm>
            <a:off x="5303520" y="160020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Isolation</a:t>
            </a:r>
            <a:endParaRPr lang="en-US" dirty="0">
              <a:latin typeface="Arial" panose="020B0604020202020204" pitchFamily="34" charset="0"/>
              <a:cs typeface="Arial" panose="020B0604020202020204" pitchFamily="34" charset="0"/>
            </a:endParaRPr>
          </a:p>
        </p:txBody>
      </p:sp>
      <p:sp>
        <p:nvSpPr>
          <p:cNvPr id="12" name="Text 8"/>
          <p:cNvSpPr txBox="1"/>
          <p:nvPr/>
        </p:nvSpPr>
        <p:spPr>
          <a:xfrm>
            <a:off x="4526280" y="2331720"/>
            <a:ext cx="3154680" cy="86868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Isolation between visits harms health; it raises mortality risk by 32% (Wang et al., 2023).</a:t>
            </a:r>
            <a:endParaRPr lang="en-US" sz="1400" dirty="0">
              <a:latin typeface="Arial" panose="020B0604020202020204" pitchFamily="34" charset="0"/>
              <a:cs typeface="Arial" panose="020B0604020202020204" pitchFamily="34" charset="0"/>
            </a:endParaRPr>
          </a:p>
        </p:txBody>
      </p:sp>
      <p:sp>
        <p:nvSpPr>
          <p:cNvPr id="13" name="card"/>
          <p:cNvSpPr/>
          <p:nvPr/>
        </p:nvSpPr>
        <p:spPr>
          <a:xfrm>
            <a:off x="8046720" y="1371600"/>
            <a:ext cx="3566160" cy="192024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4" name="icon circle"/>
          <p:cNvSpPr/>
          <p:nvPr/>
        </p:nvSpPr>
        <p:spPr>
          <a:xfrm>
            <a:off x="8275320" y="1600200"/>
            <a:ext cx="594360" cy="59436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15" name="Image 2" descr="Human Rights Act 1998"/>
          <p:cNvPicPr>
            <a:picLocks noChangeAspect="1"/>
          </p:cNvPicPr>
          <p:nvPr/>
        </p:nvPicPr>
        <p:blipFill>
          <a:blip r:embed="rId7"/>
          <a:stretch>
            <a:fillRect/>
          </a:stretch>
        </p:blipFill>
        <p:spPr>
          <a:xfrm>
            <a:off x="8429854" y="1754734"/>
            <a:ext cx="285293" cy="285293"/>
          </a:xfrm>
          <a:prstGeom prst="rect">
            <a:avLst/>
          </a:prstGeom>
        </p:spPr>
      </p:pic>
      <p:sp>
        <p:nvSpPr>
          <p:cNvPr id="16" name="Text 11"/>
          <p:cNvSpPr txBox="1"/>
          <p:nvPr/>
        </p:nvSpPr>
        <p:spPr>
          <a:xfrm>
            <a:off x="9052560" y="160020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Waiting for care</a:t>
            </a:r>
            <a:endParaRPr lang="en-US" dirty="0">
              <a:latin typeface="Arial" panose="020B0604020202020204" pitchFamily="34" charset="0"/>
              <a:cs typeface="Arial" panose="020B0604020202020204" pitchFamily="34" charset="0"/>
            </a:endParaRPr>
          </a:p>
        </p:txBody>
      </p:sp>
      <p:sp>
        <p:nvSpPr>
          <p:cNvPr id="17" name="Text 12"/>
          <p:cNvSpPr txBox="1"/>
          <p:nvPr/>
        </p:nvSpPr>
        <p:spPr>
          <a:xfrm>
            <a:off x="8275320" y="2331720"/>
            <a:ext cx="3154680" cy="86868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418,029 people waiting for assessment, review or care, March 2025 (ADASS, 2025).</a:t>
            </a:r>
            <a:endParaRPr lang="en-US" sz="1400" dirty="0">
              <a:latin typeface="Arial" panose="020B0604020202020204" pitchFamily="34" charset="0"/>
              <a:cs typeface="Arial" panose="020B0604020202020204" pitchFamily="34" charset="0"/>
            </a:endParaRPr>
          </a:p>
        </p:txBody>
      </p:sp>
      <p:sp>
        <p:nvSpPr>
          <p:cNvPr id="18" name="card"/>
          <p:cNvSpPr/>
          <p:nvPr/>
        </p:nvSpPr>
        <p:spPr>
          <a:xfrm>
            <a:off x="548640" y="3474720"/>
            <a:ext cx="3611880" cy="219456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9" name="icon circle"/>
          <p:cNvSpPr/>
          <p:nvPr/>
        </p:nvSpPr>
        <p:spPr>
          <a:xfrm>
            <a:off x="777240" y="3703320"/>
            <a:ext cx="594360" cy="59436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20" name="Image 3" descr="Mental Capacity Act 2005"/>
          <p:cNvPicPr>
            <a:picLocks noChangeAspect="1"/>
          </p:cNvPicPr>
          <p:nvPr/>
        </p:nvPicPr>
        <p:blipFill>
          <a:blip r:embed="rId8"/>
          <a:stretch>
            <a:fillRect/>
          </a:stretch>
        </p:blipFill>
        <p:spPr>
          <a:xfrm>
            <a:off x="931774" y="3857854"/>
            <a:ext cx="285293" cy="285293"/>
          </a:xfrm>
          <a:prstGeom prst="rect">
            <a:avLst/>
          </a:prstGeom>
        </p:spPr>
      </p:pic>
      <p:sp>
        <p:nvSpPr>
          <p:cNvPr id="21" name="Text 15"/>
          <p:cNvSpPr txBox="1"/>
          <p:nvPr/>
        </p:nvSpPr>
        <p:spPr>
          <a:xfrm>
            <a:off x="1554480" y="370332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Rushed care</a:t>
            </a:r>
            <a:endParaRPr lang="en-US" dirty="0">
              <a:latin typeface="Arial" panose="020B0604020202020204" pitchFamily="34" charset="0"/>
              <a:cs typeface="Arial" panose="020B0604020202020204" pitchFamily="34" charset="0"/>
            </a:endParaRPr>
          </a:p>
        </p:txBody>
      </p:sp>
      <p:sp>
        <p:nvSpPr>
          <p:cNvPr id="22" name="Text 16"/>
          <p:cNvSpPr txBox="1"/>
          <p:nvPr/>
        </p:nvSpPr>
        <p:spPr>
          <a:xfrm>
            <a:off x="777240" y="4434840"/>
            <a:ext cx="3154680" cy="86868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Time-and-task commissioning makes visits rushed (Davies et al., 2021); fixed routines limit choice and control (Moilanen et al., 2021).</a:t>
            </a:r>
            <a:endParaRPr lang="en-US" sz="1400" dirty="0">
              <a:latin typeface="Arial" panose="020B0604020202020204" pitchFamily="34" charset="0"/>
              <a:cs typeface="Arial" panose="020B0604020202020204" pitchFamily="34" charset="0"/>
            </a:endParaRPr>
          </a:p>
        </p:txBody>
      </p:sp>
      <p:sp>
        <p:nvSpPr>
          <p:cNvPr id="23" name="card"/>
          <p:cNvSpPr/>
          <p:nvPr/>
        </p:nvSpPr>
        <p:spPr>
          <a:xfrm>
            <a:off x="4343398" y="3474720"/>
            <a:ext cx="3566160" cy="219456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24" name="icon circle"/>
          <p:cNvSpPr/>
          <p:nvPr/>
        </p:nvSpPr>
        <p:spPr>
          <a:xfrm>
            <a:off x="4526280" y="3703320"/>
            <a:ext cx="594360" cy="59436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25" name="Image 4" descr="NHS Long Term Plan"/>
          <p:cNvPicPr>
            <a:picLocks noChangeAspect="1"/>
          </p:cNvPicPr>
          <p:nvPr/>
        </p:nvPicPr>
        <p:blipFill>
          <a:blip r:embed="rId9"/>
          <a:stretch>
            <a:fillRect/>
          </a:stretch>
        </p:blipFill>
        <p:spPr>
          <a:xfrm>
            <a:off x="4680814" y="3857854"/>
            <a:ext cx="285293" cy="285293"/>
          </a:xfrm>
          <a:prstGeom prst="rect">
            <a:avLst/>
          </a:prstGeom>
        </p:spPr>
      </p:pic>
      <p:sp>
        <p:nvSpPr>
          <p:cNvPr id="26" name="Text 19"/>
          <p:cNvSpPr txBox="1"/>
          <p:nvPr/>
        </p:nvSpPr>
        <p:spPr>
          <a:xfrm>
            <a:off x="5303520" y="3703320"/>
            <a:ext cx="2423160" cy="594360"/>
          </a:xfrm>
          <a:prstGeom prst="rect">
            <a:avLst/>
          </a:prstGeom>
          <a:noFill/>
          <a:ln/>
        </p:spPr>
        <p:txBody>
          <a:bodyPr wrap="square" lIns="0" tIns="0" rIns="0" bIns="0" rtlCol="0" anchor="ctr"/>
          <a:lstStyle/>
          <a:p>
            <a:pPr marL="0" indent="0">
              <a:buNone/>
            </a:pPr>
            <a:r>
              <a:rPr lang="en-US" sz="1600" b="1" dirty="0">
                <a:solidFill>
                  <a:srgbClr val="4B3A72"/>
                </a:solidFill>
                <a:latin typeface="Arial" panose="020B0604020202020204" pitchFamily="34" charset="0"/>
                <a:ea typeface="Arial"/>
                <a:cs typeface="Arial" panose="020B0604020202020204" pitchFamily="34" charset="0"/>
              </a:rPr>
              <a:t>Cost and inequality</a:t>
            </a:r>
            <a:endParaRPr lang="en-US" sz="1600" dirty="0">
              <a:latin typeface="Arial" panose="020B0604020202020204" pitchFamily="34" charset="0"/>
              <a:cs typeface="Arial" panose="020B0604020202020204" pitchFamily="34" charset="0"/>
            </a:endParaRPr>
          </a:p>
        </p:txBody>
      </p:sp>
      <p:sp>
        <p:nvSpPr>
          <p:cNvPr id="27" name="Text 20"/>
          <p:cNvSpPr txBox="1"/>
          <p:nvPr/>
        </p:nvSpPr>
        <p:spPr>
          <a:xfrm>
            <a:off x="4526280" y="4434840"/>
            <a:ext cx="3154680" cy="86868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Means-tested costs (Care Act 2014); those who cannot pay rely on rushed visits (Dannefer, 2020).</a:t>
            </a:r>
            <a:endParaRPr lang="en-US" sz="1400" dirty="0">
              <a:latin typeface="Arial" panose="020B0604020202020204" pitchFamily="34" charset="0"/>
              <a:cs typeface="Arial" panose="020B0604020202020204" pitchFamily="34" charset="0"/>
            </a:endParaRPr>
          </a:p>
        </p:txBody>
      </p:sp>
      <p:sp>
        <p:nvSpPr>
          <p:cNvPr id="28" name="card"/>
          <p:cNvSpPr/>
          <p:nvPr/>
        </p:nvSpPr>
        <p:spPr>
          <a:xfrm>
            <a:off x="8046720" y="3474720"/>
            <a:ext cx="3566160" cy="2194560"/>
          </a:xfrm>
          <a:prstGeom prst="roundRect">
            <a:avLst>
              <a:gd name="adj" fmla="val 381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29" name="icon circle"/>
          <p:cNvSpPr/>
          <p:nvPr/>
        </p:nvSpPr>
        <p:spPr>
          <a:xfrm>
            <a:off x="8275320" y="3703320"/>
            <a:ext cx="594360" cy="59436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30" name="Image 5" descr="Health and Care Act 2022"/>
          <p:cNvPicPr>
            <a:picLocks noChangeAspect="1"/>
          </p:cNvPicPr>
          <p:nvPr/>
        </p:nvPicPr>
        <p:blipFill>
          <a:blip r:embed="rId10"/>
          <a:stretch>
            <a:fillRect/>
          </a:stretch>
        </p:blipFill>
        <p:spPr>
          <a:xfrm>
            <a:off x="8429854" y="3857854"/>
            <a:ext cx="285293" cy="285293"/>
          </a:xfrm>
          <a:prstGeom prst="rect">
            <a:avLst/>
          </a:prstGeom>
        </p:spPr>
      </p:pic>
      <p:sp>
        <p:nvSpPr>
          <p:cNvPr id="31" name="Text 23"/>
          <p:cNvSpPr txBox="1"/>
          <p:nvPr/>
        </p:nvSpPr>
        <p:spPr>
          <a:xfrm>
            <a:off x="9052560" y="3703320"/>
            <a:ext cx="2423160" cy="594360"/>
          </a:xfrm>
          <a:prstGeom prst="rect">
            <a:avLst/>
          </a:prstGeom>
          <a:noFill/>
          <a:ln/>
        </p:spPr>
        <p:txBody>
          <a:bodyPr wrap="square" lIns="0" tIns="0" rIns="0" bIns="0" rtlCol="0" anchor="ctr"/>
          <a:lstStyle/>
          <a:p>
            <a:pPr marL="0" indent="0">
              <a:buNone/>
            </a:pPr>
            <a:r>
              <a:rPr lang="en-US" b="1" dirty="0">
                <a:solidFill>
                  <a:srgbClr val="4B3A72"/>
                </a:solidFill>
                <a:latin typeface="Arial" panose="020B0604020202020204" pitchFamily="34" charset="0"/>
                <a:ea typeface="Arial"/>
                <a:cs typeface="Arial" panose="020B0604020202020204" pitchFamily="34" charset="0"/>
              </a:rPr>
              <a:t>Digital exclusion</a:t>
            </a:r>
            <a:endParaRPr lang="en-US" dirty="0">
              <a:latin typeface="Arial" panose="020B0604020202020204" pitchFamily="34" charset="0"/>
              <a:cs typeface="Arial" panose="020B0604020202020204" pitchFamily="34" charset="0"/>
            </a:endParaRPr>
          </a:p>
        </p:txBody>
      </p:sp>
      <p:sp>
        <p:nvSpPr>
          <p:cNvPr id="32" name="Text 24"/>
          <p:cNvSpPr txBox="1"/>
          <p:nvPr/>
        </p:nvSpPr>
        <p:spPr>
          <a:xfrm>
            <a:off x="8275320" y="4434840"/>
            <a:ext cx="3154680" cy="86868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5.8m people aged 65+ are offline or unable to use the internet safely (Age UK, 2023).</a:t>
            </a:r>
            <a:endParaRPr lang="en-US" sz="1400" dirty="0">
              <a:latin typeface="Arial" panose="020B0604020202020204" pitchFamily="34" charset="0"/>
              <a:cs typeface="Arial" panose="020B0604020202020204" pitchFamily="34" charset="0"/>
            </a:endParaRPr>
          </a:p>
        </p:txBody>
      </p:sp>
      <p:sp>
        <p:nvSpPr>
          <p:cNvPr id="33" name="Text 25"/>
          <p:cNvSpPr txBox="1"/>
          <p:nvPr/>
        </p:nvSpPr>
        <p:spPr>
          <a:xfrm>
            <a:off x="548640" y="5943600"/>
            <a:ext cx="11064240" cy="548640"/>
          </a:xfrm>
          <a:prstGeom prst="rect">
            <a:avLst/>
          </a:prstGeom>
          <a:noFill/>
          <a:ln/>
        </p:spPr>
        <p:txBody>
          <a:bodyPr wrap="square" lIns="0" tIns="0" rIns="0" bIns="0" rtlCol="0" anchor="t"/>
          <a:lstStyle/>
          <a:p>
            <a:pPr marL="0" indent="0">
              <a:buNone/>
            </a:pPr>
            <a:r>
              <a:rPr lang="en-US" sz="2000" b="1" dirty="0">
                <a:solidFill>
                  <a:srgbClr val="4B3A72"/>
                </a:solidFill>
                <a:latin typeface="Arial" panose="020B0604020202020204" pitchFamily="34" charset="0"/>
                <a:ea typeface="Arial"/>
                <a:cs typeface="Arial" panose="020B0604020202020204" pitchFamily="34" charset="0"/>
              </a:rPr>
              <a:t>These challenges interact: disadvantage builds up across life (Dannefer, 2020).</a:t>
            </a:r>
            <a:endParaRPr lang="en-US" sz="2000" dirty="0">
              <a:latin typeface="Arial" panose="020B0604020202020204" pitchFamily="34" charset="0"/>
              <a:cs typeface="Arial" panose="020B0604020202020204" pitchFamily="34" charset="0"/>
            </a:endParaRPr>
          </a:p>
        </p:txBody>
      </p:sp>
      <p:sp>
        <p:nvSpPr>
          <p:cNvPr id="3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9</a:t>
            </a:fld>
            <a:endParaRPr lang="en-US">
              <a:latin typeface="Arial" panose="020B0604020202020204" pitchFamily="34" charset="0"/>
              <a:cs typeface="Arial" panose="020B0604020202020204" pitchFamily="34" charset="0"/>
            </a:endParaRPr>
          </a:p>
        </p:txBody>
      </p:sp>
      <p:pic>
        <p:nvPicPr>
          <p:cNvPr id="34" name="Recorded Sound">
            <a:hlinkClick r:id="" action="ppaction://media"/>
            <a:extLst>
              <a:ext uri="{FF2B5EF4-FFF2-40B4-BE49-F238E27FC236}">
                <a16:creationId xmlns:a16="http://schemas.microsoft.com/office/drawing/2014/main" id="{7CD0DB75-D1F5-46D8-27C0-5452E9B4496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479315" y="57912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380"/>
    </mc:Choice>
    <mc:Fallback xmlns="">
      <p:transition spd="slow" advTm="18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80"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Technological innovation: current and emergent</a:t>
            </a:r>
            <a:endParaRPr lang="en-US" sz="3200" dirty="0">
              <a:latin typeface="Arial" panose="020B0604020202020204" pitchFamily="34" charset="0"/>
              <a:cs typeface="Arial" panose="020B0604020202020204" pitchFamily="34" charset="0"/>
            </a:endParaRPr>
          </a:p>
        </p:txBody>
      </p:sp>
      <p:sp>
        <p:nvSpPr>
          <p:cNvPr id="3" name="card"/>
          <p:cNvSpPr/>
          <p:nvPr/>
        </p:nvSpPr>
        <p:spPr>
          <a:xfrm>
            <a:off x="548640" y="1371600"/>
            <a:ext cx="5440680" cy="2011680"/>
          </a:xfrm>
          <a:prstGeom prst="roundRect">
            <a:avLst>
              <a:gd name="adj" fmla="val 3636"/>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4" name="icon circle"/>
          <p:cNvSpPr/>
          <p:nvPr/>
        </p:nvSpPr>
        <p:spPr>
          <a:xfrm>
            <a:off x="777240" y="1600200"/>
            <a:ext cx="685800" cy="68580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5" name="Image 0" descr="bell"/>
          <p:cNvPicPr>
            <a:picLocks noChangeAspect="1"/>
          </p:cNvPicPr>
          <p:nvPr/>
        </p:nvPicPr>
        <p:blipFill>
          <a:blip r:embed="rId5"/>
          <a:stretch>
            <a:fillRect/>
          </a:stretch>
        </p:blipFill>
        <p:spPr>
          <a:xfrm>
            <a:off x="955548" y="1778508"/>
            <a:ext cx="329184" cy="329184"/>
          </a:xfrm>
          <a:prstGeom prst="rect">
            <a:avLst/>
          </a:prstGeom>
        </p:spPr>
      </p:pic>
      <p:sp>
        <p:nvSpPr>
          <p:cNvPr id="6" name="Text 3"/>
          <p:cNvSpPr txBox="1"/>
          <p:nvPr/>
        </p:nvSpPr>
        <p:spPr>
          <a:xfrm>
            <a:off x="1645920" y="1600200"/>
            <a:ext cx="4160520" cy="457200"/>
          </a:xfrm>
          <a:prstGeom prst="rect">
            <a:avLst/>
          </a:prstGeom>
          <a:noFill/>
          <a:ln/>
        </p:spPr>
        <p:txBody>
          <a:bodyPr wrap="square" lIns="0" tIns="0" rIns="0" bIns="0" rtlCol="0" anchor="t"/>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Assistive technology and telecare</a:t>
            </a:r>
            <a:endParaRPr lang="en-US" sz="1800" dirty="0">
              <a:latin typeface="Arial" panose="020B0604020202020204" pitchFamily="34" charset="0"/>
              <a:cs typeface="Arial" panose="020B0604020202020204" pitchFamily="34" charset="0"/>
            </a:endParaRPr>
          </a:p>
        </p:txBody>
      </p:sp>
      <p:sp>
        <p:nvSpPr>
          <p:cNvPr id="7" name="Text 4"/>
          <p:cNvSpPr txBox="1"/>
          <p:nvPr/>
        </p:nvSpPr>
        <p:spPr>
          <a:xfrm>
            <a:off x="1645920" y="2103120"/>
            <a:ext cx="4160520" cy="1188720"/>
          </a:xfrm>
          <a:prstGeom prst="rect">
            <a:avLst/>
          </a:prstGeom>
          <a:noFill/>
          <a:ln/>
        </p:spPr>
        <p:txBody>
          <a:bodyPr wrap="square" lIns="0" tIns="0" rIns="0" bIns="0" rtlCol="0" anchor="t"/>
          <a:lstStyle/>
          <a:p>
            <a:pPr marL="0" indent="0" algn="just">
              <a:lnSpc>
                <a:spcPct val="150000"/>
              </a:lnSpc>
              <a:buNone/>
            </a:pPr>
            <a:r>
              <a:rPr lang="en-US" sz="1500" dirty="0">
                <a:solidFill>
                  <a:srgbClr val="1F2A30"/>
                </a:solidFill>
                <a:latin typeface="Arial" panose="020B0604020202020204" pitchFamily="34" charset="0"/>
                <a:ea typeface="Arial"/>
                <a:cs typeface="Arial" panose="020B0604020202020204" pitchFamily="34" charset="0"/>
              </a:rPr>
              <a:t>Mobility aids, stairlifts, pendant alarms, falls detectors and smart home assistants.</a:t>
            </a:r>
            <a:endParaRPr lang="en-US" sz="1500" dirty="0">
              <a:latin typeface="Arial" panose="020B0604020202020204" pitchFamily="34" charset="0"/>
              <a:cs typeface="Arial" panose="020B0604020202020204" pitchFamily="34" charset="0"/>
            </a:endParaRPr>
          </a:p>
        </p:txBody>
      </p:sp>
      <p:sp>
        <p:nvSpPr>
          <p:cNvPr id="8" name="card"/>
          <p:cNvSpPr/>
          <p:nvPr/>
        </p:nvSpPr>
        <p:spPr>
          <a:xfrm>
            <a:off x="6172200" y="1371600"/>
            <a:ext cx="5440680" cy="2011680"/>
          </a:xfrm>
          <a:prstGeom prst="roundRect">
            <a:avLst>
              <a:gd name="adj" fmla="val 3636"/>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9" name="icon circle"/>
          <p:cNvSpPr/>
          <p:nvPr/>
        </p:nvSpPr>
        <p:spPr>
          <a:xfrm>
            <a:off x="6400800" y="1600200"/>
            <a:ext cx="685800" cy="68580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10" name="Image 1" descr="laptop"/>
          <p:cNvPicPr>
            <a:picLocks noChangeAspect="1"/>
          </p:cNvPicPr>
          <p:nvPr/>
        </p:nvPicPr>
        <p:blipFill>
          <a:blip r:embed="rId6"/>
          <a:stretch>
            <a:fillRect/>
          </a:stretch>
        </p:blipFill>
        <p:spPr>
          <a:xfrm>
            <a:off x="6579108" y="1778508"/>
            <a:ext cx="329184" cy="329184"/>
          </a:xfrm>
          <a:prstGeom prst="rect">
            <a:avLst/>
          </a:prstGeom>
        </p:spPr>
      </p:pic>
      <p:sp>
        <p:nvSpPr>
          <p:cNvPr id="11" name="Text 7"/>
          <p:cNvSpPr txBox="1"/>
          <p:nvPr/>
        </p:nvSpPr>
        <p:spPr>
          <a:xfrm>
            <a:off x="7269480" y="1600200"/>
            <a:ext cx="4160520" cy="457200"/>
          </a:xfrm>
          <a:prstGeom prst="rect">
            <a:avLst/>
          </a:prstGeom>
          <a:noFill/>
          <a:ln/>
        </p:spPr>
        <p:txBody>
          <a:bodyPr wrap="square" lIns="0" tIns="0" rIns="0" bIns="0" rtlCol="0" anchor="t"/>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Telemedicine and remote monitoring</a:t>
            </a:r>
            <a:endParaRPr lang="en-US" sz="1800" dirty="0">
              <a:latin typeface="Arial" panose="020B0604020202020204" pitchFamily="34" charset="0"/>
              <a:cs typeface="Arial" panose="020B0604020202020204" pitchFamily="34" charset="0"/>
            </a:endParaRPr>
          </a:p>
        </p:txBody>
      </p:sp>
      <p:sp>
        <p:nvSpPr>
          <p:cNvPr id="12" name="Text 8"/>
          <p:cNvSpPr txBox="1"/>
          <p:nvPr/>
        </p:nvSpPr>
        <p:spPr>
          <a:xfrm>
            <a:off x="7269480" y="2103120"/>
            <a:ext cx="4160520" cy="1188720"/>
          </a:xfrm>
          <a:prstGeom prst="rect">
            <a:avLst/>
          </a:prstGeom>
          <a:noFill/>
          <a:ln/>
        </p:spPr>
        <p:txBody>
          <a:bodyPr wrap="square" lIns="0" tIns="0" rIns="0" bIns="0" rtlCol="0" anchor="t"/>
          <a:lstStyle/>
          <a:p>
            <a:pPr marL="0" indent="0" algn="just">
              <a:lnSpc>
                <a:spcPct val="150000"/>
              </a:lnSpc>
              <a:buNone/>
            </a:pPr>
            <a:r>
              <a:rPr lang="en-US" sz="1500" dirty="0">
                <a:solidFill>
                  <a:srgbClr val="1F2A30"/>
                </a:solidFill>
                <a:latin typeface="Arial" panose="020B0604020202020204" pitchFamily="34" charset="0"/>
                <a:ea typeface="Arial"/>
                <a:cs typeface="Arial" panose="020B0604020202020204" pitchFamily="34" charset="0"/>
              </a:rPr>
              <a:t>Virtual GP consultations, home blood pressure monitoring, NHS App (NHS England, 2019).</a:t>
            </a:r>
            <a:endParaRPr lang="en-US" sz="1500" dirty="0">
              <a:latin typeface="Arial" panose="020B0604020202020204" pitchFamily="34" charset="0"/>
              <a:cs typeface="Arial" panose="020B0604020202020204" pitchFamily="34" charset="0"/>
            </a:endParaRPr>
          </a:p>
        </p:txBody>
      </p:sp>
      <p:sp>
        <p:nvSpPr>
          <p:cNvPr id="13" name="card"/>
          <p:cNvSpPr/>
          <p:nvPr/>
        </p:nvSpPr>
        <p:spPr>
          <a:xfrm>
            <a:off x="548640" y="3611880"/>
            <a:ext cx="5440680" cy="2011680"/>
          </a:xfrm>
          <a:prstGeom prst="roundRect">
            <a:avLst>
              <a:gd name="adj" fmla="val 3636"/>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4" name="icon circle"/>
          <p:cNvSpPr/>
          <p:nvPr/>
        </p:nvSpPr>
        <p:spPr>
          <a:xfrm>
            <a:off x="777240" y="3840480"/>
            <a:ext cx="685800" cy="68580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5" name="Image 2" descr="brain"/>
          <p:cNvPicPr>
            <a:picLocks noChangeAspect="1"/>
          </p:cNvPicPr>
          <p:nvPr/>
        </p:nvPicPr>
        <p:blipFill>
          <a:blip r:embed="rId7"/>
          <a:stretch>
            <a:fillRect/>
          </a:stretch>
        </p:blipFill>
        <p:spPr>
          <a:xfrm>
            <a:off x="955548" y="4018788"/>
            <a:ext cx="329184" cy="329184"/>
          </a:xfrm>
          <a:prstGeom prst="rect">
            <a:avLst/>
          </a:prstGeom>
        </p:spPr>
      </p:pic>
      <p:sp>
        <p:nvSpPr>
          <p:cNvPr id="16" name="Text 11"/>
          <p:cNvSpPr txBox="1"/>
          <p:nvPr/>
        </p:nvSpPr>
        <p:spPr>
          <a:xfrm>
            <a:off x="1645920" y="3840480"/>
            <a:ext cx="4160520" cy="457200"/>
          </a:xfrm>
          <a:prstGeom prst="rect">
            <a:avLst/>
          </a:prstGeom>
          <a:noFill/>
          <a:ln/>
        </p:spPr>
        <p:txBody>
          <a:bodyPr wrap="square" lIns="0" tIns="0" rIns="0" bIns="0" rtlCol="0" anchor="t"/>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Dementia technology</a:t>
            </a:r>
            <a:endParaRPr lang="en-US" sz="1800" dirty="0">
              <a:latin typeface="Arial" panose="020B0604020202020204" pitchFamily="34" charset="0"/>
              <a:cs typeface="Arial" panose="020B0604020202020204" pitchFamily="34" charset="0"/>
            </a:endParaRPr>
          </a:p>
        </p:txBody>
      </p:sp>
      <p:sp>
        <p:nvSpPr>
          <p:cNvPr id="17" name="Text 12"/>
          <p:cNvSpPr txBox="1"/>
          <p:nvPr/>
        </p:nvSpPr>
        <p:spPr>
          <a:xfrm>
            <a:off x="1645920" y="4343400"/>
            <a:ext cx="4160520" cy="1188720"/>
          </a:xfrm>
          <a:prstGeom prst="rect">
            <a:avLst/>
          </a:prstGeom>
          <a:noFill/>
          <a:ln/>
        </p:spPr>
        <p:txBody>
          <a:bodyPr wrap="square" lIns="0" tIns="0" rIns="0" bIns="0" rtlCol="0" anchor="t"/>
          <a:lstStyle/>
          <a:p>
            <a:pPr marL="0" indent="0" algn="just">
              <a:lnSpc>
                <a:spcPct val="150000"/>
              </a:lnSpc>
              <a:buNone/>
            </a:pPr>
            <a:r>
              <a:rPr lang="en-US" sz="1500" dirty="0">
                <a:solidFill>
                  <a:srgbClr val="1F2A30"/>
                </a:solidFill>
                <a:latin typeface="Arial" panose="020B0604020202020204" pitchFamily="34" charset="0"/>
                <a:ea typeface="Arial"/>
                <a:cs typeface="Arial" panose="020B0604020202020204" pitchFamily="34" charset="0"/>
              </a:rPr>
              <a:t>Memory aids, pill dispensers, GPS trackers; pressure mats and digital care plans in care homes.</a:t>
            </a:r>
            <a:endParaRPr lang="en-US" sz="1500" dirty="0">
              <a:latin typeface="Arial" panose="020B0604020202020204" pitchFamily="34" charset="0"/>
              <a:cs typeface="Arial" panose="020B0604020202020204" pitchFamily="34" charset="0"/>
            </a:endParaRPr>
          </a:p>
        </p:txBody>
      </p:sp>
      <p:sp>
        <p:nvSpPr>
          <p:cNvPr id="18" name="card"/>
          <p:cNvSpPr/>
          <p:nvPr/>
        </p:nvSpPr>
        <p:spPr>
          <a:xfrm>
            <a:off x="6172200" y="3611880"/>
            <a:ext cx="5440680" cy="2011680"/>
          </a:xfrm>
          <a:prstGeom prst="roundRect">
            <a:avLst>
              <a:gd name="adj" fmla="val 3636"/>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9" name="icon circle"/>
          <p:cNvSpPr/>
          <p:nvPr/>
        </p:nvSpPr>
        <p:spPr>
          <a:xfrm>
            <a:off x="6400800" y="3840480"/>
            <a:ext cx="685800" cy="68580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20" name="Image 3" descr="robot"/>
          <p:cNvPicPr>
            <a:picLocks noChangeAspect="1"/>
          </p:cNvPicPr>
          <p:nvPr/>
        </p:nvPicPr>
        <p:blipFill>
          <a:blip r:embed="rId8"/>
          <a:stretch>
            <a:fillRect/>
          </a:stretch>
        </p:blipFill>
        <p:spPr>
          <a:xfrm>
            <a:off x="6579108" y="4018788"/>
            <a:ext cx="329184" cy="329184"/>
          </a:xfrm>
          <a:prstGeom prst="rect">
            <a:avLst/>
          </a:prstGeom>
        </p:spPr>
      </p:pic>
      <p:sp>
        <p:nvSpPr>
          <p:cNvPr id="21" name="Text 15"/>
          <p:cNvSpPr txBox="1"/>
          <p:nvPr/>
        </p:nvSpPr>
        <p:spPr>
          <a:xfrm>
            <a:off x="7269480" y="3840480"/>
            <a:ext cx="4160520" cy="457200"/>
          </a:xfrm>
          <a:prstGeom prst="rect">
            <a:avLst/>
          </a:prstGeom>
          <a:noFill/>
          <a:ln/>
        </p:spPr>
        <p:txBody>
          <a:bodyPr wrap="square" lIns="0" tIns="0" rIns="0" bIns="0" rtlCol="0" anchor="t"/>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AI and robotics</a:t>
            </a:r>
            <a:endParaRPr lang="en-US" sz="1800" dirty="0">
              <a:latin typeface="Arial" panose="020B0604020202020204" pitchFamily="34" charset="0"/>
              <a:cs typeface="Arial" panose="020B0604020202020204" pitchFamily="34" charset="0"/>
            </a:endParaRPr>
          </a:p>
        </p:txBody>
      </p:sp>
      <p:sp>
        <p:nvSpPr>
          <p:cNvPr id="22" name="Text 16"/>
          <p:cNvSpPr txBox="1"/>
          <p:nvPr/>
        </p:nvSpPr>
        <p:spPr>
          <a:xfrm>
            <a:off x="7086600" y="4114800"/>
            <a:ext cx="4321740" cy="1188720"/>
          </a:xfrm>
          <a:prstGeom prst="rect">
            <a:avLst/>
          </a:prstGeom>
          <a:noFill/>
          <a:ln/>
        </p:spPr>
        <p:txBody>
          <a:bodyPr wrap="square" lIns="0" tIns="0" rIns="0" bIns="0" rtlCol="0" anchor="t"/>
          <a:lstStyle/>
          <a:p>
            <a:pPr marL="0" indent="0" algn="just">
              <a:lnSpc>
                <a:spcPct val="150000"/>
              </a:lnSpc>
              <a:buNone/>
            </a:pPr>
            <a:r>
              <a:rPr lang="en-US" sz="1500" dirty="0">
                <a:solidFill>
                  <a:srgbClr val="1F2A30"/>
                </a:solidFill>
                <a:latin typeface="Arial" panose="020B0604020202020204" pitchFamily="34" charset="0"/>
                <a:ea typeface="Arial"/>
                <a:cs typeface="Arial" panose="020B0604020202020204" pitchFamily="34" charset="0"/>
              </a:rPr>
              <a:t>AI predicting falls risk; PARO reduced agitation vs usual care, but a plush toy produced comparable effects on some outcomes (Moyle et al., 2017).</a:t>
            </a:r>
            <a:endParaRPr lang="en-US" sz="1500" dirty="0">
              <a:latin typeface="Arial" panose="020B0604020202020204" pitchFamily="34" charset="0"/>
              <a:cs typeface="Arial" panose="020B0604020202020204" pitchFamily="34" charset="0"/>
            </a:endParaRPr>
          </a:p>
        </p:txBody>
      </p:sp>
      <p:sp>
        <p:nvSpPr>
          <p:cNvPr id="23" name="Text 17"/>
          <p:cNvSpPr txBox="1"/>
          <p:nvPr/>
        </p:nvSpPr>
        <p:spPr>
          <a:xfrm>
            <a:off x="548640" y="5897880"/>
            <a:ext cx="11064240" cy="365760"/>
          </a:xfrm>
          <a:prstGeom prst="rect">
            <a:avLst/>
          </a:prstGeom>
          <a:noFill/>
          <a:ln/>
        </p:spPr>
        <p:txBody>
          <a:bodyPr wrap="square" lIns="0" tIns="0" rIns="0" bIns="0" rtlCol="0" anchor="t"/>
          <a:lstStyle/>
          <a:p>
            <a:pPr marL="0" indent="0">
              <a:buNone/>
            </a:pPr>
            <a:r>
              <a:rPr lang="en-US" sz="2000" b="1" dirty="0">
                <a:solidFill>
                  <a:srgbClr val="4B3A72"/>
                </a:solidFill>
                <a:latin typeface="Arial" panose="020B0604020202020204" pitchFamily="34" charset="0"/>
                <a:ea typeface="Arial"/>
                <a:cs typeface="Arial" panose="020B0604020202020204" pitchFamily="34" charset="0"/>
              </a:rPr>
              <a:t>Technology is central to the NHS Long Term Plan (NHS England, 2019).</a:t>
            </a:r>
            <a:endParaRPr lang="en-US" sz="2000" b="1"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10</a:t>
            </a:fld>
            <a:endParaRPr lang="en-US">
              <a:latin typeface="Arial" panose="020B0604020202020204" pitchFamily="34" charset="0"/>
              <a:cs typeface="Arial" panose="020B0604020202020204" pitchFamily="34" charset="0"/>
            </a:endParaRPr>
          </a:p>
        </p:txBody>
      </p:sp>
      <p:pic>
        <p:nvPicPr>
          <p:cNvPr id="24" name="Recorded Sound">
            <a:hlinkClick r:id="" action="ppaction://media"/>
            <a:extLst>
              <a:ext uri="{FF2B5EF4-FFF2-40B4-BE49-F238E27FC236}">
                <a16:creationId xmlns:a16="http://schemas.microsoft.com/office/drawing/2014/main" id="{27FE7720-574D-4984-7028-D06864DC36D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09886" y="5676900"/>
            <a:ext cx="741067"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117"/>
    </mc:Choice>
    <mc:Fallback xmlns="">
      <p:transition spd="slow" advTm="441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117"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Does technology empower older people?</a:t>
            </a:r>
            <a:endParaRPr lang="en-US" sz="3200" dirty="0">
              <a:latin typeface="Arial" panose="020B0604020202020204" pitchFamily="34" charset="0"/>
              <a:cs typeface="Arial" panose="020B0604020202020204" pitchFamily="34" charset="0"/>
            </a:endParaRPr>
          </a:p>
        </p:txBody>
      </p:sp>
      <p:sp>
        <p:nvSpPr>
          <p:cNvPr id="3" name="card"/>
          <p:cNvSpPr/>
          <p:nvPr/>
        </p:nvSpPr>
        <p:spPr>
          <a:xfrm>
            <a:off x="548640" y="1371600"/>
            <a:ext cx="3840480" cy="3291840"/>
          </a:xfrm>
          <a:prstGeom prst="roundRect">
            <a:avLst>
              <a:gd name="adj" fmla="val 2222"/>
            </a:avLst>
          </a:prstGeom>
          <a:solidFill>
            <a:srgbClr val="4B3A72"/>
          </a:solidFill>
          <a:ln w="12700">
            <a:solidFill>
              <a:srgbClr val="4B3A72"/>
            </a:solidFill>
            <a:prstDash val="solid"/>
          </a:ln>
        </p:spPr>
        <p:txBody>
          <a:bodyPr/>
          <a:lstStyle/>
          <a:p>
            <a:endParaRPr>
              <a:latin typeface="Arial" panose="020B0604020202020204" pitchFamily="34" charset="0"/>
              <a:cs typeface="Arial" panose="020B0604020202020204" pitchFamily="34" charset="0"/>
            </a:endParaRPr>
          </a:p>
        </p:txBody>
      </p:sp>
      <p:sp>
        <p:nvSpPr>
          <p:cNvPr id="4" name="Text 2"/>
          <p:cNvSpPr txBox="1"/>
          <p:nvPr/>
        </p:nvSpPr>
        <p:spPr>
          <a:xfrm>
            <a:off x="777240" y="1554480"/>
            <a:ext cx="3383280" cy="1097280"/>
          </a:xfrm>
          <a:prstGeom prst="rect">
            <a:avLst/>
          </a:prstGeom>
          <a:noFill/>
          <a:ln/>
        </p:spPr>
        <p:txBody>
          <a:bodyPr wrap="square" lIns="0" tIns="0" rIns="0" bIns="0" rtlCol="0" anchor="t"/>
          <a:lstStyle/>
          <a:p>
            <a:pPr marL="0" indent="0">
              <a:buNone/>
            </a:pPr>
            <a:r>
              <a:rPr lang="en-US" sz="6000" b="1" dirty="0">
                <a:solidFill>
                  <a:srgbClr val="FFFFFF"/>
                </a:solidFill>
                <a:latin typeface="Arial" panose="020B0604020202020204" pitchFamily="34" charset="0"/>
                <a:ea typeface="Arial"/>
                <a:cs typeface="Arial" panose="020B0604020202020204" pitchFamily="34" charset="0"/>
              </a:rPr>
              <a:t>5.8m</a:t>
            </a:r>
            <a:endParaRPr lang="en-US" sz="6000" dirty="0">
              <a:latin typeface="Arial" panose="020B0604020202020204" pitchFamily="34" charset="0"/>
              <a:cs typeface="Arial" panose="020B0604020202020204" pitchFamily="34" charset="0"/>
            </a:endParaRPr>
          </a:p>
        </p:txBody>
      </p:sp>
      <p:sp>
        <p:nvSpPr>
          <p:cNvPr id="5" name="Text 3"/>
          <p:cNvSpPr txBox="1"/>
          <p:nvPr/>
        </p:nvSpPr>
        <p:spPr>
          <a:xfrm>
            <a:off x="777240" y="2743200"/>
            <a:ext cx="3383280" cy="1463040"/>
          </a:xfrm>
          <a:prstGeom prst="rect">
            <a:avLst/>
          </a:prstGeom>
          <a:noFill/>
          <a:ln/>
        </p:spPr>
        <p:txBody>
          <a:bodyPr wrap="square" lIns="0" tIns="0" rIns="0" bIns="0" rtlCol="0" anchor="t"/>
          <a:lstStyle/>
          <a:p>
            <a:pPr marL="0" indent="0" algn="just">
              <a:lnSpc>
                <a:spcPct val="150000"/>
              </a:lnSpc>
              <a:buNone/>
            </a:pPr>
            <a:r>
              <a:rPr lang="en-US" sz="1600" dirty="0">
                <a:solidFill>
                  <a:srgbClr val="FFFFFF"/>
                </a:solidFill>
                <a:latin typeface="Arial" panose="020B0604020202020204" pitchFamily="34" charset="0"/>
                <a:cs typeface="Arial" panose="020B0604020202020204" pitchFamily="34" charset="0"/>
              </a:rPr>
              <a:t>P</a:t>
            </a:r>
            <a:r>
              <a:rPr lang="en-US" sz="1600" dirty="0">
                <a:solidFill>
                  <a:srgbClr val="FFFFFF"/>
                </a:solidFill>
                <a:latin typeface="Arial" panose="020B0604020202020204" pitchFamily="34" charset="0"/>
                <a:ea typeface="Arial"/>
                <a:cs typeface="Arial" panose="020B0604020202020204" pitchFamily="34" charset="0"/>
              </a:rPr>
              <a:t>eople aged 65+ are offline or unable to use the internet safely (Age UK, 2023).</a:t>
            </a:r>
            <a:endParaRPr lang="en-US" sz="1600" dirty="0">
              <a:latin typeface="Arial" panose="020B0604020202020204" pitchFamily="34" charset="0"/>
              <a:cs typeface="Arial" panose="020B0604020202020204" pitchFamily="34" charset="0"/>
            </a:endParaRPr>
          </a:p>
        </p:txBody>
      </p:sp>
      <p:sp>
        <p:nvSpPr>
          <p:cNvPr id="6" name="icon circle"/>
          <p:cNvSpPr/>
          <p:nvPr/>
        </p:nvSpPr>
        <p:spPr>
          <a:xfrm>
            <a:off x="4663440" y="1463040"/>
            <a:ext cx="594360" cy="59436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7" name="Image 0" descr="balance"/>
          <p:cNvPicPr>
            <a:picLocks noChangeAspect="1"/>
          </p:cNvPicPr>
          <p:nvPr/>
        </p:nvPicPr>
        <p:blipFill>
          <a:blip r:embed="rId5"/>
          <a:stretch>
            <a:fillRect/>
          </a:stretch>
        </p:blipFill>
        <p:spPr>
          <a:xfrm>
            <a:off x="4817974" y="1617574"/>
            <a:ext cx="285293" cy="285293"/>
          </a:xfrm>
          <a:prstGeom prst="rect">
            <a:avLst/>
          </a:prstGeom>
        </p:spPr>
      </p:pic>
      <p:sp>
        <p:nvSpPr>
          <p:cNvPr id="8" name="Text 5"/>
          <p:cNvSpPr txBox="1"/>
          <p:nvPr/>
        </p:nvSpPr>
        <p:spPr>
          <a:xfrm>
            <a:off x="5440680" y="1371600"/>
            <a:ext cx="6172200" cy="365760"/>
          </a:xfrm>
          <a:prstGeom prst="rect">
            <a:avLst/>
          </a:prstGeom>
          <a:noFill/>
          <a:ln/>
        </p:spPr>
        <p:txBody>
          <a:bodyPr wrap="square" lIns="0" tIns="0" rIns="0" bIns="0" rtlCol="0" anchor="t"/>
          <a:lstStyle/>
          <a:p>
            <a:pPr marL="0" indent="0">
              <a:buNone/>
            </a:pPr>
            <a:r>
              <a:rPr lang="en-US" sz="1700" b="1" dirty="0">
                <a:solidFill>
                  <a:srgbClr val="4B3A72"/>
                </a:solidFill>
                <a:latin typeface="Arial" panose="020B0604020202020204" pitchFamily="34" charset="0"/>
                <a:ea typeface="Arial"/>
                <a:cs typeface="Arial" panose="020B0604020202020204" pitchFamily="34" charset="0"/>
              </a:rPr>
              <a:t>Benefits vs risks</a:t>
            </a:r>
            <a:endParaRPr lang="en-US" sz="1700" dirty="0">
              <a:latin typeface="Arial" panose="020B0604020202020204" pitchFamily="34" charset="0"/>
              <a:cs typeface="Arial" panose="020B0604020202020204" pitchFamily="34" charset="0"/>
            </a:endParaRPr>
          </a:p>
        </p:txBody>
      </p:sp>
      <p:sp>
        <p:nvSpPr>
          <p:cNvPr id="9" name="Text 6"/>
          <p:cNvSpPr txBox="1"/>
          <p:nvPr/>
        </p:nvSpPr>
        <p:spPr>
          <a:xfrm>
            <a:off x="5440680" y="1755648"/>
            <a:ext cx="6172200" cy="68580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Faster help, but false alarms cause distress and "alert fatigue"; telehealth rarely cuts costs (Snoswell et al., 2020).</a:t>
            </a:r>
            <a:endParaRPr lang="en-US" sz="1400" dirty="0">
              <a:latin typeface="Arial" panose="020B0604020202020204" pitchFamily="34" charset="0"/>
              <a:cs typeface="Arial" panose="020B0604020202020204" pitchFamily="34" charset="0"/>
            </a:endParaRPr>
          </a:p>
        </p:txBody>
      </p:sp>
      <p:sp>
        <p:nvSpPr>
          <p:cNvPr id="10" name="icon circle"/>
          <p:cNvSpPr/>
          <p:nvPr/>
        </p:nvSpPr>
        <p:spPr>
          <a:xfrm>
            <a:off x="4663440" y="2606040"/>
            <a:ext cx="594360" cy="59436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1" name="Image 1" descr="wifi"/>
          <p:cNvPicPr>
            <a:picLocks noChangeAspect="1"/>
          </p:cNvPicPr>
          <p:nvPr/>
        </p:nvPicPr>
        <p:blipFill>
          <a:blip r:embed="rId6"/>
          <a:stretch>
            <a:fillRect/>
          </a:stretch>
        </p:blipFill>
        <p:spPr>
          <a:xfrm>
            <a:off x="4817974" y="2760574"/>
            <a:ext cx="285293" cy="285293"/>
          </a:xfrm>
          <a:prstGeom prst="rect">
            <a:avLst/>
          </a:prstGeom>
        </p:spPr>
      </p:pic>
      <p:sp>
        <p:nvSpPr>
          <p:cNvPr id="12" name="Text 8"/>
          <p:cNvSpPr txBox="1"/>
          <p:nvPr/>
        </p:nvSpPr>
        <p:spPr>
          <a:xfrm>
            <a:off x="5440680" y="2514600"/>
            <a:ext cx="6172200" cy="365760"/>
          </a:xfrm>
          <a:prstGeom prst="rect">
            <a:avLst/>
          </a:prstGeom>
          <a:noFill/>
          <a:ln/>
        </p:spPr>
        <p:txBody>
          <a:bodyPr wrap="square" lIns="0" tIns="0" rIns="0" bIns="0" rtlCol="0" anchor="t"/>
          <a:lstStyle/>
          <a:p>
            <a:pPr marL="0" indent="0">
              <a:buNone/>
            </a:pPr>
            <a:r>
              <a:rPr lang="en-US" sz="1700" b="1" dirty="0">
                <a:solidFill>
                  <a:srgbClr val="4B3A72"/>
                </a:solidFill>
                <a:latin typeface="Arial" panose="020B0604020202020204" pitchFamily="34" charset="0"/>
                <a:ea typeface="Arial"/>
                <a:cs typeface="Arial" panose="020B0604020202020204" pitchFamily="34" charset="0"/>
              </a:rPr>
              <a:t>Empowering or restricting?</a:t>
            </a:r>
            <a:endParaRPr lang="en-US" sz="1700" dirty="0">
              <a:latin typeface="Arial" panose="020B0604020202020204" pitchFamily="34" charset="0"/>
              <a:cs typeface="Arial" panose="020B0604020202020204" pitchFamily="34" charset="0"/>
            </a:endParaRPr>
          </a:p>
        </p:txBody>
      </p:sp>
      <p:sp>
        <p:nvSpPr>
          <p:cNvPr id="13" name="Text 9"/>
          <p:cNvSpPr txBox="1"/>
          <p:nvPr/>
        </p:nvSpPr>
        <p:spPr>
          <a:xfrm>
            <a:off x="5440680" y="2898648"/>
            <a:ext cx="6172200" cy="68580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Empowers if chosen; restricts if it is the only option, e.g. video-only GP care (Age UK, 2023).</a:t>
            </a:r>
            <a:endParaRPr lang="en-US" sz="1400" dirty="0">
              <a:latin typeface="Arial" panose="020B0604020202020204" pitchFamily="34" charset="0"/>
              <a:cs typeface="Arial" panose="020B0604020202020204" pitchFamily="34" charset="0"/>
            </a:endParaRPr>
          </a:p>
        </p:txBody>
      </p:sp>
      <p:sp>
        <p:nvSpPr>
          <p:cNvPr id="14" name="icon circle"/>
          <p:cNvSpPr/>
          <p:nvPr/>
        </p:nvSpPr>
        <p:spPr>
          <a:xfrm>
            <a:off x="4663440" y="3749040"/>
            <a:ext cx="594360" cy="59436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15" name="Image 2" descr="eye"/>
          <p:cNvPicPr>
            <a:picLocks noChangeAspect="1"/>
          </p:cNvPicPr>
          <p:nvPr/>
        </p:nvPicPr>
        <p:blipFill>
          <a:blip r:embed="rId7"/>
          <a:stretch>
            <a:fillRect/>
          </a:stretch>
        </p:blipFill>
        <p:spPr>
          <a:xfrm>
            <a:off x="4817974" y="3903574"/>
            <a:ext cx="285293" cy="285293"/>
          </a:xfrm>
          <a:prstGeom prst="rect">
            <a:avLst/>
          </a:prstGeom>
        </p:spPr>
      </p:pic>
      <p:sp>
        <p:nvSpPr>
          <p:cNvPr id="16" name="Text 11"/>
          <p:cNvSpPr txBox="1"/>
          <p:nvPr/>
        </p:nvSpPr>
        <p:spPr>
          <a:xfrm>
            <a:off x="5440680" y="3657600"/>
            <a:ext cx="6172200" cy="365760"/>
          </a:xfrm>
          <a:prstGeom prst="rect">
            <a:avLst/>
          </a:prstGeom>
          <a:noFill/>
          <a:ln/>
        </p:spPr>
        <p:txBody>
          <a:bodyPr wrap="square" lIns="0" tIns="0" rIns="0" bIns="0" rtlCol="0" anchor="t"/>
          <a:lstStyle/>
          <a:p>
            <a:pPr marL="0" indent="0">
              <a:buNone/>
            </a:pPr>
            <a:r>
              <a:rPr lang="en-US" sz="1700" b="1" dirty="0">
                <a:solidFill>
                  <a:srgbClr val="4B3A72"/>
                </a:solidFill>
                <a:latin typeface="Arial" panose="020B0604020202020204" pitchFamily="34" charset="0"/>
                <a:ea typeface="Arial"/>
                <a:cs typeface="Arial" panose="020B0604020202020204" pitchFamily="34" charset="0"/>
              </a:rPr>
              <a:t>Safeguarding and ethics</a:t>
            </a:r>
            <a:endParaRPr lang="en-US" sz="1700" dirty="0">
              <a:latin typeface="Arial" panose="020B0604020202020204" pitchFamily="34" charset="0"/>
              <a:cs typeface="Arial" panose="020B0604020202020204" pitchFamily="34" charset="0"/>
            </a:endParaRPr>
          </a:p>
        </p:txBody>
      </p:sp>
      <p:sp>
        <p:nvSpPr>
          <p:cNvPr id="17" name="Text 12"/>
          <p:cNvSpPr txBox="1"/>
          <p:nvPr/>
        </p:nvSpPr>
        <p:spPr>
          <a:xfrm>
            <a:off x="5440680" y="4041648"/>
            <a:ext cx="6172200" cy="685800"/>
          </a:xfrm>
          <a:prstGeom prst="rect">
            <a:avLst/>
          </a:prstGeom>
          <a:noFill/>
          <a:ln/>
        </p:spPr>
        <p:txBody>
          <a:bodyPr wrap="square" lIns="0" tIns="0" rIns="0" bIns="0" rtlCol="0" anchor="t"/>
          <a:lstStyle/>
          <a:p>
            <a:pPr marL="0" indent="0" algn="just">
              <a:lnSpc>
                <a:spcPct val="150000"/>
              </a:lnSpc>
              <a:buNone/>
            </a:pPr>
            <a:r>
              <a:rPr lang="en-US" sz="1400" dirty="0">
                <a:solidFill>
                  <a:srgbClr val="1F2A30"/>
                </a:solidFill>
                <a:latin typeface="Arial" panose="020B0604020202020204" pitchFamily="34" charset="0"/>
                <a:ea typeface="Arial"/>
                <a:cs typeface="Arial" panose="020B0604020202020204" pitchFamily="34" charset="0"/>
              </a:rPr>
              <a:t>Hidden GPS and constant sensors risk privacy; need consent or a best-interests decision (Mental Capacity Act 2005).</a:t>
            </a:r>
            <a:endParaRPr lang="en-US" sz="1400" dirty="0">
              <a:latin typeface="Arial" panose="020B0604020202020204" pitchFamily="34" charset="0"/>
              <a:cs typeface="Arial" panose="020B0604020202020204" pitchFamily="34" charset="0"/>
            </a:endParaRPr>
          </a:p>
        </p:txBody>
      </p:sp>
      <p:sp>
        <p:nvSpPr>
          <p:cNvPr id="18" name="card"/>
          <p:cNvSpPr/>
          <p:nvPr/>
        </p:nvSpPr>
        <p:spPr>
          <a:xfrm>
            <a:off x="548640" y="4892040"/>
            <a:ext cx="11064240" cy="1234440"/>
          </a:xfrm>
          <a:prstGeom prst="roundRect">
            <a:avLst>
              <a:gd name="adj" fmla="val 5926"/>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9" name="Text 14"/>
          <p:cNvSpPr txBox="1"/>
          <p:nvPr/>
        </p:nvSpPr>
        <p:spPr>
          <a:xfrm>
            <a:off x="822960" y="4983480"/>
            <a:ext cx="10515600" cy="1051560"/>
          </a:xfrm>
          <a:prstGeom prst="rect">
            <a:avLst/>
          </a:prstGeom>
          <a:noFill/>
          <a:ln/>
        </p:spPr>
        <p:txBody>
          <a:bodyPr wrap="square" lIns="0" tIns="0" rIns="0" bIns="0" rtlCol="0" anchor="ctr"/>
          <a:lstStyle/>
          <a:p>
            <a:pPr marL="0" indent="0">
              <a:buNone/>
            </a:pPr>
            <a:r>
              <a:rPr lang="en-US" b="1" dirty="0">
                <a:solidFill>
                  <a:srgbClr val="D9724F"/>
                </a:solidFill>
                <a:latin typeface="Arial" panose="020B0604020202020204" pitchFamily="34" charset="0"/>
                <a:ea typeface="Arial"/>
                <a:cs typeface="Arial" panose="020B0604020202020204" pitchFamily="34" charset="0"/>
              </a:rPr>
              <a:t>Judgement: </a:t>
            </a:r>
            <a:r>
              <a:rPr lang="en-US" b="1" dirty="0">
                <a:latin typeface="Arial" panose="020B0604020202020204" pitchFamily="34" charset="0"/>
                <a:cs typeface="Arial" panose="020B0604020202020204" pitchFamily="34" charset="0"/>
              </a:rPr>
              <a:t>Technology </a:t>
            </a:r>
            <a:r>
              <a:rPr lang="en-US" b="1" dirty="0">
                <a:latin typeface="Arial" panose="020B0604020202020204" pitchFamily="34" charset="0"/>
                <a:ea typeface="Arial"/>
                <a:cs typeface="Arial" panose="020B0604020202020204" pitchFamily="34" charset="0"/>
              </a:rPr>
              <a:t>empowers when chosen and supports human contact; disempowers when imposed.</a:t>
            </a:r>
            <a:endParaRPr lang="en-US" b="1"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11</a:t>
            </a:fld>
            <a:endParaRPr lang="en-US">
              <a:latin typeface="Arial" panose="020B0604020202020204" pitchFamily="34" charset="0"/>
              <a:cs typeface="Arial" panose="020B0604020202020204" pitchFamily="34" charset="0"/>
            </a:endParaRPr>
          </a:p>
        </p:txBody>
      </p:sp>
      <p:pic>
        <p:nvPicPr>
          <p:cNvPr id="20" name="Recorded Sound">
            <a:hlinkClick r:id="" action="ppaction://media"/>
            <a:extLst>
              <a:ext uri="{FF2B5EF4-FFF2-40B4-BE49-F238E27FC236}">
                <a16:creationId xmlns:a16="http://schemas.microsoft.com/office/drawing/2014/main" id="{949076C0-9B4B-C441-B00B-9405BF99AD8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474234" y="5704114"/>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6457"/>
    </mc:Choice>
    <mc:Fallback xmlns="">
      <p:transition spd="slow" advTm="66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457"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Case study 1: De Hogeweyk dementia village</a:t>
            </a:r>
            <a:endParaRPr lang="en-US" sz="3200" dirty="0">
              <a:latin typeface="Arial" panose="020B0604020202020204" pitchFamily="34" charset="0"/>
              <a:cs typeface="Arial" panose="020B0604020202020204" pitchFamily="34" charset="0"/>
            </a:endParaRPr>
          </a:p>
        </p:txBody>
      </p:sp>
      <p:sp>
        <p:nvSpPr>
          <p:cNvPr id="3" name="Text 1"/>
          <p:cNvSpPr txBox="1"/>
          <p:nvPr/>
        </p:nvSpPr>
        <p:spPr>
          <a:xfrm>
            <a:off x="548640" y="1234440"/>
            <a:ext cx="11064240" cy="457200"/>
          </a:xfrm>
          <a:prstGeom prst="rect">
            <a:avLst/>
          </a:prstGeom>
          <a:noFill/>
          <a:ln/>
        </p:spPr>
        <p:txBody>
          <a:bodyPr wrap="square" lIns="0" tIns="0" rIns="0" bIns="0" rtlCol="0" anchor="t"/>
          <a:lstStyle/>
          <a:p>
            <a:pPr marL="0" indent="0">
              <a:buNone/>
            </a:pPr>
            <a:r>
              <a:rPr lang="en-US" sz="1600" dirty="0">
                <a:latin typeface="Arial" panose="020B0604020202020204" pitchFamily="34" charset="0"/>
                <a:ea typeface="Arial"/>
                <a:cs typeface="Arial" panose="020B0604020202020204" pitchFamily="34" charset="0"/>
              </a:rPr>
              <a:t>Weesp, Netherlands (2009): about 150 residents with advanced dementia in 27 households grouped by lifestyle (The Hogeweyk, no d</a:t>
            </a:r>
            <a:r>
              <a:rPr lang="en-US" sz="1600" dirty="0">
                <a:latin typeface="Arial" panose="020B0604020202020204" pitchFamily="34" charset="0"/>
                <a:cs typeface="Arial" panose="020B0604020202020204" pitchFamily="34" charset="0"/>
              </a:rPr>
              <a:t>ate</a:t>
            </a:r>
            <a:r>
              <a:rPr lang="en-US" sz="1600" dirty="0">
                <a:latin typeface="Arial" panose="020B0604020202020204" pitchFamily="34" charset="0"/>
                <a:ea typeface="Arial"/>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4" name="card"/>
          <p:cNvSpPr/>
          <p:nvPr/>
        </p:nvSpPr>
        <p:spPr>
          <a:xfrm>
            <a:off x="548640" y="1828800"/>
            <a:ext cx="5440680" cy="2880360"/>
          </a:xfrm>
          <a:prstGeom prst="roundRect">
            <a:avLst>
              <a:gd name="adj" fmla="val 254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5" name="icon circle"/>
          <p:cNvSpPr/>
          <p:nvPr/>
        </p:nvSpPr>
        <p:spPr>
          <a:xfrm>
            <a:off x="777240" y="1965960"/>
            <a:ext cx="502920" cy="50292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6" name="Image 0" descr="globe"/>
          <p:cNvPicPr>
            <a:picLocks noChangeAspect="1"/>
          </p:cNvPicPr>
          <p:nvPr/>
        </p:nvPicPr>
        <p:blipFill>
          <a:blip r:embed="rId5"/>
          <a:stretch>
            <a:fillRect/>
          </a:stretch>
        </p:blipFill>
        <p:spPr>
          <a:xfrm>
            <a:off x="907999" y="2096719"/>
            <a:ext cx="241402" cy="241402"/>
          </a:xfrm>
          <a:prstGeom prst="rect">
            <a:avLst/>
          </a:prstGeom>
        </p:spPr>
      </p:pic>
      <p:sp>
        <p:nvSpPr>
          <p:cNvPr id="7" name="Text 4"/>
          <p:cNvSpPr txBox="1"/>
          <p:nvPr/>
        </p:nvSpPr>
        <p:spPr>
          <a:xfrm>
            <a:off x="1417320" y="1965960"/>
            <a:ext cx="4389120" cy="502920"/>
          </a:xfrm>
          <a:prstGeom prst="rect">
            <a:avLst/>
          </a:prstGeom>
          <a:noFill/>
          <a:ln/>
        </p:spPr>
        <p:txBody>
          <a:bodyPr wrap="square" lIns="0" tIns="0" rIns="0" bIns="0" rtlCol="0" anchor="ctr"/>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How it works</a:t>
            </a:r>
            <a:endParaRPr lang="en-US" sz="1800" dirty="0">
              <a:latin typeface="Arial" panose="020B0604020202020204" pitchFamily="34" charset="0"/>
              <a:cs typeface="Arial" panose="020B0604020202020204" pitchFamily="34" charset="0"/>
            </a:endParaRPr>
          </a:p>
        </p:txBody>
      </p:sp>
      <p:sp>
        <p:nvSpPr>
          <p:cNvPr id="8" name="Text 5"/>
          <p:cNvSpPr txBox="1"/>
          <p:nvPr/>
        </p:nvSpPr>
        <p:spPr>
          <a:xfrm>
            <a:off x="822960" y="2606040"/>
            <a:ext cx="5029200" cy="2011680"/>
          </a:xfrm>
          <a:prstGeom prst="rect">
            <a:avLst/>
          </a:prstGeom>
          <a:noFill/>
          <a:ln/>
        </p:spPr>
        <p:txBody>
          <a:bodyPr wrap="square" lIns="0" tIns="0" rIns="0" bIns="0" rtlCol="0" anchor="t"/>
          <a:lstStyle/>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Secure village: residents move freely outdoors.</a:t>
            </a:r>
            <a:endParaRPr lang="en-US" sz="1600" dirty="0">
              <a:latin typeface="Arial" panose="020B0604020202020204" pitchFamily="34" charset="0"/>
              <a:cs typeface="Arial" panose="020B0604020202020204" pitchFamily="34" charset="0"/>
            </a:endParaRPr>
          </a:p>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Supermarket, cafe, theatre and clubs.</a:t>
            </a:r>
            <a:endParaRPr lang="en-US" sz="1600" dirty="0">
              <a:latin typeface="Arial" panose="020B0604020202020204" pitchFamily="34" charset="0"/>
              <a:cs typeface="Arial" panose="020B0604020202020204" pitchFamily="34" charset="0"/>
            </a:endParaRPr>
          </a:p>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Residents shop and cook in their own household.</a:t>
            </a:r>
            <a:endParaRPr lang="en-US" sz="1600" dirty="0">
              <a:latin typeface="Arial" panose="020B0604020202020204" pitchFamily="34" charset="0"/>
              <a:cs typeface="Arial" panose="020B0604020202020204" pitchFamily="34" charset="0"/>
            </a:endParaRPr>
          </a:p>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Staff wear everyday clothes, not uniforms.</a:t>
            </a:r>
            <a:endParaRPr lang="en-US" sz="1600" dirty="0">
              <a:latin typeface="Arial" panose="020B0604020202020204" pitchFamily="34" charset="0"/>
              <a:cs typeface="Arial" panose="020B0604020202020204" pitchFamily="34" charset="0"/>
            </a:endParaRPr>
          </a:p>
        </p:txBody>
      </p:sp>
      <p:sp>
        <p:nvSpPr>
          <p:cNvPr id="9" name="card"/>
          <p:cNvSpPr/>
          <p:nvPr/>
        </p:nvSpPr>
        <p:spPr>
          <a:xfrm>
            <a:off x="6340343" y="1871589"/>
            <a:ext cx="5440680" cy="2880360"/>
          </a:xfrm>
          <a:prstGeom prst="roundRect">
            <a:avLst>
              <a:gd name="adj" fmla="val 254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0" name="icon circle"/>
          <p:cNvSpPr/>
          <p:nvPr/>
        </p:nvSpPr>
        <p:spPr>
          <a:xfrm>
            <a:off x="6400800" y="1965960"/>
            <a:ext cx="502920" cy="50292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1" name="Image 1" descr="search"/>
          <p:cNvPicPr>
            <a:picLocks noChangeAspect="1"/>
          </p:cNvPicPr>
          <p:nvPr/>
        </p:nvPicPr>
        <p:blipFill>
          <a:blip r:embed="rId6"/>
          <a:stretch>
            <a:fillRect/>
          </a:stretch>
        </p:blipFill>
        <p:spPr>
          <a:xfrm>
            <a:off x="6531559" y="2096719"/>
            <a:ext cx="241402" cy="241402"/>
          </a:xfrm>
          <a:prstGeom prst="rect">
            <a:avLst/>
          </a:prstGeom>
        </p:spPr>
      </p:pic>
      <p:sp>
        <p:nvSpPr>
          <p:cNvPr id="12" name="Text 8"/>
          <p:cNvSpPr txBox="1"/>
          <p:nvPr/>
        </p:nvSpPr>
        <p:spPr>
          <a:xfrm>
            <a:off x="7040880" y="1965960"/>
            <a:ext cx="4389120" cy="502920"/>
          </a:xfrm>
          <a:prstGeom prst="rect">
            <a:avLst/>
          </a:prstGeom>
          <a:noFill/>
          <a:ln/>
        </p:spPr>
        <p:txBody>
          <a:bodyPr wrap="square" lIns="0" tIns="0" rIns="0" bIns="0" rtlCol="0" anchor="ctr"/>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What the evidence shows</a:t>
            </a:r>
            <a:endParaRPr lang="en-US" sz="1800" dirty="0">
              <a:latin typeface="Arial" panose="020B0604020202020204" pitchFamily="34" charset="0"/>
              <a:cs typeface="Arial" panose="020B0604020202020204" pitchFamily="34" charset="0"/>
            </a:endParaRPr>
          </a:p>
        </p:txBody>
      </p:sp>
      <p:sp>
        <p:nvSpPr>
          <p:cNvPr id="13" name="Shape 9"/>
          <p:cNvSpPr/>
          <p:nvPr/>
        </p:nvSpPr>
        <p:spPr>
          <a:xfrm>
            <a:off x="6400800" y="2697480"/>
            <a:ext cx="868680" cy="685800"/>
          </a:xfrm>
          <a:prstGeom prst="roundRect">
            <a:avLst>
              <a:gd name="adj" fmla="val 10667"/>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14" name="Text 10"/>
          <p:cNvSpPr txBox="1"/>
          <p:nvPr/>
        </p:nvSpPr>
        <p:spPr>
          <a:xfrm>
            <a:off x="6400800" y="2697480"/>
            <a:ext cx="868680" cy="6858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Gains</a:t>
            </a:r>
            <a:endParaRPr lang="en-US" sz="1600" dirty="0">
              <a:latin typeface="Arial" panose="020B0604020202020204" pitchFamily="34" charset="0"/>
              <a:cs typeface="Arial" panose="020B0604020202020204" pitchFamily="34" charset="0"/>
            </a:endParaRPr>
          </a:p>
        </p:txBody>
      </p:sp>
      <p:sp>
        <p:nvSpPr>
          <p:cNvPr id="15" name="Text 11"/>
          <p:cNvSpPr txBox="1"/>
          <p:nvPr/>
        </p:nvSpPr>
        <p:spPr>
          <a:xfrm>
            <a:off x="7406640" y="2697480"/>
            <a:ext cx="4069080" cy="685800"/>
          </a:xfrm>
          <a:prstGeom prst="rect">
            <a:avLst/>
          </a:prstGeom>
          <a:noFill/>
          <a:ln/>
        </p:spPr>
        <p:txBody>
          <a:bodyPr wrap="square" lIns="0" tIns="0" rIns="0" bIns="0" rtlCol="0" anchor="ctr"/>
          <a:lstStyle/>
          <a:p>
            <a:pPr marL="0" indent="0" algn="just">
              <a:lnSpc>
                <a:spcPct val="150000"/>
              </a:lnSpc>
              <a:buNone/>
            </a:pPr>
            <a:r>
              <a:rPr lang="en-US" sz="1600" dirty="0">
                <a:solidFill>
                  <a:srgbClr val="1F2A30"/>
                </a:solidFill>
                <a:latin typeface="Arial" panose="020B0604020202020204" pitchFamily="34" charset="0"/>
                <a:ea typeface="Arial"/>
                <a:cs typeface="Arial" panose="020B0604020202020204" pitchFamily="34" charset="0"/>
              </a:rPr>
              <a:t>Autonomy and wellbeing reported; evidence mostly qualitative.</a:t>
            </a:r>
            <a:endParaRPr lang="en-US" sz="1600" dirty="0">
              <a:latin typeface="Arial" panose="020B0604020202020204" pitchFamily="34" charset="0"/>
              <a:cs typeface="Arial" panose="020B0604020202020204" pitchFamily="34" charset="0"/>
            </a:endParaRPr>
          </a:p>
        </p:txBody>
      </p:sp>
      <p:sp>
        <p:nvSpPr>
          <p:cNvPr id="16" name="Shape 12"/>
          <p:cNvSpPr/>
          <p:nvPr/>
        </p:nvSpPr>
        <p:spPr>
          <a:xfrm>
            <a:off x="6400800" y="3611880"/>
            <a:ext cx="868680" cy="685800"/>
          </a:xfrm>
          <a:prstGeom prst="roundRect">
            <a:avLst>
              <a:gd name="adj" fmla="val 10667"/>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sp>
        <p:nvSpPr>
          <p:cNvPr id="17" name="Text 13"/>
          <p:cNvSpPr txBox="1"/>
          <p:nvPr/>
        </p:nvSpPr>
        <p:spPr>
          <a:xfrm>
            <a:off x="6400800" y="3611880"/>
            <a:ext cx="868680" cy="6858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Gaps</a:t>
            </a:r>
            <a:endParaRPr lang="en-US" sz="1600" dirty="0">
              <a:latin typeface="Arial" panose="020B0604020202020204" pitchFamily="34" charset="0"/>
              <a:cs typeface="Arial" panose="020B0604020202020204" pitchFamily="34" charset="0"/>
            </a:endParaRPr>
          </a:p>
        </p:txBody>
      </p:sp>
      <p:sp>
        <p:nvSpPr>
          <p:cNvPr id="18" name="Text 14"/>
          <p:cNvSpPr txBox="1"/>
          <p:nvPr/>
        </p:nvSpPr>
        <p:spPr>
          <a:xfrm>
            <a:off x="7406640" y="3611880"/>
            <a:ext cx="4069080" cy="685800"/>
          </a:xfrm>
          <a:prstGeom prst="rect">
            <a:avLst/>
          </a:prstGeom>
          <a:noFill/>
          <a:ln/>
        </p:spPr>
        <p:txBody>
          <a:bodyPr wrap="square" lIns="0" tIns="0" rIns="0" bIns="0" rtlCol="0" anchor="ctr"/>
          <a:lstStyle/>
          <a:p>
            <a:pPr marL="0" indent="0" algn="just">
              <a:lnSpc>
                <a:spcPct val="150000"/>
              </a:lnSpc>
              <a:buNone/>
            </a:pPr>
            <a:r>
              <a:rPr lang="en-US" sz="1600" dirty="0">
                <a:solidFill>
                  <a:srgbClr val="1F2A30"/>
                </a:solidFill>
                <a:latin typeface="Arial" panose="020B0604020202020204" pitchFamily="34" charset="0"/>
                <a:ea typeface="Arial"/>
                <a:cs typeface="Arial" panose="020B0604020202020204" pitchFamily="34" charset="0"/>
              </a:rPr>
              <a:t>No quantitative evaluation (Krier et al., 2023); ethical concerns about separation from wider society.</a:t>
            </a:r>
            <a:endParaRPr lang="en-US" sz="1600" dirty="0">
              <a:latin typeface="Arial" panose="020B0604020202020204" pitchFamily="34" charset="0"/>
              <a:cs typeface="Arial" panose="020B0604020202020204" pitchFamily="34" charset="0"/>
            </a:endParaRPr>
          </a:p>
        </p:txBody>
      </p:sp>
      <p:sp>
        <p:nvSpPr>
          <p:cNvPr id="19" name="Shape 15"/>
          <p:cNvSpPr/>
          <p:nvPr/>
        </p:nvSpPr>
        <p:spPr>
          <a:xfrm>
            <a:off x="583809" y="3932703"/>
            <a:ext cx="1827237" cy="411480"/>
          </a:xfrm>
          <a:prstGeom prst="roundRect">
            <a:avLst>
              <a:gd name="adj" fmla="val 44444"/>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20" name="Text 16"/>
          <p:cNvSpPr txBox="1"/>
          <p:nvPr/>
        </p:nvSpPr>
        <p:spPr>
          <a:xfrm>
            <a:off x="583809" y="3923129"/>
            <a:ext cx="1897575" cy="411480"/>
          </a:xfrm>
          <a:prstGeom prst="rect">
            <a:avLst/>
          </a:prstGeom>
          <a:noFill/>
          <a:ln/>
        </p:spPr>
        <p:txBody>
          <a:bodyPr wrap="square" lIns="0" tIns="0" rIns="0" bIns="0" rtlCol="0" anchor="ctr"/>
          <a:lstStyle/>
          <a:p>
            <a:pPr marL="0" indent="0" algn="ctr">
              <a:buNone/>
            </a:pPr>
            <a:r>
              <a:rPr lang="en-US" sz="1100" b="1" dirty="0">
                <a:solidFill>
                  <a:srgbClr val="FFFFFF"/>
                </a:solidFill>
                <a:latin typeface="Arial" panose="020B0604020202020204" pitchFamily="34" charset="0"/>
                <a:ea typeface="Arial"/>
                <a:cs typeface="Arial" panose="020B0604020202020204" pitchFamily="34" charset="0"/>
              </a:rPr>
              <a:t>Continuity (Atchley, 1989).</a:t>
            </a:r>
            <a:endParaRPr lang="en-US" sz="1100" dirty="0">
              <a:latin typeface="Arial" panose="020B0604020202020204" pitchFamily="34" charset="0"/>
              <a:cs typeface="Arial" panose="020B0604020202020204" pitchFamily="34" charset="0"/>
            </a:endParaRPr>
          </a:p>
        </p:txBody>
      </p:sp>
      <p:sp>
        <p:nvSpPr>
          <p:cNvPr id="21" name="Shape 17"/>
          <p:cNvSpPr/>
          <p:nvPr/>
        </p:nvSpPr>
        <p:spPr>
          <a:xfrm>
            <a:off x="3276893" y="3886200"/>
            <a:ext cx="2194560" cy="411480"/>
          </a:xfrm>
          <a:prstGeom prst="roundRect">
            <a:avLst>
              <a:gd name="adj" fmla="val 44444"/>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22" name="Text 18"/>
          <p:cNvSpPr txBox="1"/>
          <p:nvPr/>
        </p:nvSpPr>
        <p:spPr>
          <a:xfrm>
            <a:off x="3276893" y="3818981"/>
            <a:ext cx="2194560"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anose="020B0604020202020204" pitchFamily="34" charset="0"/>
                <a:ea typeface="Arial"/>
                <a:cs typeface="Arial" panose="020B0604020202020204" pitchFamily="34" charset="0"/>
              </a:rPr>
              <a:t>Care Act 2014 </a:t>
            </a:r>
            <a:r>
              <a:rPr lang="en-US" sz="1300" b="1" dirty="0">
                <a:solidFill>
                  <a:srgbClr val="FFFFFF"/>
                </a:solidFill>
                <a:latin typeface="Arial" panose="020B0604020202020204" pitchFamily="34" charset="0"/>
                <a:cs typeface="Arial" panose="020B0604020202020204" pitchFamily="34" charset="0"/>
              </a:rPr>
              <a:t>We</a:t>
            </a:r>
            <a:r>
              <a:rPr lang="en-US" sz="1300" b="1" dirty="0">
                <a:solidFill>
                  <a:srgbClr val="FFFFFF"/>
                </a:solidFill>
                <a:latin typeface="Arial" panose="020B0604020202020204" pitchFamily="34" charset="0"/>
                <a:ea typeface="Arial"/>
                <a:cs typeface="Arial" panose="020B0604020202020204" pitchFamily="34" charset="0"/>
              </a:rPr>
              <a:t>llbeing.</a:t>
            </a:r>
            <a:endParaRPr lang="en-US" sz="1300" dirty="0">
              <a:latin typeface="Arial" panose="020B0604020202020204" pitchFamily="34" charset="0"/>
              <a:cs typeface="Arial" panose="020B0604020202020204" pitchFamily="34" charset="0"/>
            </a:endParaRPr>
          </a:p>
        </p:txBody>
      </p:sp>
      <p:sp>
        <p:nvSpPr>
          <p:cNvPr id="23" name="Shape 19"/>
          <p:cNvSpPr/>
          <p:nvPr/>
        </p:nvSpPr>
        <p:spPr>
          <a:xfrm>
            <a:off x="1478865" y="4573903"/>
            <a:ext cx="2834640" cy="411480"/>
          </a:xfrm>
          <a:prstGeom prst="roundRect">
            <a:avLst>
              <a:gd name="adj" fmla="val 44444"/>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24" name="Text 20"/>
          <p:cNvSpPr txBox="1"/>
          <p:nvPr/>
        </p:nvSpPr>
        <p:spPr>
          <a:xfrm>
            <a:off x="1497427" y="4561009"/>
            <a:ext cx="2834640"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anose="020B0604020202020204" pitchFamily="34" charset="0"/>
                <a:ea typeface="Arial"/>
                <a:cs typeface="Arial" panose="020B0604020202020204" pitchFamily="34" charset="0"/>
              </a:rPr>
              <a:t>Person-centred (Fazio et al., 2018).</a:t>
            </a:r>
            <a:endParaRPr lang="en-US" sz="1300" dirty="0">
              <a:latin typeface="Arial" panose="020B0604020202020204" pitchFamily="34" charset="0"/>
              <a:cs typeface="Arial" panose="020B0604020202020204" pitchFamily="34" charset="0"/>
            </a:endParaRPr>
          </a:p>
        </p:txBody>
      </p:sp>
      <p:sp>
        <p:nvSpPr>
          <p:cNvPr id="25" name="card"/>
          <p:cNvSpPr/>
          <p:nvPr/>
        </p:nvSpPr>
        <p:spPr>
          <a:xfrm>
            <a:off x="548640" y="5440680"/>
            <a:ext cx="11064240" cy="777240"/>
          </a:xfrm>
          <a:prstGeom prst="roundRect">
            <a:avLst>
              <a:gd name="adj" fmla="val 9412"/>
            </a:avLst>
          </a:prstGeom>
          <a:solidFill>
            <a:srgbClr val="4B3A72"/>
          </a:solidFill>
          <a:ln w="12700">
            <a:solidFill>
              <a:srgbClr val="4B3A72"/>
            </a:solidFill>
            <a:prstDash val="solid"/>
          </a:ln>
        </p:spPr>
        <p:txBody>
          <a:bodyPr/>
          <a:lstStyle/>
          <a:p>
            <a:endParaRPr>
              <a:latin typeface="Arial" panose="020B0604020202020204" pitchFamily="34" charset="0"/>
              <a:cs typeface="Arial" panose="020B0604020202020204" pitchFamily="34" charset="0"/>
            </a:endParaRPr>
          </a:p>
        </p:txBody>
      </p:sp>
      <p:sp>
        <p:nvSpPr>
          <p:cNvPr id="26" name="Text 22"/>
          <p:cNvSpPr txBox="1"/>
          <p:nvPr/>
        </p:nvSpPr>
        <p:spPr>
          <a:xfrm>
            <a:off x="629529" y="5346309"/>
            <a:ext cx="10800471" cy="777240"/>
          </a:xfrm>
          <a:prstGeom prst="rect">
            <a:avLst/>
          </a:prstGeom>
          <a:noFill/>
          <a:ln/>
        </p:spPr>
        <p:txBody>
          <a:bodyPr wrap="square" lIns="0" tIns="0" rIns="0" bIns="0" rtlCol="0" anchor="ctr"/>
          <a:lstStyle/>
          <a:p>
            <a:pPr algn="just">
              <a:lnSpc>
                <a:spcPct val="150000"/>
              </a:lnSpc>
            </a:pPr>
            <a:r>
              <a:rPr lang="en-US" sz="1400" b="1" dirty="0">
                <a:solidFill>
                  <a:schemeClr val="bg1"/>
                </a:solidFill>
                <a:latin typeface="Arial" panose="020B0604020202020204" pitchFamily="34" charset="0"/>
                <a:ea typeface="Arial"/>
                <a:cs typeface="Arial" panose="020B0604020202020204" pitchFamily="34" charset="0"/>
              </a:rPr>
              <a:t>Evaluation: </a:t>
            </a:r>
            <a:r>
              <a:rPr lang="en-GB" sz="1400" dirty="0">
                <a:solidFill>
                  <a:schemeClr val="bg1"/>
                </a:solidFill>
                <a:latin typeface="Arial" panose="020B0604020202020204" pitchFamily="34" charset="0"/>
                <a:cs typeface="Arial" panose="020B0604020202020204" pitchFamily="34" charset="0"/>
              </a:rPr>
              <a:t>An alternative to traditional institutional care that promotes autonomy and person-centred support. However, high costs and limited quantitative evidence restrict its wider implementation. Its design principles may be more transferable than the entire village model.</a:t>
            </a:r>
            <a:endParaRPr lang="en-US" sz="1400" dirty="0">
              <a:solidFill>
                <a:schemeClr val="bg1"/>
              </a:solidFill>
              <a:latin typeface="Arial" panose="020B0604020202020204" pitchFamily="34" charset="0"/>
              <a:cs typeface="Arial" panose="020B0604020202020204" pitchFamily="34" charset="0"/>
            </a:endParaRPr>
          </a:p>
        </p:txBody>
      </p:sp>
      <p:sp>
        <p:nvSpPr>
          <p:cNvPr id="28"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12</a:t>
            </a:fld>
            <a:endParaRPr lang="en-US">
              <a:latin typeface="Arial" panose="020B0604020202020204" pitchFamily="34" charset="0"/>
              <a:cs typeface="Arial" panose="020B0604020202020204" pitchFamily="34" charset="0"/>
            </a:endParaRPr>
          </a:p>
        </p:txBody>
      </p:sp>
      <p:pic>
        <p:nvPicPr>
          <p:cNvPr id="27" name="Recorded Sound">
            <a:hlinkClick r:id="" action="ppaction://media"/>
            <a:extLst>
              <a:ext uri="{FF2B5EF4-FFF2-40B4-BE49-F238E27FC236}">
                <a16:creationId xmlns:a16="http://schemas.microsoft.com/office/drawing/2014/main" id="{78879AEF-3CAD-6250-488B-CCABA00CFA5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513255" y="6026052"/>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0907"/>
    </mc:Choice>
    <mc:Fallback xmlns="">
      <p:transition spd="slow" advTm="50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907"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22860" y="219972"/>
            <a:ext cx="8663940" cy="53225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Case study 2: Okinawa, Japan</a:t>
            </a:r>
            <a:endParaRPr lang="en-US" sz="3200" dirty="0">
              <a:latin typeface="Arial" panose="020B0604020202020204" pitchFamily="34" charset="0"/>
              <a:cs typeface="Arial" panose="020B0604020202020204" pitchFamily="34" charset="0"/>
            </a:endParaRPr>
          </a:p>
        </p:txBody>
      </p:sp>
      <p:sp>
        <p:nvSpPr>
          <p:cNvPr id="3" name="Text 1"/>
          <p:cNvSpPr txBox="1"/>
          <p:nvPr/>
        </p:nvSpPr>
        <p:spPr>
          <a:xfrm>
            <a:off x="760781" y="1252055"/>
            <a:ext cx="6012180" cy="457200"/>
          </a:xfrm>
          <a:prstGeom prst="rect">
            <a:avLst/>
          </a:prstGeom>
          <a:noFill/>
          <a:ln/>
        </p:spPr>
        <p:txBody>
          <a:bodyPr wrap="square" lIns="0" tIns="0" rIns="0" bIns="0" rtlCol="0" anchor="t"/>
          <a:lstStyle/>
          <a:p>
            <a:pPr marL="0" indent="0">
              <a:buNone/>
            </a:pPr>
            <a:r>
              <a:rPr lang="en-US" sz="1600" dirty="0">
                <a:latin typeface="Arial" panose="020B0604020202020204" pitchFamily="34" charset="0"/>
                <a:ea typeface="Arial"/>
                <a:cs typeface="Arial" panose="020B0604020202020204" pitchFamily="34" charset="0"/>
              </a:rPr>
              <a:t>One of the world’s longest-lived populations (Willcox et al., 2009).</a:t>
            </a:r>
            <a:endParaRPr lang="en-US" sz="1600" dirty="0">
              <a:latin typeface="Arial" panose="020B0604020202020204" pitchFamily="34" charset="0"/>
              <a:cs typeface="Arial" panose="020B0604020202020204" pitchFamily="34" charset="0"/>
            </a:endParaRPr>
          </a:p>
        </p:txBody>
      </p:sp>
      <p:sp>
        <p:nvSpPr>
          <p:cNvPr id="4" name="card"/>
          <p:cNvSpPr/>
          <p:nvPr/>
        </p:nvSpPr>
        <p:spPr>
          <a:xfrm>
            <a:off x="548640" y="1828800"/>
            <a:ext cx="5440680" cy="2880360"/>
          </a:xfrm>
          <a:prstGeom prst="roundRect">
            <a:avLst>
              <a:gd name="adj" fmla="val 254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5" name="icon circle"/>
          <p:cNvSpPr/>
          <p:nvPr/>
        </p:nvSpPr>
        <p:spPr>
          <a:xfrm>
            <a:off x="777240" y="1965960"/>
            <a:ext cx="502920" cy="50292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6" name="Image 0" descr="globe"/>
          <p:cNvPicPr>
            <a:picLocks noChangeAspect="1"/>
          </p:cNvPicPr>
          <p:nvPr/>
        </p:nvPicPr>
        <p:blipFill>
          <a:blip r:embed="rId5"/>
          <a:stretch>
            <a:fillRect/>
          </a:stretch>
        </p:blipFill>
        <p:spPr>
          <a:xfrm>
            <a:off x="907999" y="2096719"/>
            <a:ext cx="241402" cy="241402"/>
          </a:xfrm>
          <a:prstGeom prst="rect">
            <a:avLst/>
          </a:prstGeom>
        </p:spPr>
      </p:pic>
      <p:sp>
        <p:nvSpPr>
          <p:cNvPr id="7" name="Text 4"/>
          <p:cNvSpPr txBox="1"/>
          <p:nvPr/>
        </p:nvSpPr>
        <p:spPr>
          <a:xfrm>
            <a:off x="1417320" y="1965960"/>
            <a:ext cx="4389120" cy="502920"/>
          </a:xfrm>
          <a:prstGeom prst="rect">
            <a:avLst/>
          </a:prstGeom>
          <a:noFill/>
          <a:ln/>
        </p:spPr>
        <p:txBody>
          <a:bodyPr wrap="square" lIns="0" tIns="0" rIns="0" bIns="0" rtlCol="0" anchor="ctr"/>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Protective factors</a:t>
            </a:r>
            <a:endParaRPr lang="en-US" sz="1800" dirty="0">
              <a:latin typeface="Arial" panose="020B0604020202020204" pitchFamily="34" charset="0"/>
              <a:cs typeface="Arial" panose="020B0604020202020204" pitchFamily="34" charset="0"/>
            </a:endParaRPr>
          </a:p>
        </p:txBody>
      </p:sp>
      <p:sp>
        <p:nvSpPr>
          <p:cNvPr id="8" name="Text 5"/>
          <p:cNvSpPr txBox="1"/>
          <p:nvPr/>
        </p:nvSpPr>
        <p:spPr>
          <a:xfrm>
            <a:off x="822960" y="2606040"/>
            <a:ext cx="5029200" cy="2011680"/>
          </a:xfrm>
          <a:prstGeom prst="rect">
            <a:avLst/>
          </a:prstGeom>
          <a:noFill/>
          <a:ln/>
        </p:spPr>
        <p:txBody>
          <a:bodyPr wrap="square" lIns="0" tIns="0" rIns="0" bIns="0" rtlCol="0" anchor="t"/>
          <a:lstStyle/>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Low-calorie, plant-based traditional diet (Willcox et al., 2009).</a:t>
            </a:r>
            <a:endParaRPr lang="en-US" sz="1600" dirty="0">
              <a:latin typeface="Arial" panose="020B0604020202020204" pitchFamily="34" charset="0"/>
              <a:cs typeface="Arial" panose="020B0604020202020204" pitchFamily="34" charset="0"/>
            </a:endParaRPr>
          </a:p>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Moai: lifelong mutual-support groups (Willcox et al., 2009).</a:t>
            </a:r>
            <a:endParaRPr lang="en-US" sz="1600" dirty="0">
              <a:latin typeface="Arial" panose="020B0604020202020204" pitchFamily="34" charset="0"/>
              <a:cs typeface="Arial" panose="020B0604020202020204" pitchFamily="34" charset="0"/>
            </a:endParaRPr>
          </a:p>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Ikigai (purpose): low sense of purpose associated with higher mortality risk (Alimujiang et al., 2019).</a:t>
            </a:r>
            <a:endParaRPr lang="en-US" sz="1600" dirty="0">
              <a:latin typeface="Arial" panose="020B0604020202020204" pitchFamily="34" charset="0"/>
              <a:cs typeface="Arial" panose="020B0604020202020204" pitchFamily="34" charset="0"/>
            </a:endParaRPr>
          </a:p>
          <a:p>
            <a:pPr marL="342900" indent="-342900" algn="just">
              <a:spcAft>
                <a:spcPts val="500"/>
              </a:spcAft>
              <a:buSzPct val="100000"/>
              <a:buChar char="•"/>
            </a:pPr>
            <a:r>
              <a:rPr lang="en-US" sz="1600" dirty="0">
                <a:solidFill>
                  <a:srgbClr val="1F2A30"/>
                </a:solidFill>
                <a:latin typeface="Arial" panose="020B0604020202020204" pitchFamily="34" charset="0"/>
                <a:ea typeface="Arial"/>
                <a:cs typeface="Arial" panose="020B0604020202020204" pitchFamily="34" charset="0"/>
              </a:rPr>
              <a:t>Older people stay active in community roles</a:t>
            </a:r>
            <a:r>
              <a:rPr lang="en-US" sz="1600" dirty="0">
                <a:solidFill>
                  <a:srgbClr val="1F2A30"/>
                </a:solidFill>
                <a:latin typeface="Arial" panose="020B0604020202020204" pitchFamily="34" charset="0"/>
                <a:cs typeface="Arial" panose="020B0604020202020204" pitchFamily="34" charset="0"/>
              </a:rPr>
              <a:t>.</a:t>
            </a:r>
            <a:endParaRPr lang="en-US" sz="1600" dirty="0">
              <a:latin typeface="Arial" panose="020B0604020202020204" pitchFamily="34" charset="0"/>
              <a:cs typeface="Arial" panose="020B0604020202020204" pitchFamily="34" charset="0"/>
            </a:endParaRPr>
          </a:p>
        </p:txBody>
      </p:sp>
      <p:sp>
        <p:nvSpPr>
          <p:cNvPr id="9" name="card"/>
          <p:cNvSpPr/>
          <p:nvPr/>
        </p:nvSpPr>
        <p:spPr>
          <a:xfrm>
            <a:off x="6172200" y="1828800"/>
            <a:ext cx="5440680" cy="2880360"/>
          </a:xfrm>
          <a:prstGeom prst="roundRect">
            <a:avLst>
              <a:gd name="adj" fmla="val 2540"/>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0" name="icon circle"/>
          <p:cNvSpPr/>
          <p:nvPr/>
        </p:nvSpPr>
        <p:spPr>
          <a:xfrm>
            <a:off x="6400800" y="1965960"/>
            <a:ext cx="502920" cy="50292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1" name="Image 1" descr="search"/>
          <p:cNvPicPr>
            <a:picLocks noChangeAspect="1"/>
          </p:cNvPicPr>
          <p:nvPr/>
        </p:nvPicPr>
        <p:blipFill>
          <a:blip r:embed="rId6"/>
          <a:stretch>
            <a:fillRect/>
          </a:stretch>
        </p:blipFill>
        <p:spPr>
          <a:xfrm>
            <a:off x="6531559" y="2096719"/>
            <a:ext cx="241402" cy="241402"/>
          </a:xfrm>
          <a:prstGeom prst="rect">
            <a:avLst/>
          </a:prstGeom>
        </p:spPr>
      </p:pic>
      <p:sp>
        <p:nvSpPr>
          <p:cNvPr id="12" name="Text 8"/>
          <p:cNvSpPr txBox="1"/>
          <p:nvPr/>
        </p:nvSpPr>
        <p:spPr>
          <a:xfrm>
            <a:off x="7040880" y="1965960"/>
            <a:ext cx="4389120" cy="502920"/>
          </a:xfrm>
          <a:prstGeom prst="rect">
            <a:avLst/>
          </a:prstGeom>
          <a:noFill/>
          <a:ln/>
        </p:spPr>
        <p:txBody>
          <a:bodyPr wrap="square" lIns="0" tIns="0" rIns="0" bIns="0" rtlCol="0" anchor="ctr"/>
          <a:lstStyle/>
          <a:p>
            <a:pPr marL="0" indent="0">
              <a:buNone/>
            </a:pPr>
            <a:r>
              <a:rPr lang="en-US" sz="1800" b="1" dirty="0">
                <a:solidFill>
                  <a:srgbClr val="4B3A72"/>
                </a:solidFill>
                <a:latin typeface="Arial" panose="020B0604020202020204" pitchFamily="34" charset="0"/>
                <a:ea typeface="Arial"/>
                <a:cs typeface="Arial" panose="020B0604020202020204" pitchFamily="34" charset="0"/>
              </a:rPr>
              <a:t>What changed</a:t>
            </a:r>
            <a:endParaRPr lang="en-US" sz="1800" dirty="0">
              <a:latin typeface="Arial" panose="020B0604020202020204" pitchFamily="34" charset="0"/>
              <a:cs typeface="Arial" panose="020B0604020202020204" pitchFamily="34" charset="0"/>
            </a:endParaRPr>
          </a:p>
        </p:txBody>
      </p:sp>
      <p:sp>
        <p:nvSpPr>
          <p:cNvPr id="13" name="Shape 9"/>
          <p:cNvSpPr/>
          <p:nvPr/>
        </p:nvSpPr>
        <p:spPr>
          <a:xfrm>
            <a:off x="6400800" y="2697480"/>
            <a:ext cx="868680" cy="685800"/>
          </a:xfrm>
          <a:prstGeom prst="roundRect">
            <a:avLst>
              <a:gd name="adj" fmla="val 10667"/>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14" name="Text 10"/>
          <p:cNvSpPr txBox="1"/>
          <p:nvPr/>
        </p:nvSpPr>
        <p:spPr>
          <a:xfrm>
            <a:off x="6400800" y="2728899"/>
            <a:ext cx="868680" cy="6858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1985</a:t>
            </a:r>
            <a:endParaRPr lang="en-US" sz="1600" dirty="0">
              <a:latin typeface="Arial" panose="020B0604020202020204" pitchFamily="34" charset="0"/>
              <a:cs typeface="Arial" panose="020B0604020202020204" pitchFamily="34" charset="0"/>
            </a:endParaRPr>
          </a:p>
        </p:txBody>
      </p:sp>
      <p:sp>
        <p:nvSpPr>
          <p:cNvPr id="15" name="Text 11"/>
          <p:cNvSpPr txBox="1"/>
          <p:nvPr/>
        </p:nvSpPr>
        <p:spPr>
          <a:xfrm>
            <a:off x="7315200" y="2606040"/>
            <a:ext cx="4069080" cy="685800"/>
          </a:xfrm>
          <a:prstGeom prst="rect">
            <a:avLst/>
          </a:prstGeom>
          <a:noFill/>
          <a:ln/>
        </p:spPr>
        <p:txBody>
          <a:bodyPr wrap="square" lIns="0" tIns="0" rIns="0" bIns="0" rtlCol="0" anchor="ctr"/>
          <a:lstStyle/>
          <a:p>
            <a:pPr marL="0" indent="0" algn="just">
              <a:lnSpc>
                <a:spcPct val="150000"/>
              </a:lnSpc>
              <a:buNone/>
            </a:pPr>
            <a:r>
              <a:rPr lang="en-US" sz="1600" dirty="0">
                <a:solidFill>
                  <a:srgbClr val="1F2A30"/>
                </a:solidFill>
                <a:latin typeface="Arial" panose="020B0604020202020204" pitchFamily="34" charset="0"/>
                <a:ea typeface="Arial"/>
                <a:cs typeface="Arial" panose="020B0604020202020204" pitchFamily="34" charset="0"/>
              </a:rPr>
              <a:t>Okinawan men 1st of 47 prefectures for life expectancy (MHLW, 2022).</a:t>
            </a:r>
            <a:endParaRPr lang="en-US" sz="1600" dirty="0">
              <a:latin typeface="Arial" panose="020B0604020202020204" pitchFamily="34" charset="0"/>
              <a:cs typeface="Arial" panose="020B0604020202020204" pitchFamily="34" charset="0"/>
            </a:endParaRPr>
          </a:p>
        </p:txBody>
      </p:sp>
      <p:sp>
        <p:nvSpPr>
          <p:cNvPr id="16" name="Shape 12"/>
          <p:cNvSpPr/>
          <p:nvPr/>
        </p:nvSpPr>
        <p:spPr>
          <a:xfrm>
            <a:off x="6400800" y="3611880"/>
            <a:ext cx="868680" cy="685800"/>
          </a:xfrm>
          <a:prstGeom prst="roundRect">
            <a:avLst>
              <a:gd name="adj" fmla="val 10667"/>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sp>
        <p:nvSpPr>
          <p:cNvPr id="17" name="Text 13"/>
          <p:cNvSpPr txBox="1"/>
          <p:nvPr/>
        </p:nvSpPr>
        <p:spPr>
          <a:xfrm>
            <a:off x="6400800" y="3611880"/>
            <a:ext cx="868680" cy="685800"/>
          </a:xfrm>
          <a:prstGeom prst="rect">
            <a:avLst/>
          </a:prstGeom>
          <a:noFill/>
          <a:ln/>
        </p:spPr>
        <p:txBody>
          <a:bodyPr wrap="square" lIns="0" tIns="0" rIns="0" bIns="0" rtlCol="0" anchor="ctr"/>
          <a:lstStyle/>
          <a:p>
            <a:pPr marL="0" indent="0" algn="ctr">
              <a:buNone/>
            </a:pPr>
            <a:r>
              <a:rPr lang="en-US" sz="1600" b="1" dirty="0">
                <a:solidFill>
                  <a:srgbClr val="FFFFFF"/>
                </a:solidFill>
                <a:latin typeface="Arial" panose="020B0604020202020204" pitchFamily="34" charset="0"/>
                <a:ea typeface="Arial"/>
                <a:cs typeface="Arial" panose="020B0604020202020204" pitchFamily="34" charset="0"/>
              </a:rPr>
              <a:t>2020</a:t>
            </a:r>
            <a:endParaRPr lang="en-US" sz="1600" dirty="0">
              <a:latin typeface="Arial" panose="020B0604020202020204" pitchFamily="34" charset="0"/>
              <a:cs typeface="Arial" panose="020B0604020202020204" pitchFamily="34" charset="0"/>
            </a:endParaRPr>
          </a:p>
        </p:txBody>
      </p:sp>
      <p:sp>
        <p:nvSpPr>
          <p:cNvPr id="18" name="Text 14"/>
          <p:cNvSpPr txBox="1"/>
          <p:nvPr/>
        </p:nvSpPr>
        <p:spPr>
          <a:xfrm>
            <a:off x="7360920" y="3794760"/>
            <a:ext cx="4069080" cy="685800"/>
          </a:xfrm>
          <a:prstGeom prst="rect">
            <a:avLst/>
          </a:prstGeom>
          <a:noFill/>
          <a:ln/>
        </p:spPr>
        <p:txBody>
          <a:bodyPr wrap="square" lIns="0" tIns="0" rIns="0" bIns="0" rtlCol="0" anchor="ctr"/>
          <a:lstStyle/>
          <a:p>
            <a:pPr algn="just">
              <a:lnSpc>
                <a:spcPct val="150000"/>
              </a:lnSpc>
            </a:pPr>
            <a:r>
              <a:rPr lang="en-GB" sz="1600" dirty="0">
                <a:latin typeface="Arial" panose="020B0604020202020204" pitchFamily="34" charset="0"/>
                <a:cs typeface="Arial" panose="020B0604020202020204" pitchFamily="34" charset="0"/>
              </a:rPr>
              <a:t>Men ranked 43rd and women 16th for life expectancy (MHLW, 2022), reflecting changing health and lifestyle patterns.</a:t>
            </a:r>
            <a:endParaRPr lang="en-US" sz="1500" dirty="0">
              <a:latin typeface="Arial" panose="020B0604020202020204" pitchFamily="34" charset="0"/>
              <a:cs typeface="Arial" panose="020B0604020202020204" pitchFamily="34" charset="0"/>
            </a:endParaRPr>
          </a:p>
        </p:txBody>
      </p:sp>
      <p:sp>
        <p:nvSpPr>
          <p:cNvPr id="19" name="Shape 15"/>
          <p:cNvSpPr/>
          <p:nvPr/>
        </p:nvSpPr>
        <p:spPr>
          <a:xfrm>
            <a:off x="548640" y="4892040"/>
            <a:ext cx="2646094" cy="411480"/>
          </a:xfrm>
          <a:prstGeom prst="roundRect">
            <a:avLst>
              <a:gd name="adj" fmla="val 44444"/>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20" name="Text 16"/>
          <p:cNvSpPr txBox="1"/>
          <p:nvPr/>
        </p:nvSpPr>
        <p:spPr>
          <a:xfrm>
            <a:off x="548640" y="4892040"/>
            <a:ext cx="2646094"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anose="020B0604020202020204" pitchFamily="34" charset="0"/>
                <a:ea typeface="Arial"/>
                <a:cs typeface="Arial" panose="020B0604020202020204" pitchFamily="34" charset="0"/>
              </a:rPr>
              <a:t>Life course (Dannefer, 2020)</a:t>
            </a:r>
            <a:endParaRPr lang="en-US" sz="1300" dirty="0">
              <a:latin typeface="Arial" panose="020B0604020202020204" pitchFamily="34" charset="0"/>
              <a:cs typeface="Arial" panose="020B0604020202020204" pitchFamily="34" charset="0"/>
            </a:endParaRPr>
          </a:p>
        </p:txBody>
      </p:sp>
      <p:sp>
        <p:nvSpPr>
          <p:cNvPr id="21" name="Shape 17"/>
          <p:cNvSpPr/>
          <p:nvPr/>
        </p:nvSpPr>
        <p:spPr>
          <a:xfrm>
            <a:off x="4020285" y="4877845"/>
            <a:ext cx="2194560" cy="411480"/>
          </a:xfrm>
          <a:prstGeom prst="roundRect">
            <a:avLst>
              <a:gd name="adj" fmla="val 44444"/>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22" name="Text 18"/>
          <p:cNvSpPr txBox="1"/>
          <p:nvPr/>
        </p:nvSpPr>
        <p:spPr>
          <a:xfrm>
            <a:off x="3977640" y="4852218"/>
            <a:ext cx="2194560"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anose="020B0604020202020204" pitchFamily="34" charset="0"/>
                <a:ea typeface="Arial"/>
                <a:cs typeface="Arial" panose="020B0604020202020204" pitchFamily="34" charset="0"/>
              </a:rPr>
              <a:t>Continuity (Atchley, 1989)</a:t>
            </a:r>
            <a:endParaRPr lang="en-US" sz="1300" dirty="0">
              <a:latin typeface="Arial" panose="020B0604020202020204" pitchFamily="34" charset="0"/>
              <a:cs typeface="Arial" panose="020B0604020202020204" pitchFamily="34" charset="0"/>
            </a:endParaRPr>
          </a:p>
        </p:txBody>
      </p:sp>
      <p:sp>
        <p:nvSpPr>
          <p:cNvPr id="23" name="Shape 19"/>
          <p:cNvSpPr/>
          <p:nvPr/>
        </p:nvSpPr>
        <p:spPr>
          <a:xfrm>
            <a:off x="6623734" y="4853158"/>
            <a:ext cx="2194560" cy="411480"/>
          </a:xfrm>
          <a:prstGeom prst="roundRect">
            <a:avLst>
              <a:gd name="adj" fmla="val 44444"/>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24" name="Text 20"/>
          <p:cNvSpPr txBox="1"/>
          <p:nvPr/>
        </p:nvSpPr>
        <p:spPr>
          <a:xfrm>
            <a:off x="6652260" y="4820499"/>
            <a:ext cx="2194560" cy="41148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anose="020B0604020202020204" pitchFamily="34" charset="0"/>
                <a:ea typeface="Arial"/>
                <a:cs typeface="Arial" panose="020B0604020202020204" pitchFamily="34" charset="0"/>
              </a:rPr>
              <a:t>Care Act 2014 prevention</a:t>
            </a:r>
            <a:endParaRPr lang="en-US" sz="1300" dirty="0">
              <a:latin typeface="Arial" panose="020B0604020202020204" pitchFamily="34" charset="0"/>
              <a:cs typeface="Arial" panose="020B0604020202020204" pitchFamily="34" charset="0"/>
            </a:endParaRPr>
          </a:p>
        </p:txBody>
      </p:sp>
      <p:sp>
        <p:nvSpPr>
          <p:cNvPr id="25" name="card"/>
          <p:cNvSpPr/>
          <p:nvPr/>
        </p:nvSpPr>
        <p:spPr>
          <a:xfrm>
            <a:off x="548640" y="5440680"/>
            <a:ext cx="11064240" cy="777240"/>
          </a:xfrm>
          <a:prstGeom prst="roundRect">
            <a:avLst>
              <a:gd name="adj" fmla="val 9412"/>
            </a:avLst>
          </a:prstGeom>
          <a:solidFill>
            <a:srgbClr val="4B3A72"/>
          </a:solidFill>
          <a:ln w="12700">
            <a:solidFill>
              <a:srgbClr val="4B3A72"/>
            </a:solidFill>
            <a:prstDash val="solid"/>
          </a:ln>
        </p:spPr>
        <p:txBody>
          <a:bodyPr/>
          <a:lstStyle/>
          <a:p>
            <a:endParaRPr>
              <a:latin typeface="Arial" panose="020B0604020202020204" pitchFamily="34" charset="0"/>
              <a:cs typeface="Arial" panose="020B0604020202020204" pitchFamily="34" charset="0"/>
            </a:endParaRPr>
          </a:p>
        </p:txBody>
      </p:sp>
      <p:sp>
        <p:nvSpPr>
          <p:cNvPr id="26" name="Text 22"/>
          <p:cNvSpPr txBox="1"/>
          <p:nvPr/>
        </p:nvSpPr>
        <p:spPr>
          <a:xfrm>
            <a:off x="777240" y="5440680"/>
            <a:ext cx="10607040" cy="777240"/>
          </a:xfrm>
          <a:prstGeom prst="rect">
            <a:avLst/>
          </a:prstGeom>
          <a:noFill/>
          <a:ln/>
        </p:spPr>
        <p:txBody>
          <a:bodyPr wrap="square" lIns="0" tIns="0" rIns="0" bIns="0" rtlCol="0" anchor="ctr"/>
          <a:lstStyle/>
          <a:p>
            <a:pPr marL="0" indent="0">
              <a:buNone/>
            </a:pPr>
            <a:r>
              <a:rPr lang="en-US" sz="1500" b="1" dirty="0">
                <a:solidFill>
                  <a:srgbClr val="FFFFFF"/>
                </a:solidFill>
                <a:latin typeface="Arial" panose="020B0604020202020204" pitchFamily="34" charset="0"/>
                <a:ea typeface="Arial"/>
                <a:cs typeface="Arial" panose="020B0604020202020204" pitchFamily="34" charset="0"/>
              </a:rPr>
              <a:t>Evaluation: </a:t>
            </a:r>
            <a:r>
              <a:rPr lang="en-US" sz="1500" dirty="0">
                <a:solidFill>
                  <a:srgbClr val="FFFFFF"/>
                </a:solidFill>
                <a:latin typeface="Arial" panose="020B0604020202020204" pitchFamily="34" charset="0"/>
                <a:ea typeface="Arial"/>
                <a:cs typeface="Arial" panose="020B0604020202020204" pitchFamily="34" charset="0"/>
              </a:rPr>
              <a:t>active roles challenge disengagement theory (Cumming and Henry, 1961); prevention must start early.</a:t>
            </a:r>
            <a:endParaRPr lang="en-US" sz="1500" dirty="0">
              <a:latin typeface="Arial" panose="020B0604020202020204" pitchFamily="34" charset="0"/>
              <a:cs typeface="Arial" panose="020B0604020202020204" pitchFamily="34" charset="0"/>
            </a:endParaRPr>
          </a:p>
        </p:txBody>
      </p:sp>
      <p:sp>
        <p:nvSpPr>
          <p:cNvPr id="28"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13</a:t>
            </a:fld>
            <a:endParaRPr lang="en-US">
              <a:latin typeface="Arial" panose="020B0604020202020204" pitchFamily="34" charset="0"/>
              <a:cs typeface="Arial" panose="020B0604020202020204" pitchFamily="34" charset="0"/>
            </a:endParaRPr>
          </a:p>
        </p:txBody>
      </p:sp>
      <p:pic>
        <p:nvPicPr>
          <p:cNvPr id="27" name="Recorded Sound">
            <a:hlinkClick r:id="" action="ppaction://media"/>
            <a:extLst>
              <a:ext uri="{FF2B5EF4-FFF2-40B4-BE49-F238E27FC236}">
                <a16:creationId xmlns:a16="http://schemas.microsoft.com/office/drawing/2014/main" id="{CB344D34-94A9-0C46-89E6-49DF4A4E210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985137" y="5319486"/>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980"/>
    </mc:Choice>
    <mc:Fallback xmlns="">
      <p:transition spd="slow" advTm="64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980"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latin typeface="Arial" panose="020B0604020202020204" pitchFamily="34" charset="0"/>
                <a:cs typeface="Arial" panose="020B0604020202020204" pitchFamily="34" charset="0"/>
              </a:rPr>
              <a:t>Recommendations</a:t>
            </a:r>
            <a:endParaRPr lang="en-US" sz="3200" dirty="0">
              <a:latin typeface="Arial" panose="020B0604020202020204" pitchFamily="34" charset="0"/>
              <a:cs typeface="Arial" panose="020B0604020202020204" pitchFamily="34" charset="0"/>
            </a:endParaRPr>
          </a:p>
        </p:txBody>
      </p:sp>
      <p:sp>
        <p:nvSpPr>
          <p:cNvPr id="3" name="Text 1"/>
          <p:cNvSpPr txBox="1"/>
          <p:nvPr/>
        </p:nvSpPr>
        <p:spPr>
          <a:xfrm>
            <a:off x="579120" y="1348740"/>
            <a:ext cx="2697480" cy="365760"/>
          </a:xfrm>
          <a:prstGeom prst="rect">
            <a:avLst/>
          </a:prstGeom>
          <a:noFill/>
          <a:ln/>
        </p:spPr>
        <p:txBody>
          <a:bodyPr wrap="square" lIns="0" tIns="0" rIns="0" bIns="0" rtlCol="0" anchor="t"/>
          <a:lstStyle/>
          <a:p>
            <a:pPr marL="0" indent="0">
              <a:buNone/>
            </a:pPr>
            <a:r>
              <a:rPr lang="en-US" sz="1600" b="1" dirty="0">
                <a:latin typeface="Arial" panose="020B0604020202020204" pitchFamily="34" charset="0"/>
                <a:ea typeface="Arial"/>
                <a:cs typeface="Arial" panose="020B0604020202020204" pitchFamily="34" charset="0"/>
              </a:rPr>
              <a:t>Problem and evidence</a:t>
            </a:r>
            <a:endParaRPr lang="en-US" sz="1600" dirty="0">
              <a:latin typeface="Arial" panose="020B0604020202020204" pitchFamily="34" charset="0"/>
              <a:cs typeface="Arial" panose="020B0604020202020204" pitchFamily="34" charset="0"/>
            </a:endParaRPr>
          </a:p>
        </p:txBody>
      </p:sp>
      <p:sp>
        <p:nvSpPr>
          <p:cNvPr id="4" name="Text 2"/>
          <p:cNvSpPr txBox="1"/>
          <p:nvPr/>
        </p:nvSpPr>
        <p:spPr>
          <a:xfrm>
            <a:off x="4160520" y="1234440"/>
            <a:ext cx="2880360" cy="365760"/>
          </a:xfrm>
          <a:prstGeom prst="rect">
            <a:avLst/>
          </a:prstGeom>
          <a:noFill/>
          <a:ln/>
        </p:spPr>
        <p:txBody>
          <a:bodyPr wrap="square" lIns="0" tIns="0" rIns="0" bIns="0" rtlCol="0" anchor="t"/>
          <a:lstStyle/>
          <a:p>
            <a:pPr marL="0" indent="0">
              <a:buNone/>
            </a:pPr>
            <a:r>
              <a:rPr lang="en-US" sz="1600" b="1" dirty="0">
                <a:latin typeface="Arial" panose="020B0604020202020204" pitchFamily="34" charset="0"/>
                <a:ea typeface="Arial"/>
                <a:cs typeface="Arial" panose="020B0604020202020204" pitchFamily="34" charset="0"/>
              </a:rPr>
              <a:t>Recommendation</a:t>
            </a:r>
            <a:endParaRPr lang="en-US" sz="1600" dirty="0">
              <a:latin typeface="Arial" panose="020B0604020202020204" pitchFamily="34" charset="0"/>
              <a:cs typeface="Arial" panose="020B0604020202020204" pitchFamily="34" charset="0"/>
            </a:endParaRPr>
          </a:p>
        </p:txBody>
      </p:sp>
      <p:sp>
        <p:nvSpPr>
          <p:cNvPr id="5" name="Text 3"/>
          <p:cNvSpPr txBox="1"/>
          <p:nvPr/>
        </p:nvSpPr>
        <p:spPr>
          <a:xfrm>
            <a:off x="7443763" y="1235222"/>
            <a:ext cx="1668975" cy="365760"/>
          </a:xfrm>
          <a:prstGeom prst="rect">
            <a:avLst/>
          </a:prstGeom>
          <a:noFill/>
          <a:ln/>
        </p:spPr>
        <p:txBody>
          <a:bodyPr wrap="square" lIns="0" tIns="0" rIns="0" bIns="0" rtlCol="0" anchor="t"/>
          <a:lstStyle/>
          <a:p>
            <a:pPr marL="0" indent="0">
              <a:buNone/>
            </a:pPr>
            <a:r>
              <a:rPr lang="en-US" sz="1600" b="1" dirty="0">
                <a:latin typeface="Arial" panose="020B0604020202020204" pitchFamily="34" charset="0"/>
                <a:ea typeface="Arial"/>
                <a:cs typeface="Arial" panose="020B0604020202020204" pitchFamily="34" charset="0"/>
              </a:rPr>
              <a:t>Outcome</a:t>
            </a:r>
            <a:endParaRPr lang="en-US" sz="1600" dirty="0">
              <a:latin typeface="Arial" panose="020B0604020202020204" pitchFamily="34" charset="0"/>
              <a:cs typeface="Arial" panose="020B0604020202020204" pitchFamily="34" charset="0"/>
            </a:endParaRPr>
          </a:p>
        </p:txBody>
      </p:sp>
      <p:sp>
        <p:nvSpPr>
          <p:cNvPr id="6" name="Text 4"/>
          <p:cNvSpPr txBox="1"/>
          <p:nvPr/>
        </p:nvSpPr>
        <p:spPr>
          <a:xfrm>
            <a:off x="9144000" y="1219200"/>
            <a:ext cx="2194560" cy="365760"/>
          </a:xfrm>
          <a:prstGeom prst="rect">
            <a:avLst/>
          </a:prstGeom>
          <a:noFill/>
          <a:ln/>
        </p:spPr>
        <p:txBody>
          <a:bodyPr wrap="square" lIns="0" tIns="0" rIns="0" bIns="0" rtlCol="0" anchor="t"/>
          <a:lstStyle/>
          <a:p>
            <a:pPr marL="0" indent="0">
              <a:buNone/>
            </a:pPr>
            <a:r>
              <a:rPr lang="en-US" sz="1600" b="1" dirty="0">
                <a:latin typeface="Arial" panose="020B0604020202020204" pitchFamily="34" charset="0"/>
                <a:ea typeface="Arial"/>
                <a:cs typeface="Arial" panose="020B0604020202020204" pitchFamily="34" charset="0"/>
              </a:rPr>
              <a:t>Barrier → solution</a:t>
            </a:r>
            <a:endParaRPr lang="en-US" sz="1600" dirty="0">
              <a:latin typeface="Arial" panose="020B0604020202020204" pitchFamily="34" charset="0"/>
              <a:cs typeface="Arial" panose="020B0604020202020204" pitchFamily="34" charset="0"/>
            </a:endParaRPr>
          </a:p>
        </p:txBody>
      </p:sp>
      <p:sp>
        <p:nvSpPr>
          <p:cNvPr id="7" name="card"/>
          <p:cNvSpPr/>
          <p:nvPr/>
        </p:nvSpPr>
        <p:spPr>
          <a:xfrm>
            <a:off x="548640" y="1691640"/>
            <a:ext cx="11064240" cy="1143000"/>
          </a:xfrm>
          <a:prstGeom prst="roundRect">
            <a:avLst>
              <a:gd name="adj" fmla="val 5517"/>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8" name="icon circle"/>
          <p:cNvSpPr/>
          <p:nvPr/>
        </p:nvSpPr>
        <p:spPr>
          <a:xfrm>
            <a:off x="685800" y="1965960"/>
            <a:ext cx="594360" cy="594360"/>
          </a:xfrm>
          <a:prstGeom prst="ellipse">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pic>
        <p:nvPicPr>
          <p:cNvPr id="9" name="Image 0" descr="people"/>
          <p:cNvPicPr>
            <a:picLocks noChangeAspect="1"/>
          </p:cNvPicPr>
          <p:nvPr/>
        </p:nvPicPr>
        <p:blipFill>
          <a:blip r:embed="rId5"/>
          <a:stretch>
            <a:fillRect/>
          </a:stretch>
        </p:blipFill>
        <p:spPr>
          <a:xfrm>
            <a:off x="840334" y="2120494"/>
            <a:ext cx="285293" cy="285293"/>
          </a:xfrm>
          <a:prstGeom prst="rect">
            <a:avLst/>
          </a:prstGeom>
        </p:spPr>
      </p:pic>
      <p:sp>
        <p:nvSpPr>
          <p:cNvPr id="10" name="Text 7"/>
          <p:cNvSpPr txBox="1"/>
          <p:nvPr/>
        </p:nvSpPr>
        <p:spPr>
          <a:xfrm>
            <a:off x="1325880" y="1760220"/>
            <a:ext cx="2697480" cy="1005840"/>
          </a:xfrm>
          <a:prstGeom prst="rect">
            <a:avLst/>
          </a:prstGeom>
          <a:noFill/>
          <a:ln/>
        </p:spPr>
        <p:txBody>
          <a:bodyPr wrap="square" lIns="0" tIns="0" rIns="0" bIns="0" rtlCol="0" anchor="ctr"/>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Vacancies ≈ 3× wider economy (Skills for Care, 2026).</a:t>
            </a:r>
            <a:endParaRPr lang="en-US" sz="1400" dirty="0">
              <a:latin typeface="Arial" panose="020B0604020202020204" pitchFamily="34" charset="0"/>
              <a:cs typeface="Arial" panose="020B0604020202020204" pitchFamily="34" charset="0"/>
            </a:endParaRPr>
          </a:p>
        </p:txBody>
      </p:sp>
      <p:sp>
        <p:nvSpPr>
          <p:cNvPr id="11" name="Shape 8"/>
          <p:cNvSpPr/>
          <p:nvPr/>
        </p:nvSpPr>
        <p:spPr>
          <a:xfrm>
            <a:off x="4114800" y="1760220"/>
            <a:ext cx="2971800" cy="1005840"/>
          </a:xfrm>
          <a:prstGeom prst="roundRect">
            <a:avLst>
              <a:gd name="adj" fmla="val 4800"/>
            </a:avLst>
          </a:prstGeom>
          <a:solidFill>
            <a:srgbClr val="7B62B0"/>
          </a:solidFill>
          <a:ln w="12700">
            <a:solidFill>
              <a:srgbClr val="7B62B0"/>
            </a:solidFill>
            <a:prstDash val="solid"/>
          </a:ln>
        </p:spPr>
        <p:txBody>
          <a:bodyPr/>
          <a:lstStyle/>
          <a:p>
            <a:endParaRPr>
              <a:latin typeface="Arial" panose="020B0604020202020204" pitchFamily="34" charset="0"/>
              <a:cs typeface="Arial" panose="020B0604020202020204" pitchFamily="34" charset="0"/>
            </a:endParaRPr>
          </a:p>
        </p:txBody>
      </p:sp>
      <p:sp>
        <p:nvSpPr>
          <p:cNvPr id="12" name="Text 9"/>
          <p:cNvSpPr txBox="1"/>
          <p:nvPr/>
        </p:nvSpPr>
        <p:spPr>
          <a:xfrm>
            <a:off x="4206240" y="1760220"/>
            <a:ext cx="2788920" cy="1005840"/>
          </a:xfrm>
          <a:prstGeom prst="rect">
            <a:avLst/>
          </a:prstGeom>
          <a:noFill/>
          <a:ln/>
        </p:spPr>
        <p:txBody>
          <a:bodyPr wrap="square" lIns="0" tIns="0" rIns="0" bIns="0" rtlCol="0" anchor="ctr"/>
          <a:lstStyle/>
          <a:p>
            <a:pPr marL="0" indent="0">
              <a:buNone/>
            </a:pPr>
            <a:r>
              <a:rPr lang="en-US" sz="1400" b="1" dirty="0">
                <a:solidFill>
                  <a:srgbClr val="FFFFFF"/>
                </a:solidFill>
                <a:latin typeface="Arial" panose="020B0604020202020204" pitchFamily="34" charset="0"/>
                <a:ea typeface="Arial"/>
                <a:cs typeface="Arial" panose="020B0604020202020204" pitchFamily="34" charset="0"/>
              </a:rPr>
              <a:t>Fair pay and career framework (GOV.UK, 2025).</a:t>
            </a:r>
            <a:endParaRPr lang="en-US" sz="1400" dirty="0">
              <a:latin typeface="Arial" panose="020B0604020202020204" pitchFamily="34" charset="0"/>
              <a:cs typeface="Arial" panose="020B0604020202020204" pitchFamily="34" charset="0"/>
            </a:endParaRPr>
          </a:p>
        </p:txBody>
      </p:sp>
      <p:sp>
        <p:nvSpPr>
          <p:cNvPr id="13" name="Text 10"/>
          <p:cNvSpPr txBox="1"/>
          <p:nvPr/>
        </p:nvSpPr>
        <p:spPr>
          <a:xfrm>
            <a:off x="7256194" y="1724074"/>
            <a:ext cx="1934698" cy="1005840"/>
          </a:xfrm>
          <a:prstGeom prst="rect">
            <a:avLst/>
          </a:prstGeom>
          <a:noFill/>
          <a:ln/>
        </p:spPr>
        <p:txBody>
          <a:bodyPr wrap="square" lIns="0" tIns="0" rIns="0" bIns="0" rtlCol="0" anchor="ctr"/>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 Continuity of carer.</a:t>
            </a:r>
            <a:endParaRPr lang="en-US" sz="1400" dirty="0">
              <a:latin typeface="Arial" panose="020B0604020202020204" pitchFamily="34" charset="0"/>
              <a:cs typeface="Arial" panose="020B0604020202020204" pitchFamily="34" charset="0"/>
            </a:endParaRPr>
          </a:p>
        </p:txBody>
      </p:sp>
      <p:sp>
        <p:nvSpPr>
          <p:cNvPr id="14" name="Text 11"/>
          <p:cNvSpPr txBox="1"/>
          <p:nvPr/>
        </p:nvSpPr>
        <p:spPr>
          <a:xfrm>
            <a:off x="9112738" y="1760220"/>
            <a:ext cx="2500142" cy="1005840"/>
          </a:xfrm>
          <a:prstGeom prst="rect">
            <a:avLst/>
          </a:prstGeom>
          <a:noFill/>
          <a:ln/>
        </p:spPr>
        <p:txBody>
          <a:bodyPr wrap="square" lIns="0" tIns="0" rIns="0" bIns="0" rtlCol="0" anchor="ctr"/>
          <a:lstStyle/>
          <a:p>
            <a:pPr marL="0" indent="0">
              <a:buNone/>
            </a:pPr>
            <a:r>
              <a:rPr lang="en-US" sz="1400" dirty="0">
                <a:solidFill>
                  <a:srgbClr val="4B3A72"/>
                </a:solidFill>
                <a:latin typeface="Arial" panose="020B0604020202020204" pitchFamily="34" charset="0"/>
                <a:ea typeface="Arial"/>
                <a:cs typeface="Arial" panose="020B0604020202020204" pitchFamily="34" charset="0"/>
              </a:rPr>
              <a:t>Cost (Davies et al., 2021). → fund as prevention; pilot.</a:t>
            </a:r>
            <a:endParaRPr lang="en-US" sz="1400" dirty="0">
              <a:latin typeface="Arial" panose="020B0604020202020204" pitchFamily="34" charset="0"/>
              <a:cs typeface="Arial" panose="020B0604020202020204" pitchFamily="34" charset="0"/>
            </a:endParaRPr>
          </a:p>
        </p:txBody>
      </p:sp>
      <p:sp>
        <p:nvSpPr>
          <p:cNvPr id="15" name="card"/>
          <p:cNvSpPr/>
          <p:nvPr/>
        </p:nvSpPr>
        <p:spPr>
          <a:xfrm>
            <a:off x="548640" y="2926080"/>
            <a:ext cx="11064240" cy="1143000"/>
          </a:xfrm>
          <a:prstGeom prst="roundRect">
            <a:avLst>
              <a:gd name="adj" fmla="val 5517"/>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16" name="icon circle"/>
          <p:cNvSpPr/>
          <p:nvPr/>
        </p:nvSpPr>
        <p:spPr>
          <a:xfrm>
            <a:off x="685800" y="3200400"/>
            <a:ext cx="594360" cy="594360"/>
          </a:xfrm>
          <a:prstGeom prst="ellipse">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pic>
        <p:nvPicPr>
          <p:cNvPr id="17" name="Image 1" descr="wifi"/>
          <p:cNvPicPr>
            <a:picLocks noChangeAspect="1"/>
          </p:cNvPicPr>
          <p:nvPr/>
        </p:nvPicPr>
        <p:blipFill>
          <a:blip r:embed="rId6"/>
          <a:stretch>
            <a:fillRect/>
          </a:stretch>
        </p:blipFill>
        <p:spPr>
          <a:xfrm>
            <a:off x="840334" y="3354934"/>
            <a:ext cx="285293" cy="285293"/>
          </a:xfrm>
          <a:prstGeom prst="rect">
            <a:avLst/>
          </a:prstGeom>
        </p:spPr>
      </p:pic>
      <p:sp>
        <p:nvSpPr>
          <p:cNvPr id="18" name="Text 14"/>
          <p:cNvSpPr txBox="1"/>
          <p:nvPr/>
        </p:nvSpPr>
        <p:spPr>
          <a:xfrm>
            <a:off x="1325880" y="2994660"/>
            <a:ext cx="2697480" cy="1005840"/>
          </a:xfrm>
          <a:prstGeom prst="rect">
            <a:avLst/>
          </a:prstGeom>
          <a:noFill/>
          <a:ln/>
        </p:spPr>
        <p:txBody>
          <a:bodyPr wrap="square" lIns="0" tIns="0" rIns="0" bIns="0" rtlCol="0" anchor="ctr"/>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5.8m offline or lacking skills (Age UK, 2023).</a:t>
            </a:r>
            <a:endParaRPr lang="en-US" sz="1400" dirty="0">
              <a:latin typeface="Arial" panose="020B0604020202020204" pitchFamily="34" charset="0"/>
              <a:cs typeface="Arial" panose="020B0604020202020204" pitchFamily="34" charset="0"/>
            </a:endParaRPr>
          </a:p>
        </p:txBody>
      </p:sp>
      <p:sp>
        <p:nvSpPr>
          <p:cNvPr id="19" name="Shape 15"/>
          <p:cNvSpPr/>
          <p:nvPr/>
        </p:nvSpPr>
        <p:spPr>
          <a:xfrm>
            <a:off x="4114800" y="2994660"/>
            <a:ext cx="2971800" cy="1005840"/>
          </a:xfrm>
          <a:prstGeom prst="roundRect">
            <a:avLst>
              <a:gd name="adj" fmla="val 4800"/>
            </a:avLst>
          </a:prstGeom>
          <a:solidFill>
            <a:srgbClr val="D9724F"/>
          </a:solidFill>
          <a:ln w="12700">
            <a:solidFill>
              <a:srgbClr val="D9724F"/>
            </a:solidFill>
            <a:prstDash val="solid"/>
          </a:ln>
        </p:spPr>
        <p:txBody>
          <a:bodyPr/>
          <a:lstStyle/>
          <a:p>
            <a:endParaRPr>
              <a:latin typeface="Arial" panose="020B0604020202020204" pitchFamily="34" charset="0"/>
              <a:cs typeface="Arial" panose="020B0604020202020204" pitchFamily="34" charset="0"/>
            </a:endParaRPr>
          </a:p>
        </p:txBody>
      </p:sp>
      <p:sp>
        <p:nvSpPr>
          <p:cNvPr id="20" name="Text 16"/>
          <p:cNvSpPr txBox="1"/>
          <p:nvPr/>
        </p:nvSpPr>
        <p:spPr>
          <a:xfrm>
            <a:off x="4206240" y="2994660"/>
            <a:ext cx="2788920" cy="1005840"/>
          </a:xfrm>
          <a:prstGeom prst="rect">
            <a:avLst/>
          </a:prstGeom>
          <a:noFill/>
          <a:ln/>
        </p:spPr>
        <p:txBody>
          <a:bodyPr wrap="square" lIns="0" tIns="0" rIns="0" bIns="0" rtlCol="0" anchor="ctr"/>
          <a:lstStyle/>
          <a:p>
            <a:pPr marL="0" indent="0">
              <a:buNone/>
            </a:pPr>
            <a:r>
              <a:rPr lang="en-US" sz="1400" b="1" dirty="0">
                <a:solidFill>
                  <a:srgbClr val="FFFFFF"/>
                </a:solidFill>
                <a:latin typeface="Arial" panose="020B0604020202020204" pitchFamily="34" charset="0"/>
                <a:ea typeface="Arial"/>
                <a:cs typeface="Arial" panose="020B0604020202020204" pitchFamily="34" charset="0"/>
              </a:rPr>
              <a:t>Funded digital skills; keep phone and face-to-face access.</a:t>
            </a:r>
            <a:endParaRPr lang="en-US" sz="1400" dirty="0">
              <a:latin typeface="Arial" panose="020B0604020202020204" pitchFamily="34" charset="0"/>
              <a:cs typeface="Arial" panose="020B0604020202020204" pitchFamily="34" charset="0"/>
            </a:endParaRPr>
          </a:p>
        </p:txBody>
      </p:sp>
      <p:sp>
        <p:nvSpPr>
          <p:cNvPr id="21" name="Text 17"/>
          <p:cNvSpPr txBox="1"/>
          <p:nvPr/>
        </p:nvSpPr>
        <p:spPr>
          <a:xfrm>
            <a:off x="7365609" y="2994660"/>
            <a:ext cx="1629898" cy="1005840"/>
          </a:xfrm>
          <a:prstGeom prst="rect">
            <a:avLst/>
          </a:prstGeom>
          <a:noFill/>
          <a:ln/>
        </p:spPr>
        <p:txBody>
          <a:bodyPr wrap="square" lIns="0" tIns="0" rIns="0" bIns="0" rtlCol="0" anchor="ctr"/>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 Voluntary use of technology.</a:t>
            </a:r>
            <a:endParaRPr lang="en-US" sz="1400" dirty="0">
              <a:latin typeface="Arial" panose="020B0604020202020204" pitchFamily="34" charset="0"/>
              <a:cs typeface="Arial" panose="020B0604020202020204" pitchFamily="34" charset="0"/>
            </a:endParaRPr>
          </a:p>
        </p:txBody>
      </p:sp>
      <p:sp>
        <p:nvSpPr>
          <p:cNvPr id="22" name="Text 18"/>
          <p:cNvSpPr txBox="1"/>
          <p:nvPr/>
        </p:nvSpPr>
        <p:spPr>
          <a:xfrm>
            <a:off x="9190892" y="2994660"/>
            <a:ext cx="2421988" cy="1005840"/>
          </a:xfrm>
          <a:prstGeom prst="rect">
            <a:avLst/>
          </a:prstGeom>
          <a:noFill/>
          <a:ln/>
        </p:spPr>
        <p:txBody>
          <a:bodyPr wrap="square" lIns="0" tIns="0" rIns="0" bIns="0" rtlCol="0" anchor="ctr"/>
          <a:lstStyle/>
          <a:p>
            <a:pPr marL="0" indent="0">
              <a:buNone/>
            </a:pPr>
            <a:r>
              <a:rPr lang="en-US" sz="1400" dirty="0">
                <a:solidFill>
                  <a:srgbClr val="4B3A72"/>
                </a:solidFill>
                <a:latin typeface="Arial" panose="020B0604020202020204" pitchFamily="34" charset="0"/>
                <a:ea typeface="Arial"/>
                <a:cs typeface="Arial" panose="020B0604020202020204" pitchFamily="34" charset="0"/>
              </a:rPr>
              <a:t>Cuts to non-digital access → ICS monitoring.</a:t>
            </a:r>
            <a:endParaRPr lang="en-US" sz="1400" dirty="0">
              <a:latin typeface="Arial" panose="020B0604020202020204" pitchFamily="34" charset="0"/>
              <a:cs typeface="Arial" panose="020B0604020202020204" pitchFamily="34" charset="0"/>
            </a:endParaRPr>
          </a:p>
        </p:txBody>
      </p:sp>
      <p:sp>
        <p:nvSpPr>
          <p:cNvPr id="23" name="card"/>
          <p:cNvSpPr/>
          <p:nvPr/>
        </p:nvSpPr>
        <p:spPr>
          <a:xfrm>
            <a:off x="548640" y="4160520"/>
            <a:ext cx="11064240" cy="1143000"/>
          </a:xfrm>
          <a:prstGeom prst="roundRect">
            <a:avLst>
              <a:gd name="adj" fmla="val 5517"/>
            </a:avLst>
          </a:prstGeom>
          <a:solidFill>
            <a:srgbClr val="F3EFFA"/>
          </a:solidFill>
          <a:ln w="12700">
            <a:solidFill>
              <a:srgbClr val="F3EFFA"/>
            </a:solidFill>
            <a:prstDash val="solid"/>
          </a:ln>
        </p:spPr>
        <p:txBody>
          <a:bodyPr/>
          <a:lstStyle/>
          <a:p>
            <a:endParaRPr>
              <a:latin typeface="Arial" panose="020B0604020202020204" pitchFamily="34" charset="0"/>
              <a:cs typeface="Arial" panose="020B0604020202020204" pitchFamily="34" charset="0"/>
            </a:endParaRPr>
          </a:p>
        </p:txBody>
      </p:sp>
      <p:sp>
        <p:nvSpPr>
          <p:cNvPr id="24" name="icon circle"/>
          <p:cNvSpPr/>
          <p:nvPr/>
        </p:nvSpPr>
        <p:spPr>
          <a:xfrm>
            <a:off x="685800" y="4434840"/>
            <a:ext cx="594360" cy="594360"/>
          </a:xfrm>
          <a:prstGeom prst="ellipse">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pic>
        <p:nvPicPr>
          <p:cNvPr id="25" name="Image 2" descr="clip"/>
          <p:cNvPicPr>
            <a:picLocks noChangeAspect="1"/>
          </p:cNvPicPr>
          <p:nvPr/>
        </p:nvPicPr>
        <p:blipFill>
          <a:blip r:embed="rId7"/>
          <a:stretch>
            <a:fillRect/>
          </a:stretch>
        </p:blipFill>
        <p:spPr>
          <a:xfrm>
            <a:off x="840334" y="4589374"/>
            <a:ext cx="285293" cy="285293"/>
          </a:xfrm>
          <a:prstGeom prst="rect">
            <a:avLst/>
          </a:prstGeom>
        </p:spPr>
      </p:pic>
      <p:sp>
        <p:nvSpPr>
          <p:cNvPr id="26" name="Text 21"/>
          <p:cNvSpPr txBox="1"/>
          <p:nvPr/>
        </p:nvSpPr>
        <p:spPr>
          <a:xfrm>
            <a:off x="1325880" y="4229100"/>
            <a:ext cx="2697480" cy="1005840"/>
          </a:xfrm>
          <a:prstGeom prst="rect">
            <a:avLst/>
          </a:prstGeom>
          <a:noFill/>
          <a:ln/>
        </p:spPr>
        <p:txBody>
          <a:bodyPr wrap="square" lIns="0" tIns="0" rIns="0" bIns="0" rtlCol="0" anchor="ctr"/>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Rigid routines limit autonomy (Moilanen et al., 2021).</a:t>
            </a:r>
            <a:endParaRPr lang="en-US" sz="1400" dirty="0">
              <a:latin typeface="Arial" panose="020B0604020202020204" pitchFamily="34" charset="0"/>
              <a:cs typeface="Arial" panose="020B0604020202020204" pitchFamily="34" charset="0"/>
            </a:endParaRPr>
          </a:p>
        </p:txBody>
      </p:sp>
      <p:sp>
        <p:nvSpPr>
          <p:cNvPr id="27" name="Shape 22"/>
          <p:cNvSpPr/>
          <p:nvPr/>
        </p:nvSpPr>
        <p:spPr>
          <a:xfrm>
            <a:off x="4114800" y="4229100"/>
            <a:ext cx="2971800" cy="1005840"/>
          </a:xfrm>
          <a:prstGeom prst="roundRect">
            <a:avLst>
              <a:gd name="adj" fmla="val 4800"/>
            </a:avLst>
          </a:prstGeom>
          <a:solidFill>
            <a:srgbClr val="5B8DB8"/>
          </a:solidFill>
          <a:ln w="12700">
            <a:solidFill>
              <a:srgbClr val="5B8DB8"/>
            </a:solidFill>
            <a:prstDash val="solid"/>
          </a:ln>
        </p:spPr>
        <p:txBody>
          <a:bodyPr/>
          <a:lstStyle/>
          <a:p>
            <a:endParaRPr>
              <a:latin typeface="Arial" panose="020B0604020202020204" pitchFamily="34" charset="0"/>
              <a:cs typeface="Arial" panose="020B0604020202020204" pitchFamily="34" charset="0"/>
            </a:endParaRPr>
          </a:p>
        </p:txBody>
      </p:sp>
      <p:sp>
        <p:nvSpPr>
          <p:cNvPr id="28" name="Text 23"/>
          <p:cNvSpPr txBox="1"/>
          <p:nvPr/>
        </p:nvSpPr>
        <p:spPr>
          <a:xfrm>
            <a:off x="4206240" y="4229100"/>
            <a:ext cx="2788920" cy="1005840"/>
          </a:xfrm>
          <a:prstGeom prst="rect">
            <a:avLst/>
          </a:prstGeom>
          <a:noFill/>
          <a:ln/>
        </p:spPr>
        <p:txBody>
          <a:bodyPr wrap="square" lIns="0" tIns="0" rIns="0" bIns="0" rtlCol="0" anchor="ctr"/>
          <a:lstStyle/>
          <a:p>
            <a:pPr marL="0" indent="0">
              <a:buNone/>
            </a:pPr>
            <a:r>
              <a:rPr lang="en-US" sz="1400" b="1" dirty="0">
                <a:solidFill>
                  <a:srgbClr val="FFFFFF"/>
                </a:solidFill>
                <a:latin typeface="Arial" panose="020B0604020202020204" pitchFamily="34" charset="0"/>
                <a:ea typeface="Arial"/>
                <a:cs typeface="Arial" panose="020B0604020202020204" pitchFamily="34" charset="0"/>
              </a:rPr>
              <a:t>Pilot Hogeweyk-style households (The Hogeweyk, no d</a:t>
            </a:r>
            <a:r>
              <a:rPr lang="en-US" sz="1400" b="1" dirty="0">
                <a:solidFill>
                  <a:srgbClr val="FFFFFF"/>
                </a:solidFill>
                <a:latin typeface="Arial" panose="020B0604020202020204" pitchFamily="34" charset="0"/>
                <a:cs typeface="Arial" panose="020B0604020202020204" pitchFamily="34" charset="0"/>
              </a:rPr>
              <a:t>ate</a:t>
            </a:r>
            <a:r>
              <a:rPr lang="en-US" sz="1400" b="1" dirty="0">
                <a:solidFill>
                  <a:srgbClr val="FFFFFF"/>
                </a:solidFill>
                <a:latin typeface="Arial" panose="020B0604020202020204" pitchFamily="34" charset="0"/>
                <a:ea typeface="Arial"/>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29" name="Text 24"/>
          <p:cNvSpPr txBox="1"/>
          <p:nvPr/>
        </p:nvSpPr>
        <p:spPr>
          <a:xfrm>
            <a:off x="7346462" y="4229100"/>
            <a:ext cx="1934698" cy="1005840"/>
          </a:xfrm>
          <a:prstGeom prst="rect">
            <a:avLst/>
          </a:prstGeom>
          <a:noFill/>
          <a:ln/>
        </p:spPr>
        <p:txBody>
          <a:bodyPr wrap="square" lIns="0" tIns="0" rIns="0" bIns="0" rtlCol="0" anchor="ctr"/>
          <a:lstStyle/>
          <a:p>
            <a:pPr marL="0" indent="0">
              <a:buNone/>
            </a:pPr>
            <a:r>
              <a:rPr lang="en-US" sz="1400" dirty="0">
                <a:solidFill>
                  <a:srgbClr val="1F2A30"/>
                </a:solidFill>
                <a:latin typeface="Arial" panose="020B0604020202020204" pitchFamily="34" charset="0"/>
                <a:ea typeface="Arial"/>
                <a:cs typeface="Arial" panose="020B0604020202020204" pitchFamily="34" charset="0"/>
              </a:rPr>
              <a:t>- Empowering care </a:t>
            </a:r>
          </a:p>
          <a:p>
            <a:pPr marL="0" indent="0">
              <a:buNone/>
            </a:pPr>
            <a:r>
              <a:rPr lang="en-US" sz="1400" dirty="0">
                <a:solidFill>
                  <a:srgbClr val="1F2A30"/>
                </a:solidFill>
                <a:latin typeface="Arial" panose="020B0604020202020204" pitchFamily="34" charset="0"/>
                <a:cs typeface="Arial" panose="020B0604020202020204" pitchFamily="34" charset="0"/>
              </a:rPr>
              <a:t>h</a:t>
            </a:r>
            <a:r>
              <a:rPr lang="en-US" sz="1400" dirty="0">
                <a:solidFill>
                  <a:srgbClr val="1F2A30"/>
                </a:solidFill>
                <a:latin typeface="Arial" panose="020B0604020202020204" pitchFamily="34" charset="0"/>
                <a:ea typeface="Arial"/>
                <a:cs typeface="Arial" panose="020B0604020202020204" pitchFamily="34" charset="0"/>
              </a:rPr>
              <a:t>omes.</a:t>
            </a:r>
            <a:endParaRPr lang="en-US" sz="1400" dirty="0">
              <a:latin typeface="Arial" panose="020B0604020202020204" pitchFamily="34" charset="0"/>
              <a:cs typeface="Arial" panose="020B0604020202020204" pitchFamily="34" charset="0"/>
            </a:endParaRPr>
          </a:p>
        </p:txBody>
      </p:sp>
      <p:sp>
        <p:nvSpPr>
          <p:cNvPr id="30" name="Text 25"/>
          <p:cNvSpPr txBox="1"/>
          <p:nvPr/>
        </p:nvSpPr>
        <p:spPr>
          <a:xfrm>
            <a:off x="9281160" y="4213860"/>
            <a:ext cx="2263140" cy="1005840"/>
          </a:xfrm>
          <a:prstGeom prst="rect">
            <a:avLst/>
          </a:prstGeom>
          <a:noFill/>
          <a:ln/>
        </p:spPr>
        <p:txBody>
          <a:bodyPr wrap="square" lIns="0" tIns="0" rIns="0" bIns="0" rtlCol="0" anchor="ctr"/>
          <a:lstStyle/>
          <a:p>
            <a:pPr marL="0" indent="0">
              <a:buNone/>
            </a:pPr>
            <a:r>
              <a:rPr lang="en-US" sz="1400" dirty="0">
                <a:solidFill>
                  <a:srgbClr val="4B3A72"/>
                </a:solidFill>
                <a:latin typeface="Arial" panose="020B0604020202020204" pitchFamily="34" charset="0"/>
                <a:ea typeface="Arial"/>
                <a:cs typeface="Arial" panose="020B0604020202020204" pitchFamily="34" charset="0"/>
              </a:rPr>
              <a:t>Unproven (Krier et al., 2023).  → evaluate pilots.</a:t>
            </a:r>
            <a:endParaRPr lang="en-US" sz="1400" dirty="0">
              <a:latin typeface="Arial" panose="020B0604020202020204" pitchFamily="34" charset="0"/>
              <a:cs typeface="Arial" panose="020B0604020202020204" pitchFamily="34" charset="0"/>
            </a:endParaRPr>
          </a:p>
        </p:txBody>
      </p:sp>
      <p:sp>
        <p:nvSpPr>
          <p:cNvPr id="32"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latin typeface="Arial" panose="020B0604020202020204" pitchFamily="34" charset="0"/>
                <a:cs typeface="Arial" panose="020B0604020202020204" pitchFamily="34" charset="0"/>
              </a:rPr>
              <a:t>14</a:t>
            </a:fld>
            <a:endParaRPr lang="en-US">
              <a:latin typeface="Arial" panose="020B0604020202020204" pitchFamily="34" charset="0"/>
              <a:cs typeface="Arial" panose="020B0604020202020204" pitchFamily="34" charset="0"/>
            </a:endParaRPr>
          </a:p>
        </p:txBody>
      </p:sp>
      <p:sp>
        <p:nvSpPr>
          <p:cNvPr id="96" name="theory and policy"/>
          <p:cNvSpPr txBox="1"/>
          <p:nvPr/>
        </p:nvSpPr>
        <p:spPr>
          <a:xfrm>
            <a:off x="548640" y="5394960"/>
            <a:ext cx="11064240" cy="1005840"/>
          </a:xfrm>
          <a:prstGeom prst="roundRect">
            <a:avLst>
              <a:gd name="adj" fmla="val 8000"/>
            </a:avLst>
          </a:prstGeom>
          <a:solidFill>
            <a:srgbClr val="4B3A72"/>
          </a:solidFill>
          <a:ln>
            <a:noFill/>
          </a:ln>
        </p:spPr>
        <p:txBody>
          <a:bodyPr wrap="square" lIns="182880" tIns="91440" rIns="182880" bIns="91440" rtlCol="0" anchor="ctr"/>
          <a:lstStyle/>
          <a:p>
            <a:pPr marL="0" indent="0" algn="just">
              <a:lnSpc>
                <a:spcPct val="150000"/>
              </a:lnSpc>
              <a:spcAft>
                <a:spcPts val="300"/>
              </a:spcAft>
              <a:buNone/>
            </a:pPr>
            <a:r>
              <a:rPr lang="en-GB" sz="1400" b="1" dirty="0">
                <a:solidFill>
                  <a:srgbClr val="F2B79E"/>
                </a:solidFill>
                <a:latin typeface="Arial" panose="020B0604020202020204" pitchFamily="34" charset="0"/>
                <a:ea typeface="Arial"/>
                <a:cs typeface="Arial" panose="020B0604020202020204" pitchFamily="34" charset="0"/>
              </a:rPr>
              <a:t>Theory: </a:t>
            </a:r>
            <a:r>
              <a:rPr lang="en-GB" sz="1400" b="1" dirty="0">
                <a:solidFill>
                  <a:srgbClr val="FFFFFF"/>
                </a:solidFill>
                <a:latin typeface="Arial" panose="020B0604020202020204" pitchFamily="34" charset="0"/>
                <a:ea typeface="Arial"/>
                <a:cs typeface="Arial" panose="020B0604020202020204" pitchFamily="34" charset="0"/>
              </a:rPr>
              <a:t>C</a:t>
            </a:r>
            <a:r>
              <a:rPr lang="en-GB" sz="1400" dirty="0">
                <a:solidFill>
                  <a:srgbClr val="FFFFFF"/>
                </a:solidFill>
                <a:latin typeface="Arial" panose="020B0604020202020204" pitchFamily="34" charset="0"/>
                <a:ea typeface="Arial"/>
                <a:cs typeface="Arial" panose="020B0604020202020204" pitchFamily="34" charset="0"/>
              </a:rPr>
              <a:t>ontinuity (Atchley, 1989)</a:t>
            </a:r>
            <a:r>
              <a:rPr lang="en-GB" sz="1400" dirty="0">
                <a:solidFill>
                  <a:srgbClr val="FFFFFF"/>
                </a:solidFill>
                <a:latin typeface="Arial" panose="020B0604020202020204" pitchFamily="34" charset="0"/>
                <a:cs typeface="Arial" panose="020B0604020202020204" pitchFamily="34" charset="0"/>
              </a:rPr>
              <a:t>;</a:t>
            </a:r>
            <a:r>
              <a:rPr lang="en-GB" sz="1400" dirty="0">
                <a:solidFill>
                  <a:srgbClr val="FFFFFF"/>
                </a:solidFill>
                <a:latin typeface="Arial" panose="020B0604020202020204" pitchFamily="34" charset="0"/>
                <a:ea typeface="Arial"/>
                <a:cs typeface="Arial" panose="020B0604020202020204" pitchFamily="34" charset="0"/>
              </a:rPr>
              <a:t> Life course (Dannefer, 2020)</a:t>
            </a:r>
            <a:r>
              <a:rPr lang="en-GB" sz="1400" dirty="0">
                <a:solidFill>
                  <a:srgbClr val="FFFFFF"/>
                </a:solidFill>
                <a:latin typeface="Arial" panose="020B0604020202020204" pitchFamily="34" charset="0"/>
                <a:cs typeface="Arial" panose="020B0604020202020204" pitchFamily="34" charset="0"/>
              </a:rPr>
              <a:t>;</a:t>
            </a:r>
            <a:r>
              <a:rPr lang="en-GB" sz="1400" dirty="0">
                <a:solidFill>
                  <a:srgbClr val="FFFFFF"/>
                </a:solidFill>
                <a:latin typeface="Arial" panose="020B0604020202020204" pitchFamily="34" charset="0"/>
                <a:ea typeface="Arial"/>
                <a:cs typeface="Arial" panose="020B0604020202020204" pitchFamily="34" charset="0"/>
              </a:rPr>
              <a:t> Person-centred care (Fazio et al., 2018).</a:t>
            </a:r>
          </a:p>
          <a:p>
            <a:pPr marL="0" indent="0" algn="just">
              <a:lnSpc>
                <a:spcPct val="150000"/>
              </a:lnSpc>
              <a:spcAft>
                <a:spcPts val="0"/>
              </a:spcAft>
              <a:buNone/>
            </a:pPr>
            <a:r>
              <a:rPr lang="en-GB" sz="1400" b="1" dirty="0">
                <a:solidFill>
                  <a:srgbClr val="F2B79E"/>
                </a:solidFill>
                <a:latin typeface="Arial" panose="020B0604020202020204" pitchFamily="34" charset="0"/>
                <a:ea typeface="Arial"/>
                <a:cs typeface="Arial" panose="020B0604020202020204" pitchFamily="34" charset="0"/>
              </a:rPr>
              <a:t>Policy: </a:t>
            </a:r>
            <a:r>
              <a:rPr lang="en-GB" sz="1400" b="1" dirty="0">
                <a:solidFill>
                  <a:srgbClr val="FFFFFF"/>
                </a:solidFill>
                <a:latin typeface="Arial" panose="020B0604020202020204" pitchFamily="34" charset="0"/>
                <a:ea typeface="Arial"/>
                <a:cs typeface="Arial" panose="020B0604020202020204" pitchFamily="34" charset="0"/>
              </a:rPr>
              <a:t>C</a:t>
            </a:r>
            <a:r>
              <a:rPr lang="en-GB" sz="1400" dirty="0">
                <a:solidFill>
                  <a:srgbClr val="FFFFFF"/>
                </a:solidFill>
                <a:latin typeface="Arial" panose="020B0604020202020204" pitchFamily="34" charset="0"/>
                <a:ea typeface="Arial"/>
                <a:cs typeface="Arial" panose="020B0604020202020204" pitchFamily="34" charset="0"/>
              </a:rPr>
              <a:t>are commission (GOV.UK, 2025)</a:t>
            </a:r>
            <a:r>
              <a:rPr lang="en-GB" sz="1400" dirty="0">
                <a:solidFill>
                  <a:srgbClr val="FFFFFF"/>
                </a:solidFill>
                <a:latin typeface="Arial" panose="020B0604020202020204" pitchFamily="34" charset="0"/>
                <a:cs typeface="Arial" panose="020B0604020202020204" pitchFamily="34" charset="0"/>
              </a:rPr>
              <a:t>;</a:t>
            </a:r>
            <a:r>
              <a:rPr lang="en-GB" sz="1400" dirty="0">
                <a:solidFill>
                  <a:srgbClr val="FFFFFF"/>
                </a:solidFill>
                <a:latin typeface="Arial" panose="020B0604020202020204" pitchFamily="34" charset="0"/>
                <a:ea typeface="Arial"/>
                <a:cs typeface="Arial" panose="020B0604020202020204" pitchFamily="34" charset="0"/>
              </a:rPr>
              <a:t> ICS priority (Health and Care Act 2022)</a:t>
            </a:r>
            <a:r>
              <a:rPr lang="en-GB" sz="1400" dirty="0">
                <a:solidFill>
                  <a:srgbClr val="FFFFFF"/>
                </a:solidFill>
                <a:latin typeface="Arial" panose="020B0604020202020204" pitchFamily="34" charset="0"/>
                <a:cs typeface="Arial" panose="020B0604020202020204" pitchFamily="34" charset="0"/>
              </a:rPr>
              <a:t>; </a:t>
            </a:r>
            <a:r>
              <a:rPr lang="en-GB" sz="1400" dirty="0">
                <a:solidFill>
                  <a:srgbClr val="FFFFFF"/>
                </a:solidFill>
                <a:latin typeface="Arial" panose="020B0604020202020204" pitchFamily="34" charset="0"/>
                <a:ea typeface="Arial"/>
                <a:cs typeface="Arial" panose="020B0604020202020204" pitchFamily="34" charset="0"/>
              </a:rPr>
              <a:t>Co-production (TLAP, 2018).</a:t>
            </a:r>
          </a:p>
        </p:txBody>
      </p:sp>
      <p:pic>
        <p:nvPicPr>
          <p:cNvPr id="31" name="Recorded Sound">
            <a:hlinkClick r:id="" action="ppaction://media"/>
            <a:extLst>
              <a:ext uri="{FF2B5EF4-FFF2-40B4-BE49-F238E27FC236}">
                <a16:creationId xmlns:a16="http://schemas.microsoft.com/office/drawing/2014/main" id="{10700918-9A34-C60E-A09C-34138DA1074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215077" y="574548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8619"/>
    </mc:Choice>
    <mc:Fallback xmlns="">
      <p:transition spd="slow" advTm="68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619"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4446172" y="226177"/>
            <a:ext cx="5943600" cy="822960"/>
          </a:xfrm>
          <a:prstGeom prst="rect">
            <a:avLst/>
          </a:prstGeom>
          <a:noFill/>
          <a:ln/>
        </p:spPr>
        <p:txBody>
          <a:bodyPr wrap="square" lIns="0" tIns="0" rIns="0" bIns="0" rtlCol="0" anchor="t"/>
          <a:lstStyle/>
          <a:p>
            <a:pPr marL="0" indent="0">
              <a:buNone/>
            </a:pPr>
            <a:r>
              <a:rPr lang="en-US" sz="3800" b="1" dirty="0">
                <a:solidFill>
                  <a:srgbClr val="FFFFFF"/>
                </a:solidFill>
                <a:latin typeface="Arial"/>
                <a:ea typeface="Arial"/>
                <a:cs typeface="Arial"/>
              </a:rPr>
              <a:t>Conclusion</a:t>
            </a:r>
            <a:endParaRPr lang="en-US" sz="3800" dirty="0"/>
          </a:p>
        </p:txBody>
      </p:sp>
      <p:sp>
        <p:nvSpPr>
          <p:cNvPr id="3" name="Text 1"/>
          <p:cNvSpPr txBox="1"/>
          <p:nvPr/>
        </p:nvSpPr>
        <p:spPr>
          <a:xfrm>
            <a:off x="186788" y="1634978"/>
            <a:ext cx="5852160" cy="3291840"/>
          </a:xfrm>
          <a:prstGeom prst="rect">
            <a:avLst/>
          </a:prstGeom>
          <a:noFill/>
          <a:ln/>
        </p:spPr>
        <p:txBody>
          <a:bodyPr wrap="square" lIns="0" tIns="0" rIns="0" bIns="0" rtlCol="0" anchor="t"/>
          <a:lstStyle/>
          <a:p>
            <a:pPr marL="0" indent="0" algn="just">
              <a:lnSpc>
                <a:spcPct val="150000"/>
              </a:lnSpc>
              <a:buNone/>
            </a:pPr>
            <a:r>
              <a:rPr lang="en-US" sz="1800" dirty="0">
                <a:solidFill>
                  <a:srgbClr val="FFFFFF"/>
                </a:solidFill>
                <a:latin typeface="Arial"/>
                <a:ea typeface="Arial"/>
                <a:cs typeface="Arial"/>
              </a:rPr>
              <a:t>Needs are met only partially and unequally: the Care Act 2014 is strong, but workforce shortages (Skills for Care, 2026), funding and digital exclusion (Age UK, 2023) limit it. Hogeweyk and Okinawa case studies show that environment, community and purpose sustain functional ability (WHO, 2020).</a:t>
            </a:r>
            <a:endParaRPr lang="en-US" sz="1800" dirty="0"/>
          </a:p>
          <a:p>
            <a:pPr marL="0" indent="0" algn="just">
              <a:lnSpc>
                <a:spcPct val="150000"/>
              </a:lnSpc>
              <a:buNone/>
            </a:pPr>
            <a:endParaRPr lang="en-US" sz="1800" dirty="0"/>
          </a:p>
          <a:p>
            <a:pPr marL="0" indent="0" algn="just">
              <a:lnSpc>
                <a:spcPct val="150000"/>
              </a:lnSpc>
              <a:buNone/>
            </a:pPr>
            <a:r>
              <a:rPr lang="en-US" sz="1800" dirty="0">
                <a:solidFill>
                  <a:srgbClr val="FFFFFF"/>
                </a:solidFill>
                <a:latin typeface="Arial"/>
                <a:ea typeface="Arial"/>
                <a:cs typeface="Arial"/>
              </a:rPr>
              <a:t>Looking ahead: the social care commission (GOV.UK, 2025) and outcome research on dementia villages and AI (Krier et al., 2023).</a:t>
            </a:r>
            <a:endParaRPr lang="en-US" sz="1800" dirty="0"/>
          </a:p>
        </p:txBody>
      </p:sp>
      <p:sp>
        <p:nvSpPr>
          <p:cNvPr id="4" name="icon circle"/>
          <p:cNvSpPr/>
          <p:nvPr/>
        </p:nvSpPr>
        <p:spPr>
          <a:xfrm>
            <a:off x="7315200" y="1554480"/>
            <a:ext cx="914400" cy="914400"/>
          </a:xfrm>
          <a:prstGeom prst="ellipse">
            <a:avLst/>
          </a:prstGeom>
          <a:solidFill>
            <a:srgbClr val="7B62B0"/>
          </a:solidFill>
          <a:ln w="12700">
            <a:solidFill>
              <a:srgbClr val="7B62B0"/>
            </a:solidFill>
            <a:prstDash val="solid"/>
          </a:ln>
        </p:spPr>
        <p:txBody>
          <a:bodyPr/>
          <a:lstStyle/>
          <a:p>
            <a:endParaRPr/>
          </a:p>
        </p:txBody>
      </p:sp>
      <p:pic>
        <p:nvPicPr>
          <p:cNvPr id="5" name="Image 0" descr="people"/>
          <p:cNvPicPr>
            <a:picLocks noChangeAspect="1"/>
          </p:cNvPicPr>
          <p:nvPr/>
        </p:nvPicPr>
        <p:blipFill>
          <a:blip r:embed="rId5"/>
          <a:stretch>
            <a:fillRect/>
          </a:stretch>
        </p:blipFill>
        <p:spPr>
          <a:xfrm>
            <a:off x="7552944" y="1792224"/>
            <a:ext cx="438912" cy="438912"/>
          </a:xfrm>
          <a:prstGeom prst="rect">
            <a:avLst/>
          </a:prstGeom>
        </p:spPr>
      </p:pic>
      <p:sp>
        <p:nvSpPr>
          <p:cNvPr id="6" name="Text 3"/>
          <p:cNvSpPr txBox="1"/>
          <p:nvPr/>
        </p:nvSpPr>
        <p:spPr>
          <a:xfrm>
            <a:off x="8458200" y="1554480"/>
            <a:ext cx="3291840" cy="914400"/>
          </a:xfrm>
          <a:prstGeom prst="rect">
            <a:avLst/>
          </a:prstGeom>
          <a:noFill/>
          <a:ln/>
        </p:spPr>
        <p:txBody>
          <a:bodyPr wrap="square" lIns="0" tIns="0" rIns="0" bIns="0" rtlCol="0" anchor="ctr"/>
          <a:lstStyle/>
          <a:p>
            <a:pPr marL="0" indent="0">
              <a:buNone/>
            </a:pPr>
            <a:r>
              <a:rPr lang="en-US" sz="1800" b="1" dirty="0">
                <a:solidFill>
                  <a:srgbClr val="FFFFFF"/>
                </a:solidFill>
                <a:latin typeface="Arial"/>
                <a:ea typeface="Arial"/>
                <a:cs typeface="Arial"/>
              </a:rPr>
              <a:t>Invest in the care workforce.</a:t>
            </a:r>
            <a:endParaRPr lang="en-US" sz="1800" dirty="0"/>
          </a:p>
        </p:txBody>
      </p:sp>
      <p:sp>
        <p:nvSpPr>
          <p:cNvPr id="7" name="icon circle"/>
          <p:cNvSpPr/>
          <p:nvPr/>
        </p:nvSpPr>
        <p:spPr>
          <a:xfrm>
            <a:off x="7315200" y="3017520"/>
            <a:ext cx="914400" cy="914400"/>
          </a:xfrm>
          <a:prstGeom prst="ellipse">
            <a:avLst/>
          </a:prstGeom>
          <a:solidFill>
            <a:srgbClr val="D9724F"/>
          </a:solidFill>
          <a:ln w="12700">
            <a:solidFill>
              <a:srgbClr val="D9724F"/>
            </a:solidFill>
            <a:prstDash val="solid"/>
          </a:ln>
        </p:spPr>
        <p:txBody>
          <a:bodyPr/>
          <a:lstStyle/>
          <a:p>
            <a:endParaRPr/>
          </a:p>
        </p:txBody>
      </p:sp>
      <p:pic>
        <p:nvPicPr>
          <p:cNvPr id="8" name="Image 1" descr="wifi"/>
          <p:cNvPicPr>
            <a:picLocks noChangeAspect="1"/>
          </p:cNvPicPr>
          <p:nvPr/>
        </p:nvPicPr>
        <p:blipFill>
          <a:blip r:embed="rId6"/>
          <a:stretch>
            <a:fillRect/>
          </a:stretch>
        </p:blipFill>
        <p:spPr>
          <a:xfrm>
            <a:off x="7552944" y="3255264"/>
            <a:ext cx="438912" cy="438912"/>
          </a:xfrm>
          <a:prstGeom prst="rect">
            <a:avLst/>
          </a:prstGeom>
        </p:spPr>
      </p:pic>
      <p:sp>
        <p:nvSpPr>
          <p:cNvPr id="9" name="Text 5"/>
          <p:cNvSpPr txBox="1"/>
          <p:nvPr/>
        </p:nvSpPr>
        <p:spPr>
          <a:xfrm>
            <a:off x="8458200" y="3017520"/>
            <a:ext cx="3291840" cy="914400"/>
          </a:xfrm>
          <a:prstGeom prst="rect">
            <a:avLst/>
          </a:prstGeom>
          <a:noFill/>
          <a:ln/>
        </p:spPr>
        <p:txBody>
          <a:bodyPr wrap="square" lIns="0" tIns="0" rIns="0" bIns="0" rtlCol="0" anchor="ctr"/>
          <a:lstStyle/>
          <a:p>
            <a:pPr marL="0" indent="0">
              <a:buNone/>
            </a:pPr>
            <a:r>
              <a:rPr lang="en-US" sz="1800" b="1" dirty="0">
                <a:solidFill>
                  <a:srgbClr val="FFFFFF"/>
                </a:solidFill>
                <a:latin typeface="Arial"/>
                <a:ea typeface="Arial"/>
                <a:cs typeface="Arial"/>
              </a:rPr>
              <a:t>Make technology inclusive.</a:t>
            </a:r>
            <a:endParaRPr lang="en-US" sz="1800" dirty="0"/>
          </a:p>
        </p:txBody>
      </p:sp>
      <p:sp>
        <p:nvSpPr>
          <p:cNvPr id="10" name="icon circle"/>
          <p:cNvSpPr/>
          <p:nvPr/>
        </p:nvSpPr>
        <p:spPr>
          <a:xfrm>
            <a:off x="7315200" y="4480560"/>
            <a:ext cx="914400" cy="914400"/>
          </a:xfrm>
          <a:prstGeom prst="ellipse">
            <a:avLst/>
          </a:prstGeom>
          <a:solidFill>
            <a:srgbClr val="5B8DB8"/>
          </a:solidFill>
          <a:ln w="12700">
            <a:solidFill>
              <a:srgbClr val="5B8DB8"/>
            </a:solidFill>
            <a:prstDash val="solid"/>
          </a:ln>
        </p:spPr>
        <p:txBody>
          <a:bodyPr/>
          <a:lstStyle/>
          <a:p>
            <a:endParaRPr/>
          </a:p>
        </p:txBody>
      </p:sp>
      <p:pic>
        <p:nvPicPr>
          <p:cNvPr id="11" name="Image 2" descr="user"/>
          <p:cNvPicPr>
            <a:picLocks noChangeAspect="1"/>
          </p:cNvPicPr>
          <p:nvPr/>
        </p:nvPicPr>
        <p:blipFill>
          <a:blip r:embed="rId7"/>
          <a:stretch>
            <a:fillRect/>
          </a:stretch>
        </p:blipFill>
        <p:spPr>
          <a:xfrm>
            <a:off x="7552944" y="4718304"/>
            <a:ext cx="438912" cy="438912"/>
          </a:xfrm>
          <a:prstGeom prst="rect">
            <a:avLst/>
          </a:prstGeom>
        </p:spPr>
      </p:pic>
      <p:sp>
        <p:nvSpPr>
          <p:cNvPr id="12" name="Text 7"/>
          <p:cNvSpPr txBox="1"/>
          <p:nvPr/>
        </p:nvSpPr>
        <p:spPr>
          <a:xfrm>
            <a:off x="8458200" y="4480560"/>
            <a:ext cx="3291840" cy="914400"/>
          </a:xfrm>
          <a:prstGeom prst="rect">
            <a:avLst/>
          </a:prstGeom>
          <a:noFill/>
          <a:ln/>
        </p:spPr>
        <p:txBody>
          <a:bodyPr wrap="square" lIns="0" tIns="0" rIns="0" bIns="0" rtlCol="0" anchor="ctr"/>
          <a:lstStyle/>
          <a:p>
            <a:pPr marL="0" indent="0">
              <a:buNone/>
            </a:pPr>
            <a:r>
              <a:rPr lang="en-US" sz="1800" b="1" dirty="0">
                <a:solidFill>
                  <a:srgbClr val="FFFFFF"/>
                </a:solidFill>
                <a:latin typeface="Arial"/>
                <a:ea typeface="Arial"/>
                <a:cs typeface="Arial"/>
              </a:rPr>
              <a:t>Co-produce care with older people (TLAP, 2018).</a:t>
            </a:r>
            <a:endParaRPr lang="en-US" sz="1800" dirty="0"/>
          </a:p>
        </p:txBody>
      </p:sp>
      <p:sp>
        <p:nvSpPr>
          <p:cNvPr id="14" name="TextBox 13"/>
          <p:cNvSpPr txBox="1"/>
          <p:nvPr/>
        </p:nvSpPr>
        <p:spPr>
          <a:xfrm>
            <a:off x="11338560" y="6400800"/>
            <a:ext cx="548640" cy="274320"/>
          </a:xfrm>
          <a:prstGeom prst="rect">
            <a:avLst/>
          </a:prstGeom>
          <a:noFill/>
        </p:spPr>
        <p:txBody>
          <a:bodyPr wrap="none">
            <a:spAutoFit/>
          </a:bodyPr>
          <a:lstStyle/>
          <a:p>
            <a:pPr algn="r"/>
            <a:r>
              <a:rPr sz="1000">
                <a:solidFill>
                  <a:srgbClr val="FFFFFF"/>
                </a:solidFill>
              </a:rPr>
              <a:t>15</a:t>
            </a:r>
          </a:p>
        </p:txBody>
      </p:sp>
      <p:pic>
        <p:nvPicPr>
          <p:cNvPr id="13" name="Recorded Sound">
            <a:hlinkClick r:id="" action="ppaction://media"/>
            <a:extLst>
              <a:ext uri="{FF2B5EF4-FFF2-40B4-BE49-F238E27FC236}">
                <a16:creationId xmlns:a16="http://schemas.microsoft.com/office/drawing/2014/main" id="{E286D8D8-4C82-6840-0E99-6CE9C777F8C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28960" y="606552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8646"/>
    </mc:Choice>
    <mc:Fallback xmlns="">
      <p:transition spd="slow" advTm="486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64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rPr>
              <a:t>References (1 of 3)</a:t>
            </a:r>
            <a:endParaRPr lang="en-US" sz="3200" dirty="0"/>
          </a:p>
        </p:txBody>
      </p:sp>
      <p:sp>
        <p:nvSpPr>
          <p:cNvPr id="3" name="Text 1"/>
          <p:cNvSpPr txBox="1"/>
          <p:nvPr/>
        </p:nvSpPr>
        <p:spPr>
          <a:xfrm>
            <a:off x="211014" y="1280160"/>
            <a:ext cx="11832494" cy="5029200"/>
          </a:xfrm>
          <a:prstGeom prst="rect">
            <a:avLst/>
          </a:prstGeom>
          <a:noFill/>
          <a:ln/>
        </p:spPr>
        <p:txBody>
          <a:bodyPr wrap="square" lIns="0" tIns="0" rIns="0" bIns="0" rtlCol="0" anchor="t"/>
          <a:lstStyle/>
          <a:p>
            <a:pPr algn="just">
              <a:lnSpc>
                <a:spcPct val="150000"/>
              </a:lnSpc>
            </a:pPr>
            <a:r>
              <a:rPr lang="en-GB" sz="1100" dirty="0">
                <a:latin typeface="Arial" panose="020B0604020202020204" pitchFamily="34" charset="0"/>
                <a:cs typeface="Arial" panose="020B0604020202020204" pitchFamily="34" charset="0"/>
              </a:rPr>
              <a:t>Age UK (2023) </a:t>
            </a:r>
            <a:r>
              <a:rPr lang="en-GB" sz="1100" i="1" dirty="0">
                <a:latin typeface="Arial" panose="020B0604020202020204" pitchFamily="34" charset="0"/>
                <a:cs typeface="Arial" panose="020B0604020202020204" pitchFamily="34" charset="0"/>
              </a:rPr>
              <a:t>Age UK analysis reveals that almost 6 million people (5,800,000) aged 65+ are either unable to use the internet safely and successfully or aren’t online at all</a:t>
            </a:r>
            <a:r>
              <a:rPr lang="en-GB" sz="1100" dirty="0">
                <a:latin typeface="Arial" panose="020B0604020202020204" pitchFamily="34" charset="0"/>
                <a:cs typeface="Arial" panose="020B0604020202020204" pitchFamily="34" charset="0"/>
              </a:rPr>
              <a:t>. Available at: https://www.ageuk.org.uk/latest-press/articles/2023/age-uk-analysis-reveals-that-almost-6-million-people-5800000-aged-65-are-either-unable-to-use-the-internet-safely-and-successfully-or-arent-online-at-all/ (Accessed: 19 October 2026).</a:t>
            </a:r>
          </a:p>
          <a:p>
            <a:pPr algn="just">
              <a:lnSpc>
                <a:spcPct val="150000"/>
              </a:lnSpc>
            </a:pPr>
            <a:r>
              <a:rPr lang="en-GB" sz="1100" dirty="0" err="1">
                <a:latin typeface="Arial" panose="020B0604020202020204" pitchFamily="34" charset="0"/>
                <a:cs typeface="Arial" panose="020B0604020202020204" pitchFamily="34" charset="0"/>
              </a:rPr>
              <a:t>Alimujiang</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Wiensch</a:t>
            </a:r>
            <a:r>
              <a:rPr lang="en-GB" sz="1100" dirty="0">
                <a:latin typeface="Arial" panose="020B0604020202020204" pitchFamily="34" charset="0"/>
                <a:cs typeface="Arial" panose="020B0604020202020204" pitchFamily="34" charset="0"/>
              </a:rPr>
              <a:t>, A., Boss, J., Fleischer, N.L., </a:t>
            </a:r>
            <a:r>
              <a:rPr lang="en-GB" sz="1100" dirty="0" err="1">
                <a:latin typeface="Arial" panose="020B0604020202020204" pitchFamily="34" charset="0"/>
                <a:cs typeface="Arial" panose="020B0604020202020204" pitchFamily="34" charset="0"/>
              </a:rPr>
              <a:t>Mondul</a:t>
            </a:r>
            <a:r>
              <a:rPr lang="en-GB" sz="1100" dirty="0">
                <a:latin typeface="Arial" panose="020B0604020202020204" pitchFamily="34" charset="0"/>
                <a:cs typeface="Arial" panose="020B0604020202020204" pitchFamily="34" charset="0"/>
              </a:rPr>
              <a:t>, A.M., McLean, K., Mukherjee, B. and Pearce, C.L. (2019) ‘Association between life purpose and mortality among US adults older than 50 years’, </a:t>
            </a:r>
            <a:r>
              <a:rPr lang="en-GB" sz="1100" i="1" dirty="0">
                <a:latin typeface="Arial" panose="020B0604020202020204" pitchFamily="34" charset="0"/>
                <a:cs typeface="Arial" panose="020B0604020202020204" pitchFamily="34" charset="0"/>
              </a:rPr>
              <a:t>JAMA Network Open</a:t>
            </a:r>
            <a:r>
              <a:rPr lang="en-GB" sz="1100" dirty="0">
                <a:latin typeface="Arial" panose="020B0604020202020204" pitchFamily="34" charset="0"/>
                <a:cs typeface="Arial" panose="020B0604020202020204" pitchFamily="34" charset="0"/>
              </a:rPr>
              <a:t>, 2(5), e194270. Available at: https://doi.org/10.1001/jamanetworkopen.2019.4270.</a:t>
            </a:r>
          </a:p>
          <a:p>
            <a:pPr algn="just">
              <a:lnSpc>
                <a:spcPct val="150000"/>
              </a:lnSpc>
            </a:pPr>
            <a:r>
              <a:rPr lang="en-GB" sz="1100" dirty="0">
                <a:latin typeface="Arial" panose="020B0604020202020204" pitchFamily="34" charset="0"/>
                <a:cs typeface="Arial" panose="020B0604020202020204" pitchFamily="34" charset="0"/>
              </a:rPr>
              <a:t>Association of Directors of Adult Social Services (ADASS) (2025) </a:t>
            </a:r>
            <a:r>
              <a:rPr lang="en-GB" sz="1100" i="1" dirty="0">
                <a:latin typeface="Arial" panose="020B0604020202020204" pitchFamily="34" charset="0"/>
                <a:cs typeface="Arial" panose="020B0604020202020204" pitchFamily="34" charset="0"/>
              </a:rPr>
              <a:t>ADASS Spring Survey 2025</a:t>
            </a:r>
            <a:r>
              <a:rPr lang="en-GB" sz="1100" dirty="0">
                <a:latin typeface="Arial" panose="020B0604020202020204" pitchFamily="34" charset="0"/>
                <a:cs typeface="Arial" panose="020B0604020202020204" pitchFamily="34" charset="0"/>
              </a:rPr>
              <a:t>. Available at: https://www.adass.org.uk/tag/spring-survey-2025/ (Accessed: 19 October 2026).</a:t>
            </a:r>
          </a:p>
          <a:p>
            <a:pPr algn="just">
              <a:lnSpc>
                <a:spcPct val="150000"/>
              </a:lnSpc>
            </a:pPr>
            <a:r>
              <a:rPr lang="en-GB" sz="1100" dirty="0">
                <a:latin typeface="Arial" panose="020B0604020202020204" pitchFamily="34" charset="0"/>
                <a:cs typeface="Arial" panose="020B0604020202020204" pitchFamily="34" charset="0"/>
              </a:rPr>
              <a:t>Atchley, R.C. (1989) ‘A continuity theory of normal aging’,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29(2), pp. 183–190. Available at: https://doi.org/10.1093/geront/29.2.183.</a:t>
            </a:r>
          </a:p>
          <a:p>
            <a:pPr algn="just">
              <a:lnSpc>
                <a:spcPct val="150000"/>
              </a:lnSpc>
            </a:pPr>
            <a:r>
              <a:rPr lang="en-GB" sz="1100" i="1" dirty="0">
                <a:latin typeface="Arial" panose="020B0604020202020204" pitchFamily="34" charset="0"/>
                <a:cs typeface="Arial" panose="020B0604020202020204" pitchFamily="34" charset="0"/>
              </a:rPr>
              <a:t>Care Act 2014</a:t>
            </a:r>
            <a:r>
              <a:rPr lang="en-GB" sz="1100" dirty="0">
                <a:latin typeface="Arial" panose="020B0604020202020204" pitchFamily="34" charset="0"/>
                <a:cs typeface="Arial" panose="020B0604020202020204" pitchFamily="34" charset="0"/>
              </a:rPr>
              <a:t>, c. 23. Available at: https://www.legislation.gov.uk/ukpga/2014/23/contents (Accessed: 6 October 2026).</a:t>
            </a:r>
          </a:p>
          <a:p>
            <a:pPr algn="just">
              <a:lnSpc>
                <a:spcPct val="150000"/>
              </a:lnSpc>
            </a:pPr>
            <a:r>
              <a:rPr lang="en-GB" sz="1100" dirty="0">
                <a:latin typeface="Arial" panose="020B0604020202020204" pitchFamily="34" charset="0"/>
                <a:cs typeface="Arial" panose="020B0604020202020204" pitchFamily="34" charset="0"/>
              </a:rPr>
              <a:t>Cook, P.S. (2018) ‘Continuity, change and possibility in older age: identity and ageing-as-discovery’, </a:t>
            </a:r>
            <a:r>
              <a:rPr lang="en-GB" sz="1100" i="1" dirty="0">
                <a:latin typeface="Arial" panose="020B0604020202020204" pitchFamily="34" charset="0"/>
                <a:cs typeface="Arial" panose="020B0604020202020204" pitchFamily="34" charset="0"/>
              </a:rPr>
              <a:t>Journal of Sociology</a:t>
            </a:r>
            <a:r>
              <a:rPr lang="en-GB" sz="1100" dirty="0">
                <a:latin typeface="Arial" panose="020B0604020202020204" pitchFamily="34" charset="0"/>
                <a:cs typeface="Arial" panose="020B0604020202020204" pitchFamily="34" charset="0"/>
              </a:rPr>
              <a:t>, 54(2), pp. 178–190. Available at: https://doi.org/10.1177/1440783318766147.</a:t>
            </a:r>
          </a:p>
          <a:p>
            <a:pPr algn="just">
              <a:lnSpc>
                <a:spcPct val="150000"/>
              </a:lnSpc>
            </a:pPr>
            <a:r>
              <a:rPr lang="en-GB" sz="1100" dirty="0">
                <a:latin typeface="Arial" panose="020B0604020202020204" pitchFamily="34" charset="0"/>
                <a:cs typeface="Arial" panose="020B0604020202020204" pitchFamily="34" charset="0"/>
              </a:rPr>
              <a:t>Cumming, E. and Henry, W.E. (1961) </a:t>
            </a:r>
            <a:r>
              <a:rPr lang="en-GB" sz="1100" i="1" dirty="0">
                <a:latin typeface="Arial" panose="020B0604020202020204" pitchFamily="34" charset="0"/>
                <a:cs typeface="Arial" panose="020B0604020202020204" pitchFamily="34" charset="0"/>
              </a:rPr>
              <a:t>Growing old: the process of disengagement</a:t>
            </a:r>
            <a:r>
              <a:rPr lang="en-GB" sz="1100" dirty="0">
                <a:latin typeface="Arial" panose="020B0604020202020204" pitchFamily="34" charset="0"/>
                <a:cs typeface="Arial" panose="020B0604020202020204" pitchFamily="34" charset="0"/>
              </a:rPr>
              <a:t>. Basic Books.</a:t>
            </a:r>
          </a:p>
          <a:p>
            <a:pPr algn="just">
              <a:lnSpc>
                <a:spcPct val="150000"/>
              </a:lnSpc>
            </a:pPr>
            <a:r>
              <a:rPr lang="en-GB" sz="1100" dirty="0">
                <a:latin typeface="Arial" panose="020B0604020202020204" pitchFamily="34" charset="0"/>
                <a:cs typeface="Arial" panose="020B0604020202020204" pitchFamily="34" charset="0"/>
              </a:rPr>
              <a:t>Dannefer, D. (2020) ‘Systemic and reflexive: foundations of cumulative dis/advantage and life-course processes’, </a:t>
            </a:r>
            <a:r>
              <a:rPr lang="en-GB" sz="1100" i="1" dirty="0">
                <a:latin typeface="Arial" panose="020B0604020202020204" pitchFamily="34" charset="0"/>
                <a:cs typeface="Arial" panose="020B0604020202020204" pitchFamily="34" charset="0"/>
              </a:rPr>
              <a:t>Journals of Gerontology: Series B</a:t>
            </a:r>
            <a:r>
              <a:rPr lang="en-GB" sz="1100" dirty="0">
                <a:latin typeface="Arial" panose="020B0604020202020204" pitchFamily="34" charset="0"/>
                <a:cs typeface="Arial" panose="020B0604020202020204" pitchFamily="34" charset="0"/>
              </a:rPr>
              <a:t>, 75(6), pp. 1249–1263. Available at: https://doi.org/10.1093/geronb/gby118.</a:t>
            </a:r>
          </a:p>
          <a:p>
            <a:pPr algn="just">
              <a:lnSpc>
                <a:spcPct val="150000"/>
              </a:lnSpc>
            </a:pPr>
            <a:r>
              <a:rPr lang="en-GB" sz="1100" dirty="0">
                <a:latin typeface="Arial" panose="020B0604020202020204" pitchFamily="34" charset="0"/>
                <a:cs typeface="Arial" panose="020B0604020202020204" pitchFamily="34" charset="0"/>
              </a:rPr>
              <a:t>Davies, K., Dalgarno, E., Davies, S., Roberts, A., Hughes, J., Chester, H., Jasper, R., Wilson, D. and Challis, D. (2021) ‘The challenges of commissioning home care for older people in England: commissioners’ perspectives’, </a:t>
            </a:r>
            <a:r>
              <a:rPr lang="en-GB" sz="1100" i="1" dirty="0">
                <a:latin typeface="Arial" panose="020B0604020202020204" pitchFamily="34" charset="0"/>
                <a:cs typeface="Arial" panose="020B0604020202020204" pitchFamily="34" charset="0"/>
              </a:rPr>
              <a:t>Ageing &amp; Society</a:t>
            </a:r>
            <a:r>
              <a:rPr lang="en-GB" sz="1100" dirty="0">
                <a:latin typeface="Arial" panose="020B0604020202020204" pitchFamily="34" charset="0"/>
                <a:cs typeface="Arial" panose="020B0604020202020204" pitchFamily="34" charset="0"/>
              </a:rPr>
              <a:t>, 41(8), pp. 1858–1877. Available at: https://doi.org/10.1017/S0144686X20000021.</a:t>
            </a:r>
          </a:p>
          <a:p>
            <a:pPr algn="just">
              <a:lnSpc>
                <a:spcPct val="150000"/>
              </a:lnSpc>
            </a:pPr>
            <a:r>
              <a:rPr lang="en-GB" sz="1100" i="1" dirty="0">
                <a:latin typeface="Arial" panose="020B0604020202020204" pitchFamily="34" charset="0"/>
                <a:cs typeface="Arial" panose="020B0604020202020204" pitchFamily="34" charset="0"/>
              </a:rPr>
              <a:t>Equality Act 2010</a:t>
            </a:r>
            <a:r>
              <a:rPr lang="en-GB" sz="1100" dirty="0">
                <a:latin typeface="Arial" panose="020B0604020202020204" pitchFamily="34" charset="0"/>
                <a:cs typeface="Arial" panose="020B0604020202020204" pitchFamily="34" charset="0"/>
              </a:rPr>
              <a:t>, c. 15. Available at: https://www.legislation.gov.uk/ukpga/2010/15/contents (Accessed: 6 October 2026).</a:t>
            </a:r>
          </a:p>
          <a:p>
            <a:pPr algn="just">
              <a:lnSpc>
                <a:spcPct val="150000"/>
              </a:lnSpc>
            </a:pPr>
            <a:r>
              <a:rPr lang="en-GB" sz="1100" dirty="0">
                <a:latin typeface="Arial" panose="020B0604020202020204" pitchFamily="34" charset="0"/>
                <a:cs typeface="Arial" panose="020B0604020202020204" pitchFamily="34" charset="0"/>
              </a:rPr>
              <a:t>Fazio, S., Pace, D., Flinner, J. and Kallmyer, B. (2018) ‘The fundamentals of person-</a:t>
            </a:r>
            <a:r>
              <a:rPr lang="en-GB" sz="1100" dirty="0" err="1">
                <a:latin typeface="Arial" panose="020B0604020202020204" pitchFamily="34" charset="0"/>
                <a:cs typeface="Arial" panose="020B0604020202020204" pitchFamily="34" charset="0"/>
              </a:rPr>
              <a:t>centered</a:t>
            </a:r>
            <a:r>
              <a:rPr lang="en-GB" sz="1100" dirty="0">
                <a:latin typeface="Arial" panose="020B0604020202020204" pitchFamily="34" charset="0"/>
                <a:cs typeface="Arial" panose="020B0604020202020204" pitchFamily="34" charset="0"/>
              </a:rPr>
              <a:t> care for individuals with dementia’,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58(suppl. 1), pp. S10–S19. Available at: https://doi.org/10.1093/geront/gnx122.</a:t>
            </a:r>
          </a:p>
          <a:p>
            <a:pPr marL="0" indent="0" algn="just">
              <a:lnSpc>
                <a:spcPct val="150000"/>
              </a:lnSpc>
              <a:spcAft>
                <a:spcPts val="500"/>
              </a:spcAft>
              <a:buNone/>
            </a:pPr>
            <a:endParaRPr lang="en-US" sz="1100" dirty="0">
              <a:latin typeface="Arial" panose="020B0604020202020204" pitchFamily="34" charset="0"/>
              <a:ea typeface="Arial"/>
              <a:cs typeface="Arial" panose="020B0604020202020204" pitchFamily="34" charset="0"/>
            </a:endParaRPr>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rPr>
              <a:t>References (2 of 3)</a:t>
            </a:r>
            <a:endParaRPr lang="en-US" sz="3200" dirty="0"/>
          </a:p>
        </p:txBody>
      </p:sp>
      <p:sp>
        <p:nvSpPr>
          <p:cNvPr id="3" name="Text 1"/>
          <p:cNvSpPr txBox="1"/>
          <p:nvPr/>
        </p:nvSpPr>
        <p:spPr>
          <a:xfrm>
            <a:off x="548640" y="1280160"/>
            <a:ext cx="11064240" cy="5029200"/>
          </a:xfrm>
          <a:prstGeom prst="rect">
            <a:avLst/>
          </a:prstGeom>
          <a:noFill/>
          <a:ln/>
        </p:spPr>
        <p:txBody>
          <a:bodyPr wrap="square" lIns="0" tIns="0" rIns="0" bIns="0" rtlCol="0" anchor="t"/>
          <a:lstStyle/>
          <a:p>
            <a:pPr algn="just">
              <a:lnSpc>
                <a:spcPct val="150000"/>
              </a:lnSpc>
            </a:pPr>
            <a:r>
              <a:rPr lang="en-GB" sz="1100" dirty="0">
                <a:latin typeface="Arial" panose="020B0604020202020204" pitchFamily="34" charset="0"/>
                <a:cs typeface="Arial" panose="020B0604020202020204" pitchFamily="34" charset="0"/>
              </a:rPr>
              <a:t>GOV.UK (2025) </a:t>
            </a:r>
            <a:r>
              <a:rPr lang="en-GB" sz="1100" i="1" dirty="0">
                <a:latin typeface="Arial" panose="020B0604020202020204" pitchFamily="34" charset="0"/>
                <a:cs typeface="Arial" panose="020B0604020202020204" pitchFamily="34" charset="0"/>
              </a:rPr>
              <a:t>New reforms and independent commission to transform social care</a:t>
            </a:r>
            <a:r>
              <a:rPr lang="en-GB" sz="1100" dirty="0">
                <a:latin typeface="Arial" panose="020B0604020202020204" pitchFamily="34" charset="0"/>
                <a:cs typeface="Arial" panose="020B0604020202020204" pitchFamily="34" charset="0"/>
              </a:rPr>
              <a:t>. Available at: https://www.gov.uk/government/news/new-reforms-and-independent-commission-to-transform-social-care (Accessed: 6 October 2026).</a:t>
            </a:r>
          </a:p>
          <a:p>
            <a:pPr algn="just">
              <a:lnSpc>
                <a:spcPct val="150000"/>
              </a:lnSpc>
            </a:pPr>
            <a:r>
              <a:rPr lang="en-GB" sz="1100" dirty="0">
                <a:latin typeface="Arial" panose="020B0604020202020204" pitchFamily="34" charset="0"/>
                <a:cs typeface="Arial" panose="020B0604020202020204" pitchFamily="34" charset="0"/>
              </a:rPr>
              <a:t>Havighurst, R.J. (1961) ‘Successful aging’,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1(1), pp. 8–13. Available at: https://doi.org/10.1093/geront/1.1.8.</a:t>
            </a:r>
          </a:p>
          <a:p>
            <a:pPr algn="just">
              <a:lnSpc>
                <a:spcPct val="150000"/>
              </a:lnSpc>
            </a:pPr>
            <a:r>
              <a:rPr lang="en-GB" sz="1100" i="1" dirty="0">
                <a:latin typeface="Arial" panose="020B0604020202020204" pitchFamily="34" charset="0"/>
                <a:cs typeface="Arial" panose="020B0604020202020204" pitchFamily="34" charset="0"/>
              </a:rPr>
              <a:t>Health and Care Act 2022</a:t>
            </a:r>
            <a:r>
              <a:rPr lang="en-GB" sz="1100" dirty="0">
                <a:latin typeface="Arial" panose="020B0604020202020204" pitchFamily="34" charset="0"/>
                <a:cs typeface="Arial" panose="020B0604020202020204" pitchFamily="34" charset="0"/>
              </a:rPr>
              <a:t>, c. 31. Available at: https://www.legislation.gov.uk/ukpga/2022/31/contents (Accessed: 9 October 2026).</a:t>
            </a:r>
          </a:p>
          <a:p>
            <a:pPr algn="just">
              <a:lnSpc>
                <a:spcPct val="150000"/>
              </a:lnSpc>
            </a:pPr>
            <a:r>
              <a:rPr lang="en-GB" sz="1100" i="1" dirty="0">
                <a:latin typeface="Arial" panose="020B0604020202020204" pitchFamily="34" charset="0"/>
                <a:cs typeface="Arial" panose="020B0604020202020204" pitchFamily="34" charset="0"/>
              </a:rPr>
              <a:t>Human Rights Act 1998</a:t>
            </a:r>
            <a:r>
              <a:rPr lang="en-GB" sz="1100" dirty="0">
                <a:latin typeface="Arial" panose="020B0604020202020204" pitchFamily="34" charset="0"/>
                <a:cs typeface="Arial" panose="020B0604020202020204" pitchFamily="34" charset="0"/>
              </a:rPr>
              <a:t>, c. 42. Available at: https://www.legislation.gov.uk/ukpga/1998/42/contents (Accessed: 11 October 2026).</a:t>
            </a:r>
          </a:p>
          <a:p>
            <a:pPr algn="just">
              <a:lnSpc>
                <a:spcPct val="150000"/>
              </a:lnSpc>
            </a:pPr>
            <a:r>
              <a:rPr lang="en-GB" sz="1100" dirty="0">
                <a:latin typeface="Arial" panose="020B0604020202020204" pitchFamily="34" charset="0"/>
                <a:cs typeface="Arial" panose="020B0604020202020204" pitchFamily="34" charset="0"/>
              </a:rPr>
              <a:t>Jensen, P.H. and Skjøtt-Larsen, J. (2021) ‘Theoretical challenges and social inequalities in active ageing’, </a:t>
            </a:r>
            <a:r>
              <a:rPr lang="en-GB" sz="1100" i="1" dirty="0">
                <a:latin typeface="Arial" panose="020B0604020202020204" pitchFamily="34" charset="0"/>
                <a:cs typeface="Arial" panose="020B0604020202020204" pitchFamily="34" charset="0"/>
              </a:rPr>
              <a:t>International Journal of Environmental Research and Public Health</a:t>
            </a:r>
            <a:r>
              <a:rPr lang="en-GB" sz="1100" dirty="0">
                <a:latin typeface="Arial" panose="020B0604020202020204" pitchFamily="34" charset="0"/>
                <a:cs typeface="Arial" panose="020B0604020202020204" pitchFamily="34" charset="0"/>
              </a:rPr>
              <a:t>, 18(17), 9156. Available at: https://doi.org/10.3390/ijerph18179156.</a:t>
            </a:r>
          </a:p>
          <a:p>
            <a:pPr algn="just">
              <a:lnSpc>
                <a:spcPct val="150000"/>
              </a:lnSpc>
            </a:pPr>
            <a:r>
              <a:rPr lang="en-GB" sz="1100" dirty="0">
                <a:latin typeface="Arial" panose="020B0604020202020204" pitchFamily="34" charset="0"/>
                <a:cs typeface="Arial" panose="020B0604020202020204" pitchFamily="34" charset="0"/>
              </a:rPr>
              <a:t>Krier, D., de Boer, B., </a:t>
            </a:r>
            <a:r>
              <a:rPr lang="en-GB" sz="1100" dirty="0" err="1">
                <a:latin typeface="Arial" panose="020B0604020202020204" pitchFamily="34" charset="0"/>
                <a:cs typeface="Arial" panose="020B0604020202020204" pitchFamily="34" charset="0"/>
              </a:rPr>
              <a:t>Hiligsmann</a:t>
            </a:r>
            <a:r>
              <a:rPr lang="en-GB" sz="1100" dirty="0">
                <a:latin typeface="Arial" panose="020B0604020202020204" pitchFamily="34" charset="0"/>
                <a:cs typeface="Arial" panose="020B0604020202020204" pitchFamily="34" charset="0"/>
              </a:rPr>
              <a:t>, M., Wittwer, J. and Amieva, H. (2023) ‘Evaluation of dementia-friendly initiatives, small-scale homelike residential care, and dementia village models: a scoping review’, </a:t>
            </a:r>
            <a:r>
              <a:rPr lang="en-GB" sz="1100" i="1" dirty="0">
                <a:latin typeface="Arial" panose="020B0604020202020204" pitchFamily="34" charset="0"/>
                <a:cs typeface="Arial" panose="020B0604020202020204" pitchFamily="34" charset="0"/>
              </a:rPr>
              <a:t>Journal of the American Medical Directors Association</a:t>
            </a:r>
            <a:r>
              <a:rPr lang="en-GB" sz="1100" dirty="0">
                <a:latin typeface="Arial" panose="020B0604020202020204" pitchFamily="34" charset="0"/>
                <a:cs typeface="Arial" panose="020B0604020202020204" pitchFamily="34" charset="0"/>
              </a:rPr>
              <a:t>, 24(7), pp. 1020–1027.e1. Available at: https://doi.org/10.1016/j.jamda.2023.03.024.</a:t>
            </a:r>
          </a:p>
          <a:p>
            <a:pPr algn="just">
              <a:lnSpc>
                <a:spcPct val="150000"/>
              </a:lnSpc>
            </a:pPr>
            <a:r>
              <a:rPr lang="en-GB" sz="1100" dirty="0">
                <a:latin typeface="Arial" panose="020B0604020202020204" pitchFamily="34" charset="0"/>
                <a:cs typeface="Arial" panose="020B0604020202020204" pitchFamily="34" charset="0"/>
              </a:rPr>
              <a:t>López-</a:t>
            </a:r>
            <a:r>
              <a:rPr lang="en-GB" sz="1100" dirty="0" err="1">
                <a:latin typeface="Arial" panose="020B0604020202020204" pitchFamily="34" charset="0"/>
                <a:cs typeface="Arial" panose="020B0604020202020204" pitchFamily="34" charset="0"/>
              </a:rPr>
              <a:t>Otín</a:t>
            </a:r>
            <a:r>
              <a:rPr lang="en-GB" sz="1100" dirty="0">
                <a:latin typeface="Arial" panose="020B0604020202020204" pitchFamily="34" charset="0"/>
                <a:cs typeface="Arial" panose="020B0604020202020204" pitchFamily="34" charset="0"/>
              </a:rPr>
              <a:t>, C., Blasco, M.A., Partridge, L., Serrano, M. and Kroemer, G. (2023) ‘Hallmarks of aging: an expanding universe’, </a:t>
            </a:r>
            <a:r>
              <a:rPr lang="en-GB" sz="1100" i="1" dirty="0">
                <a:latin typeface="Arial" panose="020B0604020202020204" pitchFamily="34" charset="0"/>
                <a:cs typeface="Arial" panose="020B0604020202020204" pitchFamily="34" charset="0"/>
              </a:rPr>
              <a:t>Cell</a:t>
            </a:r>
            <a:r>
              <a:rPr lang="en-GB" sz="1100" dirty="0">
                <a:latin typeface="Arial" panose="020B0604020202020204" pitchFamily="34" charset="0"/>
                <a:cs typeface="Arial" panose="020B0604020202020204" pitchFamily="34" charset="0"/>
              </a:rPr>
              <a:t>, 186(2), pp. 243–278. Available at: https://doi.org/10.1016/j.cell.2022.11.001.</a:t>
            </a:r>
          </a:p>
          <a:p>
            <a:pPr algn="just">
              <a:lnSpc>
                <a:spcPct val="150000"/>
              </a:lnSpc>
            </a:pPr>
            <a:r>
              <a:rPr lang="en-GB" sz="1100" i="1" dirty="0">
                <a:latin typeface="Arial" panose="020B0604020202020204" pitchFamily="34" charset="0"/>
                <a:cs typeface="Arial" panose="020B0604020202020204" pitchFamily="34" charset="0"/>
              </a:rPr>
              <a:t>Mental Capacity Act 2005</a:t>
            </a:r>
            <a:r>
              <a:rPr lang="en-GB" sz="1100" dirty="0">
                <a:latin typeface="Arial" panose="020B0604020202020204" pitchFamily="34" charset="0"/>
                <a:cs typeface="Arial" panose="020B0604020202020204" pitchFamily="34" charset="0"/>
              </a:rPr>
              <a:t>, c. 9. Available at: https://www.legislation.gov.uk/ukpga/2005/9/contents (Accessed: 6 October 2026).</a:t>
            </a:r>
          </a:p>
          <a:p>
            <a:pPr algn="just">
              <a:lnSpc>
                <a:spcPct val="150000"/>
              </a:lnSpc>
            </a:pPr>
            <a:r>
              <a:rPr lang="en-GB" sz="1100" dirty="0">
                <a:latin typeface="Arial" panose="020B0604020202020204" pitchFamily="34" charset="0"/>
                <a:cs typeface="Arial" panose="020B0604020202020204" pitchFamily="34" charset="0"/>
              </a:rPr>
              <a:t>Ministry of Health, Labour and Welfare (MHLW) (2022) </a:t>
            </a:r>
            <a:r>
              <a:rPr lang="en-GB" sz="1100" i="1" dirty="0">
                <a:latin typeface="Arial" panose="020B0604020202020204" pitchFamily="34" charset="0"/>
                <a:cs typeface="Arial" panose="020B0604020202020204" pitchFamily="34" charset="0"/>
              </a:rPr>
              <a:t>Prefectural life tables 2020</a:t>
            </a:r>
            <a:r>
              <a:rPr lang="en-GB" sz="1100" dirty="0">
                <a:latin typeface="Arial" panose="020B0604020202020204" pitchFamily="34" charset="0"/>
                <a:cs typeface="Arial" panose="020B0604020202020204" pitchFamily="34" charset="0"/>
              </a:rPr>
              <a:t>. Available at: https://www.mhlw.go.jp/toukei/saikin/hw/life/tdfk20/ (Accessed: 11 October 2026).</a:t>
            </a:r>
          </a:p>
          <a:p>
            <a:pPr algn="just">
              <a:lnSpc>
                <a:spcPct val="150000"/>
              </a:lnSpc>
            </a:pPr>
            <a:r>
              <a:rPr lang="en-GB" sz="1100" dirty="0">
                <a:latin typeface="Arial" panose="020B0604020202020204" pitchFamily="34" charset="0"/>
                <a:cs typeface="Arial" panose="020B0604020202020204" pitchFamily="34" charset="0"/>
              </a:rPr>
              <a:t>Moilanen, T., Kangasniemi, M., </a:t>
            </a:r>
            <a:r>
              <a:rPr lang="en-GB" sz="1100" dirty="0" err="1">
                <a:latin typeface="Arial" panose="020B0604020202020204" pitchFamily="34" charset="0"/>
                <a:cs typeface="Arial" panose="020B0604020202020204" pitchFamily="34" charset="0"/>
              </a:rPr>
              <a:t>Papinaho</a:t>
            </a:r>
            <a:r>
              <a:rPr lang="en-GB" sz="1100" dirty="0">
                <a:latin typeface="Arial" panose="020B0604020202020204" pitchFamily="34" charset="0"/>
                <a:cs typeface="Arial" panose="020B0604020202020204" pitchFamily="34" charset="0"/>
              </a:rPr>
              <a:t>, O., </a:t>
            </a:r>
            <a:r>
              <a:rPr lang="en-GB" sz="1100" dirty="0" err="1">
                <a:latin typeface="Arial" panose="020B0604020202020204" pitchFamily="34" charset="0"/>
                <a:cs typeface="Arial" panose="020B0604020202020204" pitchFamily="34" charset="0"/>
              </a:rPr>
              <a:t>Mynttinen</a:t>
            </a:r>
            <a:r>
              <a:rPr lang="en-GB" sz="1100" dirty="0">
                <a:latin typeface="Arial" panose="020B0604020202020204" pitchFamily="34" charset="0"/>
                <a:cs typeface="Arial" panose="020B0604020202020204" pitchFamily="34" charset="0"/>
              </a:rPr>
              <a:t>, M., </a:t>
            </a:r>
            <a:r>
              <a:rPr lang="en-GB" sz="1100" dirty="0" err="1">
                <a:latin typeface="Arial" panose="020B0604020202020204" pitchFamily="34" charset="0"/>
                <a:cs typeface="Arial" panose="020B0604020202020204" pitchFamily="34" charset="0"/>
              </a:rPr>
              <a:t>Siipi</a:t>
            </a:r>
            <a:r>
              <a:rPr lang="en-GB" sz="1100" dirty="0">
                <a:latin typeface="Arial" panose="020B0604020202020204" pitchFamily="34" charset="0"/>
                <a:cs typeface="Arial" panose="020B0604020202020204" pitchFamily="34" charset="0"/>
              </a:rPr>
              <a:t>, H., Suominen, S. and Suhonen, R. (2021) ‘Older people’s perceived autonomy in residential care: an integrative review’, </a:t>
            </a:r>
            <a:r>
              <a:rPr lang="en-GB" sz="1100" i="1" dirty="0">
                <a:latin typeface="Arial" panose="020B0604020202020204" pitchFamily="34" charset="0"/>
                <a:cs typeface="Arial" panose="020B0604020202020204" pitchFamily="34" charset="0"/>
              </a:rPr>
              <a:t>Nursing Ethics</a:t>
            </a:r>
            <a:r>
              <a:rPr lang="en-GB" sz="1100" dirty="0">
                <a:latin typeface="Arial" panose="020B0604020202020204" pitchFamily="34" charset="0"/>
                <a:cs typeface="Arial" panose="020B0604020202020204" pitchFamily="34" charset="0"/>
              </a:rPr>
              <a:t>, 28(3), pp. 414–434. Available at: https://doi.org/10.1177/0969733020948115.</a:t>
            </a:r>
          </a:p>
          <a:p>
            <a:pPr algn="just">
              <a:lnSpc>
                <a:spcPct val="150000"/>
              </a:lnSpc>
            </a:pPr>
            <a:r>
              <a:rPr lang="en-GB" sz="1100" dirty="0">
                <a:latin typeface="Arial" panose="020B0604020202020204" pitchFamily="34" charset="0"/>
                <a:cs typeface="Arial" panose="020B0604020202020204" pitchFamily="34" charset="0"/>
              </a:rPr>
              <a:t>Moyle, W., Jones, C.J., Murfield, J.E., </a:t>
            </a:r>
            <a:r>
              <a:rPr lang="en-GB" sz="1100" dirty="0" err="1">
                <a:latin typeface="Arial" panose="020B0604020202020204" pitchFamily="34" charset="0"/>
                <a:cs typeface="Arial" panose="020B0604020202020204" pitchFamily="34" charset="0"/>
              </a:rPr>
              <a:t>Thalib</a:t>
            </a:r>
            <a:r>
              <a:rPr lang="en-GB" sz="1100" dirty="0">
                <a:latin typeface="Arial" panose="020B0604020202020204" pitchFamily="34" charset="0"/>
                <a:cs typeface="Arial" panose="020B0604020202020204" pitchFamily="34" charset="0"/>
              </a:rPr>
              <a:t>, L., Beattie, E.R.A., Shum, D.K.H., O’Dwyer, S.T., Mervin, M.C. and Draper, B.M. (2017) ‘Use of a robotic seal as a therapeutic tool to improve dementia symptoms: a cluster-randomized controlled trial’, </a:t>
            </a:r>
            <a:r>
              <a:rPr lang="en-GB" sz="1100" i="1" dirty="0">
                <a:latin typeface="Arial" panose="020B0604020202020204" pitchFamily="34" charset="0"/>
                <a:cs typeface="Arial" panose="020B0604020202020204" pitchFamily="34" charset="0"/>
              </a:rPr>
              <a:t>Journal of the American Medical Directors Association</a:t>
            </a:r>
            <a:r>
              <a:rPr lang="en-GB" sz="1100" dirty="0">
                <a:latin typeface="Arial" panose="020B0604020202020204" pitchFamily="34" charset="0"/>
                <a:cs typeface="Arial" panose="020B0604020202020204" pitchFamily="34" charset="0"/>
              </a:rPr>
              <a:t>, 18(9), pp. 766–773. Available at: https://doi.org/10.1016/j.jamda.2017.03.018.</a:t>
            </a:r>
          </a:p>
          <a:p>
            <a:pPr marL="0" indent="0" algn="just">
              <a:lnSpc>
                <a:spcPct val="150000"/>
              </a:lnSpc>
              <a:spcAft>
                <a:spcPts val="500"/>
              </a:spcAft>
              <a:buNone/>
            </a:pPr>
            <a:endParaRPr lang="en-US" sz="1100" dirty="0"/>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200" b="1" dirty="0">
                <a:solidFill>
                  <a:schemeClr val="tx2"/>
                </a:solidFill>
              </a:rPr>
              <a:t>References (3 of 3)</a:t>
            </a:r>
            <a:endParaRPr lang="en-US" sz="3200" dirty="0"/>
          </a:p>
        </p:txBody>
      </p:sp>
      <p:sp>
        <p:nvSpPr>
          <p:cNvPr id="3" name="Text 1"/>
          <p:cNvSpPr txBox="1"/>
          <p:nvPr/>
        </p:nvSpPr>
        <p:spPr>
          <a:xfrm>
            <a:off x="453292" y="990990"/>
            <a:ext cx="11159587" cy="5546969"/>
          </a:xfrm>
          <a:prstGeom prst="rect">
            <a:avLst/>
          </a:prstGeom>
          <a:noFill/>
          <a:ln/>
        </p:spPr>
        <p:txBody>
          <a:bodyPr wrap="square" lIns="0" tIns="0" rIns="0" bIns="0" rtlCol="0" anchor="t"/>
          <a:lstStyle/>
          <a:p>
            <a:pPr algn="just">
              <a:lnSpc>
                <a:spcPct val="150000"/>
              </a:lnSpc>
            </a:pPr>
            <a:r>
              <a:rPr lang="en-GB" sz="1100" dirty="0"/>
              <a:t>NHS England (2019) </a:t>
            </a:r>
            <a:r>
              <a:rPr lang="en-GB" sz="1100" i="1" dirty="0"/>
              <a:t>The NHS Long Term Plan</a:t>
            </a:r>
            <a:r>
              <a:rPr lang="en-GB" sz="1100" dirty="0"/>
              <a:t>. Available at: https://www.longtermplan.nhs.uk (Accessed: 11 October 2026).</a:t>
            </a:r>
          </a:p>
          <a:p>
            <a:pPr>
              <a:lnSpc>
                <a:spcPct val="150000"/>
              </a:lnSpc>
            </a:pPr>
            <a:r>
              <a:rPr lang="en-GB" sz="1100" dirty="0"/>
              <a:t>Office for National Statistics (ONS) (2022) </a:t>
            </a:r>
            <a:r>
              <a:rPr lang="en-GB" sz="1100" i="1" dirty="0"/>
              <a:t>Population and household estimates, England and Wales: Census 2021</a:t>
            </a:r>
            <a:r>
              <a:rPr lang="en-GB" sz="1100" dirty="0"/>
              <a:t>. Available at: https://www.ons.gov.uk/peoplepopulationandcommunity/populationandmigration/populationestimates/bulletins/populationandhouseholdestimatesenglandandwales/census2021 (Accessed: 19 October 2026).</a:t>
            </a:r>
          </a:p>
          <a:p>
            <a:pPr>
              <a:lnSpc>
                <a:spcPct val="150000"/>
              </a:lnSpc>
            </a:pPr>
            <a:r>
              <a:rPr lang="en-GB" sz="1100" dirty="0"/>
              <a:t>Office for National Statistics (ONS) (2025) </a:t>
            </a:r>
            <a:r>
              <a:rPr lang="en-GB" sz="1100" i="1" dirty="0"/>
              <a:t>National population projections: 2022-based</a:t>
            </a:r>
            <a:r>
              <a:rPr lang="en-GB" sz="1100" dirty="0"/>
              <a:t>. Available at: https://www.ons.gov.uk/peoplepopulationandcommunity/populationandmigration/populationprojections/bulletins/nationalpopulationprojections/2022based (Accessed: 19 October 2026).</a:t>
            </a:r>
          </a:p>
          <a:p>
            <a:pPr algn="just">
              <a:lnSpc>
                <a:spcPct val="150000"/>
              </a:lnSpc>
            </a:pPr>
            <a:r>
              <a:rPr lang="en-GB" sz="1100" dirty="0"/>
              <a:t>Skills for Care (2026) </a:t>
            </a:r>
            <a:r>
              <a:rPr lang="en-GB" sz="1100" i="1" dirty="0"/>
              <a:t>The size and structure of the adult social care sector and workforce in England</a:t>
            </a:r>
            <a:r>
              <a:rPr lang="en-GB" sz="1100" dirty="0"/>
              <a:t>. Available at: https://www.skillsforcare.org.uk/Adult-Social-Care-Workforce-Data/workforceintelligence/resources/Reports/National/The-size-and-structure-of-the-adult-social-care-sector-and-workforce-in-England-2026.pdf (Accessed: 19 October 2026).</a:t>
            </a:r>
          </a:p>
          <a:p>
            <a:pPr algn="just">
              <a:lnSpc>
                <a:spcPct val="150000"/>
              </a:lnSpc>
            </a:pPr>
            <a:r>
              <a:rPr lang="en-GB" sz="1100" dirty="0" err="1"/>
              <a:t>Snoswell</a:t>
            </a:r>
            <a:r>
              <a:rPr lang="en-GB" sz="1100" dirty="0"/>
              <a:t>, C.L., Taylor, M.L., Comans, T.A., Smith, A.C., Gray, L.C. and Caffery, L.J. (2020) ‘Determining if telehealth can reduce health system costs: scoping review’, </a:t>
            </a:r>
            <a:r>
              <a:rPr lang="en-GB" sz="1100" i="1" dirty="0"/>
              <a:t>Journal of Medical Internet Research</a:t>
            </a:r>
            <a:r>
              <a:rPr lang="en-GB" sz="1100" dirty="0"/>
              <a:t>, 22(10), e17298. Available at: https://doi.org/10.2196/17298.</a:t>
            </a:r>
          </a:p>
          <a:p>
            <a:pPr algn="just">
              <a:lnSpc>
                <a:spcPct val="150000"/>
              </a:lnSpc>
            </a:pPr>
            <a:r>
              <a:rPr lang="en-GB" sz="1100" dirty="0"/>
              <a:t>Szatur-Jaworska, B. (2020) ‘The life course perspective in social gerontology’, in M. </a:t>
            </a:r>
            <a:r>
              <a:rPr lang="en-GB" sz="1100" dirty="0" err="1"/>
              <a:t>Łuszczyńska</a:t>
            </a:r>
            <a:r>
              <a:rPr lang="en-GB" sz="1100" dirty="0"/>
              <a:t> (ed.), </a:t>
            </a:r>
            <a:r>
              <a:rPr lang="en-GB" sz="1100" i="1" dirty="0"/>
              <a:t>Researching ageing: methodological challenges and their empirical background</a:t>
            </a:r>
            <a:r>
              <a:rPr lang="en-GB" sz="1100" dirty="0"/>
              <a:t>. Routledge, pp. 108–117. Available at: https://doi.org/10.4324/9781003051169-11.</a:t>
            </a:r>
          </a:p>
          <a:p>
            <a:pPr algn="just">
              <a:lnSpc>
                <a:spcPct val="150000"/>
              </a:lnSpc>
            </a:pPr>
            <a:r>
              <a:rPr lang="en-GB" sz="1100" dirty="0"/>
              <a:t>The </a:t>
            </a:r>
            <a:r>
              <a:rPr lang="en-GB" sz="1100" dirty="0" err="1"/>
              <a:t>Hogeweyk</a:t>
            </a:r>
            <a:r>
              <a:rPr lang="en-GB" sz="1100" dirty="0"/>
              <a:t> (no date) </a:t>
            </a:r>
            <a:r>
              <a:rPr lang="en-GB" sz="1100" i="1" dirty="0"/>
              <a:t>The </a:t>
            </a:r>
            <a:r>
              <a:rPr lang="en-GB" sz="1100" i="1" dirty="0" err="1"/>
              <a:t>Hogeweyk</a:t>
            </a:r>
            <a:r>
              <a:rPr lang="en-GB" sz="1100" i="1" dirty="0"/>
              <a:t> dementia village: care concept</a:t>
            </a:r>
            <a:r>
              <a:rPr lang="en-GB" sz="1100" dirty="0"/>
              <a:t>. Available at: https://hogeweyk.dementiavillage.com (Accessed: 11 October 2026).</a:t>
            </a:r>
          </a:p>
          <a:p>
            <a:pPr algn="just">
              <a:lnSpc>
                <a:spcPct val="150000"/>
              </a:lnSpc>
            </a:pPr>
            <a:r>
              <a:rPr lang="en-GB" sz="1100" dirty="0"/>
              <a:t>Think Local Act Personal (TLAP) (2018) </a:t>
            </a:r>
            <a:r>
              <a:rPr lang="en-GB" sz="1100" i="1" dirty="0"/>
              <a:t>Making it Real: how to do personalised care and support</a:t>
            </a:r>
            <a:r>
              <a:rPr lang="en-GB" sz="1100" dirty="0"/>
              <a:t>. Available at: https://thinklocalactpersonal.org.uk/Latest/Making-it-Real-how-to-do-personalised-care-and-support (Accessed: 19 October 2026).</a:t>
            </a:r>
          </a:p>
          <a:p>
            <a:pPr algn="just">
              <a:lnSpc>
                <a:spcPct val="150000"/>
              </a:lnSpc>
            </a:pPr>
            <a:r>
              <a:rPr lang="en-GB" sz="1100" dirty="0"/>
              <a:t>Wang, F., Gao, Y., Han, Z., Yu, Y., Long, Z., Jiang, X., Wu, Y., Pei, B., Cao, Y., Ye, J., Wang, M. and Zhao, Y. (2023) ‘A systematic review and meta-analysis of 90 cohort studies of social isolation, loneliness and mortality’, </a:t>
            </a:r>
            <a:r>
              <a:rPr lang="en-GB" sz="1100" i="1" dirty="0"/>
              <a:t>Nature Human Behaviour</a:t>
            </a:r>
            <a:r>
              <a:rPr lang="en-GB" sz="1100" dirty="0"/>
              <a:t>, 7(8), pp. 1307–1319. Available at: https://doi.org/10.1038/s41562-023-01617-6.</a:t>
            </a:r>
          </a:p>
          <a:p>
            <a:pPr algn="just">
              <a:lnSpc>
                <a:spcPct val="150000"/>
              </a:lnSpc>
            </a:pPr>
            <a:r>
              <a:rPr lang="en-GB" sz="1100" dirty="0"/>
              <a:t>Willcox, D.C., Willcox, B.J., Rosenbaum, M., Sokolovsky, J. and Suzuki, M. (2009) ‘Exceptional longevity and the quest for healthy aging: insights from the Okinawa Centenarian Study’, in J. Sokolovsky (ed.), </a:t>
            </a:r>
            <a:r>
              <a:rPr lang="en-GB" sz="1100" i="1" dirty="0"/>
              <a:t>The cultural context of aging: worldwide perspectives</a:t>
            </a:r>
            <a:r>
              <a:rPr lang="en-GB" sz="1100" dirty="0"/>
              <a:t>. 3rd </a:t>
            </a:r>
            <a:r>
              <a:rPr lang="en-GB" sz="1100" dirty="0" err="1"/>
              <a:t>edn</a:t>
            </a:r>
            <a:r>
              <a:rPr lang="en-GB" sz="1100" dirty="0"/>
              <a:t>. Praeger, pp. 505–532.</a:t>
            </a:r>
          </a:p>
          <a:p>
            <a:pPr algn="just">
              <a:lnSpc>
                <a:spcPct val="150000"/>
              </a:lnSpc>
            </a:pPr>
            <a:r>
              <a:rPr lang="en-GB" sz="1100" dirty="0"/>
              <a:t>World Health Organization (WHO) (2020) </a:t>
            </a:r>
            <a:r>
              <a:rPr lang="en-GB" sz="1100" i="1" dirty="0"/>
              <a:t>Decade of healthy ageing: baseline report</a:t>
            </a:r>
            <a:r>
              <a:rPr lang="en-GB" sz="1100" dirty="0"/>
              <a:t>. Available at: https://www.who.int/publications/i/item/9789240017900 (Accessed: 19 October 2026).</a:t>
            </a:r>
          </a:p>
          <a:p>
            <a:pPr marL="0" indent="0" algn="just">
              <a:lnSpc>
                <a:spcPct val="150000"/>
              </a:lnSpc>
              <a:spcAft>
                <a:spcPts val="500"/>
              </a:spcAft>
              <a:buNone/>
            </a:pPr>
            <a:endParaRPr lang="en-US" sz="1100" dirty="0">
              <a:latin typeface="Arial" panose="020B0604020202020204" pitchFamily="34" charset="0"/>
              <a:cs typeface="Arial" panose="020B0604020202020204" pitchFamily="34" charset="0"/>
            </a:endParaRPr>
          </a:p>
        </p:txBody>
      </p:sp>
      <p:sp>
        <p:nvSpPr>
          <p:cNvPr id="25" name="Slide Number Placeholder 0"/>
          <p:cNvSpPr>
            <a:spLocks noGrp="1"/>
          </p:cNvSpPr>
          <p:nvPr>
            <p:ph type="sldNum" sz="quarter" idx="4294967295"/>
          </p:nvPr>
        </p:nvSpPr>
        <p:spPr>
          <a:xfrm>
            <a:off x="11338560" y="6400800"/>
            <a:ext cx="548640" cy="274320"/>
          </a:xfrm>
          <a:prstGeom prst="rect">
            <a:avLst/>
          </a:prstGeom>
          <a:extLst>
            <a:ext uri="{C572A759-6A51-4108-AA02-DFA0A04FC94B}">
              <ma14:wrappingTextBoxFlag xmlns="" xmlns:ma14="http://schemas.microsoft.com/office/mac/drawingml/2011/main" val="0"/>
            </a:ext>
          </a:extLst>
        </p:spPr>
        <p:txBody>
          <a:bodyPr/>
          <a:lstStyle>
            <a:lvl1pPr>
              <a:defRPr sz="1000">
                <a:solidFill>
                  <a:srgbClr val="6B7B80"/>
                </a:solidFill>
              </a:defRPr>
            </a:lvl1pPr>
          </a:lstStyle>
          <a:p>
            <a:pPr algn="r"/>
            <a:fld id="{F7021451-1387-4CA6-816F-3879F97B5CBC}" type="slidenum">
              <a:rPr lang="en-US" b="0"/>
              <a:t>18</a:t>
            </a:fld>
            <a:endParaRPr lang="en-US"/>
          </a:p>
        </p:txBody>
      </p:sp>
    </p:spTree>
  </p:cSld>
  <p:clrMapOvr>
    <a:masterClrMapping/>
  </p:clrMapOvr>
</p:sld>
</file>

<file path=ppt/theme/theme1.xml><?xml version="1.0" encoding="utf-8"?>
<a:theme xmlns:a="http://schemas.openxmlformats.org/drawingml/2006/main" name="Empowering Older People">
  <a:themeElements>
    <a:clrScheme name="Empowering Older People">
      <a:dk1>
        <a:srgbClr val="1F2A30"/>
      </a:dk1>
      <a:lt1>
        <a:srgbClr val="FFFFFF"/>
      </a:lt1>
      <a:dk2>
        <a:srgbClr val="4B3A72"/>
      </a:dk2>
      <a:lt2>
        <a:srgbClr val="F3EFFA"/>
      </a:lt2>
      <a:accent1>
        <a:srgbClr val="7B62B0"/>
      </a:accent1>
      <a:accent2>
        <a:srgbClr val="D9724F"/>
      </a:accent2>
      <a:accent3>
        <a:srgbClr val="5B8DB8"/>
      </a:accent3>
      <a:accent4>
        <a:srgbClr val="E8B04A"/>
      </a:accent4>
      <a:accent5>
        <a:srgbClr val="7A6C9D"/>
      </a:accent5>
      <a:accent6>
        <a:srgbClr val="A99BC9"/>
      </a:accent6>
      <a:hlink>
        <a:srgbClr val="7B62B0"/>
      </a:hlink>
      <a:folHlink>
        <a:srgbClr val="5B8DB8"/>
      </a:folHlink>
    </a:clrScheme>
    <a:fontScheme name="Empowering Older People">
      <a:majorFont>
        <a:latin typeface="Arial"/>
        <a:ea typeface=""/>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panose="020F0302020204030204"/>
        <a:ea typeface=""/>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0F0502020204030204"/>
        <a:ea typeface=""/>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e130eef0-b106-4be4-9041-04ed1aa09543}" enabled="1" method="Privileged" siteId="{dd29478d-624e-429e-b453-fffc969ac768}" removed="0"/>
</clbl:labelList>
</file>

<file path=docProps/app.xml><?xml version="1.0" encoding="utf-8"?>
<Properties xmlns="http://schemas.openxmlformats.org/officeDocument/2006/extended-properties" xmlns:vt="http://schemas.openxmlformats.org/officeDocument/2006/docPropsVTypes">
  <TotalTime>0</TotalTime>
  <Words>3929</Words>
  <Application>Microsoft Office PowerPoint</Application>
  <PresentationFormat>Widescreen</PresentationFormat>
  <Paragraphs>306</Paragraphs>
  <Slides>18</Slides>
  <Notes>18</Notes>
  <HiddenSlides>0</HiddenSlides>
  <MMClips>15</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18</vt:i4>
      </vt:variant>
    </vt:vector>
  </HeadingPairs>
  <TitlesOfParts>
    <vt:vector size="20" baseType="lpstr">
      <vt:lpstr>Arial</vt:lpstr>
      <vt:lpstr>Empowering Older People</vt:lpstr>
      <vt:lpstr>PowerPoint Presentation</vt:lpstr>
      <vt:lpstr>Introduction</vt:lpstr>
      <vt:lpstr>The ageing population: setting the scene</vt:lpstr>
      <vt:lpstr>Theories of ageing</vt:lpstr>
      <vt:lpstr>Policy and legislation</vt:lpstr>
      <vt:lpstr>Current care provision: a system under pressure</vt:lpstr>
      <vt:lpstr>Domiciliary (home) care</vt:lpstr>
      <vt:lpstr>Residential care</vt:lpstr>
      <vt:lpstr>Challenges to independence and functional ability</vt:lpstr>
      <vt:lpstr>Technological innovation: current and emergent</vt:lpstr>
      <vt:lpstr>Does technology empower older people?</vt:lpstr>
      <vt:lpstr>Case study 1: De Hogeweyk dementia village</vt:lpstr>
      <vt:lpstr>Case study 2: Okinawa, Japan</vt:lpstr>
      <vt:lpstr>Recommendations</vt:lpstr>
      <vt:lpstr>PowerPoint Presentation</vt:lpstr>
      <vt:lpstr>References (1 of 3)</vt:lpstr>
      <vt:lpstr>References (2 of 3)</vt:lpstr>
      <vt:lpstr>References (3 of 3)</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People in the UK</dc:title>
  <dc:subject>PptxGenJS Presentation</dc:subject>
  <dc:creator>Melania Ciornei</dc:creator>
  <cp:lastModifiedBy>Melania Ciornei (2329516)</cp:lastModifiedBy>
  <cp:revision>38</cp:revision>
  <cp:lastPrinted>2026-10-16T00:15:20Z</cp:lastPrinted>
  <dcterms:created xsi:type="dcterms:W3CDTF">2026-10-05T23:17:38Z</dcterms:created>
  <dcterms:modified xsi:type="dcterms:W3CDTF">2026-10-19T11:29:47Z</dcterms:modified>
</cp:coreProperties>
</file>